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Lst>
  <p:sldSz cy="5143500" cx="9144000"/>
  <p:notesSz cx="6858000" cy="9144000"/>
  <p:embeddedFontLst>
    <p:embeddedFont>
      <p:font typeface="Ubuntu"/>
      <p:regular r:id="rId144"/>
      <p:bold r:id="rId145"/>
      <p:italic r:id="rId146"/>
      <p:boldItalic r:id="rId147"/>
    </p:embeddedFont>
    <p:embeddedFont>
      <p:font typeface="Roboto"/>
      <p:regular r:id="rId148"/>
      <p:bold r:id="rId149"/>
      <p:italic r:id="rId150"/>
      <p:boldItalic r:id="rId151"/>
    </p:embeddedFont>
    <p:embeddedFont>
      <p:font typeface="Roboto Mono Light"/>
      <p:regular r:id="rId152"/>
      <p:bold r:id="rId153"/>
      <p:italic r:id="rId154"/>
      <p:boldItalic r:id="rId155"/>
    </p:embeddedFont>
    <p:embeddedFont>
      <p:font typeface="Roboto Mono"/>
      <p:regular r:id="rId156"/>
      <p:bold r:id="rId157"/>
      <p:italic r:id="rId158"/>
      <p:boldItalic r:id="rId1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160" roundtripDataSignature="AMtx7mgWj5JOuy3+LTTFeG+m2GXWQHY7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font" Target="fonts/Roboto-italic.fntdata"/><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Roboto-bold.fntdata"/><Relationship Id="rId4" Type="http://schemas.openxmlformats.org/officeDocument/2006/relationships/slideMaster" Target="slideMasters/slideMaster1.xml"/><Relationship Id="rId148" Type="http://schemas.openxmlformats.org/officeDocument/2006/relationships/font" Target="fonts/Roboto-regular.fntdata"/><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font" Target="fonts/Ubuntu-boldItalic.fntdata"/><Relationship Id="rId6" Type="http://schemas.openxmlformats.org/officeDocument/2006/relationships/slide" Target="slides/slide1.xml"/><Relationship Id="rId146" Type="http://schemas.openxmlformats.org/officeDocument/2006/relationships/font" Target="fonts/Ubuntu-italic.fntdata"/><Relationship Id="rId7" Type="http://schemas.openxmlformats.org/officeDocument/2006/relationships/slide" Target="slides/slide2.xml"/><Relationship Id="rId145" Type="http://schemas.openxmlformats.org/officeDocument/2006/relationships/font" Target="fonts/Ubuntu-bold.fntdata"/><Relationship Id="rId8" Type="http://schemas.openxmlformats.org/officeDocument/2006/relationships/slide" Target="slides/slide3.xml"/><Relationship Id="rId144" Type="http://schemas.openxmlformats.org/officeDocument/2006/relationships/font" Target="fonts/Ubuntu-regular.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160" Type="http://customschemas.google.com/relationships/presentationmetadata" Target="metadata"/><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font" Target="fonts/RobotoMono-boldItalic.fntdata"/><Relationship Id="rId59" Type="http://schemas.openxmlformats.org/officeDocument/2006/relationships/slide" Target="slides/slide54.xml"/><Relationship Id="rId154" Type="http://schemas.openxmlformats.org/officeDocument/2006/relationships/font" Target="fonts/RobotoMonoLight-italic.fntdata"/><Relationship Id="rId58" Type="http://schemas.openxmlformats.org/officeDocument/2006/relationships/slide" Target="slides/slide53.xml"/><Relationship Id="rId153" Type="http://schemas.openxmlformats.org/officeDocument/2006/relationships/font" Target="fonts/RobotoMonoLight-bold.fntdata"/><Relationship Id="rId152" Type="http://schemas.openxmlformats.org/officeDocument/2006/relationships/font" Target="fonts/RobotoMonoLight-regular.fntdata"/><Relationship Id="rId151" Type="http://schemas.openxmlformats.org/officeDocument/2006/relationships/font" Target="fonts/Roboto-boldItalic.fntdata"/><Relationship Id="rId158" Type="http://schemas.openxmlformats.org/officeDocument/2006/relationships/font" Target="fonts/RobotoMono-italic.fntdata"/><Relationship Id="rId157" Type="http://schemas.openxmlformats.org/officeDocument/2006/relationships/font" Target="fonts/RobotoMono-bold.fntdata"/><Relationship Id="rId156" Type="http://schemas.openxmlformats.org/officeDocument/2006/relationships/font" Target="fonts/RobotoMono-regular.fntdata"/><Relationship Id="rId155" Type="http://schemas.openxmlformats.org/officeDocument/2006/relationships/font" Target="fonts/RobotoMonoLight-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 name="Shape 19"/>
        <p:cNvGrpSpPr/>
        <p:nvPr/>
      </p:nvGrpSpPr>
      <p:grpSpPr>
        <a:xfrm>
          <a:off x="0" y="0"/>
          <a:ext cx="0" cy="0"/>
          <a:chOff x="0" y="0"/>
          <a:chExt cx="0" cy="0"/>
        </a:xfrm>
      </p:grpSpPr>
      <p:sp>
        <p:nvSpPr>
          <p:cNvPr id="20" name="Google Shape;2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 name="Google Shape;2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0" name="Google Shape;1090;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8" name="Google Shape;1098;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8" name="Google Shape;1108;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4" name="Google Shape;1114;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0" name="Google Shape;1120;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p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7" name="Google Shape;1127;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4" name="Google Shape;1134;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0" name="Google Shape;1140;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4" name="Google Shape;1154;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0" name="Google Shape;1170;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6" name="Google Shape;1176;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2" name="Google Shape;1182;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9" name="Google Shape;1189;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p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8" name="Google Shape;1198;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1" name="Google Shape;1211;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0" name="Google Shape;1220;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7" name="Google Shape;1227;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4" name="Google Shape;1234;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2" name="Google Shape;1242;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0" name="Google Shape;1250;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8" name="Google Shape;1258;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6" name="Google Shape;1266;p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3" name="Google Shape;1273;p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p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9" name="Google Shape;1279;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5" name="Google Shape;1285;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1" name="Google Shape;1291;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7" name="Google Shape;1297;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3" name="Google Shape;1303;p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p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9" name="Google Shape;1309;p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8" name="Google Shape;1318;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p1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6" name="Google Shape;1326;p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2" name="Google Shape;1332;p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8" name="Google Shape;1338;p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4" name="Google Shape;1344;p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0" name="Google Shape;1350;p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p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6" name="Google Shape;1356;p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2" name="Google Shape;1362;p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p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8" name="Google Shape;1368;p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p1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4" name="Google Shape;1374;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 name="Google Shape;2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 name="Google Shape;3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 name="Google Shape;4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 name="Google Shape;5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6" name="Google Shape;696;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2" name="Google Shape;71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 name="Google Shape;742;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2" name="Google Shape;762;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9" name="Google Shape;829;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8" name="Google Shape;838;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0" name="Google Shape;860;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5" name="Google Shape;875;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5" name="Google Shape;895;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2" name="Google Shape;902;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6" name="Google Shape;916;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3" name="Google Shape;923;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 name="Google Shape;930;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3" name="Google Shape;943;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0" name="Google Shape;950;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8" name="Google Shape;958;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5" name="Google Shape;965;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4" name="Google Shape;974;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1" name="Google Shape;981;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8" name="Google Shape;988;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5" name="Google Shape;995;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2" name="Google Shape;1002;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9" name="Google Shape;1009;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6" name="Google Shape;1016;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3" name="Google Shape;1023;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0" name="Google Shape;1030;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9" name="Google Shape;1039;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7" name="Google Shape;1047;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4" name="Google Shape;1054;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2" name="Google Shape;1062;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0" name="Google Shape;1070;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2" name="Google Shape;1082;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40"/>
          <p:cNvSpPr txBox="1"/>
          <p:nvPr>
            <p:ph type="ctrTitle"/>
          </p:nvPr>
        </p:nvSpPr>
        <p:spPr>
          <a:xfrm>
            <a:off x="685800" y="540000"/>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293C78"/>
              </a:buClr>
              <a:buSzPts val="1800"/>
              <a:buFont typeface="Ubuntu"/>
              <a:buNone/>
              <a:defRPr>
                <a:solidFill>
                  <a:srgbClr val="293C78"/>
                </a:solidFill>
                <a:latin typeface="Ubuntu"/>
                <a:ea typeface="Ubuntu"/>
                <a:cs typeface="Ubuntu"/>
                <a:sym typeface="Ubuntu"/>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40"/>
          <p:cNvSpPr txBox="1"/>
          <p:nvPr>
            <p:ph idx="1" type="subTitle"/>
          </p:nvPr>
        </p:nvSpPr>
        <p:spPr>
          <a:xfrm>
            <a:off x="1371600" y="2914650"/>
            <a:ext cx="6400800" cy="13143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640"/>
              </a:spcBef>
              <a:spcAft>
                <a:spcPts val="0"/>
              </a:spcAft>
              <a:buClr>
                <a:srgbClr val="888B8F"/>
              </a:buClr>
              <a:buSzPts val="3200"/>
              <a:buFont typeface="Ubuntu"/>
              <a:buNone/>
              <a:defRPr b="0" i="0" sz="1400" u="none" cap="none" strike="noStrike">
                <a:solidFill>
                  <a:srgbClr val="888B8F"/>
                </a:solidFill>
                <a:latin typeface="Ubuntu"/>
                <a:ea typeface="Ubuntu"/>
                <a:cs typeface="Ubuntu"/>
                <a:sym typeface="Ubuntu"/>
              </a:defRPr>
            </a:lvl1pPr>
            <a:lvl2pPr lvl="1" marR="0" rtl="0" algn="ctr">
              <a:lnSpc>
                <a:spcPct val="100000"/>
              </a:lnSpc>
              <a:spcBef>
                <a:spcPts val="560"/>
              </a:spcBef>
              <a:spcAft>
                <a:spcPts val="0"/>
              </a:spcAft>
              <a:buClr>
                <a:srgbClr val="888B8F"/>
              </a:buClr>
              <a:buSzPts val="2800"/>
              <a:buFont typeface="Ubuntu"/>
              <a:buNone/>
              <a:defRPr b="0" i="0" sz="1400" u="none" cap="none" strike="noStrike">
                <a:solidFill>
                  <a:srgbClr val="888B8F"/>
                </a:solidFill>
                <a:latin typeface="Ubuntu"/>
                <a:ea typeface="Ubuntu"/>
                <a:cs typeface="Ubuntu"/>
                <a:sym typeface="Ubuntu"/>
              </a:defRPr>
            </a:lvl2pPr>
            <a:lvl3pPr lvl="2" marR="0" rtl="0" algn="ctr">
              <a:lnSpc>
                <a:spcPct val="100000"/>
              </a:lnSpc>
              <a:spcBef>
                <a:spcPts val="480"/>
              </a:spcBef>
              <a:spcAft>
                <a:spcPts val="0"/>
              </a:spcAft>
              <a:buClr>
                <a:srgbClr val="888B8F"/>
              </a:buClr>
              <a:buSzPts val="2400"/>
              <a:buFont typeface="Ubuntu"/>
              <a:buNone/>
              <a:defRPr b="0" i="0" sz="1400" u="none" cap="none" strike="noStrike">
                <a:solidFill>
                  <a:srgbClr val="888B8F"/>
                </a:solidFill>
                <a:latin typeface="Ubuntu"/>
                <a:ea typeface="Ubuntu"/>
                <a:cs typeface="Ubuntu"/>
                <a:sym typeface="Ubuntu"/>
              </a:defRPr>
            </a:lvl3pPr>
            <a:lvl4pPr lvl="3" marR="0" rtl="0" algn="ctr">
              <a:lnSpc>
                <a:spcPct val="100000"/>
              </a:lnSpc>
              <a:spcBef>
                <a:spcPts val="400"/>
              </a:spcBef>
              <a:spcAft>
                <a:spcPts val="0"/>
              </a:spcAft>
              <a:buClr>
                <a:srgbClr val="888B8F"/>
              </a:buClr>
              <a:buSzPts val="2000"/>
              <a:buFont typeface="Ubuntu"/>
              <a:buNone/>
              <a:defRPr b="0" i="0" sz="1400" u="none" cap="none" strike="noStrike">
                <a:solidFill>
                  <a:srgbClr val="888B8F"/>
                </a:solidFill>
                <a:latin typeface="Ubuntu"/>
                <a:ea typeface="Ubuntu"/>
                <a:cs typeface="Ubuntu"/>
                <a:sym typeface="Ubuntu"/>
              </a:defRPr>
            </a:lvl4pPr>
            <a:lvl5pPr lvl="4" marR="0" rtl="0" algn="ctr">
              <a:lnSpc>
                <a:spcPct val="100000"/>
              </a:lnSpc>
              <a:spcBef>
                <a:spcPts val="400"/>
              </a:spcBef>
              <a:spcAft>
                <a:spcPts val="0"/>
              </a:spcAft>
              <a:buClr>
                <a:srgbClr val="888B8F"/>
              </a:buClr>
              <a:buSzPts val="2000"/>
              <a:buFont typeface="Ubuntu"/>
              <a:buNone/>
              <a:defRPr b="0" i="0" sz="1400" u="none" cap="none" strike="noStrike">
                <a:solidFill>
                  <a:srgbClr val="888B8F"/>
                </a:solidFill>
                <a:latin typeface="Ubuntu"/>
                <a:ea typeface="Ubuntu"/>
                <a:cs typeface="Ubuntu"/>
                <a:sym typeface="Ubuntu"/>
              </a:defRPr>
            </a:lvl5pPr>
            <a:lvl6pPr lvl="5" marR="0" rtl="0" algn="ctr">
              <a:lnSpc>
                <a:spcPct val="100000"/>
              </a:lnSpc>
              <a:spcBef>
                <a:spcPts val="400"/>
              </a:spcBef>
              <a:spcAft>
                <a:spcPts val="0"/>
              </a:spcAft>
              <a:buClr>
                <a:srgbClr val="888B8F"/>
              </a:buClr>
              <a:buSzPts val="2000"/>
              <a:buFont typeface="Ubuntu"/>
              <a:buNone/>
              <a:defRPr b="0" i="0" sz="1400" u="none" cap="none" strike="noStrike">
                <a:solidFill>
                  <a:srgbClr val="888B8F"/>
                </a:solidFill>
                <a:latin typeface="Ubuntu"/>
                <a:ea typeface="Ubuntu"/>
                <a:cs typeface="Ubuntu"/>
                <a:sym typeface="Ubuntu"/>
              </a:defRPr>
            </a:lvl6pPr>
            <a:lvl7pPr lvl="6" marR="0" rtl="0" algn="ctr">
              <a:lnSpc>
                <a:spcPct val="100000"/>
              </a:lnSpc>
              <a:spcBef>
                <a:spcPts val="400"/>
              </a:spcBef>
              <a:spcAft>
                <a:spcPts val="0"/>
              </a:spcAft>
              <a:buClr>
                <a:srgbClr val="888B8F"/>
              </a:buClr>
              <a:buSzPts val="2000"/>
              <a:buFont typeface="Ubuntu"/>
              <a:buNone/>
              <a:defRPr b="0" i="0" sz="1400" u="none" cap="none" strike="noStrike">
                <a:solidFill>
                  <a:srgbClr val="888B8F"/>
                </a:solidFill>
                <a:latin typeface="Ubuntu"/>
                <a:ea typeface="Ubuntu"/>
                <a:cs typeface="Ubuntu"/>
                <a:sym typeface="Ubuntu"/>
              </a:defRPr>
            </a:lvl7pPr>
            <a:lvl8pPr lvl="7" marR="0" rtl="0" algn="ctr">
              <a:lnSpc>
                <a:spcPct val="100000"/>
              </a:lnSpc>
              <a:spcBef>
                <a:spcPts val="400"/>
              </a:spcBef>
              <a:spcAft>
                <a:spcPts val="0"/>
              </a:spcAft>
              <a:buClr>
                <a:srgbClr val="888B8F"/>
              </a:buClr>
              <a:buSzPts val="2000"/>
              <a:buFont typeface="Ubuntu"/>
              <a:buNone/>
              <a:defRPr b="0" i="0" sz="1400" u="none" cap="none" strike="noStrike">
                <a:solidFill>
                  <a:srgbClr val="888B8F"/>
                </a:solidFill>
                <a:latin typeface="Ubuntu"/>
                <a:ea typeface="Ubuntu"/>
                <a:cs typeface="Ubuntu"/>
                <a:sym typeface="Ubuntu"/>
              </a:defRPr>
            </a:lvl8pPr>
            <a:lvl9pPr lvl="8" marR="0" rtl="0" algn="ctr">
              <a:lnSpc>
                <a:spcPct val="100000"/>
              </a:lnSpc>
              <a:spcBef>
                <a:spcPts val="400"/>
              </a:spcBef>
              <a:spcAft>
                <a:spcPts val="0"/>
              </a:spcAft>
              <a:buClr>
                <a:srgbClr val="888B8F"/>
              </a:buClr>
              <a:buSzPts val="2000"/>
              <a:buFont typeface="Ubuntu"/>
              <a:buNone/>
              <a:defRPr b="0" i="0" sz="1400" u="none" cap="none" strike="noStrike">
                <a:solidFill>
                  <a:srgbClr val="888B8F"/>
                </a:solidFill>
                <a:latin typeface="Ubuntu"/>
                <a:ea typeface="Ubuntu"/>
                <a:cs typeface="Ubuntu"/>
                <a:sym typeface="Ubuntu"/>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14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293C78"/>
              </a:buClr>
              <a:buSzPts val="3000"/>
              <a:buNone/>
              <a:defRPr sz="3000">
                <a:solidFill>
                  <a:srgbClr val="293C78"/>
                </a:solidFill>
              </a:defRPr>
            </a:lvl1pPr>
            <a:lvl2pPr lvl="1" algn="l">
              <a:lnSpc>
                <a:spcPct val="100000"/>
              </a:lnSpc>
              <a:spcBef>
                <a:spcPts val="0"/>
              </a:spcBef>
              <a:spcAft>
                <a:spcPts val="0"/>
              </a:spcAft>
              <a:buSzPts val="1300"/>
              <a:buNone/>
              <a:defRPr sz="1700"/>
            </a:lvl2pPr>
            <a:lvl3pPr lvl="2" algn="l">
              <a:lnSpc>
                <a:spcPct val="100000"/>
              </a:lnSpc>
              <a:spcBef>
                <a:spcPts val="0"/>
              </a:spcBef>
              <a:spcAft>
                <a:spcPts val="0"/>
              </a:spcAft>
              <a:buSzPts val="1300"/>
              <a:buNone/>
              <a:defRPr sz="1700"/>
            </a:lvl3pPr>
            <a:lvl4pPr lvl="3" algn="l">
              <a:lnSpc>
                <a:spcPct val="100000"/>
              </a:lnSpc>
              <a:spcBef>
                <a:spcPts val="0"/>
              </a:spcBef>
              <a:spcAft>
                <a:spcPts val="0"/>
              </a:spcAft>
              <a:buSzPts val="1300"/>
              <a:buNone/>
              <a:defRPr sz="1700"/>
            </a:lvl4pPr>
            <a:lvl5pPr lvl="4" algn="l">
              <a:lnSpc>
                <a:spcPct val="100000"/>
              </a:lnSpc>
              <a:spcBef>
                <a:spcPts val="0"/>
              </a:spcBef>
              <a:spcAft>
                <a:spcPts val="0"/>
              </a:spcAft>
              <a:buSzPts val="1300"/>
              <a:buNone/>
              <a:defRPr sz="1700"/>
            </a:lvl5pPr>
            <a:lvl6pPr lvl="5" algn="l">
              <a:lnSpc>
                <a:spcPct val="100000"/>
              </a:lnSpc>
              <a:spcBef>
                <a:spcPts val="0"/>
              </a:spcBef>
              <a:spcAft>
                <a:spcPts val="0"/>
              </a:spcAft>
              <a:buSzPts val="1300"/>
              <a:buNone/>
              <a:defRPr sz="1700"/>
            </a:lvl6pPr>
            <a:lvl7pPr lvl="6" algn="l">
              <a:lnSpc>
                <a:spcPct val="100000"/>
              </a:lnSpc>
              <a:spcBef>
                <a:spcPts val="0"/>
              </a:spcBef>
              <a:spcAft>
                <a:spcPts val="0"/>
              </a:spcAft>
              <a:buSzPts val="1300"/>
              <a:buNone/>
              <a:defRPr sz="1700"/>
            </a:lvl7pPr>
            <a:lvl8pPr lvl="7" algn="l">
              <a:lnSpc>
                <a:spcPct val="100000"/>
              </a:lnSpc>
              <a:spcBef>
                <a:spcPts val="0"/>
              </a:spcBef>
              <a:spcAft>
                <a:spcPts val="0"/>
              </a:spcAft>
              <a:buSzPts val="1300"/>
              <a:buNone/>
              <a:defRPr sz="1700"/>
            </a:lvl8pPr>
            <a:lvl9pPr lvl="8" algn="l">
              <a:lnSpc>
                <a:spcPct val="100000"/>
              </a:lnSpc>
              <a:spcBef>
                <a:spcPts val="0"/>
              </a:spcBef>
              <a:spcAft>
                <a:spcPts val="0"/>
              </a:spcAft>
              <a:buSzPts val="1300"/>
              <a:buNone/>
              <a:defRPr sz="1700"/>
            </a:lvl9pPr>
          </a:lstStyle>
          <a:p/>
        </p:txBody>
      </p:sp>
      <p:sp>
        <p:nvSpPr>
          <p:cNvPr id="16" name="Google Shape;16;p141"/>
          <p:cNvSpPr txBox="1"/>
          <p:nvPr>
            <p:ph idx="1" type="body"/>
          </p:nvPr>
        </p:nvSpPr>
        <p:spPr>
          <a:xfrm>
            <a:off x="457200" y="750216"/>
            <a:ext cx="8229600" cy="18960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rgbClr val="293C78"/>
              </a:buClr>
              <a:buSzPts val="1800"/>
              <a:buFont typeface="Ubuntu"/>
              <a:buChar char="-"/>
              <a:defRPr b="0" i="0" sz="1400" u="none" cap="none" strike="noStrike">
                <a:solidFill>
                  <a:srgbClr val="000000"/>
                </a:solidFill>
                <a:latin typeface="Ubuntu"/>
                <a:ea typeface="Ubuntu"/>
                <a:cs typeface="Ubuntu"/>
                <a:sym typeface="Ubuntu"/>
              </a:defRPr>
            </a:lvl1pPr>
            <a:lvl2pPr indent="-342900" lvl="1" marL="914400" marR="0" rtl="0" algn="l">
              <a:lnSpc>
                <a:spcPct val="100000"/>
              </a:lnSpc>
              <a:spcBef>
                <a:spcPts val="360"/>
              </a:spcBef>
              <a:spcAft>
                <a:spcPts val="0"/>
              </a:spcAft>
              <a:buClr>
                <a:srgbClr val="293C78"/>
              </a:buClr>
              <a:buSzPts val="1800"/>
              <a:buFont typeface="Ubuntu"/>
              <a:buChar char="-"/>
              <a:defRPr b="0" i="0" sz="1400" u="none" cap="none" strike="noStrike">
                <a:solidFill>
                  <a:srgbClr val="000000"/>
                </a:solidFill>
                <a:latin typeface="Ubuntu"/>
                <a:ea typeface="Ubuntu"/>
                <a:cs typeface="Ubuntu"/>
                <a:sym typeface="Ubuntu"/>
              </a:defRPr>
            </a:lvl2pPr>
            <a:lvl3pPr indent="-342900" lvl="2" marL="1371600" marR="0" rtl="0" algn="l">
              <a:lnSpc>
                <a:spcPct val="100000"/>
              </a:lnSpc>
              <a:spcBef>
                <a:spcPts val="360"/>
              </a:spcBef>
              <a:spcAft>
                <a:spcPts val="0"/>
              </a:spcAft>
              <a:buClr>
                <a:srgbClr val="293C78"/>
              </a:buClr>
              <a:buSzPts val="1800"/>
              <a:buFont typeface="Ubuntu"/>
              <a:buChar char="-"/>
              <a:defRPr b="0" i="0" sz="1400" u="none" cap="none" strike="noStrike">
                <a:solidFill>
                  <a:srgbClr val="000000"/>
                </a:solidFill>
                <a:latin typeface="Ubuntu"/>
                <a:ea typeface="Ubuntu"/>
                <a:cs typeface="Ubuntu"/>
                <a:sym typeface="Ubuntu"/>
              </a:defRPr>
            </a:lvl3pPr>
            <a:lvl4pPr indent="-342900" lvl="3" marL="1828800" marR="0" rtl="0" algn="l">
              <a:lnSpc>
                <a:spcPct val="100000"/>
              </a:lnSpc>
              <a:spcBef>
                <a:spcPts val="360"/>
              </a:spcBef>
              <a:spcAft>
                <a:spcPts val="0"/>
              </a:spcAft>
              <a:buClr>
                <a:srgbClr val="505150"/>
              </a:buClr>
              <a:buSzPts val="1800"/>
              <a:buFont typeface="Ubuntu"/>
              <a:buChar char="-"/>
              <a:defRPr b="0" i="0" sz="1400" u="none" cap="none" strike="noStrike">
                <a:solidFill>
                  <a:srgbClr val="000000"/>
                </a:solidFill>
                <a:latin typeface="Ubuntu"/>
                <a:ea typeface="Ubuntu"/>
                <a:cs typeface="Ubuntu"/>
                <a:sym typeface="Ubuntu"/>
              </a:defRPr>
            </a:lvl4pPr>
            <a:lvl5pPr indent="-342900" lvl="4" marL="2286000" marR="0" rtl="0" algn="l">
              <a:lnSpc>
                <a:spcPct val="100000"/>
              </a:lnSpc>
              <a:spcBef>
                <a:spcPts val="360"/>
              </a:spcBef>
              <a:spcAft>
                <a:spcPts val="0"/>
              </a:spcAft>
              <a:buClr>
                <a:srgbClr val="505150"/>
              </a:buClr>
              <a:buSzPts val="1800"/>
              <a:buFont typeface="Ubuntu"/>
              <a:buChar char="-"/>
              <a:defRPr b="0" i="0" sz="1400" u="none" cap="none" strike="noStrike">
                <a:solidFill>
                  <a:srgbClr val="000000"/>
                </a:solidFill>
                <a:latin typeface="Ubuntu"/>
                <a:ea typeface="Ubuntu"/>
                <a:cs typeface="Ubuntu"/>
                <a:sym typeface="Ubuntu"/>
              </a:defRPr>
            </a:lvl5pPr>
            <a:lvl6pPr indent="-342900" lvl="5" marL="2743200" marR="0" rtl="0" algn="l">
              <a:lnSpc>
                <a:spcPct val="100000"/>
              </a:lnSpc>
              <a:spcBef>
                <a:spcPts val="360"/>
              </a:spcBef>
              <a:spcAft>
                <a:spcPts val="0"/>
              </a:spcAft>
              <a:buClr>
                <a:schemeClr val="dk1"/>
              </a:buClr>
              <a:buSzPts val="1800"/>
              <a:buFont typeface="Ubuntu"/>
              <a:buChar char="-"/>
              <a:defRPr b="0" i="0" sz="1400" u="none" cap="none" strike="noStrike">
                <a:solidFill>
                  <a:srgbClr val="000000"/>
                </a:solidFill>
                <a:latin typeface="Ubuntu"/>
                <a:ea typeface="Ubuntu"/>
                <a:cs typeface="Ubuntu"/>
                <a:sym typeface="Ubuntu"/>
              </a:defRPr>
            </a:lvl6pPr>
            <a:lvl7pPr indent="-342900" lvl="6" marL="3200400" marR="0" rtl="0" algn="l">
              <a:lnSpc>
                <a:spcPct val="100000"/>
              </a:lnSpc>
              <a:spcBef>
                <a:spcPts val="360"/>
              </a:spcBef>
              <a:spcAft>
                <a:spcPts val="0"/>
              </a:spcAft>
              <a:buClr>
                <a:schemeClr val="dk1"/>
              </a:buClr>
              <a:buSzPts val="1800"/>
              <a:buFont typeface="Ubuntu"/>
              <a:buChar char="-"/>
              <a:defRPr b="0" i="0" sz="1400" u="none" cap="none" strike="noStrike">
                <a:solidFill>
                  <a:srgbClr val="000000"/>
                </a:solidFill>
                <a:latin typeface="Ubuntu"/>
                <a:ea typeface="Ubuntu"/>
                <a:cs typeface="Ubuntu"/>
                <a:sym typeface="Ubuntu"/>
              </a:defRPr>
            </a:lvl7pPr>
            <a:lvl8pPr indent="-342900" lvl="7" marL="3657600" marR="0" rtl="0" algn="l">
              <a:lnSpc>
                <a:spcPct val="100000"/>
              </a:lnSpc>
              <a:spcBef>
                <a:spcPts val="360"/>
              </a:spcBef>
              <a:spcAft>
                <a:spcPts val="0"/>
              </a:spcAft>
              <a:buClr>
                <a:schemeClr val="dk1"/>
              </a:buClr>
              <a:buSzPts val="1800"/>
              <a:buFont typeface="Ubuntu"/>
              <a:buChar char="-"/>
              <a:defRPr b="0" i="0" sz="1400" u="none" cap="none" strike="noStrike">
                <a:solidFill>
                  <a:srgbClr val="000000"/>
                </a:solidFill>
                <a:latin typeface="Ubuntu"/>
                <a:ea typeface="Ubuntu"/>
                <a:cs typeface="Ubuntu"/>
                <a:sym typeface="Ubuntu"/>
              </a:defRPr>
            </a:lvl8pPr>
            <a:lvl9pPr indent="-342900" lvl="8" marL="4114800" marR="0" rtl="0" algn="l">
              <a:lnSpc>
                <a:spcPct val="100000"/>
              </a:lnSpc>
              <a:spcBef>
                <a:spcPts val="360"/>
              </a:spcBef>
              <a:spcAft>
                <a:spcPts val="0"/>
              </a:spcAft>
              <a:buClr>
                <a:schemeClr val="dk1"/>
              </a:buClr>
              <a:buSzPts val="1800"/>
              <a:buFont typeface="Ubuntu"/>
              <a:buChar char="-"/>
              <a:defRPr b="0" i="0" sz="1400" u="none" cap="none" strike="noStrike">
                <a:solidFill>
                  <a:srgbClr val="000000"/>
                </a:solidFill>
                <a:latin typeface="Ubuntu"/>
                <a:ea typeface="Ubuntu"/>
                <a:cs typeface="Ubuntu"/>
                <a:sym typeface="Ubuntu"/>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7" name="Shape 17"/>
        <p:cNvGrpSpPr/>
        <p:nvPr/>
      </p:nvGrpSpPr>
      <p:grpSpPr>
        <a:xfrm>
          <a:off x="0" y="0"/>
          <a:ext cx="0" cy="0"/>
          <a:chOff x="0" y="0"/>
          <a:chExt cx="0" cy="0"/>
        </a:xfrm>
      </p:grpSpPr>
      <p:sp>
        <p:nvSpPr>
          <p:cNvPr id="18" name="Google Shape;18;p14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293C78"/>
              </a:buClr>
              <a:buSzPts val="3000"/>
              <a:buNone/>
              <a:defRPr sz="3000">
                <a:solidFill>
                  <a:srgbClr val="293C78"/>
                </a:solidFill>
              </a:defRPr>
            </a:lvl1pPr>
            <a:lvl2pPr lvl="1" algn="l">
              <a:lnSpc>
                <a:spcPct val="100000"/>
              </a:lnSpc>
              <a:spcBef>
                <a:spcPts val="0"/>
              </a:spcBef>
              <a:spcAft>
                <a:spcPts val="0"/>
              </a:spcAft>
              <a:buSzPts val="1300"/>
              <a:buNone/>
              <a:defRPr sz="1700"/>
            </a:lvl2pPr>
            <a:lvl3pPr lvl="2" algn="l">
              <a:lnSpc>
                <a:spcPct val="100000"/>
              </a:lnSpc>
              <a:spcBef>
                <a:spcPts val="0"/>
              </a:spcBef>
              <a:spcAft>
                <a:spcPts val="0"/>
              </a:spcAft>
              <a:buSzPts val="1300"/>
              <a:buNone/>
              <a:defRPr sz="1700"/>
            </a:lvl3pPr>
            <a:lvl4pPr lvl="3" algn="l">
              <a:lnSpc>
                <a:spcPct val="100000"/>
              </a:lnSpc>
              <a:spcBef>
                <a:spcPts val="0"/>
              </a:spcBef>
              <a:spcAft>
                <a:spcPts val="0"/>
              </a:spcAft>
              <a:buSzPts val="1300"/>
              <a:buNone/>
              <a:defRPr sz="1700"/>
            </a:lvl4pPr>
            <a:lvl5pPr lvl="4" algn="l">
              <a:lnSpc>
                <a:spcPct val="100000"/>
              </a:lnSpc>
              <a:spcBef>
                <a:spcPts val="0"/>
              </a:spcBef>
              <a:spcAft>
                <a:spcPts val="0"/>
              </a:spcAft>
              <a:buSzPts val="1300"/>
              <a:buNone/>
              <a:defRPr sz="1700"/>
            </a:lvl5pPr>
            <a:lvl6pPr lvl="5" algn="l">
              <a:lnSpc>
                <a:spcPct val="100000"/>
              </a:lnSpc>
              <a:spcBef>
                <a:spcPts val="0"/>
              </a:spcBef>
              <a:spcAft>
                <a:spcPts val="0"/>
              </a:spcAft>
              <a:buSzPts val="1300"/>
              <a:buNone/>
              <a:defRPr sz="1700"/>
            </a:lvl6pPr>
            <a:lvl7pPr lvl="6" algn="l">
              <a:lnSpc>
                <a:spcPct val="100000"/>
              </a:lnSpc>
              <a:spcBef>
                <a:spcPts val="0"/>
              </a:spcBef>
              <a:spcAft>
                <a:spcPts val="0"/>
              </a:spcAft>
              <a:buSzPts val="1300"/>
              <a:buNone/>
              <a:defRPr sz="1700"/>
            </a:lvl7pPr>
            <a:lvl8pPr lvl="7" algn="l">
              <a:lnSpc>
                <a:spcPct val="100000"/>
              </a:lnSpc>
              <a:spcBef>
                <a:spcPts val="0"/>
              </a:spcBef>
              <a:spcAft>
                <a:spcPts val="0"/>
              </a:spcAft>
              <a:buSzPts val="1300"/>
              <a:buNone/>
              <a:defRPr sz="1700"/>
            </a:lvl8pPr>
            <a:lvl9pPr lvl="8" algn="l">
              <a:lnSpc>
                <a:spcPct val="100000"/>
              </a:lnSpc>
              <a:spcBef>
                <a:spcPts val="0"/>
              </a:spcBef>
              <a:spcAft>
                <a:spcPts val="0"/>
              </a:spcAft>
              <a:buSzPts val="1300"/>
              <a:buNone/>
              <a:defRPr sz="17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24.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39"/>
          <p:cNvSpPr txBox="1"/>
          <p:nvPr>
            <p:ph type="title"/>
          </p:nvPr>
        </p:nvSpPr>
        <p:spPr>
          <a:xfrm>
            <a:off x="457200" y="1073816"/>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293C78"/>
              </a:buClr>
              <a:buSzPts val="4400"/>
              <a:buFont typeface="Ubuntu"/>
              <a:buNone/>
              <a:defRPr b="0" i="0" sz="4400" u="none" cap="none" strike="noStrike">
                <a:solidFill>
                  <a:srgbClr val="293C78"/>
                </a:solidFill>
                <a:latin typeface="Ubuntu"/>
                <a:ea typeface="Ubuntu"/>
                <a:cs typeface="Ubuntu"/>
                <a:sym typeface="Ubuntu"/>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7" name="Google Shape;7;p139"/>
          <p:cNvCxnSpPr/>
          <p:nvPr/>
        </p:nvCxnSpPr>
        <p:spPr>
          <a:xfrm rot="10800000">
            <a:off x="906033" y="4891800"/>
            <a:ext cx="7435200" cy="5400"/>
          </a:xfrm>
          <a:prstGeom prst="straightConnector1">
            <a:avLst/>
          </a:prstGeom>
          <a:noFill/>
          <a:ln cap="flat" cmpd="sng" w="9525">
            <a:solidFill>
              <a:srgbClr val="293C78"/>
            </a:solidFill>
            <a:prstDash val="solid"/>
            <a:round/>
            <a:headEnd len="sm" w="sm" type="none"/>
            <a:tailEnd len="sm" w="sm" type="none"/>
          </a:ln>
        </p:spPr>
      </p:cxnSp>
      <p:pic>
        <p:nvPicPr>
          <p:cNvPr id="8" name="Google Shape;8;p139"/>
          <p:cNvPicPr preferRelativeResize="0"/>
          <p:nvPr/>
        </p:nvPicPr>
        <p:blipFill rotWithShape="1">
          <a:blip r:embed="rId1">
            <a:alphaModFix/>
          </a:blip>
          <a:srcRect b="0" l="0" r="55237" t="0"/>
          <a:stretch/>
        </p:blipFill>
        <p:spPr>
          <a:xfrm>
            <a:off x="93375" y="4824000"/>
            <a:ext cx="736458" cy="288000"/>
          </a:xfrm>
          <a:prstGeom prst="rect">
            <a:avLst/>
          </a:prstGeom>
          <a:noFill/>
          <a:ln>
            <a:noFill/>
          </a:ln>
        </p:spPr>
      </p:pic>
      <p:pic>
        <p:nvPicPr>
          <p:cNvPr id="9" name="Google Shape;9;p139"/>
          <p:cNvPicPr preferRelativeResize="0"/>
          <p:nvPr/>
        </p:nvPicPr>
        <p:blipFill rotWithShape="1">
          <a:blip r:embed="rId2">
            <a:alphaModFix/>
          </a:blip>
          <a:srcRect b="0" l="0" r="0" t="0"/>
          <a:stretch/>
        </p:blipFill>
        <p:spPr>
          <a:xfrm>
            <a:off x="8447973" y="4860000"/>
            <a:ext cx="634200" cy="252000"/>
          </a:xfrm>
          <a:prstGeom prst="rect">
            <a:avLst/>
          </a:prstGeom>
          <a:noFill/>
          <a:ln>
            <a:noFill/>
          </a:ln>
        </p:spPr>
      </p:pic>
      <p:sp>
        <p:nvSpPr>
          <p:cNvPr id="10" name="Google Shape;10;p139"/>
          <p:cNvSpPr txBox="1"/>
          <p:nvPr/>
        </p:nvSpPr>
        <p:spPr>
          <a:xfrm>
            <a:off x="2666700" y="4942925"/>
            <a:ext cx="3810600" cy="168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293C78"/>
                </a:solidFill>
                <a:latin typeface="Ubuntu"/>
                <a:ea typeface="Ubuntu"/>
                <a:cs typeface="Ubuntu"/>
                <a:sym typeface="Ubuntu"/>
              </a:rPr>
              <a:t>Pedro Peixoto (ppeixoto@usp.br)</a:t>
            </a:r>
            <a:endParaRPr b="0" i="0" sz="1000" u="none" cap="none" strike="noStrike">
              <a:solidFill>
                <a:srgbClr val="293C78"/>
              </a:solidFill>
              <a:latin typeface="Ubuntu"/>
              <a:ea typeface="Ubuntu"/>
              <a:cs typeface="Ubuntu"/>
              <a:sym typeface="Ubuntu"/>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8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89.png"/><Relationship Id="rId4" Type="http://schemas.openxmlformats.org/officeDocument/2006/relationships/image" Target="../media/image200.png"/><Relationship Id="rId5" Type="http://schemas.openxmlformats.org/officeDocument/2006/relationships/image" Target="../media/image199.png"/><Relationship Id="rId6" Type="http://schemas.openxmlformats.org/officeDocument/2006/relationships/image" Target="../media/image197.png"/><Relationship Id="rId7" Type="http://schemas.openxmlformats.org/officeDocument/2006/relationships/image" Target="../media/image19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93.png"/><Relationship Id="rId4" Type="http://schemas.openxmlformats.org/officeDocument/2006/relationships/image" Target="../media/image19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hyperlink" Target="https://github.com/pedrospeixoto/MPAS-BR/archive/refs/heads/master.zip" TargetMode="External"/><Relationship Id="rId4" Type="http://schemas.openxmlformats.org/officeDocument/2006/relationships/hyperlink" Target="https://github.com/pedrospeixoto/MPAS-BR.git"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8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21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8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9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4.png"/><Relationship Id="rId5" Type="http://schemas.openxmlformats.org/officeDocument/2006/relationships/image" Target="../media/image2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3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9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90.png"/><Relationship Id="rId4" Type="http://schemas.openxmlformats.org/officeDocument/2006/relationships/image" Target="../media/image19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9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20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210.png"/><Relationship Id="rId4" Type="http://schemas.openxmlformats.org/officeDocument/2006/relationships/image" Target="../media/image20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205.png"/><Relationship Id="rId4" Type="http://schemas.openxmlformats.org/officeDocument/2006/relationships/image" Target="../media/image20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20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2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3.jpg"/><Relationship Id="rId7" Type="http://schemas.openxmlformats.org/officeDocument/2006/relationships/image" Target="../media/image21.jpg"/><Relationship Id="rId8" Type="http://schemas.openxmlformats.org/officeDocument/2006/relationships/image" Target="../media/image2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hyperlink" Target="http://glaros.dtc.umn.edu/gkhome/views/metis" TargetMode="External"/><Relationship Id="rId4" Type="http://schemas.openxmlformats.org/officeDocument/2006/relationships/image" Target="../media/image20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209.png"/><Relationship Id="rId4" Type="http://schemas.openxmlformats.org/officeDocument/2006/relationships/image" Target="../media/image20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21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21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21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22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22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204.png"/><Relationship Id="rId4" Type="http://schemas.openxmlformats.org/officeDocument/2006/relationships/image" Target="../media/image21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212.png"/><Relationship Id="rId4" Type="http://schemas.openxmlformats.org/officeDocument/2006/relationships/image" Target="../media/image2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36.png"/><Relationship Id="rId6" Type="http://schemas.openxmlformats.org/officeDocument/2006/relationships/image" Target="../media/image3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22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22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21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22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22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21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22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22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2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27.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43.png"/><Relationship Id="rId7" Type="http://schemas.openxmlformats.org/officeDocument/2006/relationships/hyperlink" Target="https://mpas-dev.github.io/" TargetMode="External"/><Relationship Id="rId8"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9.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2.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5.png"/><Relationship Id="rId4" Type="http://schemas.openxmlformats.org/officeDocument/2006/relationships/image" Target="../media/image61.png"/><Relationship Id="rId5"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9.png"/><Relationship Id="rId4" Type="http://schemas.openxmlformats.org/officeDocument/2006/relationships/image" Target="../media/image66.png"/><Relationship Id="rId5"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9.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2.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2.png"/><Relationship Id="rId4" Type="http://schemas.openxmlformats.org/officeDocument/2006/relationships/image" Target="../media/image65.png"/><Relationship Id="rId5" Type="http://schemas.openxmlformats.org/officeDocument/2006/relationships/image" Target="../media/image9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2.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6.png"/><Relationship Id="rId4" Type="http://schemas.openxmlformats.org/officeDocument/2006/relationships/image" Target="../media/image73.png"/><Relationship Id="rId5" Type="http://schemas.openxmlformats.org/officeDocument/2006/relationships/image" Target="../media/image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2.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2.jpg"/><Relationship Id="rId5" Type="http://schemas.openxmlformats.org/officeDocument/2006/relationships/image" Target="../media/image11.jpg"/><Relationship Id="rId6"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2.png"/><Relationship Id="rId4" Type="http://schemas.openxmlformats.org/officeDocument/2006/relationships/image" Target="../media/image85.png"/><Relationship Id="rId5" Type="http://schemas.openxmlformats.org/officeDocument/2006/relationships/image" Target="../media/image83.png"/><Relationship Id="rId6" Type="http://schemas.openxmlformats.org/officeDocument/2006/relationships/image" Target="../media/image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1.png"/><Relationship Id="rId4" Type="http://schemas.openxmlformats.org/officeDocument/2006/relationships/image" Target="../media/image93.png"/><Relationship Id="rId5"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1.png"/><Relationship Id="rId4" Type="http://schemas.openxmlformats.org/officeDocument/2006/relationships/image" Target="../media/image88.png"/><Relationship Id="rId9" Type="http://schemas.openxmlformats.org/officeDocument/2006/relationships/image" Target="../media/image89.png"/><Relationship Id="rId5" Type="http://schemas.openxmlformats.org/officeDocument/2006/relationships/image" Target="../media/image96.png"/><Relationship Id="rId6" Type="http://schemas.openxmlformats.org/officeDocument/2006/relationships/image" Target="../media/image92.png"/><Relationship Id="rId7" Type="http://schemas.openxmlformats.org/officeDocument/2006/relationships/hyperlink" Target="https://pedrosp.ime.usp.br/papers/PeixotoBarros2014.pdf" TargetMode="External"/><Relationship Id="rId8" Type="http://schemas.openxmlformats.org/officeDocument/2006/relationships/hyperlink" Target="http://dx.doi.org/10.1016/j.jcp.2014.04.043"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03.png"/><Relationship Id="rId4" Type="http://schemas.openxmlformats.org/officeDocument/2006/relationships/image" Target="../media/image98.png"/><Relationship Id="rId5" Type="http://schemas.openxmlformats.org/officeDocument/2006/relationships/image" Target="../media/image97.png"/><Relationship Id="rId6" Type="http://schemas.openxmlformats.org/officeDocument/2006/relationships/image" Target="../media/image99.png"/><Relationship Id="rId7" Type="http://schemas.openxmlformats.org/officeDocument/2006/relationships/image" Target="../media/image113.png"/><Relationship Id="rId8" Type="http://schemas.openxmlformats.org/officeDocument/2006/relationships/image" Target="../media/image10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02.png"/><Relationship Id="rId4" Type="http://schemas.openxmlformats.org/officeDocument/2006/relationships/image" Target="../media/image104.png"/><Relationship Id="rId5" Type="http://schemas.openxmlformats.org/officeDocument/2006/relationships/image" Target="../media/image110.png"/><Relationship Id="rId6" Type="http://schemas.openxmlformats.org/officeDocument/2006/relationships/image" Target="../media/image1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8.png"/><Relationship Id="rId4" Type="http://schemas.openxmlformats.org/officeDocument/2006/relationships/image" Target="../media/image100.png"/><Relationship Id="rId10" Type="http://schemas.openxmlformats.org/officeDocument/2006/relationships/image" Target="../media/image116.png"/><Relationship Id="rId9" Type="http://schemas.openxmlformats.org/officeDocument/2006/relationships/image" Target="../media/image107.png"/><Relationship Id="rId5" Type="http://schemas.openxmlformats.org/officeDocument/2006/relationships/image" Target="../media/image111.png"/><Relationship Id="rId6" Type="http://schemas.openxmlformats.org/officeDocument/2006/relationships/image" Target="../media/image115.png"/><Relationship Id="rId7" Type="http://schemas.openxmlformats.org/officeDocument/2006/relationships/image" Target="../media/image114.png"/><Relationship Id="rId8" Type="http://schemas.openxmlformats.org/officeDocument/2006/relationships/image" Target="../media/image1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mpas-dev.github.io/atmosphere/atmosphere_meshes.html" TargetMode="External"/><Relationship Id="rId4" Type="http://schemas.openxmlformats.org/officeDocument/2006/relationships/image" Target="../media/image106.png"/><Relationship Id="rId5" Type="http://schemas.openxmlformats.org/officeDocument/2006/relationships/image" Target="../media/image121.png"/><Relationship Id="rId6" Type="http://schemas.openxmlformats.org/officeDocument/2006/relationships/image" Target="../media/image1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mpas-dev.github.io/MPAS-Tools/0.26.0/mesh_creation.html" TargetMode="External"/><Relationship Id="rId4" Type="http://schemas.openxmlformats.org/officeDocument/2006/relationships/hyperlink" Target="https://github.com/dengwirda/jigsaw-python" TargetMode="External"/><Relationship Id="rId5" Type="http://schemas.openxmlformats.org/officeDocument/2006/relationships/hyperlink" Target="https://github.com/CGFD-USP/MPAS-References/blob/master/WMO-Workshop2025/JigsawGrids_tutorial.ipynb" TargetMode="External"/><Relationship Id="rId6" Type="http://schemas.openxmlformats.org/officeDocument/2006/relationships/image" Target="../media/image1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github.com/CGFD-USP/scripts_CD-CT/blob/feature/scripts-849-NF-idealized/docs/tutorial1-meshes.md"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github.com/dengwirda/jigsaw-python/tree/master/tests" TargetMode="External"/><Relationship Id="rId4" Type="http://schemas.openxmlformats.org/officeDocument/2006/relationships/hyperlink" Target="https://github.com/marta-gil/vtx-mpas-meshes" TargetMode="External"/><Relationship Id="rId10" Type="http://schemas.openxmlformats.org/officeDocument/2006/relationships/image" Target="../media/image125.png"/><Relationship Id="rId9" Type="http://schemas.openxmlformats.org/officeDocument/2006/relationships/image" Target="../media/image133.png"/><Relationship Id="rId5" Type="http://schemas.openxmlformats.org/officeDocument/2006/relationships/hyperlink" Target="https://mpas-dev.github.io/MPAS-Tools" TargetMode="External"/><Relationship Id="rId6" Type="http://schemas.openxmlformats.org/officeDocument/2006/relationships/hyperlink" Target="https://github.com/MPAS-Dev/MPAS-Limited-Area" TargetMode="External"/><Relationship Id="rId7" Type="http://schemas.openxmlformats.org/officeDocument/2006/relationships/hyperlink" Target="https://mpas-dev.github.io/atmosphere/atmosphere_meshes.html" TargetMode="External"/><Relationship Id="rId8" Type="http://schemas.openxmlformats.org/officeDocument/2006/relationships/image" Target="../media/image1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s://github.com/CGFD-USP/scripts_CD-CT/blob/feature/scripts-849-NF-idealized/docs/tutorial2-ideal-case.md"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7.png"/><Relationship Id="rId4" Type="http://schemas.openxmlformats.org/officeDocument/2006/relationships/image" Target="../media/image124.png"/><Relationship Id="rId5" Type="http://schemas.openxmlformats.org/officeDocument/2006/relationships/image" Target="../media/image120.png"/><Relationship Id="rId6" Type="http://schemas.openxmlformats.org/officeDocument/2006/relationships/image" Target="../media/image1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28.jpg"/><Relationship Id="rId4" Type="http://schemas.openxmlformats.org/officeDocument/2006/relationships/image" Target="../media/image122.png"/><Relationship Id="rId5" Type="http://schemas.openxmlformats.org/officeDocument/2006/relationships/image" Target="../media/image1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8.jpg"/><Relationship Id="rId5" Type="http://schemas.openxmlformats.org/officeDocument/2006/relationships/image" Target="../media/image15.png"/><Relationship Id="rId6"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31.png"/><Relationship Id="rId4" Type="http://schemas.openxmlformats.org/officeDocument/2006/relationships/image" Target="../media/image127.png"/><Relationship Id="rId5" Type="http://schemas.openxmlformats.org/officeDocument/2006/relationships/image" Target="../media/image124.png"/><Relationship Id="rId6" Type="http://schemas.openxmlformats.org/officeDocument/2006/relationships/image" Target="../media/image122.png"/><Relationship Id="rId7" Type="http://schemas.openxmlformats.org/officeDocument/2006/relationships/image" Target="../media/image1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41.jpg"/><Relationship Id="rId4" Type="http://schemas.openxmlformats.org/officeDocument/2006/relationships/image" Target="../media/image136.png"/><Relationship Id="rId5" Type="http://schemas.openxmlformats.org/officeDocument/2006/relationships/image" Target="../media/image1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4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s://drive.google.com/file/d/1uhAky_EdDBGvt8vtR4vohIvQ4B8ZSvA4/view?usp=sharing" TargetMode="External"/><Relationship Id="rId4" Type="http://schemas.openxmlformats.org/officeDocument/2006/relationships/hyperlink" Target="https://drive.google.com/file/d/1y9FG8g2rUobq8sUiRAbB4ojLrRD_MzkC/view?usp=sharing" TargetMode="External"/><Relationship Id="rId5" Type="http://schemas.openxmlformats.org/officeDocument/2006/relationships/hyperlink" Target="https://drive.google.com/file/d/1NhE5pkmQ-lplbZJmQEOmOqZiX6vMamQX/view?usp=sharing" TargetMode="External"/><Relationship Id="rId6" Type="http://schemas.openxmlformats.org/officeDocument/2006/relationships/hyperlink" Target="https://drive.google.com/file/d/1sLXzQVKKFS3MPZJliv04escmfHyvjSG0/view?usp=sharin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github.com/CGFD-USP/scripts_CD-CT/blob/feature/scripts-849-NF-idealized/docs/tutorial3-real-case.md"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https://www.canva.com/design/DAG12r0AyUU/sZfZk8xb9T4rvgOhPoElxw/view?utm_content=DAG12r0AyUU&amp;utm_campaign=designshare&amp;utm_medium=link&amp;utm_source=viewer" TargetMode="External"/><Relationship Id="rId4" Type="http://schemas.openxmlformats.org/officeDocument/2006/relationships/image" Target="../media/image1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49.png"/><Relationship Id="rId4" Type="http://schemas.openxmlformats.org/officeDocument/2006/relationships/image" Target="../media/image145.png"/><Relationship Id="rId5" Type="http://schemas.openxmlformats.org/officeDocument/2006/relationships/image" Target="../media/image138.png"/><Relationship Id="rId6" Type="http://schemas.openxmlformats.org/officeDocument/2006/relationships/image" Target="../media/image1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52.png"/><Relationship Id="rId4" Type="http://schemas.openxmlformats.org/officeDocument/2006/relationships/image" Target="../media/image14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39.png"/><Relationship Id="rId4" Type="http://schemas.openxmlformats.org/officeDocument/2006/relationships/image" Target="../media/image1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42.png"/><Relationship Id="rId4" Type="http://schemas.openxmlformats.org/officeDocument/2006/relationships/image" Target="../media/image159.png"/><Relationship Id="rId10" Type="http://schemas.openxmlformats.org/officeDocument/2006/relationships/image" Target="../media/image124.png"/><Relationship Id="rId9" Type="http://schemas.openxmlformats.org/officeDocument/2006/relationships/image" Target="../media/image156.png"/><Relationship Id="rId5" Type="http://schemas.openxmlformats.org/officeDocument/2006/relationships/image" Target="../media/image151.png"/><Relationship Id="rId6" Type="http://schemas.openxmlformats.org/officeDocument/2006/relationships/image" Target="../media/image150.png"/><Relationship Id="rId7" Type="http://schemas.openxmlformats.org/officeDocument/2006/relationships/image" Target="../media/image148.png"/><Relationship Id="rId8" Type="http://schemas.openxmlformats.org/officeDocument/2006/relationships/image" Target="../media/image1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31.png"/><Relationship Id="rId4" Type="http://schemas.openxmlformats.org/officeDocument/2006/relationships/image" Target="../media/image127.png"/><Relationship Id="rId5" Type="http://schemas.openxmlformats.org/officeDocument/2006/relationships/image" Target="../media/image124.png"/><Relationship Id="rId6" Type="http://schemas.openxmlformats.org/officeDocument/2006/relationships/image" Target="../media/image122.png"/><Relationship Id="rId7" Type="http://schemas.openxmlformats.org/officeDocument/2006/relationships/image" Target="../media/image1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73.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hyperlink" Target="https://github.com/CGFD-USP/MPAS-References" TargetMode="External"/><Relationship Id="rId4" Type="http://schemas.openxmlformats.org/officeDocument/2006/relationships/hyperlink" Target="http://www.ime.usp.br/~pedrosp" TargetMode="External"/><Relationship Id="rId5" Type="http://schemas.openxmlformats.org/officeDocument/2006/relationships/image" Target="../media/image15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6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2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4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4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64.png"/><Relationship Id="rId4" Type="http://schemas.openxmlformats.org/officeDocument/2006/relationships/image" Target="../media/image1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29.png"/><Relationship Id="rId4" Type="http://schemas.openxmlformats.org/officeDocument/2006/relationships/image" Target="../media/image169.png"/><Relationship Id="rId5" Type="http://schemas.openxmlformats.org/officeDocument/2006/relationships/image" Target="../media/image16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7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hyperlink" Target="https://drive.google.com/file/d/1dbQ0hZhcAIkH17m3eIv9JAC1kA5YcuNF/view?usp=sharing" TargetMode="External"/><Relationship Id="rId4" Type="http://schemas.openxmlformats.org/officeDocument/2006/relationships/hyperlink" Target="https://drive.google.com/file/d/12RyExgTlVu4T0AQ2xMlWKqEZDdu9IRlE/view?usp=sharing" TargetMode="External"/><Relationship Id="rId5" Type="http://schemas.openxmlformats.org/officeDocument/2006/relationships/hyperlink" Target="https://drive.google.com/file/d/1MPrtePS82F5Gy8z4qd7LdVsCLNG7zq3n/view?usp=sharing" TargetMode="External"/><Relationship Id="rId6" Type="http://schemas.openxmlformats.org/officeDocument/2006/relationships/hyperlink" Target="https://drive.google.com/file/d/1CkMO3cSVHqgsAlXiId0LmXRXZNXHY73m/view?usp=sharing" TargetMode="External"/><Relationship Id="rId7" Type="http://schemas.openxmlformats.org/officeDocument/2006/relationships/image" Target="../media/image129.png"/><Relationship Id="rId8" Type="http://schemas.openxmlformats.org/officeDocument/2006/relationships/image" Target="../media/image16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7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4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7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4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7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39.jpg"/><Relationship Id="rId5"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7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75.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7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8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8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7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7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8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8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8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 name="Shape 22"/>
        <p:cNvGrpSpPr/>
        <p:nvPr/>
      </p:nvGrpSpPr>
      <p:grpSpPr>
        <a:xfrm>
          <a:off x="0" y="0"/>
          <a:ext cx="0" cy="0"/>
          <a:chOff x="0" y="0"/>
          <a:chExt cx="0" cy="0"/>
        </a:xfrm>
      </p:grpSpPr>
      <p:sp>
        <p:nvSpPr>
          <p:cNvPr id="23" name="Google Shape;23;p1"/>
          <p:cNvSpPr txBox="1"/>
          <p:nvPr>
            <p:ph type="ctrTitle"/>
          </p:nvPr>
        </p:nvSpPr>
        <p:spPr>
          <a:xfrm>
            <a:off x="685800" y="545235"/>
            <a:ext cx="77724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GB" sz="3000"/>
              <a:t>MONAN Dynamics</a:t>
            </a:r>
            <a:endParaRPr sz="3000"/>
          </a:p>
          <a:p>
            <a:pPr indent="0" lvl="0" marL="0" rtl="0" algn="l">
              <a:lnSpc>
                <a:spcPct val="100000"/>
              </a:lnSpc>
              <a:spcBef>
                <a:spcPts val="0"/>
              </a:spcBef>
              <a:spcAft>
                <a:spcPts val="0"/>
              </a:spcAft>
              <a:buClr>
                <a:srgbClr val="226A8A"/>
              </a:buClr>
              <a:buSzPts val="4400"/>
              <a:buFont typeface="Arial"/>
              <a:buNone/>
            </a:pPr>
            <a:r>
              <a:t/>
            </a:r>
            <a:endParaRPr sz="3000">
              <a:solidFill>
                <a:srgbClr val="293C78"/>
              </a:solidFill>
            </a:endParaRPr>
          </a:p>
        </p:txBody>
      </p:sp>
      <p:sp>
        <p:nvSpPr>
          <p:cNvPr id="24" name="Google Shape;24;p1"/>
          <p:cNvSpPr txBox="1"/>
          <p:nvPr>
            <p:ph idx="1" type="subTitle"/>
          </p:nvPr>
        </p:nvSpPr>
        <p:spPr>
          <a:xfrm>
            <a:off x="1423875" y="1432775"/>
            <a:ext cx="6400800" cy="1314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B8F"/>
              </a:buClr>
              <a:buSzPts val="3200"/>
              <a:buNone/>
            </a:pPr>
            <a:r>
              <a:rPr lang="en-GB"/>
              <a:t>Pedro S. Peixoto</a:t>
            </a:r>
            <a:endParaRPr/>
          </a:p>
          <a:p>
            <a:pPr indent="0" lvl="0" marL="0" rtl="0" algn="ctr">
              <a:lnSpc>
                <a:spcPct val="100000"/>
              </a:lnSpc>
              <a:spcBef>
                <a:spcPts val="0"/>
              </a:spcBef>
              <a:spcAft>
                <a:spcPts val="0"/>
              </a:spcAft>
              <a:buClr>
                <a:srgbClr val="888B8F"/>
              </a:buClr>
              <a:buSzPts val="3200"/>
              <a:buNone/>
            </a:pPr>
            <a:r>
              <a:t/>
            </a:r>
            <a:endParaRPr/>
          </a:p>
          <a:p>
            <a:pPr indent="0" lvl="0" marL="0" rtl="0" algn="ctr">
              <a:lnSpc>
                <a:spcPct val="100000"/>
              </a:lnSpc>
              <a:spcBef>
                <a:spcPts val="0"/>
              </a:spcBef>
              <a:spcAft>
                <a:spcPts val="0"/>
              </a:spcAft>
              <a:buClr>
                <a:srgbClr val="888B8F"/>
              </a:buClr>
              <a:buSzPts val="3200"/>
              <a:buNone/>
            </a:pPr>
            <a:r>
              <a:rPr i="1" lang="en-GB" sz="1300"/>
              <a:t>Joint with</a:t>
            </a:r>
            <a:r>
              <a:rPr lang="en-GB" sz="1300"/>
              <a:t> </a:t>
            </a:r>
            <a:endParaRPr sz="1300"/>
          </a:p>
          <a:p>
            <a:pPr indent="0" lvl="0" marL="0" rtl="0" algn="ctr">
              <a:lnSpc>
                <a:spcPct val="100000"/>
              </a:lnSpc>
              <a:spcBef>
                <a:spcPts val="0"/>
              </a:spcBef>
              <a:spcAft>
                <a:spcPts val="0"/>
              </a:spcAft>
              <a:buClr>
                <a:srgbClr val="888B8F"/>
              </a:buClr>
              <a:buSzPts val="3200"/>
              <a:buNone/>
            </a:pPr>
            <a:r>
              <a:rPr lang="en-GB"/>
              <a:t>Guilherme Torres Mendonça</a:t>
            </a:r>
            <a:endParaRPr/>
          </a:p>
          <a:p>
            <a:pPr indent="0" lvl="0" marL="0" rtl="0" algn="ctr">
              <a:lnSpc>
                <a:spcPct val="100000"/>
              </a:lnSpc>
              <a:spcBef>
                <a:spcPts val="0"/>
              </a:spcBef>
              <a:spcAft>
                <a:spcPts val="0"/>
              </a:spcAft>
              <a:buClr>
                <a:srgbClr val="888B8F"/>
              </a:buClr>
              <a:buSzPts val="3200"/>
              <a:buNone/>
            </a:pPr>
            <a:r>
              <a:rPr lang="en-GB"/>
              <a:t>Danilo Couto de Souza</a:t>
            </a:r>
            <a:endParaRPr/>
          </a:p>
          <a:p>
            <a:pPr indent="0" lvl="0" marL="0" rtl="0" algn="ctr">
              <a:lnSpc>
                <a:spcPct val="100000"/>
              </a:lnSpc>
              <a:spcBef>
                <a:spcPts val="0"/>
              </a:spcBef>
              <a:spcAft>
                <a:spcPts val="0"/>
              </a:spcAft>
              <a:buClr>
                <a:srgbClr val="888B8F"/>
              </a:buClr>
              <a:buSzPts val="3200"/>
              <a:buNone/>
            </a:pPr>
            <a:r>
              <a:rPr lang="en-GB"/>
              <a:t>Felipe Augusto Ventura de Bragança Alves</a:t>
            </a:r>
            <a:endParaRPr/>
          </a:p>
          <a:p>
            <a:pPr indent="0" lvl="0" marL="0" rtl="0" algn="l">
              <a:lnSpc>
                <a:spcPct val="100000"/>
              </a:lnSpc>
              <a:spcBef>
                <a:spcPts val="0"/>
              </a:spcBef>
              <a:spcAft>
                <a:spcPts val="0"/>
              </a:spcAft>
              <a:buClr>
                <a:srgbClr val="888B8F"/>
              </a:buClr>
              <a:buSzPts val="3200"/>
              <a:buNone/>
            </a:pPr>
            <a:r>
              <a:t/>
            </a:r>
            <a:endParaRPr/>
          </a:p>
          <a:p>
            <a:pPr indent="0" lvl="0" marL="0" rtl="0" algn="ctr">
              <a:lnSpc>
                <a:spcPct val="100000"/>
              </a:lnSpc>
              <a:spcBef>
                <a:spcPts val="0"/>
              </a:spcBef>
              <a:spcAft>
                <a:spcPts val="0"/>
              </a:spcAft>
              <a:buClr>
                <a:srgbClr val="888B8F"/>
              </a:buClr>
              <a:buSzPts val="3200"/>
              <a:buNone/>
            </a:pPr>
            <a:r>
              <a:t/>
            </a:r>
            <a:endParaRPr/>
          </a:p>
          <a:p>
            <a:pPr indent="0" lvl="0" marL="0" rtl="0" algn="ctr">
              <a:lnSpc>
                <a:spcPct val="100000"/>
              </a:lnSpc>
              <a:spcBef>
                <a:spcPts val="0"/>
              </a:spcBef>
              <a:spcAft>
                <a:spcPts val="0"/>
              </a:spcAft>
              <a:buClr>
                <a:srgbClr val="888B8F"/>
              </a:buClr>
              <a:buSzPts val="3200"/>
              <a:buNone/>
            </a:pPr>
            <a:r>
              <a:rPr lang="en-GB"/>
              <a:t>Applied Mathematics</a:t>
            </a:r>
            <a:endParaRPr/>
          </a:p>
          <a:p>
            <a:pPr indent="0" lvl="0" marL="0" rtl="0" algn="ctr">
              <a:lnSpc>
                <a:spcPct val="100000"/>
              </a:lnSpc>
              <a:spcBef>
                <a:spcPts val="0"/>
              </a:spcBef>
              <a:spcAft>
                <a:spcPts val="0"/>
              </a:spcAft>
              <a:buClr>
                <a:srgbClr val="888B8F"/>
              </a:buClr>
              <a:buSzPts val="3200"/>
              <a:buNone/>
            </a:pPr>
            <a:r>
              <a:rPr lang="en-GB"/>
              <a:t>Instituto de Matemática e Estatística</a:t>
            </a:r>
            <a:endParaRPr/>
          </a:p>
          <a:p>
            <a:pPr indent="0" lvl="0" marL="0" rtl="0" algn="ctr">
              <a:lnSpc>
                <a:spcPct val="100000"/>
              </a:lnSpc>
              <a:spcBef>
                <a:spcPts val="0"/>
              </a:spcBef>
              <a:spcAft>
                <a:spcPts val="0"/>
              </a:spcAft>
              <a:buClr>
                <a:srgbClr val="888B8F"/>
              </a:buClr>
              <a:buSzPts val="3200"/>
              <a:buNone/>
            </a:pPr>
            <a:r>
              <a:rPr lang="en-GB"/>
              <a:t>Universidade de São Paulo</a:t>
            </a:r>
            <a:endParaRPr/>
          </a:p>
          <a:p>
            <a:pPr indent="0" lvl="0" marL="0" rtl="0" algn="ctr">
              <a:lnSpc>
                <a:spcPct val="100000"/>
              </a:lnSpc>
              <a:spcBef>
                <a:spcPts val="0"/>
              </a:spcBef>
              <a:spcAft>
                <a:spcPts val="0"/>
              </a:spcAft>
              <a:buClr>
                <a:srgbClr val="888B8F"/>
              </a:buClr>
              <a:buSzPts val="3200"/>
              <a:buNone/>
            </a:pPr>
            <a:r>
              <a:t/>
            </a:r>
            <a:endParaRPr/>
          </a:p>
          <a:p>
            <a:pPr indent="0" lvl="0" marL="0" rtl="0" algn="ctr">
              <a:lnSpc>
                <a:spcPct val="100000"/>
              </a:lnSpc>
              <a:spcBef>
                <a:spcPts val="0"/>
              </a:spcBef>
              <a:spcAft>
                <a:spcPts val="0"/>
              </a:spcAft>
              <a:buClr>
                <a:srgbClr val="888B8F"/>
              </a:buClr>
              <a:buSzPts val="3200"/>
              <a:buNone/>
            </a:pPr>
            <a:r>
              <a:t/>
            </a:r>
            <a:endParaRPr/>
          </a:p>
          <a:p>
            <a:pPr indent="0" lvl="0" marL="0" rtl="0" algn="ctr">
              <a:lnSpc>
                <a:spcPct val="100000"/>
              </a:lnSpc>
              <a:spcBef>
                <a:spcPts val="0"/>
              </a:spcBef>
              <a:spcAft>
                <a:spcPts val="0"/>
              </a:spcAft>
              <a:buClr>
                <a:srgbClr val="888B8F"/>
              </a:buClr>
              <a:buSzPts val="3200"/>
              <a:buNone/>
            </a:pPr>
            <a:r>
              <a:t/>
            </a:r>
            <a:endParaRPr/>
          </a:p>
          <a:p>
            <a:pPr indent="0" lvl="0" marL="0" rtl="0" algn="ctr">
              <a:lnSpc>
                <a:spcPct val="100000"/>
              </a:lnSpc>
              <a:spcBef>
                <a:spcPts val="0"/>
              </a:spcBef>
              <a:spcAft>
                <a:spcPts val="0"/>
              </a:spcAft>
              <a:buClr>
                <a:srgbClr val="888B8F"/>
              </a:buClr>
              <a:buSzPts val="3200"/>
              <a:buNone/>
            </a:pPr>
            <a:r>
              <a:rPr lang="en-GB"/>
              <a:t>WMO Workshop - Nov 2025</a:t>
            </a:r>
            <a:endParaRPr/>
          </a:p>
        </p:txBody>
      </p:sp>
      <p:pic>
        <p:nvPicPr>
          <p:cNvPr id="25" name="Google Shape;25;p1"/>
          <p:cNvPicPr preferRelativeResize="0"/>
          <p:nvPr/>
        </p:nvPicPr>
        <p:blipFill rotWithShape="1">
          <a:blip r:embed="rId3">
            <a:alphaModFix/>
          </a:blip>
          <a:srcRect b="0" l="0" r="0" t="0"/>
          <a:stretch/>
        </p:blipFill>
        <p:spPr>
          <a:xfrm>
            <a:off x="6650875" y="3846125"/>
            <a:ext cx="2300900" cy="866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Spectral Models</a:t>
            </a:r>
            <a:endParaRPr/>
          </a:p>
        </p:txBody>
      </p:sp>
      <p:sp>
        <p:nvSpPr>
          <p:cNvPr id="123" name="Google Shape;123;p10"/>
          <p:cNvSpPr txBox="1"/>
          <p:nvPr>
            <p:ph idx="1" type="body"/>
          </p:nvPr>
        </p:nvSpPr>
        <p:spPr>
          <a:xfrm>
            <a:off x="76200" y="467878"/>
            <a:ext cx="8229600" cy="1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a:t>Emerged around 1960-1970.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GB">
                <a:solidFill>
                  <a:srgbClr val="293C78"/>
                </a:solidFill>
              </a:rPr>
              <a:t>Main concept</a:t>
            </a:r>
            <a:r>
              <a:rPr lang="en-GB"/>
              <a:t>: Derivatives are calculated in spectral space </a:t>
            </a:r>
            <a:endParaRPr/>
          </a:p>
          <a:p>
            <a:pPr indent="0" lvl="0" marL="0" rtl="0" algn="l">
              <a:lnSpc>
                <a:spcPct val="100000"/>
              </a:lnSpc>
              <a:spcBef>
                <a:spcPts val="360"/>
              </a:spcBef>
              <a:spcAft>
                <a:spcPts val="0"/>
              </a:spcAft>
              <a:buSzPts val="1800"/>
              <a:buNone/>
            </a:pPr>
            <a:r>
              <a:rPr lang="en-GB">
                <a:solidFill>
                  <a:srgbClr val="293C78"/>
                </a:solidFill>
              </a:rPr>
              <a:t>Requires</a:t>
            </a:r>
            <a:r>
              <a:rPr lang="en-GB"/>
              <a:t>: Spherical harmonics with Fast Fourier Transform </a:t>
            </a:r>
            <a:endParaRPr/>
          </a:p>
          <a:p>
            <a:pPr indent="0" lvl="0" marL="0" rtl="0" algn="l">
              <a:lnSpc>
                <a:spcPct val="100000"/>
              </a:lnSpc>
              <a:spcBef>
                <a:spcPts val="360"/>
              </a:spcBef>
              <a:spcAft>
                <a:spcPts val="0"/>
              </a:spcAft>
              <a:buSzPts val="1800"/>
              <a:buNone/>
            </a:pPr>
            <a:r>
              <a:rPr lang="en-GB"/>
              <a:t>and “Fast” Legendre transforms global models</a:t>
            </a:r>
            <a:endParaRPr/>
          </a:p>
          <a:p>
            <a:pPr indent="0" lvl="0" marL="0" rtl="0" algn="l">
              <a:lnSpc>
                <a:spcPct val="100000"/>
              </a:lnSpc>
              <a:spcBef>
                <a:spcPts val="360"/>
              </a:spcBef>
              <a:spcAft>
                <a:spcPts val="0"/>
              </a:spcAft>
              <a:buSzPts val="1800"/>
              <a:buNone/>
            </a:pPr>
            <a:r>
              <a:rPr lang="en-GB">
                <a:solidFill>
                  <a:srgbClr val="293C78"/>
                </a:solidFill>
              </a:rPr>
              <a:t>Pseudo-spectral:</a:t>
            </a:r>
            <a:r>
              <a:rPr lang="en-GB"/>
              <a:t> Global coupling of points.</a:t>
            </a:r>
            <a:endParaRPr/>
          </a:p>
        </p:txBody>
      </p:sp>
      <p:sp>
        <p:nvSpPr>
          <p:cNvPr id="124" name="Google Shape;124;p10"/>
          <p:cNvSpPr txBox="1"/>
          <p:nvPr/>
        </p:nvSpPr>
        <p:spPr>
          <a:xfrm>
            <a:off x="5768850" y="657878"/>
            <a:ext cx="51156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2"/>
                </a:solidFill>
                <a:latin typeface="Ubuntu"/>
                <a:ea typeface="Ubuntu"/>
                <a:cs typeface="Ubuntu"/>
                <a:sym typeface="Ubuntu"/>
              </a:rPr>
              <a:t>Operational Examples:</a:t>
            </a:r>
            <a:endParaRPr b="1" i="0" sz="1400" u="none" cap="none" strike="noStrike">
              <a:solidFill>
                <a:schemeClr val="dk2"/>
              </a:solidFill>
              <a:latin typeface="Ubuntu"/>
              <a:ea typeface="Ubuntu"/>
              <a:cs typeface="Ubuntu"/>
              <a:sym typeface="Ubuntu"/>
            </a:endParaRPr>
          </a:p>
          <a:p>
            <a:pPr indent="-317500" lvl="0" marL="457200" marR="0" rtl="0" algn="l">
              <a:lnSpc>
                <a:spcPct val="100000"/>
              </a:lnSpc>
              <a:spcBef>
                <a:spcPts val="0"/>
              </a:spcBef>
              <a:spcAft>
                <a:spcPts val="0"/>
              </a:spcAft>
              <a:buClr>
                <a:srgbClr val="000000"/>
              </a:buClr>
              <a:buSzPts val="1400"/>
              <a:buFont typeface="Ubuntu"/>
              <a:buChar char="-"/>
            </a:pPr>
            <a:r>
              <a:rPr b="0" i="0" lang="en-GB" sz="1400" u="none" cap="none" strike="noStrike">
                <a:solidFill>
                  <a:srgbClr val="000000"/>
                </a:solidFill>
                <a:latin typeface="Ubuntu"/>
                <a:ea typeface="Ubuntu"/>
                <a:cs typeface="Ubuntu"/>
                <a:sym typeface="Ubuntu"/>
              </a:rPr>
              <a:t>IFS-ECMWF (European): </a:t>
            </a:r>
            <a:endParaRPr b="0" i="0" sz="1400" u="none" cap="none" strike="noStrike">
              <a:solidFill>
                <a:srgbClr val="000000"/>
              </a:solidFill>
              <a:latin typeface="Ubuntu"/>
              <a:ea typeface="Ubuntu"/>
              <a:cs typeface="Ubuntu"/>
              <a:sym typeface="Ubuntu"/>
            </a:endParaRPr>
          </a:p>
          <a:p>
            <a:pPr indent="0" lvl="0" marL="91440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&lt;10km </a:t>
            </a:r>
            <a:endParaRPr b="0" i="0" sz="1400" u="none" cap="none" strike="noStrike">
              <a:solidFill>
                <a:srgbClr val="000000"/>
              </a:solidFill>
              <a:latin typeface="Ubuntu"/>
              <a:ea typeface="Ubuntu"/>
              <a:cs typeface="Ubuntu"/>
              <a:sym typeface="Ubuntu"/>
            </a:endParaRPr>
          </a:p>
          <a:p>
            <a:pPr indent="-317500" lvl="0" marL="457200" marR="0" rtl="0" algn="l">
              <a:lnSpc>
                <a:spcPct val="100000"/>
              </a:lnSpc>
              <a:spcBef>
                <a:spcPts val="0"/>
              </a:spcBef>
              <a:spcAft>
                <a:spcPts val="0"/>
              </a:spcAft>
              <a:buClr>
                <a:srgbClr val="000000"/>
              </a:buClr>
              <a:buSzPts val="1400"/>
              <a:buFont typeface="Ubuntu"/>
              <a:buChar char="-"/>
            </a:pPr>
            <a:r>
              <a:rPr b="0" i="0" lang="en-GB" sz="1400" u="none" cap="none" strike="noStrike">
                <a:solidFill>
                  <a:srgbClr val="000000"/>
                </a:solidFill>
                <a:latin typeface="Ubuntu"/>
                <a:ea typeface="Ubuntu"/>
                <a:cs typeface="Ubuntu"/>
                <a:sym typeface="Ubuntu"/>
              </a:rPr>
              <a:t>BAM-CPTEC-INPE (Brazil):</a:t>
            </a:r>
            <a:endParaRPr b="0" i="0" sz="1400" u="none" cap="none" strike="noStrike">
              <a:solidFill>
                <a:srgbClr val="000000"/>
              </a:solidFill>
              <a:latin typeface="Ubuntu"/>
              <a:ea typeface="Ubuntu"/>
              <a:cs typeface="Ubuntu"/>
              <a:sym typeface="Ubuntu"/>
            </a:endParaRPr>
          </a:p>
          <a:p>
            <a:pPr indent="0" lvl="0" marL="91440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 ~20km </a:t>
            </a:r>
            <a:endParaRPr b="0" i="0" sz="1400" u="none" cap="none" strike="noStrike">
              <a:solidFill>
                <a:srgbClr val="000000"/>
              </a:solidFill>
              <a:latin typeface="Ubuntu"/>
              <a:ea typeface="Ubuntu"/>
              <a:cs typeface="Ubuntu"/>
              <a:sym typeface="Ubuntu"/>
            </a:endParaRPr>
          </a:p>
          <a:p>
            <a:pPr indent="-317500" lvl="0" marL="457200" marR="0" rtl="0" algn="l">
              <a:lnSpc>
                <a:spcPct val="100000"/>
              </a:lnSpc>
              <a:spcBef>
                <a:spcPts val="0"/>
              </a:spcBef>
              <a:spcAft>
                <a:spcPts val="0"/>
              </a:spcAft>
              <a:buClr>
                <a:srgbClr val="000000"/>
              </a:buClr>
              <a:buSzPts val="1400"/>
              <a:buFont typeface="Ubuntu"/>
              <a:buChar char="-"/>
            </a:pPr>
            <a:r>
              <a:rPr b="0" i="0" lang="en-GB" sz="1400" u="none" cap="none" strike="noStrike">
                <a:solidFill>
                  <a:srgbClr val="000000"/>
                </a:solidFill>
                <a:latin typeface="Ubuntu"/>
                <a:ea typeface="Ubuntu"/>
                <a:cs typeface="Ubuntu"/>
                <a:sym typeface="Ubuntu"/>
              </a:rPr>
              <a:t>GFS-NOAA (USA) - up to 2019: </a:t>
            </a:r>
            <a:endParaRPr b="0" i="0" sz="1400" u="none" cap="none" strike="noStrike">
              <a:solidFill>
                <a:srgbClr val="000000"/>
              </a:solidFill>
              <a:latin typeface="Ubuntu"/>
              <a:ea typeface="Ubuntu"/>
              <a:cs typeface="Ubuntu"/>
              <a:sym typeface="Ubuntu"/>
            </a:endParaRPr>
          </a:p>
          <a:p>
            <a:pPr indent="457200" lvl="0" marL="45720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~13km </a:t>
            </a:r>
            <a:endParaRPr b="0" i="0" sz="1400" u="none" cap="none" strike="noStrike">
              <a:solidFill>
                <a:srgbClr val="000000"/>
              </a:solidFill>
              <a:latin typeface="Ubuntu"/>
              <a:ea typeface="Ubuntu"/>
              <a:cs typeface="Ubuntu"/>
              <a:sym typeface="Ubuntu"/>
            </a:endParaRPr>
          </a:p>
        </p:txBody>
      </p:sp>
      <p:pic>
        <p:nvPicPr>
          <p:cNvPr id="125" name="Google Shape;125;p10"/>
          <p:cNvPicPr preferRelativeResize="0"/>
          <p:nvPr/>
        </p:nvPicPr>
        <p:blipFill rotWithShape="1">
          <a:blip r:embed="rId3">
            <a:alphaModFix/>
          </a:blip>
          <a:srcRect b="0" l="0" r="0" t="9779"/>
          <a:stretch/>
        </p:blipFill>
        <p:spPr>
          <a:xfrm>
            <a:off x="254325" y="2282350"/>
            <a:ext cx="3841275" cy="2599200"/>
          </a:xfrm>
          <a:prstGeom prst="rect">
            <a:avLst/>
          </a:prstGeom>
          <a:noFill/>
          <a:ln cap="flat" cmpd="sng" w="9525">
            <a:solidFill>
              <a:srgbClr val="293C78"/>
            </a:solidFill>
            <a:prstDash val="solid"/>
            <a:round/>
            <a:headEnd len="sm" w="sm" type="none"/>
            <a:tailEnd len="sm" w="sm" type="none"/>
          </a:ln>
        </p:spPr>
      </p:pic>
      <p:pic>
        <p:nvPicPr>
          <p:cNvPr id="126" name="Google Shape;126;p10"/>
          <p:cNvPicPr preferRelativeResize="0"/>
          <p:nvPr/>
        </p:nvPicPr>
        <p:blipFill rotWithShape="1">
          <a:blip r:embed="rId4">
            <a:alphaModFix/>
          </a:blip>
          <a:srcRect b="45963" l="0" r="0" t="0"/>
          <a:stretch/>
        </p:blipFill>
        <p:spPr>
          <a:xfrm>
            <a:off x="5082475" y="3462600"/>
            <a:ext cx="3598451" cy="1059100"/>
          </a:xfrm>
          <a:prstGeom prst="rect">
            <a:avLst/>
          </a:prstGeom>
          <a:noFill/>
          <a:ln>
            <a:noFill/>
          </a:ln>
        </p:spPr>
      </p:pic>
      <p:sp>
        <p:nvSpPr>
          <p:cNvPr id="127" name="Google Shape;127;p10"/>
          <p:cNvSpPr txBox="1"/>
          <p:nvPr/>
        </p:nvSpPr>
        <p:spPr>
          <a:xfrm>
            <a:off x="4770451" y="3077694"/>
            <a:ext cx="4222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IFS Cycle 49r1 - Nov 2024</a:t>
            </a:r>
            <a:endParaRPr b="0" i="0" sz="1300" u="none" cap="none" strike="noStrike">
              <a:solidFill>
                <a:srgbClr val="000000"/>
              </a:solidFill>
              <a:latin typeface="Arial"/>
              <a:ea typeface="Arial"/>
              <a:cs typeface="Arial"/>
              <a:sym typeface="Arial"/>
            </a:endParaRPr>
          </a:p>
        </p:txBody>
      </p:sp>
      <p:sp>
        <p:nvSpPr>
          <p:cNvPr id="128" name="Google Shape;128;p10"/>
          <p:cNvSpPr txBox="1"/>
          <p:nvPr/>
        </p:nvSpPr>
        <p:spPr>
          <a:xfrm>
            <a:off x="4572000" y="4572000"/>
            <a:ext cx="46194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888B8F"/>
                </a:solidFill>
                <a:latin typeface="Arial"/>
                <a:ea typeface="Arial"/>
                <a:cs typeface="Arial"/>
                <a:sym typeface="Arial"/>
              </a:rPr>
              <a:t>https://confluence.ecmwf.int/display/FCST/Implementation+of+IFS+Cycle+49r1</a:t>
            </a:r>
            <a:endParaRPr b="0" i="0" sz="900" u="none" cap="none" strike="noStrike">
              <a:solidFill>
                <a:srgbClr val="888B8F"/>
              </a:solidFill>
              <a:latin typeface="Arial"/>
              <a:ea typeface="Arial"/>
              <a:cs typeface="Arial"/>
              <a:sym typeface="Arial"/>
            </a:endParaRPr>
          </a:p>
        </p:txBody>
      </p:sp>
      <p:pic>
        <p:nvPicPr>
          <p:cNvPr id="129" name="Google Shape;129;p10"/>
          <p:cNvPicPr preferRelativeResize="0"/>
          <p:nvPr/>
        </p:nvPicPr>
        <p:blipFill rotWithShape="1">
          <a:blip r:embed="rId5">
            <a:alphaModFix/>
          </a:blip>
          <a:srcRect b="0" l="0" r="0" t="0"/>
          <a:stretch/>
        </p:blipFill>
        <p:spPr>
          <a:xfrm>
            <a:off x="5295875" y="2614937"/>
            <a:ext cx="2721859" cy="4677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100"/>
          <p:cNvSpPr txBox="1"/>
          <p:nvPr>
            <p:ph type="title"/>
          </p:nvPr>
        </p:nvSpPr>
        <p:spPr>
          <a:xfrm>
            <a:off x="192325" y="83225"/>
            <a:ext cx="89517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HIWPP - High Impact Weather Prediction Project</a:t>
            </a:r>
            <a:endParaRPr/>
          </a:p>
        </p:txBody>
      </p:sp>
      <p:sp>
        <p:nvSpPr>
          <p:cNvPr id="1093" name="Google Shape;1093;p100"/>
          <p:cNvSpPr txBox="1"/>
          <p:nvPr/>
        </p:nvSpPr>
        <p:spPr>
          <a:xfrm>
            <a:off x="108850" y="662225"/>
            <a:ext cx="30000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Non-hydrostatic dynamical core tests: Results from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idealized test cases</a:t>
            </a:r>
            <a:endParaRPr b="0" i="0" sz="1400" u="none" cap="none" strike="noStrike">
              <a:solidFill>
                <a:srgbClr val="000000"/>
              </a:solidFill>
              <a:latin typeface="Arial"/>
              <a:ea typeface="Arial"/>
              <a:cs typeface="Arial"/>
              <a:sym typeface="Arial"/>
            </a:endParaRPr>
          </a:p>
        </p:txBody>
      </p:sp>
      <p:pic>
        <p:nvPicPr>
          <p:cNvPr id="1094" name="Google Shape;1094;p100"/>
          <p:cNvPicPr preferRelativeResize="0"/>
          <p:nvPr/>
        </p:nvPicPr>
        <p:blipFill rotWithShape="1">
          <a:blip r:embed="rId3">
            <a:alphaModFix/>
          </a:blip>
          <a:srcRect b="0" l="0" r="0" t="0"/>
          <a:stretch/>
        </p:blipFill>
        <p:spPr>
          <a:xfrm>
            <a:off x="2093675" y="1319350"/>
            <a:ext cx="6796549" cy="3345177"/>
          </a:xfrm>
          <a:prstGeom prst="rect">
            <a:avLst/>
          </a:prstGeom>
          <a:noFill/>
          <a:ln>
            <a:noFill/>
          </a:ln>
        </p:spPr>
      </p:pic>
      <p:sp>
        <p:nvSpPr>
          <p:cNvPr id="1095" name="Google Shape;1095;p100"/>
          <p:cNvSpPr txBox="1"/>
          <p:nvPr/>
        </p:nvSpPr>
        <p:spPr>
          <a:xfrm>
            <a:off x="3394525" y="758288"/>
            <a:ext cx="522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2"/>
                </a:solidFill>
                <a:latin typeface="Arial"/>
                <a:ea typeface="Arial"/>
                <a:cs typeface="Arial"/>
                <a:sym typeface="Arial"/>
              </a:rPr>
              <a:t>The “new” NCEP Global Model, replacing Spectral (2019)</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pic>
        <p:nvPicPr>
          <p:cNvPr id="1100" name="Google Shape;1100;p101"/>
          <p:cNvPicPr preferRelativeResize="0"/>
          <p:nvPr/>
        </p:nvPicPr>
        <p:blipFill rotWithShape="1">
          <a:blip r:embed="rId3">
            <a:alphaModFix/>
          </a:blip>
          <a:srcRect b="0" l="0" r="0" t="78997"/>
          <a:stretch/>
        </p:blipFill>
        <p:spPr>
          <a:xfrm>
            <a:off x="5763825" y="4073050"/>
            <a:ext cx="2910072" cy="341025"/>
          </a:xfrm>
          <a:prstGeom prst="rect">
            <a:avLst/>
          </a:prstGeom>
          <a:noFill/>
          <a:ln>
            <a:noFill/>
          </a:ln>
        </p:spPr>
      </p:pic>
      <p:pic>
        <p:nvPicPr>
          <p:cNvPr id="1101" name="Google Shape;1101;p101"/>
          <p:cNvPicPr preferRelativeResize="0"/>
          <p:nvPr/>
        </p:nvPicPr>
        <p:blipFill rotWithShape="1">
          <a:blip r:embed="rId4">
            <a:alphaModFix/>
          </a:blip>
          <a:srcRect b="0" l="0" r="0" t="0"/>
          <a:stretch/>
        </p:blipFill>
        <p:spPr>
          <a:xfrm>
            <a:off x="5305463" y="0"/>
            <a:ext cx="3826786" cy="4007076"/>
          </a:xfrm>
          <a:prstGeom prst="rect">
            <a:avLst/>
          </a:prstGeom>
          <a:noFill/>
          <a:ln>
            <a:noFill/>
          </a:ln>
        </p:spPr>
      </p:pic>
      <p:pic>
        <p:nvPicPr>
          <p:cNvPr id="1102" name="Google Shape;1102;p101"/>
          <p:cNvPicPr preferRelativeResize="0"/>
          <p:nvPr/>
        </p:nvPicPr>
        <p:blipFill rotWithShape="1">
          <a:blip r:embed="rId5">
            <a:alphaModFix/>
          </a:blip>
          <a:srcRect b="0" l="0" r="0" t="0"/>
          <a:stretch/>
        </p:blipFill>
        <p:spPr>
          <a:xfrm>
            <a:off x="14525" y="7250"/>
            <a:ext cx="3910700" cy="4007082"/>
          </a:xfrm>
          <a:prstGeom prst="rect">
            <a:avLst/>
          </a:prstGeom>
          <a:noFill/>
          <a:ln>
            <a:noFill/>
          </a:ln>
        </p:spPr>
      </p:pic>
      <p:pic>
        <p:nvPicPr>
          <p:cNvPr id="1103" name="Google Shape;1103;p101"/>
          <p:cNvPicPr preferRelativeResize="0"/>
          <p:nvPr/>
        </p:nvPicPr>
        <p:blipFill rotWithShape="1">
          <a:blip r:embed="rId6">
            <a:alphaModFix/>
          </a:blip>
          <a:srcRect b="0" l="0" r="0" t="0"/>
          <a:stretch/>
        </p:blipFill>
        <p:spPr>
          <a:xfrm>
            <a:off x="3443525" y="4414079"/>
            <a:ext cx="5635174" cy="745650"/>
          </a:xfrm>
          <a:prstGeom prst="rect">
            <a:avLst/>
          </a:prstGeom>
          <a:noFill/>
          <a:ln>
            <a:noFill/>
          </a:ln>
        </p:spPr>
      </p:pic>
      <p:sp>
        <p:nvSpPr>
          <p:cNvPr id="1104" name="Google Shape;1104;p101"/>
          <p:cNvSpPr txBox="1"/>
          <p:nvPr/>
        </p:nvSpPr>
        <p:spPr>
          <a:xfrm>
            <a:off x="2971800" y="0"/>
            <a:ext cx="517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2"/>
                </a:solidFill>
                <a:latin typeface="Arial"/>
                <a:ea typeface="Arial"/>
                <a:cs typeface="Arial"/>
                <a:sym typeface="Arial"/>
              </a:rPr>
              <a:t>Baroclinic wave test case at day 9</a:t>
            </a:r>
            <a:endParaRPr b="0" i="0" sz="1400" u="none" cap="none" strike="noStrike">
              <a:solidFill>
                <a:schemeClr val="dk2"/>
              </a:solidFill>
              <a:latin typeface="Arial"/>
              <a:ea typeface="Arial"/>
              <a:cs typeface="Arial"/>
              <a:sym typeface="Arial"/>
            </a:endParaRPr>
          </a:p>
        </p:txBody>
      </p:sp>
      <p:pic>
        <p:nvPicPr>
          <p:cNvPr id="1105" name="Google Shape;1105;p101"/>
          <p:cNvPicPr preferRelativeResize="0"/>
          <p:nvPr/>
        </p:nvPicPr>
        <p:blipFill rotWithShape="1">
          <a:blip r:embed="rId7">
            <a:alphaModFix/>
          </a:blip>
          <a:srcRect b="0" l="0" r="0" t="0"/>
          <a:stretch/>
        </p:blipFill>
        <p:spPr>
          <a:xfrm>
            <a:off x="607350" y="4073050"/>
            <a:ext cx="2725049" cy="3410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pic>
        <p:nvPicPr>
          <p:cNvPr id="1110" name="Google Shape;1110;p102"/>
          <p:cNvPicPr preferRelativeResize="0"/>
          <p:nvPr/>
        </p:nvPicPr>
        <p:blipFill rotWithShape="1">
          <a:blip r:embed="rId3">
            <a:alphaModFix/>
          </a:blip>
          <a:srcRect b="0" l="0" r="0" t="0"/>
          <a:stretch/>
        </p:blipFill>
        <p:spPr>
          <a:xfrm>
            <a:off x="0" y="902225"/>
            <a:ext cx="4146259" cy="4241278"/>
          </a:xfrm>
          <a:prstGeom prst="rect">
            <a:avLst/>
          </a:prstGeom>
          <a:noFill/>
          <a:ln>
            <a:noFill/>
          </a:ln>
        </p:spPr>
      </p:pic>
      <p:pic>
        <p:nvPicPr>
          <p:cNvPr id="1111" name="Google Shape;1111;p102"/>
          <p:cNvPicPr preferRelativeResize="0"/>
          <p:nvPr/>
        </p:nvPicPr>
        <p:blipFill rotWithShape="1">
          <a:blip r:embed="rId4">
            <a:alphaModFix/>
          </a:blip>
          <a:srcRect b="42729" l="0" r="0" t="0"/>
          <a:stretch/>
        </p:blipFill>
        <p:spPr>
          <a:xfrm>
            <a:off x="1794325" y="0"/>
            <a:ext cx="7106550" cy="9022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0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Installation</a:t>
            </a:r>
            <a:endParaRPr/>
          </a:p>
        </p:txBody>
      </p:sp>
      <p:sp>
        <p:nvSpPr>
          <p:cNvPr id="1117" name="Google Shape;1117;p103"/>
          <p:cNvSpPr txBox="1"/>
          <p:nvPr/>
        </p:nvSpPr>
        <p:spPr>
          <a:xfrm>
            <a:off x="457200" y="757675"/>
            <a:ext cx="8307000" cy="3919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MPAS source code can be downloaded directly at:</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 </a:t>
            </a:r>
            <a:r>
              <a:rPr b="0" i="0" lang="en-GB" sz="1400" u="sng" cap="none" strike="noStrike">
                <a:solidFill>
                  <a:srgbClr val="0000FF"/>
                </a:solidFill>
                <a:latin typeface="Arial"/>
                <a:ea typeface="Arial"/>
                <a:cs typeface="Arial"/>
                <a:sym typeface="Arial"/>
                <a:hlinkClick r:id="rId3">
                  <a:extLst>
                    <a:ext uri="{A12FA001-AC4F-418D-AE19-62706E023703}">
                      <ahyp:hlinkClr val="tx"/>
                    </a:ext>
                  </a:extLst>
                </a:hlinkClick>
              </a:rPr>
              <a:t>https://github.com/pedrospeixoto/MPAS-BR/archive/refs/heads/master.zip</a:t>
            </a:r>
            <a:endParaRPr b="0" i="0" sz="1400" u="none" cap="none" strike="noStrike">
              <a:solidFill>
                <a:srgbClr val="0000FF"/>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Alternatively, the repository can be cloned using git in a terminal (you may wish to FORK to your account):</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Roboto Mono"/>
              <a:buChar char="○"/>
            </a:pPr>
            <a:r>
              <a:rPr b="0" i="0" lang="en-GB" sz="1400" u="none" cap="none" strike="noStrike">
                <a:solidFill>
                  <a:srgbClr val="000000"/>
                </a:solidFill>
                <a:latin typeface="Roboto Mono"/>
                <a:ea typeface="Roboto Mono"/>
                <a:cs typeface="Roboto Mono"/>
                <a:sym typeface="Roboto Mono"/>
              </a:rPr>
              <a:t> </a:t>
            </a:r>
            <a:r>
              <a:rPr b="0" i="0" lang="en-GB" sz="1400" u="none" cap="none" strike="noStrike">
                <a:solidFill>
                  <a:srgbClr val="000000"/>
                </a:solidFill>
                <a:highlight>
                  <a:schemeClr val="lt2"/>
                </a:highlight>
                <a:latin typeface="Roboto Mono"/>
                <a:ea typeface="Roboto Mono"/>
                <a:cs typeface="Roboto Mono"/>
                <a:sym typeface="Roboto Mono"/>
              </a:rPr>
              <a:t>git clone </a:t>
            </a:r>
            <a:r>
              <a:rPr b="0" i="0" lang="en-GB" sz="1400" u="sng" cap="none" strike="noStrike">
                <a:solidFill>
                  <a:schemeClr val="hlink"/>
                </a:solidFill>
                <a:highlight>
                  <a:schemeClr val="lt2"/>
                </a:highlight>
                <a:latin typeface="Roboto Mono"/>
                <a:ea typeface="Roboto Mono"/>
                <a:cs typeface="Roboto Mono"/>
                <a:sym typeface="Roboto Mono"/>
                <a:hlinkClick r:id="rId4"/>
              </a:rPr>
              <a:t>https://github.com/pedrospeixoto/MPAS-BR.git</a:t>
            </a:r>
            <a:endParaRPr b="0" i="0" sz="1400" u="none" cap="none" strike="noStrike">
              <a:solidFill>
                <a:srgbClr val="000000"/>
              </a:solidFill>
              <a:highlight>
                <a:schemeClr val="lt2"/>
              </a:highlight>
              <a:latin typeface="Roboto Mono"/>
              <a:ea typeface="Roboto Mono"/>
              <a:cs typeface="Roboto Mono"/>
              <a:sym typeface="Roboto Mono"/>
            </a:endParaRPr>
          </a:p>
          <a:p>
            <a:pPr indent="0" lvl="0" marL="9144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Mono"/>
              <a:ea typeface="Roboto Mono"/>
              <a:cs typeface="Roboto Mono"/>
              <a:sym typeface="Roboto Mono"/>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To compile the code fortran mpi compilers are needed. Working options are described in the file "Makefile". The most straightforward option is to use gfortran and OpenMPI, which can be installed on a Debian system with the terminal command:</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Roboto Mono"/>
              <a:buChar char="○"/>
            </a:pPr>
            <a:r>
              <a:rPr b="0" i="0" lang="en-GB" sz="1400" u="none" cap="none" strike="noStrike">
                <a:solidFill>
                  <a:srgbClr val="000000"/>
                </a:solidFill>
                <a:latin typeface="Roboto Mono"/>
                <a:ea typeface="Roboto Mono"/>
                <a:cs typeface="Roboto Mono"/>
                <a:sym typeface="Roboto Mono"/>
              </a:rPr>
              <a:t> </a:t>
            </a:r>
            <a:r>
              <a:rPr b="0" i="0" lang="en-GB" sz="1400" u="none" cap="none" strike="noStrike">
                <a:solidFill>
                  <a:srgbClr val="000000"/>
                </a:solidFill>
                <a:highlight>
                  <a:schemeClr val="lt2"/>
                </a:highlight>
                <a:latin typeface="Roboto Mono"/>
                <a:ea typeface="Roboto Mono"/>
                <a:cs typeface="Roboto Mono"/>
                <a:sym typeface="Roboto Mono"/>
              </a:rPr>
              <a:t>sudo apt install gfortran libopenmpi-dev</a:t>
            </a:r>
            <a:endParaRPr b="0" i="0" sz="1400" u="none" cap="none" strike="noStrike">
              <a:solidFill>
                <a:srgbClr val="000000"/>
              </a:solidFill>
              <a:latin typeface="Roboto Mono"/>
              <a:ea typeface="Roboto Mono"/>
              <a:cs typeface="Roboto Mono"/>
              <a:sym typeface="Roboto Mono"/>
            </a:endParaRPr>
          </a:p>
          <a:p>
            <a:pPr indent="0" lvl="0" marL="9144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Mono"/>
              <a:ea typeface="Roboto Mono"/>
              <a:cs typeface="Roboto Mono"/>
              <a:sym typeface="Roboto Mono"/>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MPAS uses the NetCDF file format for its input and output. Software libraries to work with those files are needed. MPAS accepts a few different libraries for that purpose. We’ve found the most robust option to be using the PNetCDF library together with new built-in SMIOL code. PNetCDF can be installed on a Debian system with the terminal command:</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Roboto Mono"/>
              <a:buChar char="○"/>
            </a:pPr>
            <a:r>
              <a:rPr b="0" i="0" lang="en-GB" sz="1400" u="none" cap="none" strike="noStrike">
                <a:solidFill>
                  <a:srgbClr val="000000"/>
                </a:solidFill>
                <a:latin typeface="Roboto Mono"/>
                <a:ea typeface="Roboto Mono"/>
                <a:cs typeface="Roboto Mono"/>
                <a:sym typeface="Roboto Mono"/>
              </a:rPr>
              <a:t> </a:t>
            </a:r>
            <a:r>
              <a:rPr b="0" i="0" lang="en-GB" sz="1400" u="none" cap="none" strike="noStrike">
                <a:solidFill>
                  <a:srgbClr val="000000"/>
                </a:solidFill>
                <a:highlight>
                  <a:schemeClr val="lt2"/>
                </a:highlight>
                <a:latin typeface="Roboto Mono"/>
                <a:ea typeface="Roboto Mono"/>
                <a:cs typeface="Roboto Mono"/>
                <a:sym typeface="Roboto Mono"/>
              </a:rPr>
              <a:t>sudo apt install pnetcdf-bin libpnetcdf-dev</a:t>
            </a:r>
            <a:endParaRPr b="0" i="0" sz="1400" u="none" cap="none" strike="noStrike">
              <a:solidFill>
                <a:srgbClr val="000000"/>
              </a:solidFill>
              <a:highlight>
                <a:schemeClr val="lt2"/>
              </a:highlight>
              <a:latin typeface="Roboto Mono"/>
              <a:ea typeface="Roboto Mono"/>
              <a:cs typeface="Roboto Mono"/>
              <a:sym typeface="Roboto Mon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Mono"/>
              <a:ea typeface="Roboto Mono"/>
              <a:cs typeface="Roboto Mono"/>
              <a:sym typeface="Roboto Mon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oboto Mono"/>
                <a:ea typeface="Roboto Mono"/>
                <a:cs typeface="Roboto Mono"/>
                <a:sym typeface="Roboto Mono"/>
              </a:rPr>
              <a:t>    </a:t>
            </a:r>
            <a:r>
              <a:rPr b="0" i="0" lang="en-GB" sz="1400" u="none" cap="none" strike="noStrike">
                <a:solidFill>
                  <a:srgbClr val="000000"/>
                </a:solidFill>
                <a:latin typeface="Arial"/>
                <a:ea typeface="Arial"/>
                <a:cs typeface="Arial"/>
                <a:sym typeface="Arial"/>
              </a:rPr>
              <a:t>SMIOL comes bundled with MPAS source code and needs not to be installed.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0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Compilation</a:t>
            </a:r>
            <a:endParaRPr/>
          </a:p>
        </p:txBody>
      </p:sp>
      <p:sp>
        <p:nvSpPr>
          <p:cNvPr id="1123" name="Google Shape;1123;p104"/>
          <p:cNvSpPr txBox="1"/>
          <p:nvPr/>
        </p:nvSpPr>
        <p:spPr>
          <a:xfrm>
            <a:off x="457200" y="452875"/>
            <a:ext cx="8307000" cy="39195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The MPAS Atmosphere model is divided into two components (also called cores): the ‘init_atmosphere’ core, used just for initialization of a problem, and the ‘atmosphere’ core, which actually runs the model.</a:t>
            </a:r>
            <a:endParaRPr b="0" i="0" sz="13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To compile the ‘init_atmosphere’ core, in a terminal inside the source code directory, issue the following command:</a:t>
            </a:r>
            <a:endParaRPr b="0" i="0" sz="1300" u="none" cap="none" strike="noStrike">
              <a:solidFill>
                <a:srgbClr val="000000"/>
              </a:solidFill>
              <a:latin typeface="Arial"/>
              <a:ea typeface="Arial"/>
              <a:cs typeface="Arial"/>
              <a:sym typeface="Arial"/>
            </a:endParaRPr>
          </a:p>
          <a:p>
            <a:pPr indent="-311150" lvl="1" marL="9144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 </a:t>
            </a:r>
            <a:r>
              <a:rPr b="0" i="0" lang="en-GB" sz="1300" u="none" cap="none" strike="noStrike">
                <a:solidFill>
                  <a:srgbClr val="000000"/>
                </a:solidFill>
                <a:highlight>
                  <a:schemeClr val="lt2"/>
                </a:highlight>
                <a:latin typeface="Roboto Mono"/>
                <a:ea typeface="Roboto Mono"/>
                <a:cs typeface="Roboto Mono"/>
                <a:sym typeface="Roboto Mono"/>
              </a:rPr>
              <a:t>make gfortran CORE=init_atmosphere PNETCDF=/usr</a:t>
            </a:r>
            <a:endParaRPr b="0" i="0" sz="1300" u="none" cap="none" strike="noStrike">
              <a:solidFill>
                <a:srgbClr val="000000"/>
              </a:solidFill>
              <a:highlight>
                <a:schemeClr val="lt2"/>
              </a:highlight>
              <a:latin typeface="Roboto Mono"/>
              <a:ea typeface="Roboto Mono"/>
              <a:cs typeface="Roboto Mono"/>
              <a:sym typeface="Roboto Mono"/>
            </a:endParaRPr>
          </a:p>
          <a:p>
            <a:pPr indent="0" lvl="0" marL="9144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highlight>
                <a:schemeClr val="lt2"/>
              </a:highlight>
              <a:latin typeface="Roboto Mono"/>
              <a:ea typeface="Roboto Mono"/>
              <a:cs typeface="Roboto Mono"/>
              <a:sym typeface="Roboto Mono"/>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The PNETCDF environment variable should point to the directory where PNetCDF was installed, which, on Debian systems, is “/usr” by default. If PNetCDF was installed by other means, the env var should be changed accordingly. If compilation works, the following banner should be visible:</a:t>
            </a:r>
            <a:endParaRPr b="0" i="0" sz="1300" u="none" cap="none" strike="noStrike">
              <a:solidFill>
                <a:srgbClr val="000000"/>
              </a:solidFill>
              <a:latin typeface="Arial"/>
              <a:ea typeface="Arial"/>
              <a:cs typeface="Arial"/>
              <a:sym typeface="Arial"/>
            </a:endParaRPr>
          </a:p>
        </p:txBody>
      </p:sp>
      <p:pic>
        <p:nvPicPr>
          <p:cNvPr id="1124" name="Google Shape;1124;p104"/>
          <p:cNvPicPr preferRelativeResize="0"/>
          <p:nvPr/>
        </p:nvPicPr>
        <p:blipFill rotWithShape="1">
          <a:blip r:embed="rId3">
            <a:alphaModFix/>
          </a:blip>
          <a:srcRect b="0" l="0" r="0" t="0"/>
          <a:stretch/>
        </p:blipFill>
        <p:spPr>
          <a:xfrm>
            <a:off x="1816025" y="2772300"/>
            <a:ext cx="5589351" cy="18982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0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Compilation</a:t>
            </a:r>
            <a:endParaRPr/>
          </a:p>
        </p:txBody>
      </p:sp>
      <p:sp>
        <p:nvSpPr>
          <p:cNvPr id="1130" name="Google Shape;1130;p105"/>
          <p:cNvSpPr txBox="1"/>
          <p:nvPr/>
        </p:nvSpPr>
        <p:spPr>
          <a:xfrm>
            <a:off x="457200" y="757675"/>
            <a:ext cx="8307000" cy="39195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Now, to compile the ‘atmosphere’ core, in a terminal inside the source code directory, issue the following command:</a:t>
            </a:r>
            <a:endParaRPr b="0" i="0" sz="1300" u="none" cap="none" strike="noStrike">
              <a:solidFill>
                <a:srgbClr val="000000"/>
              </a:solidFill>
              <a:latin typeface="Arial"/>
              <a:ea typeface="Arial"/>
              <a:cs typeface="Arial"/>
              <a:sym typeface="Arial"/>
            </a:endParaRPr>
          </a:p>
          <a:p>
            <a:pPr indent="-311150" lvl="1" marL="9144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 </a:t>
            </a:r>
            <a:r>
              <a:rPr b="0" i="0" lang="en-GB" sz="1300" u="none" cap="none" strike="noStrike">
                <a:solidFill>
                  <a:srgbClr val="000000"/>
                </a:solidFill>
                <a:highlight>
                  <a:schemeClr val="lt2"/>
                </a:highlight>
                <a:latin typeface="Roboto Mono"/>
                <a:ea typeface="Roboto Mono"/>
                <a:cs typeface="Roboto Mono"/>
                <a:sym typeface="Roboto Mono"/>
              </a:rPr>
              <a:t>make gfortran CORE=atmosphere AUTOCLEAN=true PNETCDF=/usr</a:t>
            </a:r>
            <a:endParaRPr b="0" i="0" sz="1300" u="none" cap="none" strike="noStrike">
              <a:solidFill>
                <a:srgbClr val="000000"/>
              </a:solidFill>
              <a:highlight>
                <a:schemeClr val="lt2"/>
              </a:highlight>
              <a:latin typeface="Roboto Mono"/>
              <a:ea typeface="Roboto Mono"/>
              <a:cs typeface="Roboto Mono"/>
              <a:sym typeface="Roboto Mono"/>
            </a:endParaRPr>
          </a:p>
          <a:p>
            <a:pPr indent="0" lvl="0" marL="9144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If compilation was successful, the same banner as before should be displayed. After compiling both cores, the contents of the directory should be:</a:t>
            </a:r>
            <a:endParaRPr b="0" i="0" sz="1300" u="none" cap="none" strike="noStrike">
              <a:solidFill>
                <a:srgbClr val="000000"/>
              </a:solidFill>
              <a:latin typeface="Arial"/>
              <a:ea typeface="Arial"/>
              <a:cs typeface="Arial"/>
              <a:sym typeface="Arial"/>
            </a:endParaRPr>
          </a:p>
        </p:txBody>
      </p:sp>
      <p:pic>
        <p:nvPicPr>
          <p:cNvPr id="1131" name="Google Shape;1131;p105"/>
          <p:cNvPicPr preferRelativeResize="0"/>
          <p:nvPr/>
        </p:nvPicPr>
        <p:blipFill rotWithShape="1">
          <a:blip r:embed="rId3">
            <a:alphaModFix/>
          </a:blip>
          <a:srcRect b="0" l="0" r="0" t="0"/>
          <a:stretch/>
        </p:blipFill>
        <p:spPr>
          <a:xfrm>
            <a:off x="1296800" y="2199350"/>
            <a:ext cx="7023951" cy="24441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10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Grid Recall</a:t>
            </a:r>
            <a:endParaRPr/>
          </a:p>
        </p:txBody>
      </p:sp>
      <p:sp>
        <p:nvSpPr>
          <p:cNvPr id="1137" name="Google Shape;1137;p106"/>
          <p:cNvSpPr txBox="1"/>
          <p:nvPr/>
        </p:nvSpPr>
        <p:spPr>
          <a:xfrm>
            <a:off x="227975" y="1061475"/>
            <a:ext cx="8805300" cy="320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Load environment</a:t>
            </a:r>
            <a:endParaRPr b="0" i="0" sz="1400" u="none" cap="none" strike="noStrike">
              <a:solidFill>
                <a:srgbClr val="000000"/>
              </a:solidFill>
              <a:latin typeface="Arial"/>
              <a:ea typeface="Arial"/>
              <a:cs typeface="Arial"/>
              <a:sym typeface="Arial"/>
            </a:endParaRPr>
          </a:p>
          <a:p>
            <a:pPr indent="-319299" lvl="1" marL="557999" marR="0" rtl="0" algn="l">
              <a:lnSpc>
                <a:spcPct val="100000"/>
              </a:lnSpc>
              <a:spcBef>
                <a:spcPts val="0"/>
              </a:spcBef>
              <a:spcAft>
                <a:spcPts val="0"/>
              </a:spcAft>
              <a:buClr>
                <a:srgbClr val="000000"/>
              </a:buClr>
              <a:buSzPts val="1400"/>
              <a:buFont typeface="Roboto Mono"/>
              <a:buChar char="○"/>
            </a:pPr>
            <a:r>
              <a:rPr b="0" i="0" lang="en-GB" sz="1400" u="none" cap="none" strike="noStrike">
                <a:solidFill>
                  <a:srgbClr val="000000"/>
                </a:solidFill>
                <a:highlight>
                  <a:schemeClr val="lt2"/>
                </a:highlight>
                <a:latin typeface="Roboto Mono"/>
                <a:ea typeface="Roboto Mono"/>
                <a:cs typeface="Roboto Mono"/>
                <a:sym typeface="Roboto Mono"/>
              </a:rPr>
              <a:t>$conda activate maps-tools</a:t>
            </a:r>
            <a:endParaRPr b="0" i="0" sz="1400" u="none" cap="none" strike="noStrike">
              <a:solidFill>
                <a:srgbClr val="000000"/>
              </a:solidFill>
              <a:highlight>
                <a:schemeClr val="lt2"/>
              </a:highlight>
              <a:latin typeface="Roboto Mono"/>
              <a:ea typeface="Roboto Mono"/>
              <a:cs typeface="Roboto Mono"/>
              <a:sym typeface="Roboto Mon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Create an example grid with Jigsaw</a:t>
            </a:r>
            <a:endParaRPr b="0" i="0" sz="1400" u="none" cap="none" strike="noStrike">
              <a:solidFill>
                <a:srgbClr val="000000"/>
              </a:solidFill>
              <a:latin typeface="Arial"/>
              <a:ea typeface="Arial"/>
              <a:cs typeface="Arial"/>
              <a:sym typeface="Arial"/>
            </a:endParaRPr>
          </a:p>
          <a:p>
            <a:pPr indent="-319299" lvl="1" marL="557999" marR="0" rtl="0" algn="l">
              <a:lnSpc>
                <a:spcPct val="100000"/>
              </a:lnSpc>
              <a:spcBef>
                <a:spcPts val="0"/>
              </a:spcBef>
              <a:spcAft>
                <a:spcPts val="0"/>
              </a:spcAft>
              <a:buClr>
                <a:srgbClr val="000000"/>
              </a:buClr>
              <a:buSzPts val="1400"/>
              <a:buFont typeface="Roboto Mono"/>
              <a:buChar char="○"/>
            </a:pPr>
            <a:r>
              <a:rPr b="0" i="0" lang="en-GB" sz="1400" u="none" cap="none" strike="noStrike">
                <a:solidFill>
                  <a:srgbClr val="000000"/>
                </a:solidFill>
                <a:highlight>
                  <a:schemeClr val="lt2"/>
                </a:highlight>
                <a:latin typeface="Roboto Mono"/>
                <a:ea typeface="Roboto Mono"/>
                <a:cs typeface="Roboto Mono"/>
                <a:sym typeface="Roboto Mono"/>
              </a:rPr>
              <a:t>(mpas-tools) /…/MPAS-BR/grids/utilities/jigsaw$ python3 spherical_grid.py -g unif -o unif240km -r 240 -l 240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Check the grid created (resolutions) - Plot.</a:t>
            </a:r>
            <a:endParaRPr b="0" i="0" sz="1400" u="none" cap="none" strike="noStrike">
              <a:solidFill>
                <a:srgbClr val="000000"/>
              </a:solidFill>
              <a:latin typeface="Arial"/>
              <a:ea typeface="Arial"/>
              <a:cs typeface="Arial"/>
              <a:sym typeface="Arial"/>
            </a:endParaRPr>
          </a:p>
          <a:p>
            <a:pPr indent="-319299" lvl="1" marL="557999" marR="0" rtl="0" algn="l">
              <a:lnSpc>
                <a:spcPct val="100000"/>
              </a:lnSpc>
              <a:spcBef>
                <a:spcPts val="0"/>
              </a:spcBef>
              <a:spcAft>
                <a:spcPts val="0"/>
              </a:spcAft>
              <a:buClr>
                <a:srgbClr val="000000"/>
              </a:buClr>
              <a:buSzPts val="1400"/>
              <a:buFont typeface="Roboto Mono"/>
              <a:buChar char="○"/>
            </a:pPr>
            <a:r>
              <a:rPr b="0" i="0" lang="en-GB" sz="1400" u="none" cap="none" strike="noStrike">
                <a:solidFill>
                  <a:srgbClr val="000000"/>
                </a:solidFill>
                <a:highlight>
                  <a:schemeClr val="lt2"/>
                </a:highlight>
                <a:latin typeface="Roboto Mono"/>
                <a:ea typeface="Roboto Mono"/>
                <a:cs typeface="Roboto Mono"/>
                <a:sym typeface="Roboto Mono"/>
              </a:rPr>
              <a:t>(mpas-tools) /…/MPAS-BR/post_proc/py/grid_maps$ python3 mpas_plot_grid.py -g ../../../grids/utilities/jigsaw/unif240km/unif240km_mpas.nc -o ../../../grids/utilities/jigsaw/unif240km/unif240km_mpas.jpg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0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Grid partitions</a:t>
            </a:r>
            <a:endParaRPr/>
          </a:p>
        </p:txBody>
      </p:sp>
      <p:sp>
        <p:nvSpPr>
          <p:cNvPr id="1143" name="Google Shape;1143;p107"/>
          <p:cNvSpPr txBox="1"/>
          <p:nvPr/>
        </p:nvSpPr>
        <p:spPr>
          <a:xfrm>
            <a:off x="501700" y="652888"/>
            <a:ext cx="4126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Grid partitions for parallel processing are done using Metis</a:t>
            </a:r>
            <a:endParaRPr b="0" i="0" sz="1400" u="none" cap="none" strike="noStrike">
              <a:solidFill>
                <a:srgbClr val="000000"/>
              </a:solidFill>
              <a:latin typeface="Arial"/>
              <a:ea typeface="Arial"/>
              <a:cs typeface="Arial"/>
              <a:sym typeface="Arial"/>
            </a:endParaRPr>
          </a:p>
        </p:txBody>
      </p:sp>
      <p:sp>
        <p:nvSpPr>
          <p:cNvPr id="1144" name="Google Shape;1144;p107"/>
          <p:cNvSpPr txBox="1"/>
          <p:nvPr/>
        </p:nvSpPr>
        <p:spPr>
          <a:xfrm>
            <a:off x="501700" y="1222150"/>
            <a:ext cx="3000000" cy="7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highlight>
                  <a:srgbClr val="F8F9FA"/>
                </a:highlight>
                <a:latin typeface="Courier New"/>
                <a:ea typeface="Courier New"/>
                <a:cs typeface="Courier New"/>
                <a:sym typeface="Courier New"/>
              </a:rPr>
              <a:t>sudo apt-get install metis</a:t>
            </a:r>
            <a:endParaRPr b="0" i="0" sz="1050" u="none" cap="none" strike="noStrike">
              <a:solidFill>
                <a:srgbClr val="000000"/>
              </a:solidFill>
              <a:highlight>
                <a:srgbClr val="F8F9FA"/>
              </a:highlight>
              <a:latin typeface="Courier New"/>
              <a:ea typeface="Courier New"/>
              <a:cs typeface="Courier New"/>
              <a:sym typeface="Courier New"/>
            </a:endParaRPr>
          </a:p>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rgbClr val="212529"/>
              </a:solidFill>
              <a:highlight>
                <a:srgbClr val="F8F9FA"/>
              </a:highlight>
              <a:latin typeface="Roboto"/>
              <a:ea typeface="Roboto"/>
              <a:cs typeface="Roboto"/>
              <a:sym typeface="Roboto"/>
            </a:endParaRPr>
          </a:p>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rgbClr val="000000"/>
              </a:solidFill>
              <a:latin typeface="Courier New"/>
              <a:ea typeface="Courier New"/>
              <a:cs typeface="Courier New"/>
              <a:sym typeface="Courier New"/>
            </a:endParaRPr>
          </a:p>
        </p:txBody>
      </p:sp>
      <p:pic>
        <p:nvPicPr>
          <p:cNvPr id="1145" name="Google Shape;1145;p107"/>
          <p:cNvPicPr preferRelativeResize="0"/>
          <p:nvPr/>
        </p:nvPicPr>
        <p:blipFill rotWithShape="1">
          <a:blip r:embed="rId3">
            <a:alphaModFix/>
          </a:blip>
          <a:srcRect b="0" l="0" r="0" t="0"/>
          <a:stretch/>
        </p:blipFill>
        <p:spPr>
          <a:xfrm>
            <a:off x="3106625" y="1005975"/>
            <a:ext cx="6037375" cy="3736550"/>
          </a:xfrm>
          <a:prstGeom prst="rect">
            <a:avLst/>
          </a:prstGeom>
          <a:noFill/>
          <a:ln>
            <a:noFill/>
          </a:ln>
        </p:spPr>
      </p:pic>
      <p:sp>
        <p:nvSpPr>
          <p:cNvPr id="1146" name="Google Shape;1146;p107"/>
          <p:cNvSpPr txBox="1"/>
          <p:nvPr/>
        </p:nvSpPr>
        <p:spPr>
          <a:xfrm>
            <a:off x="1127850" y="2586200"/>
            <a:ext cx="5949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7"/>
          <p:cNvSpPr txBox="1"/>
          <p:nvPr/>
        </p:nvSpPr>
        <p:spPr>
          <a:xfrm>
            <a:off x="177625" y="2431725"/>
            <a:ext cx="5949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highlight>
                  <a:srgbClr val="F3F3F3"/>
                </a:highlight>
                <a:latin typeface="Arial"/>
                <a:ea typeface="Arial"/>
                <a:cs typeface="Arial"/>
                <a:sym typeface="Arial"/>
              </a:rPr>
              <a:t>gpmetis -minconn -contig -niter=200 unif240km_graph.info 4</a:t>
            </a:r>
            <a:endParaRPr b="0" i="0" sz="1300" u="none" cap="none" strike="noStrike">
              <a:solidFill>
                <a:srgbClr val="000000"/>
              </a:solidFill>
              <a:highlight>
                <a:srgbClr val="F3F3F3"/>
              </a:highlight>
              <a:latin typeface="Arial"/>
              <a:ea typeface="Arial"/>
              <a:cs typeface="Arial"/>
              <a:sym typeface="Arial"/>
            </a:endParaRPr>
          </a:p>
        </p:txBody>
      </p:sp>
      <p:sp>
        <p:nvSpPr>
          <p:cNvPr id="1148" name="Google Shape;1148;p107"/>
          <p:cNvSpPr txBox="1"/>
          <p:nvPr/>
        </p:nvSpPr>
        <p:spPr>
          <a:xfrm>
            <a:off x="342900" y="1976850"/>
            <a:ext cx="5949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Create partitions. Ex: </a:t>
            </a:r>
            <a:endParaRPr b="0" i="0" sz="1400" u="none" cap="none" strike="noStrike">
              <a:solidFill>
                <a:srgbClr val="000000"/>
              </a:solidFill>
              <a:latin typeface="Arial"/>
              <a:ea typeface="Arial"/>
              <a:cs typeface="Arial"/>
              <a:sym typeface="Arial"/>
            </a:endParaRPr>
          </a:p>
        </p:txBody>
      </p:sp>
      <p:sp>
        <p:nvSpPr>
          <p:cNvPr id="1149" name="Google Shape;1149;p107"/>
          <p:cNvSpPr/>
          <p:nvPr/>
        </p:nvSpPr>
        <p:spPr>
          <a:xfrm>
            <a:off x="4567175" y="2400300"/>
            <a:ext cx="186000" cy="400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50" name="Google Shape;1150;p107"/>
          <p:cNvCxnSpPr/>
          <p:nvPr/>
        </p:nvCxnSpPr>
        <p:spPr>
          <a:xfrm flipH="1">
            <a:off x="2305300" y="2834100"/>
            <a:ext cx="2344500" cy="877800"/>
          </a:xfrm>
          <a:prstGeom prst="straightConnector1">
            <a:avLst/>
          </a:prstGeom>
          <a:noFill/>
          <a:ln cap="flat" cmpd="sng" w="9525">
            <a:solidFill>
              <a:schemeClr val="dk2"/>
            </a:solidFill>
            <a:prstDash val="solid"/>
            <a:round/>
            <a:headEnd len="sm" w="sm" type="none"/>
            <a:tailEnd len="med" w="med" type="triangle"/>
          </a:ln>
        </p:spPr>
      </p:cxnSp>
      <p:sp>
        <p:nvSpPr>
          <p:cNvPr id="1151" name="Google Shape;1151;p107"/>
          <p:cNvSpPr txBox="1"/>
          <p:nvPr/>
        </p:nvSpPr>
        <p:spPr>
          <a:xfrm>
            <a:off x="373875" y="3464125"/>
            <a:ext cx="5949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 number of partitions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0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Summary</a:t>
            </a:r>
            <a:endParaRPr/>
          </a:p>
        </p:txBody>
      </p:sp>
      <p:sp>
        <p:nvSpPr>
          <p:cNvPr id="1157" name="Google Shape;1157;p108"/>
          <p:cNvSpPr/>
          <p:nvPr/>
        </p:nvSpPr>
        <p:spPr>
          <a:xfrm>
            <a:off x="5632317" y="2180375"/>
            <a:ext cx="3305700" cy="669000"/>
          </a:xfrm>
          <a:prstGeom prst="chevron">
            <a:avLst>
              <a:gd fmla="val 50000" name="adj"/>
            </a:avLst>
          </a:prstGeom>
          <a:solidFill>
            <a:srgbClr val="307B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Roboto"/>
                <a:ea typeface="Roboto"/>
                <a:cs typeface="Roboto"/>
                <a:sym typeface="Roboto"/>
              </a:rPr>
              <a:t>atmosphere</a:t>
            </a:r>
            <a:endParaRPr b="0" i="0" sz="1400" u="none" cap="none" strike="noStrike">
              <a:solidFill>
                <a:srgbClr val="FFFFFF"/>
              </a:solidFill>
              <a:latin typeface="Roboto"/>
              <a:ea typeface="Roboto"/>
              <a:cs typeface="Roboto"/>
              <a:sym typeface="Roboto"/>
            </a:endParaRPr>
          </a:p>
        </p:txBody>
      </p:sp>
      <p:grpSp>
        <p:nvGrpSpPr>
          <p:cNvPr id="1158" name="Google Shape;1158;p108"/>
          <p:cNvGrpSpPr/>
          <p:nvPr/>
        </p:nvGrpSpPr>
        <p:grpSpPr>
          <a:xfrm>
            <a:off x="0" y="2180589"/>
            <a:ext cx="3546900" cy="3423761"/>
            <a:chOff x="0" y="1189989"/>
            <a:chExt cx="3546900" cy="3423761"/>
          </a:xfrm>
        </p:grpSpPr>
        <p:sp>
          <p:nvSpPr>
            <p:cNvPr id="1159" name="Google Shape;1159;p108"/>
            <p:cNvSpPr/>
            <p:nvPr/>
          </p:nvSpPr>
          <p:spPr>
            <a:xfrm>
              <a:off x="0" y="1189989"/>
              <a:ext cx="3546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Roboto"/>
                  <a:ea typeface="Roboto"/>
                  <a:cs typeface="Roboto"/>
                  <a:sym typeface="Roboto"/>
                </a:rPr>
                <a:t>Install/Make</a:t>
              </a:r>
              <a:endParaRPr b="0" i="0" sz="1400" u="none" cap="none" strike="noStrike">
                <a:solidFill>
                  <a:srgbClr val="FFFFFF"/>
                </a:solidFill>
                <a:latin typeface="Roboto"/>
                <a:ea typeface="Roboto"/>
                <a:cs typeface="Roboto"/>
                <a:sym typeface="Roboto"/>
              </a:endParaRPr>
            </a:p>
          </p:txBody>
        </p:sp>
        <p:sp>
          <p:nvSpPr>
            <p:cNvPr id="1160" name="Google Shape;1160;p108"/>
            <p:cNvSpPr txBox="1"/>
            <p:nvPr/>
          </p:nvSpPr>
          <p:spPr>
            <a:xfrm>
              <a:off x="145698" y="1998050"/>
              <a:ext cx="2690700" cy="2615700"/>
            </a:xfrm>
            <a:prstGeom prst="rect">
              <a:avLst/>
            </a:prstGeom>
            <a:noFill/>
            <a:ln>
              <a:noFill/>
            </a:ln>
          </p:spPr>
          <p:txBody>
            <a:bodyPr anchorCtr="0" anchor="t" bIns="91425" lIns="91425" spcFirstLastPara="1" rIns="91425" wrap="square" tIns="91425">
              <a:noAutofit/>
            </a:bodyPr>
            <a:lstStyle/>
            <a:p>
              <a:pPr indent="-126598" lvl="0" marL="172800" marR="0" rtl="0" algn="l">
                <a:lnSpc>
                  <a:spcPct val="115000"/>
                </a:lnSpc>
                <a:spcBef>
                  <a:spcPts val="0"/>
                </a:spcBef>
                <a:spcAft>
                  <a:spcPts val="0"/>
                </a:spcAft>
                <a:buClr>
                  <a:srgbClr val="000000"/>
                </a:buClr>
                <a:buSzPts val="1200"/>
                <a:buFont typeface="Roboto"/>
                <a:buChar char="●"/>
              </a:pPr>
              <a:r>
                <a:rPr b="0" i="0" lang="en-GB" sz="1200" u="none" cap="none" strike="noStrike">
                  <a:solidFill>
                    <a:srgbClr val="000000"/>
                  </a:solidFill>
                  <a:latin typeface="Roboto"/>
                  <a:ea typeface="Roboto"/>
                  <a:cs typeface="Roboto"/>
                  <a:sym typeface="Roboto"/>
                </a:rPr>
                <a:t>Clone MPAS repository</a:t>
              </a:r>
              <a:endParaRPr b="0" i="0" sz="1200" u="none" cap="none" strike="noStrike">
                <a:solidFill>
                  <a:srgbClr val="000000"/>
                </a:solidFill>
                <a:latin typeface="Roboto"/>
                <a:ea typeface="Roboto"/>
                <a:cs typeface="Roboto"/>
                <a:sym typeface="Roboto"/>
              </a:endParaRPr>
            </a:p>
            <a:p>
              <a:pPr indent="-126598" lvl="0" marL="172800" marR="0" rtl="0" algn="l">
                <a:lnSpc>
                  <a:spcPct val="115000"/>
                </a:lnSpc>
                <a:spcBef>
                  <a:spcPts val="0"/>
                </a:spcBef>
                <a:spcAft>
                  <a:spcPts val="0"/>
                </a:spcAft>
                <a:buClr>
                  <a:srgbClr val="000000"/>
                </a:buClr>
                <a:buSzPts val="1200"/>
                <a:buFont typeface="Roboto"/>
                <a:buChar char="●"/>
              </a:pPr>
              <a:r>
                <a:rPr b="0" i="0" lang="en-GB" sz="1200" u="none" cap="none" strike="noStrike">
                  <a:solidFill>
                    <a:srgbClr val="000000"/>
                  </a:solidFill>
                  <a:latin typeface="Roboto"/>
                  <a:ea typeface="Roboto"/>
                  <a:cs typeface="Roboto"/>
                  <a:sym typeface="Roboto"/>
                </a:rPr>
                <a:t>Install gfortran, libopenmpi, libpnetcdf</a:t>
              </a:r>
              <a:endParaRPr b="0" i="0" sz="1200" u="none" cap="none" strike="noStrike">
                <a:solidFill>
                  <a:srgbClr val="000000"/>
                </a:solidFill>
                <a:latin typeface="Roboto"/>
                <a:ea typeface="Roboto"/>
                <a:cs typeface="Roboto"/>
                <a:sym typeface="Roboto"/>
              </a:endParaRPr>
            </a:p>
            <a:p>
              <a:pPr indent="-126598" lvl="0" marL="172800" marR="0" rtl="0" algn="l">
                <a:lnSpc>
                  <a:spcPct val="115000"/>
                </a:lnSpc>
                <a:spcBef>
                  <a:spcPts val="0"/>
                </a:spcBef>
                <a:spcAft>
                  <a:spcPts val="0"/>
                </a:spcAft>
                <a:buClr>
                  <a:srgbClr val="000000"/>
                </a:buClr>
                <a:buSzPts val="1200"/>
                <a:buFont typeface="Roboto"/>
                <a:buChar char="●"/>
              </a:pPr>
              <a:r>
                <a:rPr b="0" i="0" lang="en-GB" sz="1200" u="none" cap="none" strike="noStrike">
                  <a:solidFill>
                    <a:srgbClr val="000000"/>
                  </a:solidFill>
                  <a:latin typeface="Roboto"/>
                  <a:ea typeface="Roboto"/>
                  <a:cs typeface="Roboto"/>
                  <a:sym typeface="Roboto"/>
                </a:rPr>
                <a:t>Make</a:t>
              </a:r>
              <a:endParaRPr b="0" i="0" sz="1200" u="none" cap="none" strike="noStrike">
                <a:solidFill>
                  <a:srgbClr val="000000"/>
                </a:solidFill>
                <a:latin typeface="Roboto"/>
                <a:ea typeface="Roboto"/>
                <a:cs typeface="Roboto"/>
                <a:sym typeface="Roboto"/>
              </a:endParaRPr>
            </a:p>
          </p:txBody>
        </p:sp>
      </p:grpSp>
      <p:sp>
        <p:nvSpPr>
          <p:cNvPr id="1161" name="Google Shape;1161;p108"/>
          <p:cNvSpPr/>
          <p:nvPr/>
        </p:nvSpPr>
        <p:spPr>
          <a:xfrm>
            <a:off x="2944204" y="2180375"/>
            <a:ext cx="3305700"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Roboto"/>
                <a:ea typeface="Roboto"/>
                <a:cs typeface="Roboto"/>
                <a:sym typeface="Roboto"/>
              </a:rPr>
              <a:t>init_atmosphere</a:t>
            </a:r>
            <a:endParaRPr b="0" i="0" sz="1400" u="none" cap="none" strike="noStrike">
              <a:solidFill>
                <a:srgbClr val="FFFFFF"/>
              </a:solidFill>
              <a:latin typeface="Roboto"/>
              <a:ea typeface="Roboto"/>
              <a:cs typeface="Roboto"/>
              <a:sym typeface="Roboto"/>
            </a:endParaRPr>
          </a:p>
        </p:txBody>
      </p:sp>
      <p:sp>
        <p:nvSpPr>
          <p:cNvPr id="1162" name="Google Shape;1162;p108"/>
          <p:cNvSpPr txBox="1"/>
          <p:nvPr/>
        </p:nvSpPr>
        <p:spPr>
          <a:xfrm>
            <a:off x="3053123" y="2988650"/>
            <a:ext cx="2690700" cy="2615700"/>
          </a:xfrm>
          <a:prstGeom prst="rect">
            <a:avLst/>
          </a:prstGeom>
          <a:noFill/>
          <a:ln>
            <a:noFill/>
          </a:ln>
        </p:spPr>
        <p:txBody>
          <a:bodyPr anchorCtr="0" anchor="t" bIns="91425" lIns="91425" spcFirstLastPara="1" rIns="91425" wrap="square" tIns="91425">
            <a:noAutofit/>
          </a:bodyPr>
          <a:lstStyle/>
          <a:p>
            <a:pPr indent="-126598" lvl="0" marL="172800" marR="0" rtl="0" algn="l">
              <a:lnSpc>
                <a:spcPct val="115000"/>
              </a:lnSpc>
              <a:spcBef>
                <a:spcPts val="0"/>
              </a:spcBef>
              <a:spcAft>
                <a:spcPts val="0"/>
              </a:spcAft>
              <a:buClr>
                <a:srgbClr val="000000"/>
              </a:buClr>
              <a:buSzPts val="1200"/>
              <a:buFont typeface="Roboto"/>
              <a:buChar char="●"/>
            </a:pPr>
            <a:r>
              <a:rPr b="0" i="0" lang="en-GB" sz="1200" u="none" cap="none" strike="noStrike">
                <a:solidFill>
                  <a:srgbClr val="000000"/>
                </a:solidFill>
                <a:latin typeface="Roboto"/>
                <a:ea typeface="Roboto"/>
                <a:cs typeface="Roboto"/>
                <a:sym typeface="Roboto"/>
              </a:rPr>
              <a:t>Configure an initial condition (idealized or real data)</a:t>
            </a:r>
            <a:endParaRPr b="0" i="0" sz="1200" u="none" cap="none" strike="noStrike">
              <a:solidFill>
                <a:srgbClr val="000000"/>
              </a:solidFill>
              <a:latin typeface="Roboto"/>
              <a:ea typeface="Roboto"/>
              <a:cs typeface="Roboto"/>
              <a:sym typeface="Roboto"/>
            </a:endParaRPr>
          </a:p>
          <a:p>
            <a:pPr indent="-126598" lvl="0" marL="172800" marR="0" rtl="0" algn="l">
              <a:lnSpc>
                <a:spcPct val="115000"/>
              </a:lnSpc>
              <a:spcBef>
                <a:spcPts val="0"/>
              </a:spcBef>
              <a:spcAft>
                <a:spcPts val="0"/>
              </a:spcAft>
              <a:buClr>
                <a:srgbClr val="000000"/>
              </a:buClr>
              <a:buSzPts val="1200"/>
              <a:buFont typeface="Roboto"/>
              <a:buChar char="●"/>
            </a:pPr>
            <a:r>
              <a:rPr b="0" i="0" lang="en-GB" sz="1200" u="none" cap="none" strike="noStrike">
                <a:solidFill>
                  <a:srgbClr val="000000"/>
                </a:solidFill>
                <a:latin typeface="Roboto"/>
                <a:ea typeface="Roboto"/>
                <a:cs typeface="Roboto"/>
                <a:sym typeface="Roboto"/>
              </a:rPr>
              <a:t>Initialize the atmosphere model</a:t>
            </a:r>
            <a:endParaRPr b="0" i="0" sz="1200" u="none" cap="none" strike="noStrike">
              <a:solidFill>
                <a:srgbClr val="000000"/>
              </a:solidFill>
              <a:latin typeface="Roboto"/>
              <a:ea typeface="Roboto"/>
              <a:cs typeface="Roboto"/>
              <a:sym typeface="Roboto"/>
            </a:endParaRPr>
          </a:p>
          <a:p>
            <a:pPr indent="-126598" lvl="0" marL="172800" marR="0" rtl="0" algn="l">
              <a:lnSpc>
                <a:spcPct val="115000"/>
              </a:lnSpc>
              <a:spcBef>
                <a:spcPts val="0"/>
              </a:spcBef>
              <a:spcAft>
                <a:spcPts val="0"/>
              </a:spcAft>
              <a:buClr>
                <a:srgbClr val="000000"/>
              </a:buClr>
              <a:buSzPts val="1200"/>
              <a:buFont typeface="Roboto"/>
              <a:buChar char="●"/>
            </a:pPr>
            <a:r>
              <a:rPr b="0" i="0" lang="en-GB" sz="1200" u="none" cap="none" strike="noStrike">
                <a:solidFill>
                  <a:srgbClr val="000000"/>
                </a:solidFill>
                <a:latin typeface="Roboto"/>
                <a:ea typeface="Roboto"/>
                <a:cs typeface="Roboto"/>
                <a:sym typeface="Roboto"/>
              </a:rPr>
              <a:t>Set grid and static fields</a:t>
            </a:r>
            <a:endParaRPr b="0" i="0" sz="1200" u="none" cap="none" strike="noStrike">
              <a:solidFill>
                <a:srgbClr val="000000"/>
              </a:solidFill>
              <a:latin typeface="Roboto"/>
              <a:ea typeface="Roboto"/>
              <a:cs typeface="Roboto"/>
              <a:sym typeface="Roboto"/>
            </a:endParaRPr>
          </a:p>
        </p:txBody>
      </p:sp>
      <p:sp>
        <p:nvSpPr>
          <p:cNvPr id="1163" name="Google Shape;1163;p108"/>
          <p:cNvSpPr txBox="1"/>
          <p:nvPr/>
        </p:nvSpPr>
        <p:spPr>
          <a:xfrm>
            <a:off x="5996098" y="3064475"/>
            <a:ext cx="2690700" cy="2615700"/>
          </a:xfrm>
          <a:prstGeom prst="rect">
            <a:avLst/>
          </a:prstGeom>
          <a:noFill/>
          <a:ln>
            <a:noFill/>
          </a:ln>
        </p:spPr>
        <p:txBody>
          <a:bodyPr anchorCtr="0" anchor="t" bIns="91425" lIns="91425" spcFirstLastPara="1" rIns="91425" wrap="square" tIns="91425">
            <a:noAutofit/>
          </a:bodyPr>
          <a:lstStyle/>
          <a:p>
            <a:pPr indent="-126598" lvl="0" marL="172800" marR="0" rtl="0" algn="l">
              <a:lnSpc>
                <a:spcPct val="115000"/>
              </a:lnSpc>
              <a:spcBef>
                <a:spcPts val="0"/>
              </a:spcBef>
              <a:spcAft>
                <a:spcPts val="0"/>
              </a:spcAft>
              <a:buClr>
                <a:srgbClr val="000000"/>
              </a:buClr>
              <a:buSzPts val="1200"/>
              <a:buFont typeface="Roboto"/>
              <a:buChar char="●"/>
            </a:pPr>
            <a:r>
              <a:rPr b="0" i="0" lang="en-GB" sz="1200" u="none" cap="none" strike="noStrike">
                <a:solidFill>
                  <a:srgbClr val="000000"/>
                </a:solidFill>
                <a:latin typeface="Roboto"/>
                <a:ea typeface="Roboto"/>
                <a:cs typeface="Roboto"/>
                <a:sym typeface="Roboto"/>
              </a:rPr>
              <a:t>Run the atmospheric model based on the ini_atmosphere output</a:t>
            </a:r>
            <a:endParaRPr b="0" i="0" sz="1200" u="none" cap="none" strike="noStrike">
              <a:solidFill>
                <a:srgbClr val="000000"/>
              </a:solidFill>
              <a:latin typeface="Roboto"/>
              <a:ea typeface="Roboto"/>
              <a:cs typeface="Roboto"/>
              <a:sym typeface="Roboto"/>
            </a:endParaRPr>
          </a:p>
          <a:p>
            <a:pPr indent="-126598" lvl="0" marL="172800" marR="0" rtl="0" algn="l">
              <a:lnSpc>
                <a:spcPct val="115000"/>
              </a:lnSpc>
              <a:spcBef>
                <a:spcPts val="0"/>
              </a:spcBef>
              <a:spcAft>
                <a:spcPts val="0"/>
              </a:spcAft>
              <a:buClr>
                <a:srgbClr val="000000"/>
              </a:buClr>
              <a:buSzPts val="1200"/>
              <a:buFont typeface="Roboto"/>
              <a:buChar char="●"/>
            </a:pPr>
            <a:r>
              <a:rPr b="0" i="0" lang="en-GB" sz="1200" u="none" cap="none" strike="noStrike">
                <a:solidFill>
                  <a:srgbClr val="000000"/>
                </a:solidFill>
                <a:latin typeface="Roboto"/>
                <a:ea typeface="Roboto"/>
                <a:cs typeface="Roboto"/>
                <a:sym typeface="Roboto"/>
              </a:rPr>
              <a:t>Post process</a:t>
            </a:r>
            <a:endParaRPr b="0" i="0" sz="1200" u="none" cap="none" strike="noStrike">
              <a:solidFill>
                <a:srgbClr val="000000"/>
              </a:solidFill>
              <a:latin typeface="Roboto"/>
              <a:ea typeface="Roboto"/>
              <a:cs typeface="Roboto"/>
              <a:sym typeface="Roboto"/>
            </a:endParaRPr>
          </a:p>
        </p:txBody>
      </p:sp>
      <p:sp>
        <p:nvSpPr>
          <p:cNvPr id="1164" name="Google Shape;1164;p108"/>
          <p:cNvSpPr/>
          <p:nvPr/>
        </p:nvSpPr>
        <p:spPr>
          <a:xfrm rot="5400000">
            <a:off x="3202150" y="1303775"/>
            <a:ext cx="995700" cy="609000"/>
          </a:xfrm>
          <a:prstGeom prst="homePlate">
            <a:avLst>
              <a:gd fmla="val 35283"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8"/>
          <p:cNvSpPr txBox="1"/>
          <p:nvPr/>
        </p:nvSpPr>
        <p:spPr>
          <a:xfrm>
            <a:off x="3414550" y="1305000"/>
            <a:ext cx="57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Grid</a:t>
            </a:r>
            <a:endParaRPr b="0" i="0" sz="1400" u="none" cap="none" strike="noStrike">
              <a:solidFill>
                <a:srgbClr val="000000"/>
              </a:solidFill>
              <a:latin typeface="Arial"/>
              <a:ea typeface="Arial"/>
              <a:cs typeface="Arial"/>
              <a:sym typeface="Arial"/>
            </a:endParaRPr>
          </a:p>
        </p:txBody>
      </p:sp>
      <p:sp>
        <p:nvSpPr>
          <p:cNvPr id="1166" name="Google Shape;1166;p108"/>
          <p:cNvSpPr/>
          <p:nvPr/>
        </p:nvSpPr>
        <p:spPr>
          <a:xfrm rot="5400000">
            <a:off x="4116550" y="1303775"/>
            <a:ext cx="995700" cy="609000"/>
          </a:xfrm>
          <a:prstGeom prst="homePlate">
            <a:avLst>
              <a:gd fmla="val 35283"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08"/>
          <p:cNvSpPr txBox="1"/>
          <p:nvPr/>
        </p:nvSpPr>
        <p:spPr>
          <a:xfrm>
            <a:off x="4328950" y="1305000"/>
            <a:ext cx="609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Static</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fields</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0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Static fields (examples)</a:t>
            </a:r>
            <a:endParaRPr/>
          </a:p>
        </p:txBody>
      </p:sp>
      <p:pic>
        <p:nvPicPr>
          <p:cNvPr id="1173" name="Google Shape;1173;p109"/>
          <p:cNvPicPr preferRelativeResize="0"/>
          <p:nvPr/>
        </p:nvPicPr>
        <p:blipFill rotWithShape="1">
          <a:blip r:embed="rId3">
            <a:alphaModFix/>
          </a:blip>
          <a:srcRect b="0" l="0" r="0" t="0"/>
          <a:stretch/>
        </p:blipFill>
        <p:spPr>
          <a:xfrm>
            <a:off x="152400" y="749825"/>
            <a:ext cx="8839199" cy="38131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Why change? —-&gt; Scalability </a:t>
            </a:r>
            <a:endParaRPr/>
          </a:p>
        </p:txBody>
      </p:sp>
      <p:sp>
        <p:nvSpPr>
          <p:cNvPr id="135" name="Google Shape;135;p11"/>
          <p:cNvSpPr txBox="1"/>
          <p:nvPr>
            <p:ph idx="1" type="body"/>
          </p:nvPr>
        </p:nvSpPr>
        <p:spPr>
          <a:xfrm>
            <a:off x="740375" y="521625"/>
            <a:ext cx="4305000" cy="1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sz="1200">
                <a:solidFill>
                  <a:srgbClr val="980000"/>
                </a:solidFill>
              </a:rPr>
              <a:t>Drawbacks:</a:t>
            </a:r>
            <a:endParaRPr sz="1200">
              <a:solidFill>
                <a:srgbClr val="980000"/>
              </a:solidFill>
            </a:endParaRPr>
          </a:p>
          <a:p>
            <a:pPr indent="-330200" lvl="0" marL="457200" rtl="0" algn="l">
              <a:lnSpc>
                <a:spcPct val="100000"/>
              </a:lnSpc>
              <a:spcBef>
                <a:spcPts val="360"/>
              </a:spcBef>
              <a:spcAft>
                <a:spcPts val="0"/>
              </a:spcAft>
              <a:buSzPts val="1600"/>
              <a:buChar char="-"/>
            </a:pPr>
            <a:r>
              <a:rPr lang="en-GB" sz="1200"/>
              <a:t>Legendre Transform is O(N</a:t>
            </a:r>
            <a:r>
              <a:rPr baseline="30000" lang="en-GB" sz="1200"/>
              <a:t>2</a:t>
            </a:r>
            <a:r>
              <a:rPr lang="en-GB" sz="1200"/>
              <a:t>) operations</a:t>
            </a:r>
            <a:endParaRPr sz="1200"/>
          </a:p>
          <a:p>
            <a:pPr indent="0" lvl="0" marL="457200" rtl="0" algn="l">
              <a:lnSpc>
                <a:spcPct val="100000"/>
              </a:lnSpc>
              <a:spcBef>
                <a:spcPts val="360"/>
              </a:spcBef>
              <a:spcAft>
                <a:spcPts val="0"/>
              </a:spcAft>
              <a:buSzPts val="1800"/>
              <a:buNone/>
            </a:pPr>
            <a:r>
              <a:rPr lang="en-GB" sz="1200"/>
              <a:t>      –&gt; use “fast” Legendre transforms (Butterfly Algorithm)</a:t>
            </a:r>
            <a:endParaRPr sz="1200"/>
          </a:p>
          <a:p>
            <a:pPr indent="-330200" lvl="0" marL="457200" rtl="0" algn="l">
              <a:lnSpc>
                <a:spcPct val="100000"/>
              </a:lnSpc>
              <a:spcBef>
                <a:spcPts val="360"/>
              </a:spcBef>
              <a:spcAft>
                <a:spcPts val="0"/>
              </a:spcAft>
              <a:buSzPts val="1600"/>
              <a:buChar char="-"/>
            </a:pPr>
            <a:r>
              <a:rPr lang="en-GB" sz="1200"/>
              <a:t>Spectral transforms require global communication</a:t>
            </a:r>
            <a:endParaRPr sz="1200"/>
          </a:p>
          <a:p>
            <a:pPr indent="0" lvl="0" marL="457200" rtl="0" algn="l">
              <a:lnSpc>
                <a:spcPct val="100000"/>
              </a:lnSpc>
              <a:spcBef>
                <a:spcPts val="360"/>
              </a:spcBef>
              <a:spcAft>
                <a:spcPts val="0"/>
              </a:spcAft>
              <a:buSzPts val="1800"/>
              <a:buNone/>
            </a:pPr>
            <a:r>
              <a:rPr lang="en-GB" sz="1200"/>
              <a:t>      –&gt; reduces scalability  (parallelism has communication bottlenecks)</a:t>
            </a:r>
            <a:endParaRPr sz="1200"/>
          </a:p>
          <a:p>
            <a:pPr indent="0" lvl="0" marL="0" rtl="0" algn="l">
              <a:lnSpc>
                <a:spcPct val="100000"/>
              </a:lnSpc>
              <a:spcBef>
                <a:spcPts val="360"/>
              </a:spcBef>
              <a:spcAft>
                <a:spcPts val="0"/>
              </a:spcAft>
              <a:buSzPts val="1800"/>
              <a:buNone/>
            </a:pPr>
            <a:r>
              <a:t/>
            </a:r>
            <a:endParaRPr sz="1200"/>
          </a:p>
          <a:p>
            <a:pPr indent="0" lvl="0" marL="0" rtl="0" algn="l">
              <a:lnSpc>
                <a:spcPct val="100000"/>
              </a:lnSpc>
              <a:spcBef>
                <a:spcPts val="360"/>
              </a:spcBef>
              <a:spcAft>
                <a:spcPts val="0"/>
              </a:spcAft>
              <a:buSzPts val="1800"/>
              <a:buNone/>
            </a:pPr>
            <a:r>
              <a:t/>
            </a:r>
            <a:endParaRPr sz="1200"/>
          </a:p>
        </p:txBody>
      </p:sp>
      <p:sp>
        <p:nvSpPr>
          <p:cNvPr id="136" name="Google Shape;136;p1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1"/>
          <p:cNvSpPr txBox="1"/>
          <p:nvPr/>
        </p:nvSpPr>
        <p:spPr>
          <a:xfrm>
            <a:off x="-3150" y="4505475"/>
            <a:ext cx="9107100" cy="638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888B8F"/>
                </a:solidFill>
                <a:highlight>
                  <a:srgbClr val="FFFFFF"/>
                </a:highlight>
                <a:latin typeface="Ubuntu"/>
                <a:ea typeface="Ubuntu"/>
                <a:cs typeface="Ubuntu"/>
                <a:sym typeface="Ubuntu"/>
              </a:rPr>
              <a:t>- Wedi, N.P., Hamrud, M. and Mozdzynski, G., 2013. A fast spherical harmonics transform for global NWP and climate models. Monthly Weather Review, 141(10), pp.3450-3461.</a:t>
            </a:r>
            <a:endParaRPr b="0" i="0" sz="800" u="none" cap="none" strike="noStrike">
              <a:solidFill>
                <a:srgbClr val="888B8F"/>
              </a:solidFill>
              <a:highlight>
                <a:srgbClr val="FFFFFF"/>
              </a:highlight>
              <a:latin typeface="Ubuntu"/>
              <a:ea typeface="Ubuntu"/>
              <a:cs typeface="Ubuntu"/>
              <a:sym typeface="Ubuntu"/>
            </a:endParaRPr>
          </a:p>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888B8F"/>
                </a:solidFill>
                <a:highlight>
                  <a:srgbClr val="FFFFFF"/>
                </a:highlight>
                <a:latin typeface="Ubuntu"/>
                <a:ea typeface="Ubuntu"/>
                <a:cs typeface="Ubuntu"/>
                <a:sym typeface="Ubuntu"/>
              </a:rPr>
              <a:t>- Bauer, P., Quintino, T., Wedi, N., Bonanni, A., Chrust, M., Deconinck, W., Diamantakis, M., Düben, P., English, S., Flemming, J. and Gillies, P., 2020. The ECMWF scalability programme: Progress and plans. European Centre for Medium Range Weather Forecasts.</a:t>
            </a:r>
            <a:endParaRPr b="0" i="0" sz="800" u="none" cap="none" strike="noStrike">
              <a:solidFill>
                <a:srgbClr val="888B8F"/>
              </a:solidFill>
              <a:highlight>
                <a:srgbClr val="FFFFFF"/>
              </a:highlight>
              <a:latin typeface="Ubuntu"/>
              <a:ea typeface="Ubuntu"/>
              <a:cs typeface="Ubuntu"/>
              <a:sym typeface="Ubuntu"/>
            </a:endParaRPr>
          </a:p>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888B8F"/>
                </a:solidFill>
                <a:highlight>
                  <a:srgbClr val="FFFFFF"/>
                </a:highlight>
                <a:latin typeface="Ubuntu"/>
                <a:ea typeface="Ubuntu"/>
                <a:cs typeface="Ubuntu"/>
                <a:sym typeface="Ubuntu"/>
              </a:rPr>
              <a:t>- https://wgne.net/wp-content/uploads/2019/10/WED_Wedi_WGNE34_scalabilitymixed.pdf</a:t>
            </a:r>
            <a:endParaRPr b="0" i="0" sz="800" u="none" cap="none" strike="noStrike">
              <a:solidFill>
                <a:srgbClr val="888B8F"/>
              </a:solidFill>
              <a:highlight>
                <a:srgbClr val="FFFFFF"/>
              </a:highlight>
              <a:latin typeface="Ubuntu"/>
              <a:ea typeface="Ubuntu"/>
              <a:cs typeface="Ubuntu"/>
              <a:sym typeface="Ubuntu"/>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888B8F"/>
              </a:solidFill>
              <a:highlight>
                <a:srgbClr val="FFFFFF"/>
              </a:highlight>
              <a:latin typeface="Ubuntu"/>
              <a:ea typeface="Ubuntu"/>
              <a:cs typeface="Ubuntu"/>
              <a:sym typeface="Ubuntu"/>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888B8F"/>
              </a:solidFill>
              <a:highlight>
                <a:srgbClr val="FFFFFF"/>
              </a:highlight>
              <a:latin typeface="Ubuntu"/>
              <a:ea typeface="Ubuntu"/>
              <a:cs typeface="Ubuntu"/>
              <a:sym typeface="Ubuntu"/>
            </a:endParaRPr>
          </a:p>
        </p:txBody>
      </p:sp>
      <p:pic>
        <p:nvPicPr>
          <p:cNvPr id="138" name="Google Shape;138;p11"/>
          <p:cNvPicPr preferRelativeResize="0"/>
          <p:nvPr/>
        </p:nvPicPr>
        <p:blipFill rotWithShape="1">
          <a:blip r:embed="rId3">
            <a:alphaModFix/>
          </a:blip>
          <a:srcRect b="0" l="0" r="0" t="0"/>
          <a:stretch/>
        </p:blipFill>
        <p:spPr>
          <a:xfrm>
            <a:off x="74225" y="897650"/>
            <a:ext cx="771775" cy="972425"/>
          </a:xfrm>
          <a:prstGeom prst="rect">
            <a:avLst/>
          </a:prstGeom>
          <a:noFill/>
          <a:ln>
            <a:noFill/>
          </a:ln>
        </p:spPr>
      </p:pic>
      <p:pic>
        <p:nvPicPr>
          <p:cNvPr id="139" name="Google Shape;139;p11"/>
          <p:cNvPicPr preferRelativeResize="0"/>
          <p:nvPr/>
        </p:nvPicPr>
        <p:blipFill rotWithShape="1">
          <a:blip r:embed="rId4">
            <a:alphaModFix/>
          </a:blip>
          <a:srcRect b="0" l="0" r="0" t="0"/>
          <a:stretch/>
        </p:blipFill>
        <p:spPr>
          <a:xfrm>
            <a:off x="1392125" y="2229775"/>
            <a:ext cx="3392000" cy="2306125"/>
          </a:xfrm>
          <a:prstGeom prst="rect">
            <a:avLst/>
          </a:prstGeom>
          <a:noFill/>
          <a:ln>
            <a:noFill/>
          </a:ln>
        </p:spPr>
      </p:pic>
      <p:pic>
        <p:nvPicPr>
          <p:cNvPr id="140" name="Google Shape;140;p11"/>
          <p:cNvPicPr preferRelativeResize="0"/>
          <p:nvPr/>
        </p:nvPicPr>
        <p:blipFill rotWithShape="1">
          <a:blip r:embed="rId5">
            <a:alphaModFix/>
          </a:blip>
          <a:srcRect b="0" l="0" r="0" t="0"/>
          <a:stretch/>
        </p:blipFill>
        <p:spPr>
          <a:xfrm>
            <a:off x="4816775" y="615300"/>
            <a:ext cx="4269525" cy="3624124"/>
          </a:xfrm>
          <a:prstGeom prst="rect">
            <a:avLst/>
          </a:prstGeom>
          <a:noFill/>
          <a:ln>
            <a:noFill/>
          </a:ln>
        </p:spPr>
      </p:pic>
      <p:sp>
        <p:nvSpPr>
          <p:cNvPr id="141" name="Google Shape;141;p11"/>
          <p:cNvSpPr txBox="1"/>
          <p:nvPr/>
        </p:nvSpPr>
        <p:spPr>
          <a:xfrm>
            <a:off x="172200" y="2860000"/>
            <a:ext cx="4312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IFS-ECMWF</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Example: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1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Pre-processing</a:t>
            </a:r>
            <a:endParaRPr/>
          </a:p>
        </p:txBody>
      </p:sp>
      <p:pic>
        <p:nvPicPr>
          <p:cNvPr id="1179" name="Google Shape;1179;p110"/>
          <p:cNvPicPr preferRelativeResize="0"/>
          <p:nvPr/>
        </p:nvPicPr>
        <p:blipFill rotWithShape="1">
          <a:blip r:embed="rId3">
            <a:alphaModFix/>
          </a:blip>
          <a:srcRect b="0" l="0" r="0" t="0"/>
          <a:stretch/>
        </p:blipFill>
        <p:spPr>
          <a:xfrm>
            <a:off x="580800" y="705500"/>
            <a:ext cx="7915437" cy="42412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1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Config init_atmosphere</a:t>
            </a:r>
            <a:endParaRPr/>
          </a:p>
        </p:txBody>
      </p:sp>
      <p:sp>
        <p:nvSpPr>
          <p:cNvPr id="1185" name="Google Shape;1185;p111"/>
          <p:cNvSpPr txBox="1"/>
          <p:nvPr/>
        </p:nvSpPr>
        <p:spPr>
          <a:xfrm>
            <a:off x="386825" y="1676275"/>
            <a:ext cx="3760800" cy="1477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You can hand tune the namelists/streams and streams of MPAS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 we can use Python based scripts to create necessary files to initialize MPAS-A.</a:t>
            </a:r>
            <a:endParaRPr b="0" i="0" sz="1400" u="none" cap="none" strike="noStrike">
              <a:solidFill>
                <a:srgbClr val="000000"/>
              </a:solidFill>
              <a:latin typeface="Arial"/>
              <a:ea typeface="Arial"/>
              <a:cs typeface="Arial"/>
              <a:sym typeface="Arial"/>
            </a:endParaRPr>
          </a:p>
        </p:txBody>
      </p:sp>
      <p:pic>
        <p:nvPicPr>
          <p:cNvPr id="1186" name="Google Shape;1186;p111"/>
          <p:cNvPicPr preferRelativeResize="0"/>
          <p:nvPr/>
        </p:nvPicPr>
        <p:blipFill rotWithShape="1">
          <a:blip r:embed="rId3">
            <a:alphaModFix/>
          </a:blip>
          <a:srcRect b="0" l="0" r="0" t="0"/>
          <a:stretch/>
        </p:blipFill>
        <p:spPr>
          <a:xfrm>
            <a:off x="4828298" y="710700"/>
            <a:ext cx="4058000" cy="41233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1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Idealized test case</a:t>
            </a:r>
            <a:endParaRPr/>
          </a:p>
        </p:txBody>
      </p:sp>
      <p:pic>
        <p:nvPicPr>
          <p:cNvPr id="1192" name="Google Shape;1192;p112"/>
          <p:cNvPicPr preferRelativeResize="0"/>
          <p:nvPr/>
        </p:nvPicPr>
        <p:blipFill rotWithShape="1">
          <a:blip r:embed="rId3">
            <a:alphaModFix/>
          </a:blip>
          <a:srcRect b="0" l="0" r="0" t="0"/>
          <a:stretch/>
        </p:blipFill>
        <p:spPr>
          <a:xfrm>
            <a:off x="2250050" y="661200"/>
            <a:ext cx="6276975" cy="2390775"/>
          </a:xfrm>
          <a:prstGeom prst="rect">
            <a:avLst/>
          </a:prstGeom>
          <a:noFill/>
          <a:ln>
            <a:noFill/>
          </a:ln>
        </p:spPr>
      </p:pic>
      <p:sp>
        <p:nvSpPr>
          <p:cNvPr id="1193" name="Google Shape;1193;p112"/>
          <p:cNvSpPr txBox="1"/>
          <p:nvPr/>
        </p:nvSpPr>
        <p:spPr>
          <a:xfrm>
            <a:off x="583500" y="1122700"/>
            <a:ext cx="425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Namelist</a:t>
            </a:r>
            <a:endParaRPr b="0" i="0" sz="1400" u="none" cap="none" strike="noStrike">
              <a:solidFill>
                <a:srgbClr val="000000"/>
              </a:solidFill>
              <a:latin typeface="Arial"/>
              <a:ea typeface="Arial"/>
              <a:cs typeface="Arial"/>
              <a:sym typeface="Arial"/>
            </a:endParaRPr>
          </a:p>
        </p:txBody>
      </p:sp>
      <p:pic>
        <p:nvPicPr>
          <p:cNvPr id="1194" name="Google Shape;1194;p112"/>
          <p:cNvPicPr preferRelativeResize="0"/>
          <p:nvPr/>
        </p:nvPicPr>
        <p:blipFill rotWithShape="1">
          <a:blip r:embed="rId4">
            <a:alphaModFix/>
          </a:blip>
          <a:srcRect b="68996" l="0" r="0" t="0"/>
          <a:stretch/>
        </p:blipFill>
        <p:spPr>
          <a:xfrm>
            <a:off x="398825" y="3307800"/>
            <a:ext cx="8481550" cy="1522725"/>
          </a:xfrm>
          <a:prstGeom prst="rect">
            <a:avLst/>
          </a:prstGeom>
          <a:noFill/>
          <a:ln>
            <a:noFill/>
          </a:ln>
        </p:spPr>
      </p:pic>
      <p:sp>
        <p:nvSpPr>
          <p:cNvPr id="1195" name="Google Shape;1195;p112"/>
          <p:cNvSpPr txBox="1"/>
          <p:nvPr/>
        </p:nvSpPr>
        <p:spPr>
          <a:xfrm>
            <a:off x="273275" y="2991375"/>
            <a:ext cx="425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src/core_init_atmosphere/mpas_init_atm_cases.F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1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Idealized test case</a:t>
            </a:r>
            <a:endParaRPr/>
          </a:p>
        </p:txBody>
      </p:sp>
      <p:pic>
        <p:nvPicPr>
          <p:cNvPr id="1201" name="Google Shape;1201;p113"/>
          <p:cNvPicPr preferRelativeResize="0"/>
          <p:nvPr/>
        </p:nvPicPr>
        <p:blipFill rotWithShape="1">
          <a:blip r:embed="rId3">
            <a:alphaModFix/>
          </a:blip>
          <a:srcRect b="0" l="0" r="0" t="0"/>
          <a:stretch/>
        </p:blipFill>
        <p:spPr>
          <a:xfrm>
            <a:off x="4007950" y="565200"/>
            <a:ext cx="4571067" cy="4241275"/>
          </a:xfrm>
          <a:prstGeom prst="rect">
            <a:avLst/>
          </a:prstGeom>
          <a:noFill/>
          <a:ln>
            <a:noFill/>
          </a:ln>
        </p:spPr>
      </p:pic>
      <p:sp>
        <p:nvSpPr>
          <p:cNvPr id="1202" name="Google Shape;1202;p113"/>
          <p:cNvSpPr txBox="1"/>
          <p:nvPr/>
        </p:nvSpPr>
        <p:spPr>
          <a:xfrm>
            <a:off x="317700" y="317600"/>
            <a:ext cx="4254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Streams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(related files)</a:t>
            </a:r>
            <a:endParaRPr b="0" i="0" sz="1400" u="none" cap="none" strike="noStrike">
              <a:solidFill>
                <a:srgbClr val="000000"/>
              </a:solidFill>
              <a:latin typeface="Arial"/>
              <a:ea typeface="Arial"/>
              <a:cs typeface="Arial"/>
              <a:sym typeface="Arial"/>
            </a:endParaRPr>
          </a:p>
        </p:txBody>
      </p:sp>
      <p:sp>
        <p:nvSpPr>
          <p:cNvPr id="1203" name="Google Shape;1203;p113"/>
          <p:cNvSpPr/>
          <p:nvPr/>
        </p:nvSpPr>
        <p:spPr>
          <a:xfrm>
            <a:off x="4520300" y="805075"/>
            <a:ext cx="3508500" cy="760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04" name="Google Shape;1204;p113"/>
          <p:cNvCxnSpPr/>
          <p:nvPr/>
        </p:nvCxnSpPr>
        <p:spPr>
          <a:xfrm flipH="1">
            <a:off x="3161150" y="1196550"/>
            <a:ext cx="1329600" cy="214200"/>
          </a:xfrm>
          <a:prstGeom prst="straightConnector1">
            <a:avLst/>
          </a:prstGeom>
          <a:noFill/>
          <a:ln cap="flat" cmpd="sng" w="9525">
            <a:solidFill>
              <a:schemeClr val="dk2"/>
            </a:solidFill>
            <a:prstDash val="solid"/>
            <a:round/>
            <a:headEnd len="sm" w="sm" type="none"/>
            <a:tailEnd len="med" w="med" type="triangle"/>
          </a:ln>
        </p:spPr>
      </p:cxnSp>
      <p:sp>
        <p:nvSpPr>
          <p:cNvPr id="1205" name="Google Shape;1205;p113"/>
          <p:cNvSpPr/>
          <p:nvPr/>
        </p:nvSpPr>
        <p:spPr>
          <a:xfrm>
            <a:off x="4572000" y="1654500"/>
            <a:ext cx="3567600" cy="760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06" name="Google Shape;1206;p113"/>
          <p:cNvCxnSpPr/>
          <p:nvPr/>
        </p:nvCxnSpPr>
        <p:spPr>
          <a:xfrm flipH="1">
            <a:off x="3405075" y="2016400"/>
            <a:ext cx="1181700" cy="206700"/>
          </a:xfrm>
          <a:prstGeom prst="straightConnector1">
            <a:avLst/>
          </a:prstGeom>
          <a:noFill/>
          <a:ln cap="flat" cmpd="sng" w="9525">
            <a:solidFill>
              <a:schemeClr val="dk2"/>
            </a:solidFill>
            <a:prstDash val="solid"/>
            <a:round/>
            <a:headEnd len="sm" w="sm" type="none"/>
            <a:tailEnd len="med" w="med" type="triangle"/>
          </a:ln>
        </p:spPr>
      </p:cxnSp>
      <p:sp>
        <p:nvSpPr>
          <p:cNvPr id="1207" name="Google Shape;1207;p113"/>
          <p:cNvSpPr txBox="1"/>
          <p:nvPr/>
        </p:nvSpPr>
        <p:spPr>
          <a:xfrm>
            <a:off x="1698800" y="1196550"/>
            <a:ext cx="425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Input grid file</a:t>
            </a:r>
            <a:endParaRPr b="0" i="0" sz="1400" u="none" cap="none" strike="noStrike">
              <a:solidFill>
                <a:srgbClr val="000000"/>
              </a:solidFill>
              <a:latin typeface="Arial"/>
              <a:ea typeface="Arial"/>
              <a:cs typeface="Arial"/>
              <a:sym typeface="Arial"/>
            </a:endParaRPr>
          </a:p>
        </p:txBody>
      </p:sp>
      <p:sp>
        <p:nvSpPr>
          <p:cNvPr id="1208" name="Google Shape;1208;p113"/>
          <p:cNvSpPr txBox="1"/>
          <p:nvPr/>
        </p:nvSpPr>
        <p:spPr>
          <a:xfrm>
            <a:off x="1373825" y="2045950"/>
            <a:ext cx="4254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Output initialization file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For MPAS 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1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Run init_amosphere</a:t>
            </a:r>
            <a:endParaRPr/>
          </a:p>
        </p:txBody>
      </p:sp>
      <p:sp>
        <p:nvSpPr>
          <p:cNvPr id="1214" name="Google Shape;1214;p114"/>
          <p:cNvSpPr txBox="1"/>
          <p:nvPr/>
        </p:nvSpPr>
        <p:spPr>
          <a:xfrm>
            <a:off x="703800" y="1563225"/>
            <a:ext cx="5426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Run the init_atmosphere executable:</a:t>
            </a:r>
            <a:endParaRPr b="0" i="0" sz="14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Roboto Mono Light"/>
              <a:buChar char="●"/>
            </a:pPr>
            <a:r>
              <a:rPr b="0" i="0" lang="en-GB" sz="1300" u="none" cap="none" strike="noStrike">
                <a:solidFill>
                  <a:srgbClr val="000000"/>
                </a:solidFill>
                <a:latin typeface="Roboto Mono Light"/>
                <a:ea typeface="Roboto Mono Light"/>
                <a:cs typeface="Roboto Mono Light"/>
                <a:sym typeface="Roboto Mono Light"/>
              </a:rPr>
              <a:t> </a:t>
            </a:r>
            <a:r>
              <a:rPr b="0" i="0" lang="en-GB" sz="1300" u="none" cap="none" strike="noStrike">
                <a:solidFill>
                  <a:srgbClr val="000000"/>
                </a:solidFill>
                <a:highlight>
                  <a:schemeClr val="lt2"/>
                </a:highlight>
                <a:latin typeface="Roboto Mono Light"/>
                <a:ea typeface="Roboto Mono Light"/>
                <a:cs typeface="Roboto Mono Light"/>
                <a:sym typeface="Roboto Mono Light"/>
              </a:rPr>
              <a:t>mpirun -n 4 ./init_atmosphere_model</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p:txBody>
      </p:sp>
      <p:sp>
        <p:nvSpPr>
          <p:cNvPr id="1215" name="Google Shape;1215;p114"/>
          <p:cNvSpPr/>
          <p:nvPr/>
        </p:nvSpPr>
        <p:spPr>
          <a:xfrm>
            <a:off x="2103500" y="1750525"/>
            <a:ext cx="468300" cy="453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16" name="Google Shape;1216;p114"/>
          <p:cNvCxnSpPr/>
          <p:nvPr/>
        </p:nvCxnSpPr>
        <p:spPr>
          <a:xfrm>
            <a:off x="2348425" y="2225975"/>
            <a:ext cx="691500" cy="691500"/>
          </a:xfrm>
          <a:prstGeom prst="straightConnector1">
            <a:avLst/>
          </a:prstGeom>
          <a:noFill/>
          <a:ln cap="flat" cmpd="sng" w="9525">
            <a:solidFill>
              <a:schemeClr val="dk2"/>
            </a:solidFill>
            <a:prstDash val="solid"/>
            <a:round/>
            <a:headEnd len="sm" w="sm" type="none"/>
            <a:tailEnd len="med" w="med" type="triangle"/>
          </a:ln>
        </p:spPr>
      </p:cxnSp>
      <p:sp>
        <p:nvSpPr>
          <p:cNvPr id="1217" name="Google Shape;1217;p114"/>
          <p:cNvSpPr txBox="1"/>
          <p:nvPr/>
        </p:nvSpPr>
        <p:spPr>
          <a:xfrm>
            <a:off x="3263325" y="2910325"/>
            <a:ext cx="437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Must match the number of partitions set with metis!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1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Netcdf output (mpas input file)</a:t>
            </a:r>
            <a:endParaRPr/>
          </a:p>
        </p:txBody>
      </p:sp>
      <p:pic>
        <p:nvPicPr>
          <p:cNvPr id="1223" name="Google Shape;1223;p115"/>
          <p:cNvPicPr preferRelativeResize="0"/>
          <p:nvPr/>
        </p:nvPicPr>
        <p:blipFill rotWithShape="1">
          <a:blip r:embed="rId3">
            <a:alphaModFix/>
          </a:blip>
          <a:srcRect b="48607" l="0" r="0" t="0"/>
          <a:stretch/>
        </p:blipFill>
        <p:spPr>
          <a:xfrm>
            <a:off x="243000" y="1108375"/>
            <a:ext cx="8657976" cy="3199050"/>
          </a:xfrm>
          <a:prstGeom prst="rect">
            <a:avLst/>
          </a:prstGeom>
          <a:noFill/>
          <a:ln>
            <a:noFill/>
          </a:ln>
        </p:spPr>
      </p:pic>
      <p:sp>
        <p:nvSpPr>
          <p:cNvPr id="1224" name="Google Shape;1224;p115"/>
          <p:cNvSpPr txBox="1"/>
          <p:nvPr/>
        </p:nvSpPr>
        <p:spPr>
          <a:xfrm>
            <a:off x="284550" y="684825"/>
            <a:ext cx="8574900" cy="21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Use either </a:t>
            </a:r>
            <a:r>
              <a:rPr b="0" i="0" lang="en-GB" sz="1400" u="none" cap="none" strike="noStrike">
                <a:solidFill>
                  <a:srgbClr val="000000"/>
                </a:solidFill>
                <a:highlight>
                  <a:schemeClr val="lt2"/>
                </a:highlight>
                <a:latin typeface="Roboto Mono"/>
                <a:ea typeface="Roboto Mono"/>
                <a:cs typeface="Roboto Mono"/>
                <a:sym typeface="Roboto Mono"/>
              </a:rPr>
              <a:t>ncdump -h</a:t>
            </a:r>
            <a:r>
              <a:rPr b="0" i="0" lang="en-GB" sz="1400" u="none" cap="none" strike="noStrike">
                <a:solidFill>
                  <a:srgbClr val="000000"/>
                </a:solidFill>
                <a:latin typeface="Arial"/>
                <a:ea typeface="Arial"/>
                <a:cs typeface="Arial"/>
                <a:sym typeface="Arial"/>
              </a:rPr>
              <a:t> or </a:t>
            </a:r>
            <a:r>
              <a:rPr b="0" i="0" lang="en-GB" sz="1400" u="none" cap="none" strike="noStrike">
                <a:solidFill>
                  <a:srgbClr val="000000"/>
                </a:solidFill>
                <a:highlight>
                  <a:schemeClr val="lt2"/>
                </a:highlight>
                <a:latin typeface="Roboto Mono"/>
                <a:ea typeface="Roboto Mono"/>
                <a:cs typeface="Roboto Mono"/>
                <a:sym typeface="Roboto Mono"/>
              </a:rPr>
              <a:t>ncmpidump -h</a:t>
            </a:r>
            <a:r>
              <a:rPr b="0" i="0" lang="en-GB" sz="1400" u="none" cap="none" strike="noStrike">
                <a:solidFill>
                  <a:srgbClr val="000000"/>
                </a:solidFill>
                <a:latin typeface="Arial"/>
                <a:ea typeface="Arial"/>
                <a:cs typeface="Arial"/>
                <a:sym typeface="Arial"/>
              </a:rPr>
              <a:t> to quickly inspect the file created: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1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Log ini_atmosphere</a:t>
            </a:r>
            <a:endParaRPr/>
          </a:p>
        </p:txBody>
      </p:sp>
      <p:pic>
        <p:nvPicPr>
          <p:cNvPr id="1230" name="Google Shape;1230;p116"/>
          <p:cNvPicPr preferRelativeResize="0"/>
          <p:nvPr/>
        </p:nvPicPr>
        <p:blipFill rotWithShape="1">
          <a:blip r:embed="rId3">
            <a:alphaModFix/>
          </a:blip>
          <a:srcRect b="0" l="0" r="0" t="0"/>
          <a:stretch/>
        </p:blipFill>
        <p:spPr>
          <a:xfrm>
            <a:off x="122850" y="597425"/>
            <a:ext cx="5461368" cy="4241275"/>
          </a:xfrm>
          <a:prstGeom prst="rect">
            <a:avLst/>
          </a:prstGeom>
          <a:noFill/>
          <a:ln>
            <a:noFill/>
          </a:ln>
        </p:spPr>
      </p:pic>
      <p:pic>
        <p:nvPicPr>
          <p:cNvPr id="1231" name="Google Shape;1231;p116"/>
          <p:cNvPicPr preferRelativeResize="0"/>
          <p:nvPr/>
        </p:nvPicPr>
        <p:blipFill rotWithShape="1">
          <a:blip r:embed="rId4">
            <a:alphaModFix/>
          </a:blip>
          <a:srcRect b="0" l="0" r="43943" t="0"/>
          <a:stretch/>
        </p:blipFill>
        <p:spPr>
          <a:xfrm>
            <a:off x="3899875" y="3218225"/>
            <a:ext cx="5125950" cy="15876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1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Vertical Coordinates</a:t>
            </a:r>
            <a:endParaRPr/>
          </a:p>
        </p:txBody>
      </p:sp>
      <p:pic>
        <p:nvPicPr>
          <p:cNvPr id="1237" name="Google Shape;1237;p117"/>
          <p:cNvPicPr preferRelativeResize="0"/>
          <p:nvPr/>
        </p:nvPicPr>
        <p:blipFill rotWithShape="1">
          <a:blip r:embed="rId3">
            <a:alphaModFix/>
          </a:blip>
          <a:srcRect b="0" l="0" r="0" t="0"/>
          <a:stretch/>
        </p:blipFill>
        <p:spPr>
          <a:xfrm>
            <a:off x="188475" y="597425"/>
            <a:ext cx="4661955" cy="4241275"/>
          </a:xfrm>
          <a:prstGeom prst="rect">
            <a:avLst/>
          </a:prstGeom>
          <a:noFill/>
          <a:ln>
            <a:noFill/>
          </a:ln>
        </p:spPr>
      </p:pic>
      <p:pic>
        <p:nvPicPr>
          <p:cNvPr id="1238" name="Google Shape;1238;p117"/>
          <p:cNvPicPr preferRelativeResize="0"/>
          <p:nvPr/>
        </p:nvPicPr>
        <p:blipFill rotWithShape="1">
          <a:blip r:embed="rId4">
            <a:alphaModFix/>
          </a:blip>
          <a:srcRect b="0" l="0" r="0" t="0"/>
          <a:stretch/>
        </p:blipFill>
        <p:spPr>
          <a:xfrm>
            <a:off x="4350400" y="1473650"/>
            <a:ext cx="4732574" cy="3283000"/>
          </a:xfrm>
          <a:prstGeom prst="rect">
            <a:avLst/>
          </a:prstGeom>
          <a:noFill/>
          <a:ln>
            <a:noFill/>
          </a:ln>
        </p:spPr>
      </p:pic>
      <p:sp>
        <p:nvSpPr>
          <p:cNvPr id="1239" name="Google Shape;1239;p117"/>
          <p:cNvSpPr txBox="1"/>
          <p:nvPr/>
        </p:nvSpPr>
        <p:spPr>
          <a:xfrm>
            <a:off x="5938425" y="1005775"/>
            <a:ext cx="3000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src/core_init_atmosphere/mpas_init_atm_cases.F</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pic>
        <p:nvPicPr>
          <p:cNvPr id="1244" name="Google Shape;1244;p118"/>
          <p:cNvPicPr preferRelativeResize="0"/>
          <p:nvPr/>
        </p:nvPicPr>
        <p:blipFill rotWithShape="1">
          <a:blip r:embed="rId3">
            <a:alphaModFix/>
          </a:blip>
          <a:srcRect b="0" l="0" r="0" t="0"/>
          <a:stretch/>
        </p:blipFill>
        <p:spPr>
          <a:xfrm>
            <a:off x="1829050" y="1104275"/>
            <a:ext cx="5136051" cy="3717001"/>
          </a:xfrm>
          <a:prstGeom prst="rect">
            <a:avLst/>
          </a:prstGeom>
          <a:noFill/>
          <a:ln>
            <a:noFill/>
          </a:ln>
        </p:spPr>
      </p:pic>
      <p:sp>
        <p:nvSpPr>
          <p:cNvPr id="1245" name="Google Shape;1245;p11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Plot init fields</a:t>
            </a:r>
            <a:endParaRPr/>
          </a:p>
        </p:txBody>
      </p:sp>
      <p:sp>
        <p:nvSpPr>
          <p:cNvPr id="1246" name="Google Shape;1246;p118"/>
          <p:cNvSpPr txBox="1"/>
          <p:nvPr/>
        </p:nvSpPr>
        <p:spPr>
          <a:xfrm>
            <a:off x="73850" y="768150"/>
            <a:ext cx="8405400" cy="1262100"/>
          </a:xfrm>
          <a:prstGeom prst="rect">
            <a:avLst/>
          </a:prstGeom>
          <a:noFill/>
          <a:ln>
            <a:noFill/>
          </a:ln>
        </p:spPr>
        <p:txBody>
          <a:bodyPr anchorCtr="0" anchor="t" bIns="91425" lIns="91425" spcFirstLastPara="1" rIns="91425" wrap="square" tIns="91425">
            <a:spAutoFit/>
          </a:bodyPr>
          <a:lstStyle/>
          <a:p>
            <a:pPr indent="-317500" lvl="1" marL="914400" marR="0" rtl="0" algn="l">
              <a:lnSpc>
                <a:spcPct val="100000"/>
              </a:lnSpc>
              <a:spcBef>
                <a:spcPts val="0"/>
              </a:spcBef>
              <a:spcAft>
                <a:spcPts val="0"/>
              </a:spcAft>
              <a:buClr>
                <a:srgbClr val="000000"/>
              </a:buClr>
              <a:buSzPts val="1400"/>
              <a:buFont typeface="Roboto Mono"/>
              <a:buChar char="○"/>
            </a:pPr>
            <a:r>
              <a:rPr b="0" i="0" lang="en-GB" sz="1400" u="none" cap="none" strike="noStrike">
                <a:solidFill>
                  <a:srgbClr val="000000"/>
                </a:solidFill>
                <a:highlight>
                  <a:schemeClr val="lt2"/>
                </a:highlight>
                <a:latin typeface="Roboto Mono"/>
                <a:ea typeface="Roboto Mono"/>
                <a:cs typeface="Roboto Mono"/>
                <a:sym typeface="Roboto Mono"/>
              </a:rPr>
              <a:t>MPAS-BR/benchmarks/monan-class-example/jw_baroclinic_wave$ python ../../../post_proc/py/scalar_lat_lon_2d_plot/mpas_plot_scalar.py -v theta x1.40962.init.nc </a:t>
            </a:r>
            <a:endParaRPr b="0" i="0" sz="1400" u="none" cap="none" strike="noStrike">
              <a:solidFill>
                <a:srgbClr val="000000"/>
              </a:solidFill>
              <a:highlight>
                <a:schemeClr val="lt2"/>
              </a:highlight>
              <a:latin typeface="Roboto Mono"/>
              <a:ea typeface="Roboto Mono"/>
              <a:cs typeface="Roboto Mono"/>
              <a:sym typeface="Roboto Mon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18"/>
          <p:cNvSpPr txBox="1"/>
          <p:nvPr/>
        </p:nvSpPr>
        <p:spPr>
          <a:xfrm>
            <a:off x="186250" y="3266625"/>
            <a:ext cx="171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Uses “basemap”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Python library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1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Plot init fields</a:t>
            </a:r>
            <a:endParaRPr/>
          </a:p>
        </p:txBody>
      </p:sp>
      <p:sp>
        <p:nvSpPr>
          <p:cNvPr id="1253" name="Google Shape;1253;p119"/>
          <p:cNvSpPr txBox="1"/>
          <p:nvPr/>
        </p:nvSpPr>
        <p:spPr>
          <a:xfrm>
            <a:off x="95325" y="675025"/>
            <a:ext cx="8405400" cy="1262100"/>
          </a:xfrm>
          <a:prstGeom prst="rect">
            <a:avLst/>
          </a:prstGeom>
          <a:noFill/>
          <a:ln>
            <a:noFill/>
          </a:ln>
        </p:spPr>
        <p:txBody>
          <a:bodyPr anchorCtr="0" anchor="t" bIns="91425" lIns="91425" spcFirstLastPara="1" rIns="91425" wrap="square" tIns="91425">
            <a:spAutoFit/>
          </a:bodyPr>
          <a:lstStyle/>
          <a:p>
            <a:pPr indent="-317500" lvl="1" marL="914400" marR="0" rtl="0" algn="l">
              <a:lnSpc>
                <a:spcPct val="100000"/>
              </a:lnSpc>
              <a:spcBef>
                <a:spcPts val="0"/>
              </a:spcBef>
              <a:spcAft>
                <a:spcPts val="0"/>
              </a:spcAft>
              <a:buClr>
                <a:srgbClr val="000000"/>
              </a:buClr>
              <a:buSzPts val="1400"/>
              <a:buFont typeface="Roboto Mono"/>
              <a:buChar char="○"/>
            </a:pPr>
            <a:r>
              <a:rPr b="0" i="0" lang="en-GB" sz="1400" u="none" cap="none" strike="noStrike">
                <a:solidFill>
                  <a:srgbClr val="000000"/>
                </a:solidFill>
                <a:highlight>
                  <a:schemeClr val="lt2"/>
                </a:highlight>
                <a:latin typeface="Roboto Mono"/>
                <a:ea typeface="Roboto Mono"/>
                <a:cs typeface="Roboto Mono"/>
                <a:sym typeface="Roboto Mono"/>
              </a:rPr>
              <a:t>MPAS-BR/benchmarks/monan-class-example/jw_baroclinic_wave$ python3 ../../../post_proc/py/plot_scalar_on_native_grid/mpas_plot.py -f x1.40962.init.nc -o x1.40962.init.theta.jpg -v theta -l 0 -t 0 </a:t>
            </a:r>
            <a:endParaRPr b="0" i="0" sz="1400" u="none" cap="none" strike="noStrike">
              <a:solidFill>
                <a:srgbClr val="000000"/>
              </a:solidFill>
              <a:highlight>
                <a:schemeClr val="lt2"/>
              </a:highlight>
              <a:latin typeface="Roboto Mono"/>
              <a:ea typeface="Roboto Mono"/>
              <a:cs typeface="Roboto Mono"/>
              <a:sym typeface="Roboto Mon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19"/>
          <p:cNvSpPr txBox="1"/>
          <p:nvPr/>
        </p:nvSpPr>
        <p:spPr>
          <a:xfrm>
            <a:off x="186250" y="3266625"/>
            <a:ext cx="171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Uses “cartopy”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Python library</a:t>
            </a:r>
            <a:endParaRPr b="0" i="0" sz="1400" u="none" cap="none" strike="noStrike">
              <a:solidFill>
                <a:srgbClr val="000000"/>
              </a:solidFill>
              <a:latin typeface="Arial"/>
              <a:ea typeface="Arial"/>
              <a:cs typeface="Arial"/>
              <a:sym typeface="Arial"/>
            </a:endParaRPr>
          </a:p>
        </p:txBody>
      </p:sp>
      <p:pic>
        <p:nvPicPr>
          <p:cNvPr id="1255" name="Google Shape;1255;p119"/>
          <p:cNvPicPr preferRelativeResize="0"/>
          <p:nvPr/>
        </p:nvPicPr>
        <p:blipFill rotWithShape="1">
          <a:blip r:embed="rId3">
            <a:alphaModFix/>
          </a:blip>
          <a:srcRect b="0" l="0" r="0" t="0"/>
          <a:stretch/>
        </p:blipFill>
        <p:spPr>
          <a:xfrm>
            <a:off x="1742700" y="1652550"/>
            <a:ext cx="5991259" cy="2901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2"/>
          <p:cNvPicPr preferRelativeResize="0"/>
          <p:nvPr/>
        </p:nvPicPr>
        <p:blipFill rotWithShape="1">
          <a:blip r:embed="rId3">
            <a:alphaModFix/>
          </a:blip>
          <a:srcRect b="14885" l="27363" r="26961" t="49998"/>
          <a:stretch/>
        </p:blipFill>
        <p:spPr>
          <a:xfrm>
            <a:off x="4448800" y="2933375"/>
            <a:ext cx="1893849" cy="1934925"/>
          </a:xfrm>
          <a:prstGeom prst="rect">
            <a:avLst/>
          </a:prstGeom>
          <a:noFill/>
          <a:ln>
            <a:noFill/>
          </a:ln>
        </p:spPr>
      </p:pic>
      <p:pic>
        <p:nvPicPr>
          <p:cNvPr id="147" name="Google Shape;147;p12"/>
          <p:cNvPicPr preferRelativeResize="0"/>
          <p:nvPr/>
        </p:nvPicPr>
        <p:blipFill rotWithShape="1">
          <a:blip r:embed="rId4">
            <a:alphaModFix/>
          </a:blip>
          <a:srcRect b="0" l="0" r="0" t="0"/>
          <a:stretch/>
        </p:blipFill>
        <p:spPr>
          <a:xfrm>
            <a:off x="1401175" y="2765675"/>
            <a:ext cx="2057725" cy="2057725"/>
          </a:xfrm>
          <a:prstGeom prst="rect">
            <a:avLst/>
          </a:prstGeom>
          <a:noFill/>
          <a:ln>
            <a:noFill/>
          </a:ln>
        </p:spPr>
      </p:pic>
      <p:pic>
        <p:nvPicPr>
          <p:cNvPr id="148" name="Google Shape;148;p12"/>
          <p:cNvPicPr preferRelativeResize="0"/>
          <p:nvPr/>
        </p:nvPicPr>
        <p:blipFill rotWithShape="1">
          <a:blip r:embed="rId5">
            <a:alphaModFix/>
          </a:blip>
          <a:srcRect b="24539" l="26779" r="23940" t="0"/>
          <a:stretch/>
        </p:blipFill>
        <p:spPr>
          <a:xfrm>
            <a:off x="7238650" y="2810025"/>
            <a:ext cx="1905350" cy="1969025"/>
          </a:xfrm>
          <a:prstGeom prst="rect">
            <a:avLst/>
          </a:prstGeom>
          <a:noFill/>
          <a:ln>
            <a:noFill/>
          </a:ln>
        </p:spPr>
      </p:pic>
      <p:sp>
        <p:nvSpPr>
          <p:cNvPr id="149" name="Google Shape;149;p12"/>
          <p:cNvSpPr txBox="1"/>
          <p:nvPr>
            <p:ph type="title"/>
          </p:nvPr>
        </p:nvSpPr>
        <p:spPr>
          <a:xfrm>
            <a:off x="126450" y="1139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Isotropic Alternatives ~ 2000-2010</a:t>
            </a:r>
            <a:endParaRPr/>
          </a:p>
        </p:txBody>
      </p:sp>
      <p:pic>
        <p:nvPicPr>
          <p:cNvPr id="150" name="Google Shape;150;p12"/>
          <p:cNvPicPr preferRelativeResize="0"/>
          <p:nvPr/>
        </p:nvPicPr>
        <p:blipFill rotWithShape="1">
          <a:blip r:embed="rId6">
            <a:alphaModFix/>
          </a:blip>
          <a:srcRect b="0" l="0" r="0" t="0"/>
          <a:stretch/>
        </p:blipFill>
        <p:spPr>
          <a:xfrm>
            <a:off x="5675600" y="990355"/>
            <a:ext cx="2014800" cy="2011245"/>
          </a:xfrm>
          <a:prstGeom prst="rect">
            <a:avLst/>
          </a:prstGeom>
          <a:noFill/>
          <a:ln>
            <a:noFill/>
          </a:ln>
        </p:spPr>
      </p:pic>
      <p:sp>
        <p:nvSpPr>
          <p:cNvPr id="151" name="Google Shape;151;p12"/>
          <p:cNvSpPr txBox="1"/>
          <p:nvPr/>
        </p:nvSpPr>
        <p:spPr>
          <a:xfrm>
            <a:off x="7071425" y="970700"/>
            <a:ext cx="1865100" cy="4314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36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Yin-Yang</a:t>
            </a:r>
            <a:endParaRPr b="0" i="0" sz="1400" u="none" cap="none" strike="noStrike">
              <a:solidFill>
                <a:srgbClr val="000000"/>
              </a:solidFill>
              <a:latin typeface="Ubuntu"/>
              <a:ea typeface="Ubuntu"/>
              <a:cs typeface="Ubuntu"/>
              <a:sym typeface="Ubuntu"/>
            </a:endParaRPr>
          </a:p>
          <a:p>
            <a:pPr indent="0" lvl="0" marL="457200" marR="0" rtl="0" algn="l">
              <a:lnSpc>
                <a:spcPct val="100000"/>
              </a:lnSpc>
              <a:spcBef>
                <a:spcPts val="36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(GEM-Canada)</a:t>
            </a:r>
            <a:endParaRPr b="0" i="0" sz="1400" u="none" cap="none" strike="noStrike">
              <a:solidFill>
                <a:srgbClr val="000000"/>
              </a:solidFill>
              <a:latin typeface="Ubuntu"/>
              <a:ea typeface="Ubuntu"/>
              <a:cs typeface="Ubuntu"/>
              <a:sym typeface="Ubuntu"/>
            </a:endParaRPr>
          </a:p>
        </p:txBody>
      </p:sp>
      <p:sp>
        <p:nvSpPr>
          <p:cNvPr id="152" name="Google Shape;152;p12"/>
          <p:cNvSpPr txBox="1"/>
          <p:nvPr/>
        </p:nvSpPr>
        <p:spPr>
          <a:xfrm>
            <a:off x="5626300" y="4291675"/>
            <a:ext cx="2143800" cy="5973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36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Reduced Gaussian</a:t>
            </a:r>
            <a:endParaRPr b="0" i="0" sz="1400" u="none" cap="none" strike="noStrike">
              <a:solidFill>
                <a:srgbClr val="000000"/>
              </a:solidFill>
              <a:latin typeface="Ubuntu"/>
              <a:ea typeface="Ubuntu"/>
              <a:cs typeface="Ubuntu"/>
              <a:sym typeface="Ubuntu"/>
            </a:endParaRPr>
          </a:p>
          <a:p>
            <a:pPr indent="0" lvl="0" marL="457200" marR="0" rtl="0" algn="l">
              <a:lnSpc>
                <a:spcPct val="100000"/>
              </a:lnSpc>
              <a:spcBef>
                <a:spcPts val="36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(IFS-ECMWF)</a:t>
            </a:r>
            <a:endParaRPr b="0" i="0" sz="1400" u="none" cap="none" strike="noStrike">
              <a:solidFill>
                <a:srgbClr val="000000"/>
              </a:solidFill>
              <a:latin typeface="Ubuntu"/>
              <a:ea typeface="Ubuntu"/>
              <a:cs typeface="Ubuntu"/>
              <a:sym typeface="Ubuntu"/>
            </a:endParaRPr>
          </a:p>
        </p:txBody>
      </p:sp>
      <p:pic>
        <p:nvPicPr>
          <p:cNvPr id="153" name="Google Shape;153;p12"/>
          <p:cNvPicPr preferRelativeResize="0"/>
          <p:nvPr/>
        </p:nvPicPr>
        <p:blipFill rotWithShape="1">
          <a:blip r:embed="rId7">
            <a:alphaModFix/>
          </a:blip>
          <a:srcRect b="0" l="0" r="0" t="0"/>
          <a:stretch/>
        </p:blipFill>
        <p:spPr>
          <a:xfrm>
            <a:off x="3331250" y="869600"/>
            <a:ext cx="2014800" cy="2073506"/>
          </a:xfrm>
          <a:prstGeom prst="rect">
            <a:avLst/>
          </a:prstGeom>
          <a:noFill/>
          <a:ln>
            <a:noFill/>
          </a:ln>
        </p:spPr>
      </p:pic>
      <p:sp>
        <p:nvSpPr>
          <p:cNvPr id="154" name="Google Shape;154;p12"/>
          <p:cNvSpPr txBox="1"/>
          <p:nvPr/>
        </p:nvSpPr>
        <p:spPr>
          <a:xfrm>
            <a:off x="2817375" y="488600"/>
            <a:ext cx="3953700" cy="55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Cubed Sphere (CAM-SE/FV3/NUMA-USA)</a:t>
            </a:r>
            <a:endParaRPr b="0" i="0" sz="1400" u="none" cap="none" strike="noStrike">
              <a:solidFill>
                <a:srgbClr val="000000"/>
              </a:solidFill>
              <a:latin typeface="Ubuntu"/>
              <a:ea typeface="Ubuntu"/>
              <a:cs typeface="Ubuntu"/>
              <a:sym typeface="Ubuntu"/>
            </a:endParaRPr>
          </a:p>
        </p:txBody>
      </p:sp>
      <p:sp>
        <p:nvSpPr>
          <p:cNvPr id="155" name="Google Shape;155;p12"/>
          <p:cNvSpPr txBox="1"/>
          <p:nvPr/>
        </p:nvSpPr>
        <p:spPr>
          <a:xfrm>
            <a:off x="3521450" y="4291675"/>
            <a:ext cx="40089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Octahedral</a:t>
            </a:r>
            <a:endParaRPr b="0" i="0" sz="14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(IFS-ECMWF)</a:t>
            </a:r>
            <a:endParaRPr b="0" i="0" sz="1400" u="none" cap="none" strike="noStrike">
              <a:solidFill>
                <a:srgbClr val="000000"/>
              </a:solidFill>
              <a:latin typeface="Ubuntu"/>
              <a:ea typeface="Ubuntu"/>
              <a:cs typeface="Ubuntu"/>
              <a:sym typeface="Ubuntu"/>
            </a:endParaRPr>
          </a:p>
        </p:txBody>
      </p:sp>
      <p:pic>
        <p:nvPicPr>
          <p:cNvPr id="156" name="Google Shape;156;p12"/>
          <p:cNvPicPr preferRelativeResize="0"/>
          <p:nvPr/>
        </p:nvPicPr>
        <p:blipFill rotWithShape="1">
          <a:blip r:embed="rId8">
            <a:alphaModFix/>
          </a:blip>
          <a:srcRect b="0" l="0" r="0" t="0"/>
          <a:stretch/>
        </p:blipFill>
        <p:spPr>
          <a:xfrm>
            <a:off x="126450" y="826025"/>
            <a:ext cx="1878750" cy="1878750"/>
          </a:xfrm>
          <a:prstGeom prst="rect">
            <a:avLst/>
          </a:prstGeom>
          <a:noFill/>
          <a:ln>
            <a:noFill/>
          </a:ln>
        </p:spPr>
      </p:pic>
      <p:sp>
        <p:nvSpPr>
          <p:cNvPr id="157" name="Google Shape;157;p12"/>
          <p:cNvSpPr txBox="1"/>
          <p:nvPr/>
        </p:nvSpPr>
        <p:spPr>
          <a:xfrm>
            <a:off x="1865725" y="1038675"/>
            <a:ext cx="20802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Icosahedral/</a:t>
            </a:r>
            <a:endParaRPr b="0" i="0" sz="14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Triangular</a:t>
            </a:r>
            <a:endParaRPr b="0" i="0" sz="14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 (ICON-Germany)</a:t>
            </a:r>
            <a:endParaRPr b="0" i="0" sz="1400" u="none" cap="none" strike="noStrike">
              <a:solidFill>
                <a:srgbClr val="000000"/>
              </a:solidFill>
              <a:latin typeface="Ubuntu"/>
              <a:ea typeface="Ubuntu"/>
              <a:cs typeface="Ubuntu"/>
              <a:sym typeface="Ubuntu"/>
            </a:endParaRPr>
          </a:p>
        </p:txBody>
      </p:sp>
      <p:sp>
        <p:nvSpPr>
          <p:cNvPr id="158" name="Google Shape;158;p12"/>
          <p:cNvSpPr txBox="1"/>
          <p:nvPr/>
        </p:nvSpPr>
        <p:spPr>
          <a:xfrm>
            <a:off x="48725" y="2857175"/>
            <a:ext cx="1440900" cy="9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Voronoi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(MPAS/FIM/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OLAM-USA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NICAM-Japan)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2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Using Jigsaw grids</a:t>
            </a:r>
            <a:endParaRPr/>
          </a:p>
        </p:txBody>
      </p:sp>
      <p:sp>
        <p:nvSpPr>
          <p:cNvPr id="1261" name="Google Shape;1261;p120"/>
          <p:cNvSpPr txBox="1"/>
          <p:nvPr/>
        </p:nvSpPr>
        <p:spPr>
          <a:xfrm>
            <a:off x="537275" y="730675"/>
            <a:ext cx="7808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With the grid created, we need to create a partition for parallel runs.</a:t>
            </a:r>
            <a:endParaRPr b="0" i="0" sz="1400" u="none" cap="none" strike="noStrike">
              <a:solidFill>
                <a:srgbClr val="000000"/>
              </a:solidFill>
              <a:latin typeface="Arial"/>
              <a:ea typeface="Arial"/>
              <a:cs typeface="Arial"/>
              <a:sym typeface="Arial"/>
            </a:endParaRPr>
          </a:p>
        </p:txBody>
      </p:sp>
      <p:sp>
        <p:nvSpPr>
          <p:cNvPr id="1262" name="Google Shape;1262;p120"/>
          <p:cNvSpPr txBox="1"/>
          <p:nvPr/>
        </p:nvSpPr>
        <p:spPr>
          <a:xfrm>
            <a:off x="637575" y="1547350"/>
            <a:ext cx="5680800" cy="2770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We have a file xx.graph.info from JIGSAW</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Install METIS software for grid partitioning (</a:t>
            </a:r>
            <a:r>
              <a:rPr b="0" i="0" lang="en-GB" sz="1400" u="sng" cap="none" strike="noStrike">
                <a:solidFill>
                  <a:schemeClr val="hlink"/>
                </a:solidFill>
                <a:latin typeface="Arial"/>
                <a:ea typeface="Arial"/>
                <a:cs typeface="Arial"/>
                <a:sym typeface="Arial"/>
                <a:hlinkClick r:id="rId3"/>
              </a:rPr>
              <a:t>http://glaros.dtc.umn.edu/gkhome/views/metis</a:t>
            </a:r>
            <a:r>
              <a:rPr b="0" i="0" lang="en-GB"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 </a:t>
            </a:r>
            <a:r>
              <a:rPr b="0" i="0" lang="en-GB" sz="1400" u="none" cap="none" strike="noStrike">
                <a:solidFill>
                  <a:srgbClr val="000000"/>
                </a:solidFill>
                <a:highlight>
                  <a:schemeClr val="lt2"/>
                </a:highlight>
                <a:latin typeface="Arial"/>
                <a:ea typeface="Arial"/>
                <a:cs typeface="Arial"/>
                <a:sym typeface="Arial"/>
              </a:rPr>
              <a:t>sudo apt-get install metis</a:t>
            </a:r>
            <a:endParaRPr b="0" i="0" sz="1400" u="none" cap="none" strike="noStrike">
              <a:solidFill>
                <a:srgbClr val="000000"/>
              </a:solidFill>
              <a:highlight>
                <a:schemeClr val="lt2"/>
              </a:highlight>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Run metis partitioning:</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 </a:t>
            </a:r>
            <a:r>
              <a:rPr b="0" i="0" lang="en-GB" sz="1400" u="none" cap="none" strike="noStrike">
                <a:solidFill>
                  <a:srgbClr val="000000"/>
                </a:solidFill>
                <a:highlight>
                  <a:schemeClr val="lt2"/>
                </a:highlight>
                <a:latin typeface="Arial"/>
                <a:ea typeface="Arial"/>
                <a:cs typeface="Arial"/>
                <a:sym typeface="Arial"/>
              </a:rPr>
              <a:t>gpmetis -minconn -contig -niter=200 xx.graph.info N</a:t>
            </a:r>
            <a:endParaRPr b="0" i="0" sz="1400" u="none" cap="none" strike="noStrike">
              <a:solidFill>
                <a:srgbClr val="000000"/>
              </a:solidFill>
              <a:highlight>
                <a:schemeClr val="lt2"/>
              </a:highlight>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N = number of partitions (nodes/cores to be used)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Adjust namelist.init_atmosphere and streams.init_atmosphere to point to jigsaw grid.</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Run init_atmosphere_model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3" name="Google Shape;1263;p120"/>
          <p:cNvPicPr preferRelativeResize="0"/>
          <p:nvPr/>
        </p:nvPicPr>
        <p:blipFill rotWithShape="1">
          <a:blip r:embed="rId4">
            <a:alphaModFix/>
          </a:blip>
          <a:srcRect b="0" l="0" r="0" t="0"/>
          <a:stretch/>
        </p:blipFill>
        <p:spPr>
          <a:xfrm>
            <a:off x="6485025" y="803325"/>
            <a:ext cx="2570678" cy="370782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12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t/>
            </a:r>
            <a:endParaRPr/>
          </a:p>
        </p:txBody>
      </p:sp>
      <p:pic>
        <p:nvPicPr>
          <p:cNvPr id="1269" name="Google Shape;1269;p121"/>
          <p:cNvPicPr preferRelativeResize="0"/>
          <p:nvPr/>
        </p:nvPicPr>
        <p:blipFill rotWithShape="1">
          <a:blip r:embed="rId3">
            <a:alphaModFix/>
          </a:blip>
          <a:srcRect b="0" l="0" r="0" t="0"/>
          <a:stretch/>
        </p:blipFill>
        <p:spPr>
          <a:xfrm>
            <a:off x="181050" y="83225"/>
            <a:ext cx="8448125" cy="4241276"/>
          </a:xfrm>
          <a:prstGeom prst="rect">
            <a:avLst/>
          </a:prstGeom>
          <a:noFill/>
          <a:ln>
            <a:noFill/>
          </a:ln>
        </p:spPr>
      </p:pic>
      <p:pic>
        <p:nvPicPr>
          <p:cNvPr id="1270" name="Google Shape;1270;p121"/>
          <p:cNvPicPr preferRelativeResize="0"/>
          <p:nvPr/>
        </p:nvPicPr>
        <p:blipFill rotWithShape="1">
          <a:blip r:embed="rId4">
            <a:alphaModFix/>
          </a:blip>
          <a:srcRect b="0" l="0" r="0" t="0"/>
          <a:stretch/>
        </p:blipFill>
        <p:spPr>
          <a:xfrm>
            <a:off x="5285875" y="597422"/>
            <a:ext cx="3343300" cy="37424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12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Convert MPAS data to lat-lon</a:t>
            </a:r>
            <a:endParaRPr/>
          </a:p>
        </p:txBody>
      </p:sp>
      <p:sp>
        <p:nvSpPr>
          <p:cNvPr id="1276" name="Google Shape;1276;p122"/>
          <p:cNvSpPr txBox="1"/>
          <p:nvPr/>
        </p:nvSpPr>
        <p:spPr>
          <a:xfrm>
            <a:off x="537275" y="1404075"/>
            <a:ext cx="7951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It is possible to interpolate the MPAS output data to latitude-longitude data, so you can work on your preferred visualization tool….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 we will not discuss this topic in this class.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2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Flux Divergence and Transport</a:t>
            </a:r>
            <a:endParaRPr/>
          </a:p>
        </p:txBody>
      </p:sp>
      <p:pic>
        <p:nvPicPr>
          <p:cNvPr id="1282" name="Google Shape;1282;p123"/>
          <p:cNvPicPr preferRelativeResize="0"/>
          <p:nvPr/>
        </p:nvPicPr>
        <p:blipFill rotWithShape="1">
          <a:blip r:embed="rId3">
            <a:alphaModFix/>
          </a:blip>
          <a:srcRect b="0" l="0" r="0" t="0"/>
          <a:stretch/>
        </p:blipFill>
        <p:spPr>
          <a:xfrm>
            <a:off x="1021325" y="636850"/>
            <a:ext cx="7039007" cy="4241277"/>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12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Flux Divergence and Transport</a:t>
            </a:r>
            <a:endParaRPr/>
          </a:p>
        </p:txBody>
      </p:sp>
      <p:pic>
        <p:nvPicPr>
          <p:cNvPr id="1288" name="Google Shape;1288;p124"/>
          <p:cNvPicPr preferRelativeResize="0"/>
          <p:nvPr/>
        </p:nvPicPr>
        <p:blipFill rotWithShape="1">
          <a:blip r:embed="rId3">
            <a:alphaModFix/>
          </a:blip>
          <a:srcRect b="0" l="0" r="0" t="0"/>
          <a:stretch/>
        </p:blipFill>
        <p:spPr>
          <a:xfrm>
            <a:off x="1030300" y="597425"/>
            <a:ext cx="7139871" cy="4546077"/>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12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Flux Divergence and Transport</a:t>
            </a:r>
            <a:endParaRPr/>
          </a:p>
        </p:txBody>
      </p:sp>
      <p:pic>
        <p:nvPicPr>
          <p:cNvPr id="1294" name="Google Shape;1294;p125"/>
          <p:cNvPicPr preferRelativeResize="0"/>
          <p:nvPr/>
        </p:nvPicPr>
        <p:blipFill rotWithShape="1">
          <a:blip r:embed="rId3">
            <a:alphaModFix/>
          </a:blip>
          <a:srcRect b="0" l="0" r="0" t="0"/>
          <a:stretch/>
        </p:blipFill>
        <p:spPr>
          <a:xfrm>
            <a:off x="1038575" y="597425"/>
            <a:ext cx="7139855" cy="4546077"/>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12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Flux Divergence and Transport</a:t>
            </a:r>
            <a:endParaRPr/>
          </a:p>
        </p:txBody>
      </p:sp>
      <p:pic>
        <p:nvPicPr>
          <p:cNvPr id="1300" name="Google Shape;1300;p126"/>
          <p:cNvPicPr preferRelativeResize="0"/>
          <p:nvPr/>
        </p:nvPicPr>
        <p:blipFill rotWithShape="1">
          <a:blip r:embed="rId3">
            <a:alphaModFix/>
          </a:blip>
          <a:srcRect b="0" l="0" r="0" t="0"/>
          <a:stretch/>
        </p:blipFill>
        <p:spPr>
          <a:xfrm>
            <a:off x="1053675" y="597425"/>
            <a:ext cx="7139855" cy="4546077"/>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12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Flux Divergence and Transport</a:t>
            </a:r>
            <a:endParaRPr/>
          </a:p>
        </p:txBody>
      </p:sp>
      <p:pic>
        <p:nvPicPr>
          <p:cNvPr id="1306" name="Google Shape;1306;p127"/>
          <p:cNvPicPr preferRelativeResize="0"/>
          <p:nvPr/>
        </p:nvPicPr>
        <p:blipFill rotWithShape="1">
          <a:blip r:embed="rId3">
            <a:alphaModFix/>
          </a:blip>
          <a:srcRect b="0" l="0" r="0" t="0"/>
          <a:stretch/>
        </p:blipFill>
        <p:spPr>
          <a:xfrm>
            <a:off x="1043450" y="597425"/>
            <a:ext cx="7139855" cy="454607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p12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Código (init_atmosphere)</a:t>
            </a:r>
            <a:endParaRPr/>
          </a:p>
        </p:txBody>
      </p:sp>
      <p:pic>
        <p:nvPicPr>
          <p:cNvPr id="1312" name="Google Shape;1312;p128"/>
          <p:cNvPicPr preferRelativeResize="0"/>
          <p:nvPr/>
        </p:nvPicPr>
        <p:blipFill rotWithShape="1">
          <a:blip r:embed="rId3">
            <a:alphaModFix/>
          </a:blip>
          <a:srcRect b="0" l="0" r="0" t="0"/>
          <a:stretch/>
        </p:blipFill>
        <p:spPr>
          <a:xfrm>
            <a:off x="179625" y="668175"/>
            <a:ext cx="3095550" cy="4241278"/>
          </a:xfrm>
          <a:prstGeom prst="rect">
            <a:avLst/>
          </a:prstGeom>
          <a:noFill/>
          <a:ln>
            <a:noFill/>
          </a:ln>
        </p:spPr>
      </p:pic>
      <p:sp>
        <p:nvSpPr>
          <p:cNvPr id="1313" name="Google Shape;1313;p128"/>
          <p:cNvSpPr txBox="1"/>
          <p:nvPr/>
        </p:nvSpPr>
        <p:spPr>
          <a:xfrm>
            <a:off x="3461700" y="756550"/>
            <a:ext cx="5225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Polynomial fit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Pre-calculations for high-order flux</a:t>
            </a:r>
            <a:endParaRPr b="0" i="0" sz="1400" u="none" cap="none" strike="noStrike">
              <a:solidFill>
                <a:srgbClr val="000000"/>
              </a:solidFill>
              <a:latin typeface="Arial"/>
              <a:ea typeface="Arial"/>
              <a:cs typeface="Arial"/>
              <a:sym typeface="Arial"/>
            </a:endParaRPr>
          </a:p>
        </p:txBody>
      </p:sp>
      <p:pic>
        <p:nvPicPr>
          <p:cNvPr id="1314" name="Google Shape;1314;p128"/>
          <p:cNvPicPr preferRelativeResize="0"/>
          <p:nvPr/>
        </p:nvPicPr>
        <p:blipFill rotWithShape="1">
          <a:blip r:embed="rId4">
            <a:alphaModFix/>
          </a:blip>
          <a:srcRect b="0" l="0" r="0" t="0"/>
          <a:stretch/>
        </p:blipFill>
        <p:spPr>
          <a:xfrm>
            <a:off x="3579975" y="1563150"/>
            <a:ext cx="5564026" cy="3253300"/>
          </a:xfrm>
          <a:prstGeom prst="rect">
            <a:avLst/>
          </a:prstGeom>
          <a:noFill/>
          <a:ln>
            <a:noFill/>
          </a:ln>
        </p:spPr>
      </p:pic>
      <p:sp>
        <p:nvSpPr>
          <p:cNvPr id="1315" name="Google Shape;1315;p128"/>
          <p:cNvSpPr txBox="1"/>
          <p:nvPr/>
        </p:nvSpPr>
        <p:spPr>
          <a:xfrm>
            <a:off x="5907325" y="2879275"/>
            <a:ext cx="9000" cy="40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2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Código (atmosphere)</a:t>
            </a:r>
            <a:endParaRPr/>
          </a:p>
        </p:txBody>
      </p:sp>
      <p:pic>
        <p:nvPicPr>
          <p:cNvPr id="1321" name="Google Shape;1321;p129"/>
          <p:cNvPicPr preferRelativeResize="0"/>
          <p:nvPr/>
        </p:nvPicPr>
        <p:blipFill rotWithShape="1">
          <a:blip r:embed="rId3">
            <a:alphaModFix/>
          </a:blip>
          <a:srcRect b="0" l="0" r="0" t="0"/>
          <a:stretch/>
        </p:blipFill>
        <p:spPr>
          <a:xfrm>
            <a:off x="49000" y="1052300"/>
            <a:ext cx="8839204" cy="2334965"/>
          </a:xfrm>
          <a:prstGeom prst="rect">
            <a:avLst/>
          </a:prstGeom>
          <a:noFill/>
          <a:ln>
            <a:noFill/>
          </a:ln>
        </p:spPr>
      </p:pic>
      <p:pic>
        <p:nvPicPr>
          <p:cNvPr id="1322" name="Google Shape;1322;p129"/>
          <p:cNvPicPr preferRelativeResize="0"/>
          <p:nvPr/>
        </p:nvPicPr>
        <p:blipFill rotWithShape="1">
          <a:blip r:embed="rId4">
            <a:alphaModFix/>
          </a:blip>
          <a:srcRect b="76545" l="0" r="0" t="4357"/>
          <a:stretch/>
        </p:blipFill>
        <p:spPr>
          <a:xfrm>
            <a:off x="255375" y="3387275"/>
            <a:ext cx="7982423" cy="970626"/>
          </a:xfrm>
          <a:prstGeom prst="rect">
            <a:avLst/>
          </a:prstGeom>
          <a:noFill/>
          <a:ln>
            <a:noFill/>
          </a:ln>
        </p:spPr>
      </p:pic>
      <p:sp>
        <p:nvSpPr>
          <p:cNvPr id="1323" name="Google Shape;1323;p129"/>
          <p:cNvSpPr txBox="1"/>
          <p:nvPr/>
        </p:nvSpPr>
        <p:spPr>
          <a:xfrm>
            <a:off x="255375" y="693050"/>
            <a:ext cx="522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Flux calculation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800"/>
              <a:t>Model for Prediction Across Scales Dynamics</a:t>
            </a:r>
            <a:endParaRPr sz="2800"/>
          </a:p>
        </p:txBody>
      </p:sp>
      <p:sp>
        <p:nvSpPr>
          <p:cNvPr id="164" name="Google Shape;164;p13"/>
          <p:cNvSpPr txBox="1"/>
          <p:nvPr>
            <p:ph idx="1" type="body"/>
          </p:nvPr>
        </p:nvSpPr>
        <p:spPr>
          <a:xfrm>
            <a:off x="379375" y="2874525"/>
            <a:ext cx="5394000" cy="1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GB"/>
              <a:t>Compressible nonhydrostatic equations</a:t>
            </a:r>
            <a:endParaRPr b="1"/>
          </a:p>
          <a:p>
            <a:pPr indent="0" lvl="0" marL="0" rtl="0" algn="l">
              <a:lnSpc>
                <a:spcPct val="100000"/>
              </a:lnSpc>
              <a:spcBef>
                <a:spcPts val="360"/>
              </a:spcBef>
              <a:spcAft>
                <a:spcPts val="0"/>
              </a:spcAft>
              <a:buSzPts val="1800"/>
              <a:buNone/>
            </a:pPr>
            <a:r>
              <a:rPr lang="en-GB"/>
              <a:t>C-grid staggered variables on the horizontal Voronoi mesh.  Normal velocities are defined on the cell faces and all other scalar variables are defined at the cell centers.  Vertical vorticity is defined at the cell vertices. (from: https://mpas-dev.github.io/)</a:t>
            </a:r>
            <a:endParaRPr/>
          </a:p>
        </p:txBody>
      </p:sp>
      <p:sp>
        <p:nvSpPr>
          <p:cNvPr id="165" name="Google Shape;165;p13"/>
          <p:cNvSpPr txBox="1"/>
          <p:nvPr/>
        </p:nvSpPr>
        <p:spPr>
          <a:xfrm>
            <a:off x="237750" y="4278725"/>
            <a:ext cx="8668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99999"/>
                </a:solidFill>
                <a:latin typeface="Ubuntu"/>
                <a:ea typeface="Ubuntu"/>
                <a:cs typeface="Ubuntu"/>
                <a:sym typeface="Ubuntu"/>
              </a:rPr>
              <a:t>- Skamarock, W.C., Klemp, J.B., Duda, M.G., Fowler, L.D., Park, S.H. and Ringler, T.D., 2012. </a:t>
            </a:r>
            <a:endParaRPr b="0" i="0" sz="1000" u="none" cap="none" strike="noStrike">
              <a:solidFill>
                <a:srgbClr val="999999"/>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99999"/>
                </a:solidFill>
                <a:latin typeface="Ubuntu"/>
                <a:ea typeface="Ubuntu"/>
                <a:cs typeface="Ubuntu"/>
                <a:sym typeface="Ubuntu"/>
              </a:rPr>
              <a:t>A multiscale nonhydrostatic atmospheric model using centroidal Voronoi tesselations and </a:t>
            </a:r>
            <a:endParaRPr b="0" i="0" sz="1000" u="none" cap="none" strike="noStrike">
              <a:solidFill>
                <a:srgbClr val="999999"/>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99999"/>
                </a:solidFill>
                <a:latin typeface="Ubuntu"/>
                <a:ea typeface="Ubuntu"/>
                <a:cs typeface="Ubuntu"/>
                <a:sym typeface="Ubuntu"/>
              </a:rPr>
              <a:t>C-grid staggering. Monthly Weather Review, 140(9)</a:t>
            </a:r>
            <a:endParaRPr b="0" i="0" sz="1000" u="none" cap="none" strike="noStrike">
              <a:solidFill>
                <a:srgbClr val="999999"/>
              </a:solidFill>
              <a:latin typeface="Ubuntu"/>
              <a:ea typeface="Ubuntu"/>
              <a:cs typeface="Ubuntu"/>
              <a:sym typeface="Ubuntu"/>
            </a:endParaRPr>
          </a:p>
        </p:txBody>
      </p:sp>
      <p:pic>
        <p:nvPicPr>
          <p:cNvPr id="166" name="Google Shape;166;p13"/>
          <p:cNvPicPr preferRelativeResize="0"/>
          <p:nvPr/>
        </p:nvPicPr>
        <p:blipFill rotWithShape="1">
          <a:blip r:embed="rId3">
            <a:alphaModFix/>
          </a:blip>
          <a:srcRect b="0" l="0" r="0" t="0"/>
          <a:stretch/>
        </p:blipFill>
        <p:spPr>
          <a:xfrm>
            <a:off x="2874574" y="911924"/>
            <a:ext cx="2831200" cy="1046400"/>
          </a:xfrm>
          <a:prstGeom prst="rect">
            <a:avLst/>
          </a:prstGeom>
          <a:noFill/>
          <a:ln>
            <a:noFill/>
          </a:ln>
        </p:spPr>
      </p:pic>
      <p:pic>
        <p:nvPicPr>
          <p:cNvPr id="167" name="Google Shape;167;p13"/>
          <p:cNvPicPr preferRelativeResize="0"/>
          <p:nvPr/>
        </p:nvPicPr>
        <p:blipFill rotWithShape="1">
          <a:blip r:embed="rId4">
            <a:alphaModFix/>
          </a:blip>
          <a:srcRect b="0" l="0" r="0" t="0"/>
          <a:stretch/>
        </p:blipFill>
        <p:spPr>
          <a:xfrm>
            <a:off x="5818750" y="486200"/>
            <a:ext cx="2481375" cy="2481375"/>
          </a:xfrm>
          <a:prstGeom prst="rect">
            <a:avLst/>
          </a:prstGeom>
          <a:noFill/>
          <a:ln>
            <a:noFill/>
          </a:ln>
        </p:spPr>
      </p:pic>
      <p:pic>
        <p:nvPicPr>
          <p:cNvPr id="168" name="Google Shape;168;p13"/>
          <p:cNvPicPr preferRelativeResize="0"/>
          <p:nvPr/>
        </p:nvPicPr>
        <p:blipFill rotWithShape="1">
          <a:blip r:embed="rId5">
            <a:alphaModFix/>
          </a:blip>
          <a:srcRect b="0" l="0" r="0" t="0"/>
          <a:stretch/>
        </p:blipFill>
        <p:spPr>
          <a:xfrm>
            <a:off x="457200" y="571400"/>
            <a:ext cx="2228200" cy="2246925"/>
          </a:xfrm>
          <a:prstGeom prst="rect">
            <a:avLst/>
          </a:prstGeom>
          <a:noFill/>
          <a:ln>
            <a:noFill/>
          </a:ln>
        </p:spPr>
      </p:pic>
      <p:sp>
        <p:nvSpPr>
          <p:cNvPr id="169" name="Google Shape;169;p13"/>
          <p:cNvSpPr/>
          <p:nvPr/>
        </p:nvSpPr>
        <p:spPr>
          <a:xfrm>
            <a:off x="2697800" y="3215800"/>
            <a:ext cx="2145000" cy="219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0" name="Google Shape;170;p13"/>
          <p:cNvCxnSpPr/>
          <p:nvPr/>
        </p:nvCxnSpPr>
        <p:spPr>
          <a:xfrm flipH="1" rot="10800000">
            <a:off x="5216450" y="2546425"/>
            <a:ext cx="612900" cy="517800"/>
          </a:xfrm>
          <a:prstGeom prst="straightConnector1">
            <a:avLst/>
          </a:prstGeom>
          <a:noFill/>
          <a:ln cap="flat" cmpd="sng" w="9525">
            <a:solidFill>
              <a:schemeClr val="dk2"/>
            </a:solidFill>
            <a:prstDash val="solid"/>
            <a:round/>
            <a:headEnd len="sm" w="sm" type="none"/>
            <a:tailEnd len="med" w="med" type="triangle"/>
          </a:ln>
        </p:spPr>
      </p:cxnSp>
      <p:sp>
        <p:nvSpPr>
          <p:cNvPr id="171" name="Google Shape;171;p13"/>
          <p:cNvSpPr/>
          <p:nvPr/>
        </p:nvSpPr>
        <p:spPr>
          <a:xfrm>
            <a:off x="379375" y="3206200"/>
            <a:ext cx="1437300" cy="40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2" name="Google Shape;172;p13"/>
          <p:cNvCxnSpPr/>
          <p:nvPr/>
        </p:nvCxnSpPr>
        <p:spPr>
          <a:xfrm flipH="1" rot="10800000">
            <a:off x="196975" y="2370975"/>
            <a:ext cx="233400" cy="605700"/>
          </a:xfrm>
          <a:prstGeom prst="straightConnector1">
            <a:avLst/>
          </a:prstGeom>
          <a:noFill/>
          <a:ln cap="flat" cmpd="sng" w="9525">
            <a:solidFill>
              <a:schemeClr val="dk2"/>
            </a:solidFill>
            <a:prstDash val="solid"/>
            <a:round/>
            <a:headEnd len="sm" w="sm" type="none"/>
            <a:tailEnd len="med" w="med" type="triangle"/>
          </a:ln>
        </p:spPr>
      </p:cxnSp>
      <p:cxnSp>
        <p:nvCxnSpPr>
          <p:cNvPr id="173" name="Google Shape;173;p13"/>
          <p:cNvCxnSpPr/>
          <p:nvPr/>
        </p:nvCxnSpPr>
        <p:spPr>
          <a:xfrm>
            <a:off x="204275" y="2969375"/>
            <a:ext cx="175200" cy="303000"/>
          </a:xfrm>
          <a:prstGeom prst="straightConnector1">
            <a:avLst/>
          </a:prstGeom>
          <a:noFill/>
          <a:ln cap="flat" cmpd="sng" w="9525">
            <a:solidFill>
              <a:schemeClr val="dk2"/>
            </a:solidFill>
            <a:prstDash val="solid"/>
            <a:round/>
            <a:headEnd len="sm" w="sm" type="none"/>
            <a:tailEnd len="sm" w="sm" type="none"/>
          </a:ln>
        </p:spPr>
      </p:cxnSp>
      <p:sp>
        <p:nvSpPr>
          <p:cNvPr id="174" name="Google Shape;174;p13"/>
          <p:cNvSpPr txBox="1"/>
          <p:nvPr/>
        </p:nvSpPr>
        <p:spPr>
          <a:xfrm>
            <a:off x="2790175" y="20574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NCAR and Los Alamos Nat Lab</a:t>
            </a:r>
            <a:endParaRPr b="0" i="0" sz="1400" u="none" cap="none" strike="noStrike">
              <a:solidFill>
                <a:srgbClr val="000000"/>
              </a:solidFill>
              <a:latin typeface="Arial"/>
              <a:ea typeface="Arial"/>
              <a:cs typeface="Arial"/>
              <a:sym typeface="Arial"/>
            </a:endParaRPr>
          </a:p>
        </p:txBody>
      </p:sp>
      <p:sp>
        <p:nvSpPr>
          <p:cNvPr id="175" name="Google Shape;175;p13"/>
          <p:cNvSpPr/>
          <p:nvPr/>
        </p:nvSpPr>
        <p:spPr>
          <a:xfrm>
            <a:off x="5785525" y="4085625"/>
            <a:ext cx="233400" cy="219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p13"/>
          <p:cNvPicPr preferRelativeResize="0"/>
          <p:nvPr/>
        </p:nvPicPr>
        <p:blipFill rotWithShape="1">
          <a:blip r:embed="rId6">
            <a:alphaModFix/>
          </a:blip>
          <a:srcRect b="0" l="0" r="0" t="0"/>
          <a:stretch/>
        </p:blipFill>
        <p:spPr>
          <a:xfrm>
            <a:off x="5859310" y="3095575"/>
            <a:ext cx="2400264" cy="1536600"/>
          </a:xfrm>
          <a:prstGeom prst="rect">
            <a:avLst/>
          </a:prstGeom>
          <a:noFill/>
          <a:ln>
            <a:noFill/>
          </a:ln>
        </p:spPr>
      </p:pic>
      <p:sp>
        <p:nvSpPr>
          <p:cNvPr id="177" name="Google Shape;177;p13"/>
          <p:cNvSpPr txBox="1"/>
          <p:nvPr/>
        </p:nvSpPr>
        <p:spPr>
          <a:xfrm>
            <a:off x="7453000" y="3098500"/>
            <a:ext cx="16197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Hybrid terrain-following height coordinate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3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Nonlinear Coriolis Term</a:t>
            </a:r>
            <a:endParaRPr/>
          </a:p>
        </p:txBody>
      </p:sp>
      <p:pic>
        <p:nvPicPr>
          <p:cNvPr id="1329" name="Google Shape;1329;p130"/>
          <p:cNvPicPr preferRelativeResize="0"/>
          <p:nvPr/>
        </p:nvPicPr>
        <p:blipFill rotWithShape="1">
          <a:blip r:embed="rId3">
            <a:alphaModFix/>
          </a:blip>
          <a:srcRect b="0" l="0" r="0" t="0"/>
          <a:stretch/>
        </p:blipFill>
        <p:spPr>
          <a:xfrm>
            <a:off x="868150" y="597425"/>
            <a:ext cx="7575567" cy="4546074"/>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3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Nonlinear Coriolis Term</a:t>
            </a:r>
            <a:endParaRPr/>
          </a:p>
        </p:txBody>
      </p:sp>
      <p:pic>
        <p:nvPicPr>
          <p:cNvPr id="1335" name="Google Shape;1335;p131"/>
          <p:cNvPicPr preferRelativeResize="0"/>
          <p:nvPr/>
        </p:nvPicPr>
        <p:blipFill rotWithShape="1">
          <a:blip r:embed="rId3">
            <a:alphaModFix/>
          </a:blip>
          <a:srcRect b="0" l="0" r="0" t="0"/>
          <a:stretch/>
        </p:blipFill>
        <p:spPr>
          <a:xfrm>
            <a:off x="838200" y="597425"/>
            <a:ext cx="7575557" cy="4546074"/>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3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Nonlinear Coriolis Term</a:t>
            </a:r>
            <a:endParaRPr/>
          </a:p>
        </p:txBody>
      </p:sp>
      <p:pic>
        <p:nvPicPr>
          <p:cNvPr id="1341" name="Google Shape;1341;p132"/>
          <p:cNvPicPr preferRelativeResize="0"/>
          <p:nvPr/>
        </p:nvPicPr>
        <p:blipFill rotWithShape="1">
          <a:blip r:embed="rId3">
            <a:alphaModFix/>
          </a:blip>
          <a:srcRect b="0" l="0" r="0" t="0"/>
          <a:stretch/>
        </p:blipFill>
        <p:spPr>
          <a:xfrm>
            <a:off x="701850" y="665875"/>
            <a:ext cx="7912151" cy="4477626"/>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13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Nonlinear Coriolis Term</a:t>
            </a:r>
            <a:endParaRPr/>
          </a:p>
        </p:txBody>
      </p:sp>
      <p:pic>
        <p:nvPicPr>
          <p:cNvPr id="1347" name="Google Shape;1347;p133"/>
          <p:cNvPicPr preferRelativeResize="0"/>
          <p:nvPr/>
        </p:nvPicPr>
        <p:blipFill rotWithShape="1">
          <a:blip r:embed="rId3">
            <a:alphaModFix/>
          </a:blip>
          <a:srcRect b="0" l="0" r="0" t="0"/>
          <a:stretch/>
        </p:blipFill>
        <p:spPr>
          <a:xfrm>
            <a:off x="918075" y="597425"/>
            <a:ext cx="7383327" cy="454607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3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Nonlinear Coriolis Term</a:t>
            </a:r>
            <a:endParaRPr/>
          </a:p>
        </p:txBody>
      </p:sp>
      <p:pic>
        <p:nvPicPr>
          <p:cNvPr id="1353" name="Google Shape;1353;p134"/>
          <p:cNvPicPr preferRelativeResize="0"/>
          <p:nvPr/>
        </p:nvPicPr>
        <p:blipFill rotWithShape="1">
          <a:blip r:embed="rId3">
            <a:alphaModFix/>
          </a:blip>
          <a:srcRect b="0" l="0" r="0" t="0"/>
          <a:stretch/>
        </p:blipFill>
        <p:spPr>
          <a:xfrm>
            <a:off x="832088" y="597425"/>
            <a:ext cx="7587922" cy="454607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3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Nonlinear Coriolis Term</a:t>
            </a:r>
            <a:endParaRPr/>
          </a:p>
        </p:txBody>
      </p:sp>
      <p:pic>
        <p:nvPicPr>
          <p:cNvPr id="1359" name="Google Shape;1359;p135"/>
          <p:cNvPicPr preferRelativeResize="0"/>
          <p:nvPr/>
        </p:nvPicPr>
        <p:blipFill rotWithShape="1">
          <a:blip r:embed="rId3">
            <a:alphaModFix/>
          </a:blip>
          <a:srcRect b="0" l="0" r="1176" t="8533"/>
          <a:stretch/>
        </p:blipFill>
        <p:spPr>
          <a:xfrm>
            <a:off x="845925" y="787300"/>
            <a:ext cx="7542226" cy="43562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3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Nonlinear Coriolis Term</a:t>
            </a:r>
            <a:endParaRPr/>
          </a:p>
        </p:txBody>
      </p:sp>
      <p:pic>
        <p:nvPicPr>
          <p:cNvPr id="1365" name="Google Shape;1365;p136"/>
          <p:cNvPicPr preferRelativeResize="0"/>
          <p:nvPr/>
        </p:nvPicPr>
        <p:blipFill rotWithShape="1">
          <a:blip r:embed="rId3">
            <a:alphaModFix/>
          </a:blip>
          <a:srcRect b="0" l="0" r="0" t="0"/>
          <a:stretch/>
        </p:blipFill>
        <p:spPr>
          <a:xfrm>
            <a:off x="719150" y="597425"/>
            <a:ext cx="7720028" cy="4546074"/>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13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Nonlinear Coriolis Term</a:t>
            </a:r>
            <a:endParaRPr/>
          </a:p>
        </p:txBody>
      </p:sp>
      <p:pic>
        <p:nvPicPr>
          <p:cNvPr id="1371" name="Google Shape;1371;p137"/>
          <p:cNvPicPr preferRelativeResize="0"/>
          <p:nvPr/>
        </p:nvPicPr>
        <p:blipFill rotWithShape="1">
          <a:blip r:embed="rId3">
            <a:alphaModFix/>
          </a:blip>
          <a:srcRect b="0" l="0" r="0" t="0"/>
          <a:stretch/>
        </p:blipFill>
        <p:spPr>
          <a:xfrm>
            <a:off x="1040050" y="597425"/>
            <a:ext cx="7156306" cy="454607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13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Exemplo código (atmosphere)</a:t>
            </a:r>
            <a:endParaRPr/>
          </a:p>
        </p:txBody>
      </p:sp>
      <p:pic>
        <p:nvPicPr>
          <p:cNvPr id="1377" name="Google Shape;1377;p138"/>
          <p:cNvPicPr preferRelativeResize="0"/>
          <p:nvPr/>
        </p:nvPicPr>
        <p:blipFill rotWithShape="1">
          <a:blip r:embed="rId3">
            <a:alphaModFix/>
          </a:blip>
          <a:srcRect b="0" l="0" r="0" t="0"/>
          <a:stretch/>
        </p:blipFill>
        <p:spPr>
          <a:xfrm>
            <a:off x="152400" y="931250"/>
            <a:ext cx="8839203" cy="37103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MPAS Development</a:t>
            </a:r>
            <a:endParaRPr/>
          </a:p>
        </p:txBody>
      </p:sp>
      <p:pic>
        <p:nvPicPr>
          <p:cNvPr id="183" name="Google Shape;183;p14"/>
          <p:cNvPicPr preferRelativeResize="0"/>
          <p:nvPr/>
        </p:nvPicPr>
        <p:blipFill rotWithShape="1">
          <a:blip r:embed="rId3">
            <a:alphaModFix/>
          </a:blip>
          <a:srcRect b="0" l="0" r="0" t="0"/>
          <a:stretch/>
        </p:blipFill>
        <p:spPr>
          <a:xfrm>
            <a:off x="277975" y="597425"/>
            <a:ext cx="5557349" cy="4241275"/>
          </a:xfrm>
          <a:prstGeom prst="rect">
            <a:avLst/>
          </a:prstGeom>
          <a:noFill/>
          <a:ln>
            <a:noFill/>
          </a:ln>
        </p:spPr>
      </p:pic>
      <p:pic>
        <p:nvPicPr>
          <p:cNvPr id="184" name="Google Shape;184;p14"/>
          <p:cNvPicPr preferRelativeResize="0"/>
          <p:nvPr/>
        </p:nvPicPr>
        <p:blipFill rotWithShape="1">
          <a:blip r:embed="rId4">
            <a:alphaModFix/>
          </a:blip>
          <a:srcRect b="0" l="0" r="0" t="0"/>
          <a:stretch/>
        </p:blipFill>
        <p:spPr>
          <a:xfrm>
            <a:off x="6533102" y="686075"/>
            <a:ext cx="2248525" cy="3201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MONAN</a:t>
            </a:r>
            <a:endParaRPr/>
          </a:p>
        </p:txBody>
      </p:sp>
      <p:pic>
        <p:nvPicPr>
          <p:cNvPr id="190" name="Google Shape;190;p15"/>
          <p:cNvPicPr preferRelativeResize="0"/>
          <p:nvPr/>
        </p:nvPicPr>
        <p:blipFill rotWithShape="1">
          <a:blip r:embed="rId3">
            <a:alphaModFix/>
          </a:blip>
          <a:srcRect b="0" l="0" r="0" t="0"/>
          <a:stretch/>
        </p:blipFill>
        <p:spPr>
          <a:xfrm>
            <a:off x="97548" y="3189850"/>
            <a:ext cx="1672325" cy="1546400"/>
          </a:xfrm>
          <a:prstGeom prst="rect">
            <a:avLst/>
          </a:prstGeom>
          <a:noFill/>
          <a:ln>
            <a:noFill/>
          </a:ln>
        </p:spPr>
      </p:pic>
      <p:pic>
        <p:nvPicPr>
          <p:cNvPr id="191" name="Google Shape;191;p15"/>
          <p:cNvPicPr preferRelativeResize="0"/>
          <p:nvPr/>
        </p:nvPicPr>
        <p:blipFill rotWithShape="1">
          <a:blip r:embed="rId4">
            <a:alphaModFix/>
          </a:blip>
          <a:srcRect b="0" l="0" r="0" t="0"/>
          <a:stretch/>
        </p:blipFill>
        <p:spPr>
          <a:xfrm>
            <a:off x="1191676" y="3111575"/>
            <a:ext cx="2165600" cy="800400"/>
          </a:xfrm>
          <a:prstGeom prst="rect">
            <a:avLst/>
          </a:prstGeom>
          <a:noFill/>
          <a:ln>
            <a:noFill/>
          </a:ln>
        </p:spPr>
      </p:pic>
      <p:sp>
        <p:nvSpPr>
          <p:cNvPr id="192" name="Google Shape;192;p15"/>
          <p:cNvSpPr txBox="1"/>
          <p:nvPr/>
        </p:nvSpPr>
        <p:spPr>
          <a:xfrm>
            <a:off x="457200" y="750216"/>
            <a:ext cx="8229600" cy="189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MONAN – </a:t>
            </a:r>
            <a:r>
              <a:rPr b="0" i="0" lang="en-GB" sz="1400" u="none" cap="none" strike="noStrike">
                <a:solidFill>
                  <a:srgbClr val="205C76"/>
                </a:solidFill>
                <a:latin typeface="Ubuntu"/>
                <a:ea typeface="Ubuntu"/>
                <a:cs typeface="Ubuntu"/>
                <a:sym typeface="Ubuntu"/>
              </a:rPr>
              <a:t>Model for Ocean-laNd-Atmosphere predictioN </a:t>
            </a:r>
            <a:endParaRPr b="0" i="0" sz="1400" u="none" cap="none" strike="noStrike">
              <a:solidFill>
                <a:srgbClr val="205C76"/>
              </a:solidFill>
              <a:latin typeface="Ubuntu"/>
              <a:ea typeface="Ubuntu"/>
              <a:cs typeface="Ubuntu"/>
              <a:sym typeface="Ubuntu"/>
            </a:endParaRPr>
          </a:p>
          <a:p>
            <a:pPr indent="0" lvl="0" marL="0" marR="0" rtl="0" algn="l">
              <a:lnSpc>
                <a:spcPct val="100000"/>
              </a:lnSpc>
              <a:spcBef>
                <a:spcPts val="36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                   Modelo para Previsão dos Oceanos, Superfícies Terrestres e Atmosfera</a:t>
            </a:r>
            <a:endParaRPr b="0" i="0" sz="1400" u="none" cap="none" strike="noStrike">
              <a:solidFill>
                <a:srgbClr val="000000"/>
              </a:solidFill>
              <a:latin typeface="Ubuntu"/>
              <a:ea typeface="Ubuntu"/>
              <a:cs typeface="Ubuntu"/>
              <a:sym typeface="Ubuntu"/>
            </a:endParaRPr>
          </a:p>
        </p:txBody>
      </p:sp>
      <p:sp>
        <p:nvSpPr>
          <p:cNvPr id="193" name="Google Shape;193;p15"/>
          <p:cNvSpPr txBox="1"/>
          <p:nvPr/>
        </p:nvSpPr>
        <p:spPr>
          <a:xfrm>
            <a:off x="847350" y="4672025"/>
            <a:ext cx="86685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99999"/>
                </a:solidFill>
                <a:latin typeface="Ubuntu"/>
                <a:ea typeface="Ubuntu"/>
                <a:cs typeface="Ubuntu"/>
                <a:sym typeface="Ubuntu"/>
              </a:rPr>
              <a:t>-https://monanadmin.github.io/monan_cc_docs/</a:t>
            </a:r>
            <a:endParaRPr b="0" i="0" sz="900" u="none" cap="none" strike="noStrike">
              <a:solidFill>
                <a:srgbClr val="999999"/>
              </a:solidFill>
              <a:latin typeface="Ubuntu"/>
              <a:ea typeface="Ubuntu"/>
              <a:cs typeface="Ubuntu"/>
              <a:sym typeface="Ubuntu"/>
            </a:endParaRPr>
          </a:p>
        </p:txBody>
      </p:sp>
      <p:pic>
        <p:nvPicPr>
          <p:cNvPr id="194" name="Google Shape;194;p15"/>
          <p:cNvPicPr preferRelativeResize="0"/>
          <p:nvPr/>
        </p:nvPicPr>
        <p:blipFill rotWithShape="1">
          <a:blip r:embed="rId5">
            <a:alphaModFix/>
          </a:blip>
          <a:srcRect b="0" l="0" r="0" t="0"/>
          <a:stretch/>
        </p:blipFill>
        <p:spPr>
          <a:xfrm>
            <a:off x="7532750" y="120700"/>
            <a:ext cx="1311725" cy="1679000"/>
          </a:xfrm>
          <a:prstGeom prst="rect">
            <a:avLst/>
          </a:prstGeom>
          <a:noFill/>
          <a:ln>
            <a:noFill/>
          </a:ln>
        </p:spPr>
      </p:pic>
      <p:sp>
        <p:nvSpPr>
          <p:cNvPr id="195" name="Google Shape;195;p15"/>
          <p:cNvSpPr txBox="1"/>
          <p:nvPr/>
        </p:nvSpPr>
        <p:spPr>
          <a:xfrm>
            <a:off x="3947700" y="2720275"/>
            <a:ext cx="47391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05C76"/>
                </a:solidFill>
                <a:latin typeface="Arial"/>
                <a:ea typeface="Arial"/>
                <a:cs typeface="Arial"/>
                <a:sym typeface="Arial"/>
              </a:rPr>
              <a:t>9th meeting of the Scientific Committee of MONAN (03/08/2023): </a:t>
            </a:r>
            <a:endParaRPr b="0" i="0" sz="1200" u="none" cap="none" strike="noStrike">
              <a:solidFill>
                <a:srgbClr val="205C76"/>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MPAS as basis for MONAN</a:t>
            </a:r>
            <a:endParaRPr b="0" i="0" sz="1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Comparison between MPAS FV3/Shield and GEF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Committee decided to have MPAS-Atmosphere as initial basis for MONAN-Atmosphere.</a:t>
            </a:r>
            <a:endParaRPr b="0" i="0" sz="1200" u="none" cap="none" strike="noStrike">
              <a:solidFill>
                <a:srgbClr val="000000"/>
              </a:solidFill>
              <a:latin typeface="Arial"/>
              <a:ea typeface="Arial"/>
              <a:cs typeface="Arial"/>
              <a:sym typeface="Arial"/>
            </a:endParaRPr>
          </a:p>
        </p:txBody>
      </p:sp>
      <p:sp>
        <p:nvSpPr>
          <p:cNvPr id="196" name="Google Shape;196;p15"/>
          <p:cNvSpPr txBox="1"/>
          <p:nvPr/>
        </p:nvSpPr>
        <p:spPr>
          <a:xfrm>
            <a:off x="252200" y="2171550"/>
            <a:ext cx="35478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293C78"/>
                </a:solidFill>
                <a:latin typeface="Ubuntu"/>
                <a:ea typeface="Ubuntu"/>
                <a:cs typeface="Ubuntu"/>
                <a:sym typeface="Ubuntu"/>
              </a:rPr>
              <a:t>Model for Prediction Across Scales Dynamics</a:t>
            </a:r>
            <a:endParaRPr b="0" i="0" sz="2000" u="none" cap="none" strike="noStrike">
              <a:solidFill>
                <a:srgbClr val="293C78"/>
              </a:solidFill>
              <a:latin typeface="Ubuntu"/>
              <a:ea typeface="Ubuntu"/>
              <a:cs typeface="Ubuntu"/>
              <a:sym typeface="Ubuntu"/>
            </a:endParaRPr>
          </a:p>
        </p:txBody>
      </p:sp>
      <p:sp>
        <p:nvSpPr>
          <p:cNvPr id="197" name="Google Shape;197;p15"/>
          <p:cNvSpPr txBox="1"/>
          <p:nvPr/>
        </p:nvSpPr>
        <p:spPr>
          <a:xfrm>
            <a:off x="1572000" y="427182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NCAR and Los Alamos Nat Lab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Summary</a:t>
            </a:r>
            <a:endParaRPr/>
          </a:p>
        </p:txBody>
      </p:sp>
      <p:sp>
        <p:nvSpPr>
          <p:cNvPr id="203" name="Google Shape;203;p16"/>
          <p:cNvSpPr txBox="1"/>
          <p:nvPr>
            <p:ph idx="1" type="body"/>
          </p:nvPr>
        </p:nvSpPr>
        <p:spPr>
          <a:xfrm>
            <a:off x="457200" y="1226208"/>
            <a:ext cx="8229600" cy="35949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360"/>
              </a:spcBef>
              <a:spcAft>
                <a:spcPts val="0"/>
              </a:spcAft>
              <a:buSzPts val="3200"/>
              <a:buChar char="❏"/>
            </a:pPr>
            <a:r>
              <a:rPr lang="en-GB" sz="2800"/>
              <a:t>Historical background</a:t>
            </a:r>
            <a:endParaRPr sz="2800"/>
          </a:p>
          <a:p>
            <a:pPr indent="-431800" lvl="0" marL="457200" rtl="0" algn="l">
              <a:lnSpc>
                <a:spcPct val="100000"/>
              </a:lnSpc>
              <a:spcBef>
                <a:spcPts val="0"/>
              </a:spcBef>
              <a:spcAft>
                <a:spcPts val="0"/>
              </a:spcAft>
              <a:buSzPts val="3200"/>
              <a:buChar char="❏"/>
            </a:pPr>
            <a:r>
              <a:rPr lang="en-GB" sz="2800"/>
              <a:t>Basic concepts of MONAN/MPAS dynamics </a:t>
            </a:r>
            <a:endParaRPr sz="2800"/>
          </a:p>
          <a:p>
            <a:pPr indent="-431800" lvl="0" marL="457200" rtl="0" algn="l">
              <a:lnSpc>
                <a:spcPct val="100000"/>
              </a:lnSpc>
              <a:spcBef>
                <a:spcPts val="0"/>
              </a:spcBef>
              <a:spcAft>
                <a:spcPts val="0"/>
              </a:spcAft>
              <a:buSzPts val="3200"/>
              <a:buChar char="❏"/>
            </a:pPr>
            <a:r>
              <a:rPr lang="en-GB" sz="2800"/>
              <a:t>Unstructured grids theory</a:t>
            </a:r>
            <a:endParaRPr sz="2800"/>
          </a:p>
          <a:p>
            <a:pPr indent="-431800" lvl="0" marL="457200" rtl="0" algn="l">
              <a:lnSpc>
                <a:spcPct val="100000"/>
              </a:lnSpc>
              <a:spcBef>
                <a:spcPts val="0"/>
              </a:spcBef>
              <a:spcAft>
                <a:spcPts val="0"/>
              </a:spcAft>
              <a:buSzPts val="3200"/>
              <a:buChar char="❏"/>
            </a:pPr>
            <a:r>
              <a:rPr lang="en-GB" sz="2800"/>
              <a:t>MONAN computational workflow</a:t>
            </a:r>
            <a:endParaRPr sz="2800"/>
          </a:p>
          <a:p>
            <a:pPr indent="0" lvl="0" marL="914400" rtl="0" algn="l">
              <a:lnSpc>
                <a:spcPct val="100000"/>
              </a:lnSpc>
              <a:spcBef>
                <a:spcPts val="360"/>
              </a:spcBef>
              <a:spcAft>
                <a:spcPts val="0"/>
              </a:spcAft>
              <a:buSzPts val="1800"/>
              <a:buNone/>
            </a:pPr>
            <a:r>
              <a:t/>
            </a:r>
            <a:endParaRPr sz="2800"/>
          </a:p>
          <a:p>
            <a:pPr indent="0" lvl="0" marL="0" rtl="0" algn="l">
              <a:lnSpc>
                <a:spcPct val="100000"/>
              </a:lnSpc>
              <a:spcBef>
                <a:spcPts val="360"/>
              </a:spcBef>
              <a:spcAft>
                <a:spcPts val="0"/>
              </a:spcAft>
              <a:buSzPts val="1800"/>
              <a:buNone/>
            </a:pPr>
            <a:r>
              <a:t/>
            </a:r>
            <a:endParaRPr sz="2800"/>
          </a:p>
        </p:txBody>
      </p:sp>
      <p:sp>
        <p:nvSpPr>
          <p:cNvPr id="204" name="Google Shape;204;p16"/>
          <p:cNvSpPr/>
          <p:nvPr/>
        </p:nvSpPr>
        <p:spPr>
          <a:xfrm>
            <a:off x="441846" y="1903846"/>
            <a:ext cx="284100" cy="276300"/>
          </a:xfrm>
          <a:prstGeom prst="rect">
            <a:avLst/>
          </a:prstGeom>
          <a:solidFill>
            <a:srgbClr val="293C7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93C78"/>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7"/>
          <p:cNvSpPr txBox="1"/>
          <p:nvPr>
            <p:ph type="title"/>
          </p:nvPr>
        </p:nvSpPr>
        <p:spPr>
          <a:xfrm>
            <a:off x="-410300" y="152300"/>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Dynamics: Key references</a:t>
            </a:r>
            <a:endParaRPr/>
          </a:p>
        </p:txBody>
      </p:sp>
      <p:sp>
        <p:nvSpPr>
          <p:cNvPr id="210" name="Google Shape;210;p17"/>
          <p:cNvSpPr txBox="1"/>
          <p:nvPr/>
        </p:nvSpPr>
        <p:spPr>
          <a:xfrm>
            <a:off x="120275" y="940991"/>
            <a:ext cx="6356400" cy="2862000"/>
          </a:xfrm>
          <a:prstGeom prst="rect">
            <a:avLst/>
          </a:prstGeom>
          <a:noFill/>
          <a:ln>
            <a:noFill/>
          </a:ln>
        </p:spPr>
        <p:txBody>
          <a:bodyPr anchorCtr="0" anchor="t" bIns="91425" lIns="91425" spcFirstLastPara="1" rIns="91425" wrap="square" tIns="91425">
            <a:spAutoFit/>
          </a:bodyPr>
          <a:lstStyle/>
          <a:p>
            <a:pPr indent="-288925" lvl="0" marL="457200" marR="0" rtl="0" algn="l">
              <a:lnSpc>
                <a:spcPct val="115000"/>
              </a:lnSpc>
              <a:spcBef>
                <a:spcPts val="1000"/>
              </a:spcBef>
              <a:spcAft>
                <a:spcPts val="0"/>
              </a:spcAft>
              <a:buClr>
                <a:srgbClr val="293C78"/>
              </a:buClr>
              <a:buSzPts val="950"/>
              <a:buFont typeface="Roboto"/>
              <a:buChar char="●"/>
            </a:pPr>
            <a:r>
              <a:rPr b="1" i="0" lang="en-GB" sz="950" u="none" cap="none" strike="noStrike">
                <a:solidFill>
                  <a:srgbClr val="4B4F58"/>
                </a:solidFill>
                <a:highlight>
                  <a:srgbClr val="FFFFFF"/>
                </a:highlight>
                <a:latin typeface="Roboto"/>
                <a:ea typeface="Roboto"/>
                <a:cs typeface="Roboto"/>
                <a:sym typeface="Roboto"/>
              </a:rPr>
              <a:t>Horizontal dynamics</a:t>
            </a:r>
            <a:r>
              <a:rPr b="0" i="0" lang="en-GB" sz="950" u="none" cap="none" strike="noStrike">
                <a:solidFill>
                  <a:srgbClr val="4B4F58"/>
                </a:solidFill>
                <a:highlight>
                  <a:srgbClr val="FFFFFF"/>
                </a:highlight>
                <a:latin typeface="Roboto"/>
                <a:ea typeface="Roboto"/>
                <a:cs typeface="Roboto"/>
                <a:sym typeface="Roboto"/>
              </a:rPr>
              <a:t>: Ringler, T., J. Thuburn, J. Klemp and W. Skamarock, 2010: A unified approach to energy conservation and potential vorticity dynamics on arbitrarily structured C-grids, Journal of Computational Physics.</a:t>
            </a:r>
            <a:endParaRPr b="0" i="0" sz="950" u="none" cap="none" strike="noStrike">
              <a:solidFill>
                <a:srgbClr val="4B4F58"/>
              </a:solidFill>
              <a:highlight>
                <a:srgbClr val="FFFFFF"/>
              </a:highlight>
              <a:latin typeface="Roboto"/>
              <a:ea typeface="Roboto"/>
              <a:cs typeface="Roboto"/>
              <a:sym typeface="Roboto"/>
            </a:endParaRPr>
          </a:p>
          <a:p>
            <a:pPr indent="-288925" lvl="0" marL="457200" marR="0" rtl="0" algn="l">
              <a:lnSpc>
                <a:spcPct val="115000"/>
              </a:lnSpc>
              <a:spcBef>
                <a:spcPts val="1000"/>
              </a:spcBef>
              <a:spcAft>
                <a:spcPts val="0"/>
              </a:spcAft>
              <a:buClr>
                <a:srgbClr val="4B4F58"/>
              </a:buClr>
              <a:buSzPts val="950"/>
              <a:buFont typeface="Roboto"/>
              <a:buChar char="●"/>
            </a:pPr>
            <a:r>
              <a:rPr b="1" i="0" lang="en-GB" sz="950" u="none" cap="none" strike="noStrike">
                <a:solidFill>
                  <a:srgbClr val="4B4F58"/>
                </a:solidFill>
                <a:highlight>
                  <a:srgbClr val="FFFFFF"/>
                </a:highlight>
                <a:latin typeface="Roboto"/>
                <a:ea typeface="Roboto"/>
                <a:cs typeface="Roboto"/>
                <a:sym typeface="Roboto"/>
              </a:rPr>
              <a:t>Time integration</a:t>
            </a:r>
            <a:r>
              <a:rPr b="0" i="0" lang="en-GB" sz="950" u="none" cap="none" strike="noStrike">
                <a:solidFill>
                  <a:srgbClr val="4B4F58"/>
                </a:solidFill>
                <a:highlight>
                  <a:srgbClr val="FFFFFF"/>
                </a:highlight>
                <a:latin typeface="Roboto"/>
                <a:ea typeface="Roboto"/>
                <a:cs typeface="Roboto"/>
                <a:sym typeface="Roboto"/>
              </a:rPr>
              <a:t>:</a:t>
            </a:r>
            <a:r>
              <a:rPr b="1" i="0" lang="en-GB" sz="950" u="none" cap="none" strike="noStrike">
                <a:solidFill>
                  <a:srgbClr val="4B4F58"/>
                </a:solidFill>
                <a:highlight>
                  <a:srgbClr val="FFFFFF"/>
                </a:highlight>
                <a:latin typeface="Roboto"/>
                <a:ea typeface="Roboto"/>
                <a:cs typeface="Roboto"/>
                <a:sym typeface="Roboto"/>
              </a:rPr>
              <a:t> </a:t>
            </a:r>
            <a:r>
              <a:rPr b="0" i="0" lang="en-GB" sz="950" u="none" cap="none" strike="noStrike">
                <a:solidFill>
                  <a:srgbClr val="4B4F58"/>
                </a:solidFill>
                <a:highlight>
                  <a:srgbClr val="FFFFFF"/>
                </a:highlight>
                <a:latin typeface="Roboto"/>
                <a:ea typeface="Roboto"/>
                <a:cs typeface="Roboto"/>
                <a:sym typeface="Roboto"/>
              </a:rPr>
              <a:t>Wicker, L.J. and Skamarock, W.C., 2002. Time-splitting methods for elastic models using forward time schemes. Monthly weather review, 130(8), pp.2088-2097.</a:t>
            </a:r>
            <a:endParaRPr b="0" i="0" sz="950" u="none" cap="none" strike="noStrike">
              <a:solidFill>
                <a:srgbClr val="4B4F58"/>
              </a:solidFill>
              <a:highlight>
                <a:srgbClr val="FFFFFF"/>
              </a:highlight>
              <a:latin typeface="Roboto"/>
              <a:ea typeface="Roboto"/>
              <a:cs typeface="Roboto"/>
              <a:sym typeface="Roboto"/>
            </a:endParaRPr>
          </a:p>
          <a:p>
            <a:pPr indent="-288925" lvl="0" marL="457200" marR="0" rtl="0" algn="l">
              <a:lnSpc>
                <a:spcPct val="115000"/>
              </a:lnSpc>
              <a:spcBef>
                <a:spcPts val="1000"/>
              </a:spcBef>
              <a:spcAft>
                <a:spcPts val="0"/>
              </a:spcAft>
              <a:buClr>
                <a:srgbClr val="4B4F58"/>
              </a:buClr>
              <a:buSzPts val="950"/>
              <a:buFont typeface="Roboto"/>
              <a:buChar char="●"/>
            </a:pPr>
            <a:r>
              <a:rPr b="1" i="0" lang="en-GB" sz="950" u="none" cap="none" strike="noStrike">
                <a:solidFill>
                  <a:srgbClr val="4B4F58"/>
                </a:solidFill>
                <a:highlight>
                  <a:srgbClr val="FFFFFF"/>
                </a:highlight>
                <a:latin typeface="Roboto"/>
                <a:ea typeface="Roboto"/>
                <a:cs typeface="Roboto"/>
                <a:sym typeface="Roboto"/>
              </a:rPr>
              <a:t>Advection</a:t>
            </a:r>
            <a:r>
              <a:rPr b="0" i="0" lang="en-GB" sz="950" u="none" cap="none" strike="noStrike">
                <a:solidFill>
                  <a:srgbClr val="4B4F58"/>
                </a:solidFill>
                <a:highlight>
                  <a:srgbClr val="FFFFFF"/>
                </a:highlight>
                <a:latin typeface="Roboto"/>
                <a:ea typeface="Roboto"/>
                <a:cs typeface="Roboto"/>
                <a:sym typeface="Roboto"/>
              </a:rPr>
              <a:t>: Skamarock, W.C. and Gassmann, A., 2011. Conservative transport schemes for spherical geodesic grids: High-order flux operators for ODE-based time integration. Monthly Weather Review, 139(9), pp.2962-2975.</a:t>
            </a:r>
            <a:endParaRPr b="0" i="0" sz="950" u="none" cap="none" strike="noStrike">
              <a:solidFill>
                <a:srgbClr val="4B4F58"/>
              </a:solidFill>
              <a:highlight>
                <a:srgbClr val="FFFFFF"/>
              </a:highlight>
              <a:latin typeface="Roboto"/>
              <a:ea typeface="Roboto"/>
              <a:cs typeface="Roboto"/>
              <a:sym typeface="Roboto"/>
            </a:endParaRPr>
          </a:p>
          <a:p>
            <a:pPr indent="-288925" lvl="0" marL="457200" marR="0" rtl="0" algn="l">
              <a:lnSpc>
                <a:spcPct val="115000"/>
              </a:lnSpc>
              <a:spcBef>
                <a:spcPts val="1000"/>
              </a:spcBef>
              <a:spcAft>
                <a:spcPts val="0"/>
              </a:spcAft>
              <a:buClr>
                <a:srgbClr val="4B4F58"/>
              </a:buClr>
              <a:buSzPts val="950"/>
              <a:buFont typeface="Roboto"/>
              <a:buChar char="●"/>
            </a:pPr>
            <a:r>
              <a:rPr b="1" i="0" lang="en-GB" sz="950" u="none" cap="none" strike="noStrike">
                <a:solidFill>
                  <a:srgbClr val="4B4F58"/>
                </a:solidFill>
                <a:highlight>
                  <a:srgbClr val="FFFFFF"/>
                </a:highlight>
                <a:latin typeface="Roboto"/>
                <a:ea typeface="Roboto"/>
                <a:cs typeface="Roboto"/>
                <a:sym typeface="Roboto"/>
              </a:rPr>
              <a:t>Vertical</a:t>
            </a:r>
            <a:r>
              <a:rPr b="0" i="0" lang="en-GB" sz="950" u="none" cap="none" strike="noStrike">
                <a:solidFill>
                  <a:srgbClr val="4B4F58"/>
                </a:solidFill>
                <a:highlight>
                  <a:srgbClr val="FFFFFF"/>
                </a:highlight>
                <a:latin typeface="Roboto"/>
                <a:ea typeface="Roboto"/>
                <a:cs typeface="Roboto"/>
                <a:sym typeface="Roboto"/>
              </a:rPr>
              <a:t>: Klemp, J.B., Skamarock, W.C. and Dudhia, J., 2007. Conservative split-explicit time integration methods for the compressible nonhydrostatic equations. Monthly Weather Review, 135(8), pp.2897-2913.</a:t>
            </a:r>
            <a:endParaRPr b="0" i="0" sz="950" u="none" cap="none" strike="noStrike">
              <a:solidFill>
                <a:srgbClr val="4B4F58"/>
              </a:solidFill>
              <a:highlight>
                <a:srgbClr val="FFFFFF"/>
              </a:highlight>
              <a:latin typeface="Roboto"/>
              <a:ea typeface="Roboto"/>
              <a:cs typeface="Roboto"/>
              <a:sym typeface="Roboto"/>
            </a:endParaRPr>
          </a:p>
          <a:p>
            <a:pPr indent="-288925" lvl="0" marL="457200" marR="0" rtl="0" algn="l">
              <a:lnSpc>
                <a:spcPct val="115000"/>
              </a:lnSpc>
              <a:spcBef>
                <a:spcPts val="1000"/>
              </a:spcBef>
              <a:spcAft>
                <a:spcPts val="100"/>
              </a:spcAft>
              <a:buClr>
                <a:srgbClr val="4B4F58"/>
              </a:buClr>
              <a:buSzPts val="950"/>
              <a:buFont typeface="Roboto"/>
              <a:buChar char="●"/>
            </a:pPr>
            <a:r>
              <a:rPr b="1" i="0" lang="en-GB" sz="950" u="none" cap="none" strike="noStrike">
                <a:solidFill>
                  <a:srgbClr val="4B4F58"/>
                </a:solidFill>
                <a:highlight>
                  <a:srgbClr val="FFFFFF"/>
                </a:highlight>
                <a:latin typeface="Roboto"/>
                <a:ea typeface="Roboto"/>
                <a:cs typeface="Roboto"/>
                <a:sym typeface="Roboto"/>
              </a:rPr>
              <a:t>3D Model</a:t>
            </a:r>
            <a:r>
              <a:rPr b="0" i="0" lang="en-GB" sz="950" u="none" cap="none" strike="noStrike">
                <a:solidFill>
                  <a:srgbClr val="4B4F58"/>
                </a:solidFill>
                <a:highlight>
                  <a:srgbClr val="FFFFFF"/>
                </a:highlight>
                <a:latin typeface="Roboto"/>
                <a:ea typeface="Roboto"/>
                <a:cs typeface="Roboto"/>
                <a:sym typeface="Roboto"/>
              </a:rPr>
              <a:t>: Skamarock, W.C., Klemp, J.B., Duda, M.G., Fowler, L.D., Park, S.H. and Ringler, T.D., 2012. A multiscale nonhydrostatic atmospheric model using centroidal Voronoi tesselations and C-grid staggering. Monthly Weather Review, 140(9), pp.3090-3105.</a:t>
            </a:r>
            <a:endParaRPr b="0" i="0" sz="950" u="none" cap="none" strike="noStrike">
              <a:solidFill>
                <a:srgbClr val="4B4F58"/>
              </a:solidFill>
              <a:highlight>
                <a:srgbClr val="FFFFFF"/>
              </a:highlight>
              <a:latin typeface="Roboto"/>
              <a:ea typeface="Roboto"/>
              <a:cs typeface="Roboto"/>
              <a:sym typeface="Roboto"/>
            </a:endParaRPr>
          </a:p>
        </p:txBody>
      </p:sp>
      <p:pic>
        <p:nvPicPr>
          <p:cNvPr id="211" name="Google Shape;211;p17"/>
          <p:cNvPicPr preferRelativeResize="0"/>
          <p:nvPr/>
        </p:nvPicPr>
        <p:blipFill rotWithShape="1">
          <a:blip r:embed="rId3">
            <a:alphaModFix/>
          </a:blip>
          <a:srcRect b="0" l="0" r="0" t="0"/>
          <a:stretch/>
        </p:blipFill>
        <p:spPr>
          <a:xfrm>
            <a:off x="6476673" y="290523"/>
            <a:ext cx="2463675" cy="910575"/>
          </a:xfrm>
          <a:prstGeom prst="rect">
            <a:avLst/>
          </a:prstGeom>
          <a:noFill/>
          <a:ln>
            <a:noFill/>
          </a:ln>
        </p:spPr>
      </p:pic>
      <p:pic>
        <p:nvPicPr>
          <p:cNvPr id="212" name="Google Shape;212;p17"/>
          <p:cNvPicPr preferRelativeResize="0"/>
          <p:nvPr/>
        </p:nvPicPr>
        <p:blipFill rotWithShape="1">
          <a:blip r:embed="rId4">
            <a:alphaModFix/>
          </a:blip>
          <a:srcRect b="0" l="0" r="0" t="0"/>
          <a:stretch/>
        </p:blipFill>
        <p:spPr>
          <a:xfrm>
            <a:off x="6527250" y="2356748"/>
            <a:ext cx="2362525" cy="2382378"/>
          </a:xfrm>
          <a:prstGeom prst="rect">
            <a:avLst/>
          </a:prstGeom>
          <a:noFill/>
          <a:ln>
            <a:noFill/>
          </a:ln>
        </p:spPr>
      </p:pic>
      <p:sp>
        <p:nvSpPr>
          <p:cNvPr id="213" name="Google Shape;213;p17"/>
          <p:cNvSpPr txBox="1"/>
          <p:nvPr/>
        </p:nvSpPr>
        <p:spPr>
          <a:xfrm>
            <a:off x="245625" y="3803000"/>
            <a:ext cx="4422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Following content comes mostly from MPAS tutorials given by NCAR!</a:t>
            </a:r>
            <a:endParaRPr b="0" i="0" sz="1400" u="none" cap="none" strike="noStrike">
              <a:solidFill>
                <a:srgbClr val="293C78"/>
              </a:solidFill>
              <a:latin typeface="Arial"/>
              <a:ea typeface="Arial"/>
              <a:cs typeface="Arial"/>
              <a:sym typeface="Arial"/>
            </a:endParaRPr>
          </a:p>
        </p:txBody>
      </p:sp>
      <p:sp>
        <p:nvSpPr>
          <p:cNvPr id="214" name="Google Shape;214;p17"/>
          <p:cNvSpPr txBox="1"/>
          <p:nvPr/>
        </p:nvSpPr>
        <p:spPr>
          <a:xfrm>
            <a:off x="335850" y="4383350"/>
            <a:ext cx="6191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99999"/>
                </a:solidFill>
                <a:latin typeface="Arial"/>
                <a:ea typeface="Arial"/>
                <a:cs typeface="Arial"/>
                <a:sym typeface="Arial"/>
              </a:rPr>
              <a:t>Full tutorials here: https://github.com/CGFD-USP/MPAS-References</a:t>
            </a:r>
            <a:endParaRPr b="0" i="0" sz="1000" u="none" cap="none" strike="noStrike">
              <a:solidFill>
                <a:srgbClr val="999999"/>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WRF vs MPAS</a:t>
            </a:r>
            <a:endParaRPr/>
          </a:p>
        </p:txBody>
      </p:sp>
      <p:pic>
        <p:nvPicPr>
          <p:cNvPr id="220" name="Google Shape;220;p18"/>
          <p:cNvPicPr preferRelativeResize="0"/>
          <p:nvPr/>
        </p:nvPicPr>
        <p:blipFill rotWithShape="1">
          <a:blip r:embed="rId3">
            <a:alphaModFix/>
          </a:blip>
          <a:srcRect b="0" l="0" r="0" t="0"/>
          <a:stretch/>
        </p:blipFill>
        <p:spPr>
          <a:xfrm>
            <a:off x="951463" y="597425"/>
            <a:ext cx="7241074" cy="4530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Vertical Coordinates</a:t>
            </a:r>
            <a:endParaRPr/>
          </a:p>
        </p:txBody>
      </p:sp>
      <p:pic>
        <p:nvPicPr>
          <p:cNvPr id="226" name="Google Shape;226;p19"/>
          <p:cNvPicPr preferRelativeResize="0"/>
          <p:nvPr/>
        </p:nvPicPr>
        <p:blipFill rotWithShape="1">
          <a:blip r:embed="rId3">
            <a:alphaModFix/>
          </a:blip>
          <a:srcRect b="0" l="0" r="0" t="0"/>
          <a:stretch/>
        </p:blipFill>
        <p:spPr>
          <a:xfrm>
            <a:off x="733375" y="656700"/>
            <a:ext cx="7677245" cy="4241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 name="Shape 29"/>
        <p:cNvGrpSpPr/>
        <p:nvPr/>
      </p:nvGrpSpPr>
      <p:grpSpPr>
        <a:xfrm>
          <a:off x="0" y="0"/>
          <a:ext cx="0" cy="0"/>
          <a:chOff x="0" y="0"/>
          <a:chExt cx="0" cy="0"/>
        </a:xfrm>
      </p:grpSpPr>
      <p:sp>
        <p:nvSpPr>
          <p:cNvPr id="30" name="Google Shape;30;p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Summary</a:t>
            </a:r>
            <a:endParaRPr/>
          </a:p>
        </p:txBody>
      </p:sp>
      <p:sp>
        <p:nvSpPr>
          <p:cNvPr id="31" name="Google Shape;31;p2"/>
          <p:cNvSpPr txBox="1"/>
          <p:nvPr>
            <p:ph idx="1" type="body"/>
          </p:nvPr>
        </p:nvSpPr>
        <p:spPr>
          <a:xfrm>
            <a:off x="457200" y="1226208"/>
            <a:ext cx="8229600" cy="35949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360"/>
              </a:spcBef>
              <a:spcAft>
                <a:spcPts val="0"/>
              </a:spcAft>
              <a:buSzPts val="3200"/>
              <a:buChar char="❏"/>
            </a:pPr>
            <a:r>
              <a:rPr lang="en-GB" sz="2800"/>
              <a:t>Historical background</a:t>
            </a:r>
            <a:endParaRPr sz="2800"/>
          </a:p>
          <a:p>
            <a:pPr indent="-431800" lvl="0" marL="457200" rtl="0" algn="l">
              <a:lnSpc>
                <a:spcPct val="100000"/>
              </a:lnSpc>
              <a:spcBef>
                <a:spcPts val="0"/>
              </a:spcBef>
              <a:spcAft>
                <a:spcPts val="0"/>
              </a:spcAft>
              <a:buSzPts val="3200"/>
              <a:buChar char="❏"/>
            </a:pPr>
            <a:r>
              <a:rPr lang="en-GB" sz="2800"/>
              <a:t>Basic concepts of MONAN/MPAS dynamics </a:t>
            </a:r>
            <a:endParaRPr sz="2800"/>
          </a:p>
          <a:p>
            <a:pPr indent="-431800" lvl="0" marL="457200" rtl="0" algn="l">
              <a:lnSpc>
                <a:spcPct val="100000"/>
              </a:lnSpc>
              <a:spcBef>
                <a:spcPts val="0"/>
              </a:spcBef>
              <a:spcAft>
                <a:spcPts val="0"/>
              </a:spcAft>
              <a:buSzPts val="3200"/>
              <a:buChar char="❏"/>
            </a:pPr>
            <a:r>
              <a:rPr lang="en-GB" sz="2800"/>
              <a:t>Unstructured grids theory</a:t>
            </a:r>
            <a:endParaRPr sz="2800"/>
          </a:p>
          <a:p>
            <a:pPr indent="-431800" lvl="0" marL="457200" rtl="0" algn="l">
              <a:lnSpc>
                <a:spcPct val="100000"/>
              </a:lnSpc>
              <a:spcBef>
                <a:spcPts val="0"/>
              </a:spcBef>
              <a:spcAft>
                <a:spcPts val="0"/>
              </a:spcAft>
              <a:buSzPts val="3200"/>
              <a:buChar char="❏"/>
            </a:pPr>
            <a:r>
              <a:rPr lang="en-GB" sz="2800"/>
              <a:t>MONAN computational workflow</a:t>
            </a:r>
            <a:endParaRPr sz="2800"/>
          </a:p>
          <a:p>
            <a:pPr indent="0" lvl="0" marL="914400" rtl="0" algn="l">
              <a:lnSpc>
                <a:spcPct val="100000"/>
              </a:lnSpc>
              <a:spcBef>
                <a:spcPts val="360"/>
              </a:spcBef>
              <a:spcAft>
                <a:spcPts val="0"/>
              </a:spcAft>
              <a:buSzPts val="1800"/>
              <a:buNone/>
            </a:pPr>
            <a:r>
              <a:t/>
            </a:r>
            <a:endParaRPr sz="2800"/>
          </a:p>
          <a:p>
            <a:pPr indent="0" lvl="0" marL="0" rtl="0" algn="l">
              <a:lnSpc>
                <a:spcPct val="100000"/>
              </a:lnSpc>
              <a:spcBef>
                <a:spcPts val="360"/>
              </a:spcBef>
              <a:spcAft>
                <a:spcPts val="0"/>
              </a:spcAft>
              <a:buSzPts val="1800"/>
              <a:buNone/>
            </a:pPr>
            <a:r>
              <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Vertical Coordinate</a:t>
            </a:r>
            <a:endParaRPr/>
          </a:p>
        </p:txBody>
      </p:sp>
      <p:sp>
        <p:nvSpPr>
          <p:cNvPr id="232" name="Google Shape;232;p20"/>
          <p:cNvSpPr txBox="1"/>
          <p:nvPr/>
        </p:nvSpPr>
        <p:spPr>
          <a:xfrm>
            <a:off x="336700" y="749550"/>
            <a:ext cx="43125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Height hybrid terrain-following </a:t>
            </a:r>
            <a:endParaRPr b="0" i="0" sz="1400" u="none" cap="none" strike="noStrike">
              <a:solidFill>
                <a:srgbClr val="000000"/>
              </a:solidFill>
              <a:latin typeface="Arial"/>
              <a:ea typeface="Arial"/>
              <a:cs typeface="Arial"/>
              <a:sym typeface="Arial"/>
            </a:endParaRPr>
          </a:p>
        </p:txBody>
      </p:sp>
      <p:pic>
        <p:nvPicPr>
          <p:cNvPr id="233" name="Google Shape;233;p20"/>
          <p:cNvPicPr preferRelativeResize="0"/>
          <p:nvPr/>
        </p:nvPicPr>
        <p:blipFill rotWithShape="1">
          <a:blip r:embed="rId3">
            <a:alphaModFix/>
          </a:blip>
          <a:srcRect b="0" l="0" r="0" t="0"/>
          <a:stretch/>
        </p:blipFill>
        <p:spPr>
          <a:xfrm>
            <a:off x="5171900" y="553050"/>
            <a:ext cx="2781957" cy="454050"/>
          </a:xfrm>
          <a:prstGeom prst="rect">
            <a:avLst/>
          </a:prstGeom>
          <a:noFill/>
          <a:ln>
            <a:noFill/>
          </a:ln>
        </p:spPr>
      </p:pic>
      <p:cxnSp>
        <p:nvCxnSpPr>
          <p:cNvPr id="234" name="Google Shape;234;p20"/>
          <p:cNvCxnSpPr/>
          <p:nvPr/>
        </p:nvCxnSpPr>
        <p:spPr>
          <a:xfrm>
            <a:off x="5923475" y="962650"/>
            <a:ext cx="15000" cy="973200"/>
          </a:xfrm>
          <a:prstGeom prst="straightConnector1">
            <a:avLst/>
          </a:prstGeom>
          <a:noFill/>
          <a:ln cap="flat" cmpd="sng" w="9525">
            <a:solidFill>
              <a:schemeClr val="dk2"/>
            </a:solidFill>
            <a:prstDash val="solid"/>
            <a:round/>
            <a:headEnd len="sm" w="sm" type="none"/>
            <a:tailEnd len="med" w="med" type="triangle"/>
          </a:ln>
        </p:spPr>
      </p:cxnSp>
      <p:sp>
        <p:nvSpPr>
          <p:cNvPr id="235" name="Google Shape;235;p20"/>
          <p:cNvSpPr txBox="1"/>
          <p:nvPr/>
        </p:nvSpPr>
        <p:spPr>
          <a:xfrm>
            <a:off x="5779875" y="1935850"/>
            <a:ext cx="3376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Nominal heights</a:t>
            </a:r>
            <a:endParaRPr b="0" i="0" sz="1400" u="none" cap="none" strike="noStrike">
              <a:solidFill>
                <a:srgbClr val="000000"/>
              </a:solidFill>
              <a:latin typeface="Arial"/>
              <a:ea typeface="Arial"/>
              <a:cs typeface="Arial"/>
              <a:sym typeface="Arial"/>
            </a:endParaRPr>
          </a:p>
        </p:txBody>
      </p:sp>
      <p:cxnSp>
        <p:nvCxnSpPr>
          <p:cNvPr id="236" name="Google Shape;236;p20"/>
          <p:cNvCxnSpPr/>
          <p:nvPr/>
        </p:nvCxnSpPr>
        <p:spPr>
          <a:xfrm>
            <a:off x="6558525" y="853000"/>
            <a:ext cx="8700" cy="708600"/>
          </a:xfrm>
          <a:prstGeom prst="straightConnector1">
            <a:avLst/>
          </a:prstGeom>
          <a:noFill/>
          <a:ln cap="flat" cmpd="sng" w="9525">
            <a:solidFill>
              <a:schemeClr val="dk2"/>
            </a:solidFill>
            <a:prstDash val="solid"/>
            <a:round/>
            <a:headEnd len="sm" w="sm" type="none"/>
            <a:tailEnd len="med" w="med" type="triangle"/>
          </a:ln>
        </p:spPr>
      </p:cxnSp>
      <p:sp>
        <p:nvSpPr>
          <p:cNvPr id="237" name="Google Shape;237;p20"/>
          <p:cNvSpPr txBox="1"/>
          <p:nvPr/>
        </p:nvSpPr>
        <p:spPr>
          <a:xfrm>
            <a:off x="6387650" y="1554125"/>
            <a:ext cx="2844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Factor Height/Terrain Following</a:t>
            </a:r>
            <a:endParaRPr b="0" i="0" sz="1400" u="none" cap="none" strike="noStrike">
              <a:solidFill>
                <a:srgbClr val="000000"/>
              </a:solidFill>
              <a:latin typeface="Arial"/>
              <a:ea typeface="Arial"/>
              <a:cs typeface="Arial"/>
              <a:sym typeface="Arial"/>
            </a:endParaRPr>
          </a:p>
        </p:txBody>
      </p:sp>
      <p:cxnSp>
        <p:nvCxnSpPr>
          <p:cNvPr id="238" name="Google Shape;238;p20"/>
          <p:cNvCxnSpPr/>
          <p:nvPr/>
        </p:nvCxnSpPr>
        <p:spPr>
          <a:xfrm flipH="1">
            <a:off x="7031650" y="872850"/>
            <a:ext cx="8700" cy="276900"/>
          </a:xfrm>
          <a:prstGeom prst="straightConnector1">
            <a:avLst/>
          </a:prstGeom>
          <a:noFill/>
          <a:ln cap="flat" cmpd="sng" w="9525">
            <a:solidFill>
              <a:schemeClr val="dk2"/>
            </a:solidFill>
            <a:prstDash val="solid"/>
            <a:round/>
            <a:headEnd len="sm" w="sm" type="none"/>
            <a:tailEnd len="med" w="med" type="triangle"/>
          </a:ln>
        </p:spPr>
      </p:cxnSp>
      <p:sp>
        <p:nvSpPr>
          <p:cNvPr id="239" name="Google Shape;239;p20"/>
          <p:cNvSpPr txBox="1"/>
          <p:nvPr/>
        </p:nvSpPr>
        <p:spPr>
          <a:xfrm>
            <a:off x="6880275" y="1161400"/>
            <a:ext cx="2276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Smoothed terrain height</a:t>
            </a:r>
            <a:endParaRPr b="0" i="0" sz="1400" u="none" cap="none" strike="noStrike">
              <a:solidFill>
                <a:srgbClr val="000000"/>
              </a:solidFill>
              <a:latin typeface="Arial"/>
              <a:ea typeface="Arial"/>
              <a:cs typeface="Arial"/>
              <a:sym typeface="Arial"/>
            </a:endParaRPr>
          </a:p>
        </p:txBody>
      </p:sp>
      <p:sp>
        <p:nvSpPr>
          <p:cNvPr id="240" name="Google Shape;240;p20"/>
          <p:cNvSpPr txBox="1"/>
          <p:nvPr/>
        </p:nvSpPr>
        <p:spPr>
          <a:xfrm>
            <a:off x="2466425" y="1158413"/>
            <a:ext cx="2504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Pure height coordinate.</a:t>
            </a:r>
            <a:endParaRPr b="0" i="0" sz="1400" u="none" cap="none" strike="noStrike">
              <a:solidFill>
                <a:srgbClr val="000000"/>
              </a:solidFill>
              <a:latin typeface="Arial"/>
              <a:ea typeface="Arial"/>
              <a:cs typeface="Arial"/>
              <a:sym typeface="Arial"/>
            </a:endParaRPr>
          </a:p>
        </p:txBody>
      </p:sp>
      <p:pic>
        <p:nvPicPr>
          <p:cNvPr id="241" name="Google Shape;241;p20" title="[0,0,0,&quot;https://www.codecogs.com/eqnedit.php?latex=%20A%20%3D%200%20#0&quot;]"/>
          <p:cNvPicPr preferRelativeResize="0"/>
          <p:nvPr/>
        </p:nvPicPr>
        <p:blipFill rotWithShape="1">
          <a:blip r:embed="rId4">
            <a:alphaModFix/>
          </a:blip>
          <a:srcRect b="0" l="0" r="0" t="0"/>
          <a:stretch/>
        </p:blipFill>
        <p:spPr>
          <a:xfrm>
            <a:off x="1676575" y="1284425"/>
            <a:ext cx="495685" cy="148167"/>
          </a:xfrm>
          <a:prstGeom prst="rect">
            <a:avLst/>
          </a:prstGeom>
          <a:noFill/>
          <a:ln>
            <a:noFill/>
          </a:ln>
        </p:spPr>
      </p:pic>
      <p:sp>
        <p:nvSpPr>
          <p:cNvPr id="242" name="Google Shape;242;p20"/>
          <p:cNvSpPr txBox="1"/>
          <p:nvPr/>
        </p:nvSpPr>
        <p:spPr>
          <a:xfrm>
            <a:off x="2672300" y="1558625"/>
            <a:ext cx="235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Pure terrain following</a:t>
            </a:r>
            <a:endParaRPr b="0" i="0" sz="1400" u="none" cap="none" strike="noStrike">
              <a:solidFill>
                <a:srgbClr val="000000"/>
              </a:solidFill>
              <a:latin typeface="Arial"/>
              <a:ea typeface="Arial"/>
              <a:cs typeface="Arial"/>
              <a:sym typeface="Arial"/>
            </a:endParaRPr>
          </a:p>
        </p:txBody>
      </p:sp>
      <p:pic>
        <p:nvPicPr>
          <p:cNvPr id="243" name="Google Shape;243;p20" title="[0,0,0,&quot;https://www.codecogs.com/eqnedit.php?latex=%20A%20%3D%201-%5Czeta%2Fz_t%20#0&quot;]"/>
          <p:cNvPicPr preferRelativeResize="0"/>
          <p:nvPr/>
        </p:nvPicPr>
        <p:blipFill rotWithShape="1">
          <a:blip r:embed="rId5">
            <a:alphaModFix/>
          </a:blip>
          <a:srcRect b="0" l="0" r="0" t="0"/>
          <a:stretch/>
        </p:blipFill>
        <p:spPr>
          <a:xfrm>
            <a:off x="1377075" y="1706500"/>
            <a:ext cx="1194697" cy="221800"/>
          </a:xfrm>
          <a:prstGeom prst="rect">
            <a:avLst/>
          </a:prstGeom>
          <a:noFill/>
          <a:ln>
            <a:noFill/>
          </a:ln>
        </p:spPr>
      </p:pic>
      <p:pic>
        <p:nvPicPr>
          <p:cNvPr id="244" name="Google Shape;244;p20"/>
          <p:cNvPicPr preferRelativeResize="0"/>
          <p:nvPr/>
        </p:nvPicPr>
        <p:blipFill rotWithShape="1">
          <a:blip r:embed="rId6">
            <a:alphaModFix/>
          </a:blip>
          <a:srcRect b="0" l="0" r="0" t="0"/>
          <a:stretch/>
        </p:blipFill>
        <p:spPr>
          <a:xfrm>
            <a:off x="27375" y="1982600"/>
            <a:ext cx="5312099" cy="2165150"/>
          </a:xfrm>
          <a:prstGeom prst="rect">
            <a:avLst/>
          </a:prstGeom>
          <a:noFill/>
          <a:ln>
            <a:noFill/>
          </a:ln>
        </p:spPr>
      </p:pic>
      <p:sp>
        <p:nvSpPr>
          <p:cNvPr id="245" name="Google Shape;245;p20"/>
          <p:cNvSpPr txBox="1"/>
          <p:nvPr/>
        </p:nvSpPr>
        <p:spPr>
          <a:xfrm>
            <a:off x="164700" y="3985200"/>
            <a:ext cx="5312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GB" sz="900" u="none" cap="none" strike="noStrike">
                <a:solidFill>
                  <a:srgbClr val="000000"/>
                </a:solidFill>
                <a:latin typeface="Arial"/>
                <a:ea typeface="Arial"/>
                <a:cs typeface="Arial"/>
                <a:sym typeface="Arial"/>
              </a:rPr>
              <a:t>MPAS cross section through the Himalayas at 28 degrees N latitude for a 15 km (mean cell-center spacing) uniform mesh.  The model top is at 30 km.  The vertical coordinate in the MPAS-Atmosphere solver allows for both the traditional terrain following coordinate (right) and a general hybrid coordinate (left). From </a:t>
            </a:r>
            <a:r>
              <a:rPr b="0" i="1" lang="en-GB" sz="900" u="sng" cap="none" strike="noStrike">
                <a:solidFill>
                  <a:schemeClr val="hlink"/>
                </a:solidFill>
                <a:latin typeface="Arial"/>
                <a:ea typeface="Arial"/>
                <a:cs typeface="Arial"/>
                <a:sym typeface="Arial"/>
                <a:hlinkClick r:id="rId7"/>
              </a:rPr>
              <a:t>https://mpas-dev.github.io/</a:t>
            </a:r>
            <a:r>
              <a:rPr b="0" i="1" lang="en-GB" sz="9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pic>
        <p:nvPicPr>
          <p:cNvPr id="246" name="Google Shape;246;p20"/>
          <p:cNvPicPr preferRelativeResize="0"/>
          <p:nvPr/>
        </p:nvPicPr>
        <p:blipFill rotWithShape="1">
          <a:blip r:embed="rId8">
            <a:alphaModFix/>
          </a:blip>
          <a:srcRect b="0" l="0" r="0" t="0"/>
          <a:stretch/>
        </p:blipFill>
        <p:spPr>
          <a:xfrm>
            <a:off x="6567226" y="2358700"/>
            <a:ext cx="1908825" cy="22508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21"/>
          <p:cNvPicPr preferRelativeResize="0"/>
          <p:nvPr/>
        </p:nvPicPr>
        <p:blipFill rotWithShape="1">
          <a:blip r:embed="rId3">
            <a:alphaModFix/>
          </a:blip>
          <a:srcRect b="0" l="0" r="0" t="0"/>
          <a:stretch/>
        </p:blipFill>
        <p:spPr>
          <a:xfrm>
            <a:off x="639875" y="0"/>
            <a:ext cx="7733651" cy="4838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22"/>
          <p:cNvPicPr preferRelativeResize="0"/>
          <p:nvPr/>
        </p:nvPicPr>
        <p:blipFill rotWithShape="1">
          <a:blip r:embed="rId3">
            <a:alphaModFix/>
          </a:blip>
          <a:srcRect b="0" l="0" r="0" t="0"/>
          <a:stretch/>
        </p:blipFill>
        <p:spPr>
          <a:xfrm>
            <a:off x="684200" y="56375"/>
            <a:ext cx="7058683"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3"/>
          <p:cNvPicPr preferRelativeResize="0"/>
          <p:nvPr/>
        </p:nvPicPr>
        <p:blipFill rotWithShape="1">
          <a:blip r:embed="rId3">
            <a:alphaModFix/>
          </a:blip>
          <a:srcRect b="0" l="0" r="0" t="0"/>
          <a:stretch/>
        </p:blipFill>
        <p:spPr>
          <a:xfrm>
            <a:off x="503400" y="0"/>
            <a:ext cx="6292355" cy="4838699"/>
          </a:xfrm>
          <a:prstGeom prst="rect">
            <a:avLst/>
          </a:prstGeom>
          <a:noFill/>
          <a:ln>
            <a:noFill/>
          </a:ln>
        </p:spPr>
      </p:pic>
      <p:sp>
        <p:nvSpPr>
          <p:cNvPr id="262" name="Google Shape;262;p23"/>
          <p:cNvSpPr txBox="1"/>
          <p:nvPr/>
        </p:nvSpPr>
        <p:spPr>
          <a:xfrm>
            <a:off x="2543100" y="1511525"/>
            <a:ext cx="659100" cy="34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3"/>
          <p:cNvSpPr/>
          <p:nvPr/>
        </p:nvSpPr>
        <p:spPr>
          <a:xfrm>
            <a:off x="974100" y="2535925"/>
            <a:ext cx="780900" cy="1404300"/>
          </a:xfrm>
          <a:prstGeom prst="cube">
            <a:avLst>
              <a:gd fmla="val 25000" name="adj"/>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7B7B7"/>
              </a:solidFill>
              <a:latin typeface="Arial"/>
              <a:ea typeface="Arial"/>
              <a:cs typeface="Arial"/>
              <a:sym typeface="Arial"/>
            </a:endParaRPr>
          </a:p>
        </p:txBody>
      </p:sp>
      <p:sp>
        <p:nvSpPr>
          <p:cNvPr id="264" name="Google Shape;264;p23"/>
          <p:cNvSpPr txBox="1"/>
          <p:nvPr/>
        </p:nvSpPr>
        <p:spPr>
          <a:xfrm>
            <a:off x="5082100" y="1274375"/>
            <a:ext cx="3324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(Potential temperature)</a:t>
            </a:r>
            <a:endParaRPr b="0" i="0" sz="900" u="none" cap="none" strike="noStrike">
              <a:solidFill>
                <a:srgbClr val="000000"/>
              </a:solidFill>
              <a:latin typeface="Arial"/>
              <a:ea typeface="Arial"/>
              <a:cs typeface="Arial"/>
              <a:sym typeface="Arial"/>
            </a:endParaRPr>
          </a:p>
        </p:txBody>
      </p:sp>
      <p:pic>
        <p:nvPicPr>
          <p:cNvPr id="265" name="Google Shape;265;p23"/>
          <p:cNvPicPr preferRelativeResize="0"/>
          <p:nvPr/>
        </p:nvPicPr>
        <p:blipFill rotWithShape="1">
          <a:blip r:embed="rId4">
            <a:alphaModFix/>
          </a:blip>
          <a:srcRect b="0" l="0" r="0" t="0"/>
          <a:stretch/>
        </p:blipFill>
        <p:spPr>
          <a:xfrm>
            <a:off x="7081576" y="2443150"/>
            <a:ext cx="1908825" cy="22508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Horizontal Coordinates</a:t>
            </a:r>
            <a:endParaRPr/>
          </a:p>
        </p:txBody>
      </p:sp>
      <p:pic>
        <p:nvPicPr>
          <p:cNvPr id="271" name="Google Shape;271;p24"/>
          <p:cNvPicPr preferRelativeResize="0"/>
          <p:nvPr/>
        </p:nvPicPr>
        <p:blipFill rotWithShape="1">
          <a:blip r:embed="rId3">
            <a:alphaModFix/>
          </a:blip>
          <a:srcRect b="0" l="0" r="0" t="0"/>
          <a:stretch/>
        </p:blipFill>
        <p:spPr>
          <a:xfrm>
            <a:off x="5641600" y="423900"/>
            <a:ext cx="3400425" cy="3429000"/>
          </a:xfrm>
          <a:prstGeom prst="rect">
            <a:avLst/>
          </a:prstGeom>
          <a:noFill/>
          <a:ln>
            <a:noFill/>
          </a:ln>
        </p:spPr>
      </p:pic>
      <p:sp>
        <p:nvSpPr>
          <p:cNvPr id="272" name="Google Shape;272;p24"/>
          <p:cNvSpPr txBox="1"/>
          <p:nvPr/>
        </p:nvSpPr>
        <p:spPr>
          <a:xfrm>
            <a:off x="1569825" y="1174875"/>
            <a:ext cx="39156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C-grid staggered variables on the horizontal Voronoi mesh.  Normal velocities are defined on the cell faces and all other scalar variables are defined at the cell centers.  Vertical vorticity is defined at the cell vertices.</a:t>
            </a:r>
            <a:endParaRPr b="0" i="0" sz="1400" u="none" cap="none" strike="noStrike">
              <a:solidFill>
                <a:srgbClr val="000000"/>
              </a:solidFill>
              <a:latin typeface="Arial"/>
              <a:ea typeface="Arial"/>
              <a:cs typeface="Arial"/>
              <a:sym typeface="Arial"/>
            </a:endParaRPr>
          </a:p>
        </p:txBody>
      </p:sp>
      <p:sp>
        <p:nvSpPr>
          <p:cNvPr id="273" name="Google Shape;273;p24"/>
          <p:cNvSpPr txBox="1"/>
          <p:nvPr/>
        </p:nvSpPr>
        <p:spPr>
          <a:xfrm>
            <a:off x="359375" y="711250"/>
            <a:ext cx="431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Staggered Voronoi Spherical Grid</a:t>
            </a:r>
            <a:endParaRPr b="0" i="0" sz="1400" u="none" cap="none" strike="noStrike">
              <a:solidFill>
                <a:srgbClr val="293C78"/>
              </a:solidFill>
              <a:latin typeface="Arial"/>
              <a:ea typeface="Arial"/>
              <a:cs typeface="Arial"/>
              <a:sym typeface="Arial"/>
            </a:endParaRPr>
          </a:p>
        </p:txBody>
      </p:sp>
      <p:pic>
        <p:nvPicPr>
          <p:cNvPr id="274" name="Google Shape;274;p24"/>
          <p:cNvPicPr preferRelativeResize="0"/>
          <p:nvPr/>
        </p:nvPicPr>
        <p:blipFill rotWithShape="1">
          <a:blip r:embed="rId4">
            <a:alphaModFix/>
          </a:blip>
          <a:srcRect b="0" l="0" r="0" t="0"/>
          <a:stretch/>
        </p:blipFill>
        <p:spPr>
          <a:xfrm>
            <a:off x="204800" y="2436975"/>
            <a:ext cx="2413916" cy="2401725"/>
          </a:xfrm>
          <a:prstGeom prst="rect">
            <a:avLst/>
          </a:prstGeom>
          <a:noFill/>
          <a:ln>
            <a:noFill/>
          </a:ln>
        </p:spPr>
      </p:pic>
      <p:sp>
        <p:nvSpPr>
          <p:cNvPr id="275" name="Google Shape;275;p24"/>
          <p:cNvSpPr txBox="1"/>
          <p:nvPr/>
        </p:nvSpPr>
        <p:spPr>
          <a:xfrm>
            <a:off x="2934875" y="4050425"/>
            <a:ext cx="431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Arbitrary cell shapes (Voronoi polygons)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5"/>
          <p:cNvPicPr preferRelativeResize="0"/>
          <p:nvPr/>
        </p:nvPicPr>
        <p:blipFill rotWithShape="1">
          <a:blip r:embed="rId3">
            <a:alphaModFix/>
          </a:blip>
          <a:srcRect b="0" l="0" r="0" t="0"/>
          <a:stretch/>
        </p:blipFill>
        <p:spPr>
          <a:xfrm>
            <a:off x="543850" y="34225"/>
            <a:ext cx="7512197"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Prognostic Variables</a:t>
            </a:r>
            <a:endParaRPr/>
          </a:p>
        </p:txBody>
      </p:sp>
      <p:pic>
        <p:nvPicPr>
          <p:cNvPr id="286" name="Google Shape;286;p26"/>
          <p:cNvPicPr preferRelativeResize="0"/>
          <p:nvPr/>
        </p:nvPicPr>
        <p:blipFill rotWithShape="1">
          <a:blip r:embed="rId3">
            <a:alphaModFix/>
          </a:blip>
          <a:srcRect b="0" l="0" r="0" t="0"/>
          <a:stretch/>
        </p:blipFill>
        <p:spPr>
          <a:xfrm>
            <a:off x="129950" y="719900"/>
            <a:ext cx="5038725" cy="676275"/>
          </a:xfrm>
          <a:prstGeom prst="rect">
            <a:avLst/>
          </a:prstGeom>
          <a:noFill/>
          <a:ln>
            <a:noFill/>
          </a:ln>
        </p:spPr>
      </p:pic>
      <p:cxnSp>
        <p:nvCxnSpPr>
          <p:cNvPr id="287" name="Google Shape;287;p26"/>
          <p:cNvCxnSpPr/>
          <p:nvPr/>
        </p:nvCxnSpPr>
        <p:spPr>
          <a:xfrm flipH="1">
            <a:off x="1182850" y="1287750"/>
            <a:ext cx="1767000" cy="1534800"/>
          </a:xfrm>
          <a:prstGeom prst="straightConnector1">
            <a:avLst/>
          </a:prstGeom>
          <a:noFill/>
          <a:ln cap="flat" cmpd="sng" w="9525">
            <a:solidFill>
              <a:schemeClr val="dk2"/>
            </a:solidFill>
            <a:prstDash val="solid"/>
            <a:round/>
            <a:headEnd len="sm" w="sm" type="none"/>
            <a:tailEnd len="med" w="med" type="triangle"/>
          </a:ln>
        </p:spPr>
      </p:cxnSp>
      <p:pic>
        <p:nvPicPr>
          <p:cNvPr id="288" name="Google Shape;288;p26"/>
          <p:cNvPicPr preferRelativeResize="0"/>
          <p:nvPr/>
        </p:nvPicPr>
        <p:blipFill rotWithShape="1">
          <a:blip r:embed="rId4">
            <a:alphaModFix/>
          </a:blip>
          <a:srcRect b="0" l="0" r="0" t="0"/>
          <a:stretch/>
        </p:blipFill>
        <p:spPr>
          <a:xfrm>
            <a:off x="511775" y="2873750"/>
            <a:ext cx="1371600" cy="466725"/>
          </a:xfrm>
          <a:prstGeom prst="rect">
            <a:avLst/>
          </a:prstGeom>
          <a:noFill/>
          <a:ln>
            <a:noFill/>
          </a:ln>
        </p:spPr>
      </p:pic>
      <p:cxnSp>
        <p:nvCxnSpPr>
          <p:cNvPr id="289" name="Google Shape;289;p26"/>
          <p:cNvCxnSpPr>
            <a:stCxn id="288" idx="2"/>
          </p:cNvCxnSpPr>
          <p:nvPr/>
        </p:nvCxnSpPr>
        <p:spPr>
          <a:xfrm flipH="1">
            <a:off x="441875" y="3340475"/>
            <a:ext cx="755700" cy="777300"/>
          </a:xfrm>
          <a:prstGeom prst="straightConnector1">
            <a:avLst/>
          </a:prstGeom>
          <a:noFill/>
          <a:ln cap="flat" cmpd="sng" w="9525">
            <a:solidFill>
              <a:schemeClr val="dk2"/>
            </a:solidFill>
            <a:prstDash val="solid"/>
            <a:round/>
            <a:headEnd len="sm" w="sm" type="none"/>
            <a:tailEnd len="med" w="med" type="triangle"/>
          </a:ln>
        </p:spPr>
      </p:cxnSp>
      <p:sp>
        <p:nvSpPr>
          <p:cNvPr id="290" name="Google Shape;290;p26"/>
          <p:cNvSpPr txBox="1"/>
          <p:nvPr/>
        </p:nvSpPr>
        <p:spPr>
          <a:xfrm>
            <a:off x="107100" y="4132775"/>
            <a:ext cx="431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Dry air density</a:t>
            </a:r>
            <a:endParaRPr b="0" i="0" sz="1400" u="none" cap="none" strike="noStrike">
              <a:solidFill>
                <a:srgbClr val="000000"/>
              </a:solidFill>
              <a:latin typeface="Arial"/>
              <a:ea typeface="Arial"/>
              <a:cs typeface="Arial"/>
              <a:sym typeface="Arial"/>
            </a:endParaRPr>
          </a:p>
        </p:txBody>
      </p:sp>
      <p:cxnSp>
        <p:nvCxnSpPr>
          <p:cNvPr id="291" name="Google Shape;291;p26"/>
          <p:cNvCxnSpPr/>
          <p:nvPr/>
        </p:nvCxnSpPr>
        <p:spPr>
          <a:xfrm flipH="1">
            <a:off x="1370175" y="3391675"/>
            <a:ext cx="235200" cy="366900"/>
          </a:xfrm>
          <a:prstGeom prst="straightConnector1">
            <a:avLst/>
          </a:prstGeom>
          <a:noFill/>
          <a:ln cap="flat" cmpd="sng" w="9525">
            <a:solidFill>
              <a:schemeClr val="dk2"/>
            </a:solidFill>
            <a:prstDash val="solid"/>
            <a:round/>
            <a:headEnd len="sm" w="sm" type="none"/>
            <a:tailEnd len="med" w="med" type="triangle"/>
          </a:ln>
        </p:spPr>
      </p:cxnSp>
      <p:sp>
        <p:nvSpPr>
          <p:cNvPr id="292" name="Google Shape;292;p26"/>
          <p:cNvSpPr txBox="1"/>
          <p:nvPr/>
        </p:nvSpPr>
        <p:spPr>
          <a:xfrm>
            <a:off x="1108050" y="3733575"/>
            <a:ext cx="4312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Vertical derivative of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height coord</a:t>
            </a:r>
            <a:endParaRPr b="0" i="0" sz="1200" u="none" cap="none" strike="noStrike">
              <a:solidFill>
                <a:srgbClr val="000000"/>
              </a:solidFill>
              <a:latin typeface="Arial"/>
              <a:ea typeface="Arial"/>
              <a:cs typeface="Arial"/>
              <a:sym typeface="Arial"/>
            </a:endParaRPr>
          </a:p>
        </p:txBody>
      </p:sp>
      <p:cxnSp>
        <p:nvCxnSpPr>
          <p:cNvPr id="293" name="Google Shape;293;p26"/>
          <p:cNvCxnSpPr>
            <a:stCxn id="294" idx="1"/>
          </p:cNvCxnSpPr>
          <p:nvPr/>
        </p:nvCxnSpPr>
        <p:spPr>
          <a:xfrm flipH="1">
            <a:off x="2560375" y="1393900"/>
            <a:ext cx="1115700" cy="1033200"/>
          </a:xfrm>
          <a:prstGeom prst="straightConnector1">
            <a:avLst/>
          </a:prstGeom>
          <a:noFill/>
          <a:ln cap="flat" cmpd="sng" w="9525">
            <a:solidFill>
              <a:schemeClr val="dk2"/>
            </a:solidFill>
            <a:prstDash val="solid"/>
            <a:round/>
            <a:headEnd len="sm" w="sm" type="none"/>
            <a:tailEnd len="med" w="med" type="triangle"/>
          </a:ln>
        </p:spPr>
      </p:cxnSp>
      <p:sp>
        <p:nvSpPr>
          <p:cNvPr id="294" name="Google Shape;294;p26"/>
          <p:cNvSpPr/>
          <p:nvPr/>
        </p:nvSpPr>
        <p:spPr>
          <a:xfrm rot="5400000">
            <a:off x="3616225" y="1087000"/>
            <a:ext cx="119700" cy="4941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6"/>
          <p:cNvSpPr txBox="1"/>
          <p:nvPr/>
        </p:nvSpPr>
        <p:spPr>
          <a:xfrm>
            <a:off x="1883375" y="2473550"/>
            <a:ext cx="431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Horizontal Velocities</a:t>
            </a:r>
            <a:endParaRPr b="0" i="0" sz="1400" u="none" cap="none" strike="noStrike">
              <a:solidFill>
                <a:srgbClr val="000000"/>
              </a:solidFill>
              <a:latin typeface="Arial"/>
              <a:ea typeface="Arial"/>
              <a:cs typeface="Arial"/>
              <a:sym typeface="Arial"/>
            </a:endParaRPr>
          </a:p>
        </p:txBody>
      </p:sp>
      <p:cxnSp>
        <p:nvCxnSpPr>
          <p:cNvPr id="296" name="Google Shape;296;p26"/>
          <p:cNvCxnSpPr/>
          <p:nvPr/>
        </p:nvCxnSpPr>
        <p:spPr>
          <a:xfrm flipH="1">
            <a:off x="3923125" y="1287750"/>
            <a:ext cx="172200" cy="584100"/>
          </a:xfrm>
          <a:prstGeom prst="straightConnector1">
            <a:avLst/>
          </a:prstGeom>
          <a:noFill/>
          <a:ln cap="flat" cmpd="sng" w="9525">
            <a:solidFill>
              <a:schemeClr val="dk2"/>
            </a:solidFill>
            <a:prstDash val="solid"/>
            <a:round/>
            <a:headEnd len="sm" w="sm" type="none"/>
            <a:tailEnd len="med" w="med" type="triangle"/>
          </a:ln>
        </p:spPr>
      </p:cxnSp>
      <p:sp>
        <p:nvSpPr>
          <p:cNvPr id="297" name="Google Shape;297;p26"/>
          <p:cNvSpPr txBox="1"/>
          <p:nvPr/>
        </p:nvSpPr>
        <p:spPr>
          <a:xfrm>
            <a:off x="3331675" y="1972600"/>
            <a:ext cx="431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Vertical velocity</a:t>
            </a:r>
            <a:endParaRPr b="0" i="0" sz="1400" u="none" cap="none" strike="noStrike">
              <a:solidFill>
                <a:srgbClr val="000000"/>
              </a:solidFill>
              <a:latin typeface="Arial"/>
              <a:ea typeface="Arial"/>
              <a:cs typeface="Arial"/>
              <a:sym typeface="Arial"/>
            </a:endParaRPr>
          </a:p>
        </p:txBody>
      </p:sp>
      <p:cxnSp>
        <p:nvCxnSpPr>
          <p:cNvPr id="298" name="Google Shape;298;p26"/>
          <p:cNvCxnSpPr/>
          <p:nvPr/>
        </p:nvCxnSpPr>
        <p:spPr>
          <a:xfrm>
            <a:off x="4537050" y="1347650"/>
            <a:ext cx="471600" cy="1212900"/>
          </a:xfrm>
          <a:prstGeom prst="straightConnector1">
            <a:avLst/>
          </a:prstGeom>
          <a:noFill/>
          <a:ln cap="flat" cmpd="sng" w="9525">
            <a:solidFill>
              <a:schemeClr val="dk2"/>
            </a:solidFill>
            <a:prstDash val="solid"/>
            <a:round/>
            <a:headEnd len="sm" w="sm" type="none"/>
            <a:tailEnd len="med" w="med" type="triangle"/>
          </a:ln>
        </p:spPr>
      </p:cxnSp>
      <p:sp>
        <p:nvSpPr>
          <p:cNvPr id="299" name="Google Shape;299;p26"/>
          <p:cNvSpPr txBox="1"/>
          <p:nvPr/>
        </p:nvSpPr>
        <p:spPr>
          <a:xfrm>
            <a:off x="4641875" y="2592988"/>
            <a:ext cx="4312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Moist potential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temperature</a:t>
            </a:r>
            <a:endParaRPr b="0" i="0" sz="1400" u="none" cap="none" strike="noStrike">
              <a:solidFill>
                <a:srgbClr val="000000"/>
              </a:solidFill>
              <a:latin typeface="Arial"/>
              <a:ea typeface="Arial"/>
              <a:cs typeface="Arial"/>
              <a:sym typeface="Arial"/>
            </a:endParaRPr>
          </a:p>
        </p:txBody>
      </p:sp>
      <p:cxnSp>
        <p:nvCxnSpPr>
          <p:cNvPr id="300" name="Google Shape;300;p26"/>
          <p:cNvCxnSpPr/>
          <p:nvPr/>
        </p:nvCxnSpPr>
        <p:spPr>
          <a:xfrm>
            <a:off x="5008725" y="1325175"/>
            <a:ext cx="846000" cy="546600"/>
          </a:xfrm>
          <a:prstGeom prst="straightConnector1">
            <a:avLst/>
          </a:prstGeom>
          <a:noFill/>
          <a:ln cap="flat" cmpd="sng" w="9525">
            <a:solidFill>
              <a:schemeClr val="dk2"/>
            </a:solidFill>
            <a:prstDash val="solid"/>
            <a:round/>
            <a:headEnd len="sm" w="sm" type="none"/>
            <a:tailEnd len="med" w="med" type="triangle"/>
          </a:ln>
        </p:spPr>
      </p:cxnSp>
      <p:sp>
        <p:nvSpPr>
          <p:cNvPr id="301" name="Google Shape;301;p26"/>
          <p:cNvSpPr txBox="1"/>
          <p:nvPr/>
        </p:nvSpPr>
        <p:spPr>
          <a:xfrm>
            <a:off x="5967050" y="1686725"/>
            <a:ext cx="2785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Mixing ratio of water species (vapor, cloud, rain)</a:t>
            </a:r>
            <a:endParaRPr b="0" i="0" sz="1400" u="none" cap="none" strike="noStrike">
              <a:solidFill>
                <a:srgbClr val="000000"/>
              </a:solidFill>
              <a:latin typeface="Arial"/>
              <a:ea typeface="Arial"/>
              <a:cs typeface="Arial"/>
              <a:sym typeface="Arial"/>
            </a:endParaRPr>
          </a:p>
        </p:txBody>
      </p:sp>
      <p:sp>
        <p:nvSpPr>
          <p:cNvPr id="302" name="Google Shape;302;p26"/>
          <p:cNvSpPr txBox="1"/>
          <p:nvPr/>
        </p:nvSpPr>
        <p:spPr>
          <a:xfrm>
            <a:off x="3962425" y="3822300"/>
            <a:ext cx="4544400" cy="415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Arial"/>
                <a:ea typeface="Arial"/>
                <a:cs typeface="Arial"/>
                <a:sym typeface="Arial"/>
              </a:rPr>
              <a:t>Nonhydrostatic fluid-flow equations on the sphere</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7"/>
          <p:cNvSpPr txBox="1"/>
          <p:nvPr>
            <p:ph type="title"/>
          </p:nvPr>
        </p:nvSpPr>
        <p:spPr>
          <a:xfrm>
            <a:off x="76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Horizontal Velocity Dynamics</a:t>
            </a:r>
            <a:endParaRPr/>
          </a:p>
        </p:txBody>
      </p:sp>
      <p:pic>
        <p:nvPicPr>
          <p:cNvPr id="308" name="Google Shape;308;p27"/>
          <p:cNvPicPr preferRelativeResize="0"/>
          <p:nvPr/>
        </p:nvPicPr>
        <p:blipFill rotWithShape="1">
          <a:blip r:embed="rId3">
            <a:alphaModFix/>
          </a:blip>
          <a:srcRect b="0" l="0" r="0" t="0"/>
          <a:stretch/>
        </p:blipFill>
        <p:spPr>
          <a:xfrm>
            <a:off x="974300" y="1551425"/>
            <a:ext cx="5905500" cy="2762250"/>
          </a:xfrm>
          <a:prstGeom prst="rect">
            <a:avLst/>
          </a:prstGeom>
          <a:noFill/>
          <a:ln>
            <a:noFill/>
          </a:ln>
        </p:spPr>
      </p:pic>
      <p:sp>
        <p:nvSpPr>
          <p:cNvPr id="309" name="Google Shape;309;p27"/>
          <p:cNvSpPr/>
          <p:nvPr/>
        </p:nvSpPr>
        <p:spPr>
          <a:xfrm>
            <a:off x="5568600" y="1827300"/>
            <a:ext cx="1257900" cy="628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0" name="Google Shape;310;p27"/>
          <p:cNvCxnSpPr>
            <a:stCxn id="309" idx="6"/>
            <a:endCxn id="311" idx="1"/>
          </p:cNvCxnSpPr>
          <p:nvPr/>
        </p:nvCxnSpPr>
        <p:spPr>
          <a:xfrm flipH="1" rot="10800000">
            <a:off x="6826500" y="1989600"/>
            <a:ext cx="383400" cy="152100"/>
          </a:xfrm>
          <a:prstGeom prst="straightConnector1">
            <a:avLst/>
          </a:prstGeom>
          <a:noFill/>
          <a:ln cap="flat" cmpd="sng" w="9525">
            <a:solidFill>
              <a:schemeClr val="dk2"/>
            </a:solidFill>
            <a:prstDash val="solid"/>
            <a:round/>
            <a:headEnd len="sm" w="sm" type="none"/>
            <a:tailEnd len="med" w="med" type="triangle"/>
          </a:ln>
        </p:spPr>
      </p:cxnSp>
      <p:sp>
        <p:nvSpPr>
          <p:cNvPr id="311" name="Google Shape;311;p27"/>
          <p:cNvSpPr txBox="1"/>
          <p:nvPr/>
        </p:nvSpPr>
        <p:spPr>
          <a:xfrm>
            <a:off x="7209900" y="1789375"/>
            <a:ext cx="235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Coriolis</a:t>
            </a:r>
            <a:endParaRPr b="0" i="0" sz="1400" u="none" cap="none" strike="noStrike">
              <a:solidFill>
                <a:srgbClr val="000000"/>
              </a:solidFill>
              <a:latin typeface="Arial"/>
              <a:ea typeface="Arial"/>
              <a:cs typeface="Arial"/>
              <a:sym typeface="Arial"/>
            </a:endParaRPr>
          </a:p>
        </p:txBody>
      </p:sp>
      <p:sp>
        <p:nvSpPr>
          <p:cNvPr id="312" name="Google Shape;312;p27"/>
          <p:cNvSpPr txBox="1"/>
          <p:nvPr/>
        </p:nvSpPr>
        <p:spPr>
          <a:xfrm>
            <a:off x="6858000" y="2380825"/>
            <a:ext cx="2298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27"/>
          <p:cNvSpPr/>
          <p:nvPr/>
        </p:nvSpPr>
        <p:spPr>
          <a:xfrm>
            <a:off x="5111400" y="2741700"/>
            <a:ext cx="1257900" cy="628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4" name="Google Shape;314;p27"/>
          <p:cNvCxnSpPr/>
          <p:nvPr/>
        </p:nvCxnSpPr>
        <p:spPr>
          <a:xfrm flipH="1" rot="10800000">
            <a:off x="6408275" y="2651700"/>
            <a:ext cx="621900" cy="367800"/>
          </a:xfrm>
          <a:prstGeom prst="straightConnector1">
            <a:avLst/>
          </a:prstGeom>
          <a:noFill/>
          <a:ln cap="flat" cmpd="sng" w="9525">
            <a:solidFill>
              <a:schemeClr val="dk2"/>
            </a:solidFill>
            <a:prstDash val="solid"/>
            <a:round/>
            <a:headEnd len="sm" w="sm" type="none"/>
            <a:tailEnd len="med" w="med" type="triangle"/>
          </a:ln>
        </p:spPr>
      </p:cxnSp>
      <p:sp>
        <p:nvSpPr>
          <p:cNvPr id="315" name="Google Shape;315;p27"/>
          <p:cNvSpPr txBox="1"/>
          <p:nvPr/>
        </p:nvSpPr>
        <p:spPr>
          <a:xfrm>
            <a:off x="7105050" y="2380825"/>
            <a:ext cx="14751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Grad of Horizontal Kinetic Energy</a:t>
            </a:r>
            <a:endParaRPr b="0" i="0" sz="1400" u="none" cap="none" strike="noStrike">
              <a:solidFill>
                <a:srgbClr val="000000"/>
              </a:solidFill>
              <a:latin typeface="Arial"/>
              <a:ea typeface="Arial"/>
              <a:cs typeface="Arial"/>
              <a:sym typeface="Arial"/>
            </a:endParaRPr>
          </a:p>
        </p:txBody>
      </p:sp>
      <p:sp>
        <p:nvSpPr>
          <p:cNvPr id="316" name="Google Shape;316;p27"/>
          <p:cNvSpPr/>
          <p:nvPr/>
        </p:nvSpPr>
        <p:spPr>
          <a:xfrm>
            <a:off x="2528900" y="3728975"/>
            <a:ext cx="1160400" cy="434400"/>
          </a:xfrm>
          <a:prstGeom prst="ellipse">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27"/>
          <p:cNvSpPr/>
          <p:nvPr/>
        </p:nvSpPr>
        <p:spPr>
          <a:xfrm>
            <a:off x="3901650" y="3469600"/>
            <a:ext cx="1160400" cy="844200"/>
          </a:xfrm>
          <a:prstGeom prst="ellipse">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27"/>
          <p:cNvSpPr/>
          <p:nvPr/>
        </p:nvSpPr>
        <p:spPr>
          <a:xfrm>
            <a:off x="3943625" y="2651700"/>
            <a:ext cx="1160400" cy="770400"/>
          </a:xfrm>
          <a:prstGeom prst="ellipse">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27"/>
          <p:cNvSpPr/>
          <p:nvPr/>
        </p:nvSpPr>
        <p:spPr>
          <a:xfrm>
            <a:off x="2825400" y="1751100"/>
            <a:ext cx="1257900" cy="844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0" name="Google Shape;320;p27"/>
          <p:cNvCxnSpPr>
            <a:stCxn id="319" idx="0"/>
          </p:cNvCxnSpPr>
          <p:nvPr/>
        </p:nvCxnSpPr>
        <p:spPr>
          <a:xfrm flipH="1" rot="10800000">
            <a:off x="3454350" y="1347600"/>
            <a:ext cx="371400" cy="403500"/>
          </a:xfrm>
          <a:prstGeom prst="straightConnector1">
            <a:avLst/>
          </a:prstGeom>
          <a:noFill/>
          <a:ln cap="flat" cmpd="sng" w="9525">
            <a:solidFill>
              <a:schemeClr val="dk2"/>
            </a:solidFill>
            <a:prstDash val="solid"/>
            <a:round/>
            <a:headEnd len="sm" w="sm" type="none"/>
            <a:tailEnd len="med" w="med" type="triangle"/>
          </a:ln>
        </p:spPr>
      </p:cxnSp>
      <p:sp>
        <p:nvSpPr>
          <p:cNvPr id="321" name="Google Shape;321;p27"/>
          <p:cNvSpPr txBox="1"/>
          <p:nvPr/>
        </p:nvSpPr>
        <p:spPr>
          <a:xfrm>
            <a:off x="3631150" y="958325"/>
            <a:ext cx="431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Grad of pressure</a:t>
            </a:r>
            <a:endParaRPr b="0" i="0" sz="1400" u="none" cap="none" strike="noStrike">
              <a:solidFill>
                <a:srgbClr val="000000"/>
              </a:solidFill>
              <a:latin typeface="Arial"/>
              <a:ea typeface="Arial"/>
              <a:cs typeface="Arial"/>
              <a:sym typeface="Arial"/>
            </a:endParaRPr>
          </a:p>
        </p:txBody>
      </p:sp>
      <p:sp>
        <p:nvSpPr>
          <p:cNvPr id="322" name="Google Shape;322;p27"/>
          <p:cNvSpPr/>
          <p:nvPr/>
        </p:nvSpPr>
        <p:spPr>
          <a:xfrm>
            <a:off x="4116975" y="1664913"/>
            <a:ext cx="1160400" cy="770400"/>
          </a:xfrm>
          <a:prstGeom prst="ellipse">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27"/>
          <p:cNvSpPr/>
          <p:nvPr/>
        </p:nvSpPr>
        <p:spPr>
          <a:xfrm>
            <a:off x="2480150" y="2781025"/>
            <a:ext cx="1257900" cy="678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4" name="Google Shape;324;p27"/>
          <p:cNvCxnSpPr/>
          <p:nvPr/>
        </p:nvCxnSpPr>
        <p:spPr>
          <a:xfrm flipH="1">
            <a:off x="3399125" y="2463200"/>
            <a:ext cx="1160400" cy="2096400"/>
          </a:xfrm>
          <a:prstGeom prst="straightConnector1">
            <a:avLst/>
          </a:prstGeom>
          <a:noFill/>
          <a:ln cap="flat" cmpd="sng" w="9525">
            <a:solidFill>
              <a:srgbClr val="BF9000"/>
            </a:solidFill>
            <a:prstDash val="dot"/>
            <a:round/>
            <a:headEnd len="sm" w="sm" type="none"/>
            <a:tailEnd len="med" w="med" type="triangle"/>
          </a:ln>
        </p:spPr>
      </p:cxnSp>
      <p:sp>
        <p:nvSpPr>
          <p:cNvPr id="325" name="Google Shape;325;p27"/>
          <p:cNvSpPr txBox="1"/>
          <p:nvPr/>
        </p:nvSpPr>
        <p:spPr>
          <a:xfrm>
            <a:off x="2897425" y="4511950"/>
            <a:ext cx="431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Vertical and metric terms</a:t>
            </a:r>
            <a:endParaRPr b="0" i="0" sz="1400" u="none" cap="none" strike="noStrike">
              <a:solidFill>
                <a:srgbClr val="000000"/>
              </a:solidFill>
              <a:latin typeface="Arial"/>
              <a:ea typeface="Arial"/>
              <a:cs typeface="Arial"/>
              <a:sym typeface="Arial"/>
            </a:endParaRPr>
          </a:p>
        </p:txBody>
      </p:sp>
      <p:sp>
        <p:nvSpPr>
          <p:cNvPr id="326" name="Google Shape;326;p27"/>
          <p:cNvSpPr/>
          <p:nvPr/>
        </p:nvSpPr>
        <p:spPr>
          <a:xfrm>
            <a:off x="5187600" y="3656100"/>
            <a:ext cx="621900" cy="6288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7" name="Google Shape;327;p27"/>
          <p:cNvCxnSpPr>
            <a:stCxn id="326" idx="6"/>
          </p:cNvCxnSpPr>
          <p:nvPr/>
        </p:nvCxnSpPr>
        <p:spPr>
          <a:xfrm flipH="1" rot="10800000">
            <a:off x="5809500" y="3878100"/>
            <a:ext cx="816300" cy="92400"/>
          </a:xfrm>
          <a:prstGeom prst="straightConnector1">
            <a:avLst/>
          </a:prstGeom>
          <a:noFill/>
          <a:ln cap="flat" cmpd="sng" w="9525">
            <a:solidFill>
              <a:srgbClr val="CC0000"/>
            </a:solidFill>
            <a:prstDash val="solid"/>
            <a:round/>
            <a:headEnd len="sm" w="sm" type="none"/>
            <a:tailEnd len="med" w="med" type="triangle"/>
          </a:ln>
        </p:spPr>
      </p:cxnSp>
      <p:sp>
        <p:nvSpPr>
          <p:cNvPr id="328" name="Google Shape;328;p27"/>
          <p:cNvSpPr txBox="1"/>
          <p:nvPr/>
        </p:nvSpPr>
        <p:spPr>
          <a:xfrm>
            <a:off x="6667200" y="3685975"/>
            <a:ext cx="2350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Sources/sinks: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Physics, subgrid and filters</a:t>
            </a:r>
            <a:endParaRPr b="0" i="0" sz="1400" u="none" cap="none" strike="noStrike">
              <a:solidFill>
                <a:srgbClr val="000000"/>
              </a:solidFill>
              <a:latin typeface="Arial"/>
              <a:ea typeface="Arial"/>
              <a:cs typeface="Arial"/>
              <a:sym typeface="Arial"/>
            </a:endParaRPr>
          </a:p>
        </p:txBody>
      </p:sp>
      <p:pic>
        <p:nvPicPr>
          <p:cNvPr id="329" name="Google Shape;329;p27"/>
          <p:cNvPicPr preferRelativeResize="0"/>
          <p:nvPr/>
        </p:nvPicPr>
        <p:blipFill rotWithShape="1">
          <a:blip r:embed="rId4">
            <a:alphaModFix/>
          </a:blip>
          <a:srcRect b="0" l="0" r="3232" t="19555"/>
          <a:stretch/>
        </p:blipFill>
        <p:spPr>
          <a:xfrm>
            <a:off x="6969800" y="272525"/>
            <a:ext cx="1344975" cy="301525"/>
          </a:xfrm>
          <a:prstGeom prst="rect">
            <a:avLst/>
          </a:prstGeom>
          <a:noFill/>
          <a:ln>
            <a:noFill/>
          </a:ln>
        </p:spPr>
      </p:pic>
      <p:sp>
        <p:nvSpPr>
          <p:cNvPr id="330" name="Google Shape;330;p27"/>
          <p:cNvSpPr txBox="1"/>
          <p:nvPr/>
        </p:nvSpPr>
        <p:spPr>
          <a:xfrm>
            <a:off x="179700" y="3019500"/>
            <a:ext cx="1344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3D nonlinear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divergence</a:t>
            </a:r>
            <a:endParaRPr b="0" i="0" sz="1400" u="none" cap="none" strike="noStrike">
              <a:solidFill>
                <a:srgbClr val="000000"/>
              </a:solidFill>
              <a:latin typeface="Arial"/>
              <a:ea typeface="Arial"/>
              <a:cs typeface="Arial"/>
              <a:sym typeface="Arial"/>
            </a:endParaRPr>
          </a:p>
        </p:txBody>
      </p:sp>
      <p:cxnSp>
        <p:nvCxnSpPr>
          <p:cNvPr id="331" name="Google Shape;331;p27"/>
          <p:cNvCxnSpPr>
            <a:endCxn id="330" idx="3"/>
          </p:cNvCxnSpPr>
          <p:nvPr/>
        </p:nvCxnSpPr>
        <p:spPr>
          <a:xfrm flipH="1">
            <a:off x="1524600" y="3144600"/>
            <a:ext cx="961200" cy="1827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Mass Dynamics</a:t>
            </a:r>
            <a:endParaRPr/>
          </a:p>
        </p:txBody>
      </p:sp>
      <p:pic>
        <p:nvPicPr>
          <p:cNvPr id="337" name="Google Shape;337;p28"/>
          <p:cNvPicPr preferRelativeResize="0"/>
          <p:nvPr/>
        </p:nvPicPr>
        <p:blipFill rotWithShape="1">
          <a:blip r:embed="rId3">
            <a:alphaModFix/>
          </a:blip>
          <a:srcRect b="0" l="0" r="0" t="0"/>
          <a:stretch/>
        </p:blipFill>
        <p:spPr>
          <a:xfrm>
            <a:off x="1223025" y="1221500"/>
            <a:ext cx="2314575" cy="800100"/>
          </a:xfrm>
          <a:prstGeom prst="rect">
            <a:avLst/>
          </a:prstGeom>
          <a:noFill/>
          <a:ln>
            <a:noFill/>
          </a:ln>
        </p:spPr>
      </p:pic>
      <p:sp>
        <p:nvSpPr>
          <p:cNvPr id="338" name="Google Shape;338;p28"/>
          <p:cNvSpPr/>
          <p:nvPr/>
        </p:nvSpPr>
        <p:spPr>
          <a:xfrm>
            <a:off x="2305975" y="1332675"/>
            <a:ext cx="1272900" cy="514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9" name="Google Shape;339;p28"/>
          <p:cNvCxnSpPr/>
          <p:nvPr/>
        </p:nvCxnSpPr>
        <p:spPr>
          <a:xfrm>
            <a:off x="2949850" y="1879200"/>
            <a:ext cx="1182900" cy="793500"/>
          </a:xfrm>
          <a:prstGeom prst="straightConnector1">
            <a:avLst/>
          </a:prstGeom>
          <a:noFill/>
          <a:ln cap="flat" cmpd="sng" w="9525">
            <a:solidFill>
              <a:schemeClr val="dk2"/>
            </a:solidFill>
            <a:prstDash val="solid"/>
            <a:round/>
            <a:headEnd len="sm" w="sm" type="none"/>
            <a:tailEnd len="med" w="med" type="triangle"/>
          </a:ln>
        </p:spPr>
      </p:cxnSp>
      <p:sp>
        <p:nvSpPr>
          <p:cNvPr id="340" name="Google Shape;340;p28"/>
          <p:cNvSpPr txBox="1"/>
          <p:nvPr/>
        </p:nvSpPr>
        <p:spPr>
          <a:xfrm>
            <a:off x="3385200" y="2787925"/>
            <a:ext cx="2414400" cy="61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Flux form divergence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(Ready for Finite Volumes!)</a:t>
            </a:r>
            <a:endParaRPr b="0" i="0" sz="1400" u="none" cap="none" strike="noStrike">
              <a:solidFill>
                <a:srgbClr val="000000"/>
              </a:solidFill>
              <a:latin typeface="Arial"/>
              <a:ea typeface="Arial"/>
              <a:cs typeface="Arial"/>
              <a:sym typeface="Arial"/>
            </a:endParaRPr>
          </a:p>
        </p:txBody>
      </p:sp>
      <p:pic>
        <p:nvPicPr>
          <p:cNvPr id="341" name="Google Shape;341;p28"/>
          <p:cNvPicPr preferRelativeResize="0"/>
          <p:nvPr/>
        </p:nvPicPr>
        <p:blipFill rotWithShape="1">
          <a:blip r:embed="rId4">
            <a:alphaModFix/>
          </a:blip>
          <a:srcRect b="0" l="0" r="0" t="0"/>
          <a:stretch/>
        </p:blipFill>
        <p:spPr>
          <a:xfrm>
            <a:off x="5649150" y="1251450"/>
            <a:ext cx="2715725" cy="800100"/>
          </a:xfrm>
          <a:prstGeom prst="rect">
            <a:avLst/>
          </a:prstGeom>
          <a:noFill/>
          <a:ln>
            <a:noFill/>
          </a:ln>
        </p:spPr>
      </p:pic>
      <p:cxnSp>
        <p:nvCxnSpPr>
          <p:cNvPr id="342" name="Google Shape;342;p28"/>
          <p:cNvCxnSpPr/>
          <p:nvPr/>
        </p:nvCxnSpPr>
        <p:spPr>
          <a:xfrm flipH="1">
            <a:off x="4851275" y="1924125"/>
            <a:ext cx="2021700" cy="786300"/>
          </a:xfrm>
          <a:prstGeom prst="straightConnector1">
            <a:avLst/>
          </a:prstGeom>
          <a:noFill/>
          <a:ln cap="flat" cmpd="sng" w="9525">
            <a:solidFill>
              <a:schemeClr val="dk2"/>
            </a:solidFill>
            <a:prstDash val="solid"/>
            <a:round/>
            <a:headEnd len="sm" w="sm" type="none"/>
            <a:tailEnd len="med" w="med" type="triangle"/>
          </a:ln>
        </p:spPr>
      </p:cxnSp>
      <p:sp>
        <p:nvSpPr>
          <p:cNvPr id="343" name="Google Shape;343;p28"/>
          <p:cNvSpPr/>
          <p:nvPr/>
        </p:nvSpPr>
        <p:spPr>
          <a:xfrm>
            <a:off x="6448900" y="1394400"/>
            <a:ext cx="1272900" cy="514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4" name="Google Shape;344;p28"/>
          <p:cNvPicPr preferRelativeResize="0"/>
          <p:nvPr/>
        </p:nvPicPr>
        <p:blipFill rotWithShape="1">
          <a:blip r:embed="rId5">
            <a:alphaModFix/>
          </a:blip>
          <a:srcRect b="0" l="0" r="0" t="0"/>
          <a:stretch/>
        </p:blipFill>
        <p:spPr>
          <a:xfrm>
            <a:off x="384450" y="3883300"/>
            <a:ext cx="2730225" cy="728549"/>
          </a:xfrm>
          <a:prstGeom prst="rect">
            <a:avLst/>
          </a:prstGeom>
          <a:noFill/>
          <a:ln>
            <a:noFill/>
          </a:ln>
        </p:spPr>
      </p:pic>
      <p:sp>
        <p:nvSpPr>
          <p:cNvPr id="345" name="Google Shape;345;p28"/>
          <p:cNvSpPr/>
          <p:nvPr/>
        </p:nvSpPr>
        <p:spPr>
          <a:xfrm>
            <a:off x="1223025" y="3933300"/>
            <a:ext cx="1272900" cy="514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6" name="Google Shape;346;p28"/>
          <p:cNvCxnSpPr>
            <a:stCxn id="345" idx="7"/>
          </p:cNvCxnSpPr>
          <p:nvPr/>
        </p:nvCxnSpPr>
        <p:spPr>
          <a:xfrm flipH="1" rot="10800000">
            <a:off x="2309513" y="3548703"/>
            <a:ext cx="1471500" cy="4599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Summary</a:t>
            </a:r>
            <a:endParaRPr/>
          </a:p>
        </p:txBody>
      </p:sp>
      <p:pic>
        <p:nvPicPr>
          <p:cNvPr id="352" name="Google Shape;352;p29"/>
          <p:cNvPicPr preferRelativeResize="0"/>
          <p:nvPr/>
        </p:nvPicPr>
        <p:blipFill rotWithShape="1">
          <a:blip r:embed="rId3">
            <a:alphaModFix/>
          </a:blip>
          <a:srcRect b="0" l="0" r="0" t="0"/>
          <a:stretch/>
        </p:blipFill>
        <p:spPr>
          <a:xfrm>
            <a:off x="578100" y="616500"/>
            <a:ext cx="7874456" cy="42412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Summary</a:t>
            </a:r>
            <a:endParaRPr/>
          </a:p>
        </p:txBody>
      </p:sp>
      <p:sp>
        <p:nvSpPr>
          <p:cNvPr id="37" name="Google Shape;37;p3"/>
          <p:cNvSpPr txBox="1"/>
          <p:nvPr>
            <p:ph idx="1" type="body"/>
          </p:nvPr>
        </p:nvSpPr>
        <p:spPr>
          <a:xfrm>
            <a:off x="457200" y="1226208"/>
            <a:ext cx="8229600" cy="35949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360"/>
              </a:spcBef>
              <a:spcAft>
                <a:spcPts val="0"/>
              </a:spcAft>
              <a:buSzPts val="3200"/>
              <a:buChar char="❏"/>
            </a:pPr>
            <a:r>
              <a:rPr lang="en-GB" sz="2800"/>
              <a:t>Historical background</a:t>
            </a:r>
            <a:endParaRPr sz="2800"/>
          </a:p>
          <a:p>
            <a:pPr indent="-431800" lvl="0" marL="457200" rtl="0" algn="l">
              <a:lnSpc>
                <a:spcPct val="100000"/>
              </a:lnSpc>
              <a:spcBef>
                <a:spcPts val="0"/>
              </a:spcBef>
              <a:spcAft>
                <a:spcPts val="0"/>
              </a:spcAft>
              <a:buSzPts val="3200"/>
              <a:buChar char="❏"/>
            </a:pPr>
            <a:r>
              <a:rPr lang="en-GB" sz="2800"/>
              <a:t>Basic concepts of MONAN/MPAS dynamics </a:t>
            </a:r>
            <a:endParaRPr sz="2800"/>
          </a:p>
          <a:p>
            <a:pPr indent="-431800" lvl="0" marL="457200" rtl="0" algn="l">
              <a:lnSpc>
                <a:spcPct val="100000"/>
              </a:lnSpc>
              <a:spcBef>
                <a:spcPts val="0"/>
              </a:spcBef>
              <a:spcAft>
                <a:spcPts val="0"/>
              </a:spcAft>
              <a:buSzPts val="3200"/>
              <a:buChar char="❏"/>
            </a:pPr>
            <a:r>
              <a:rPr lang="en-GB" sz="2800"/>
              <a:t>Unstructured grids theory</a:t>
            </a:r>
            <a:endParaRPr sz="2800"/>
          </a:p>
          <a:p>
            <a:pPr indent="-431800" lvl="0" marL="457200" rtl="0" algn="l">
              <a:lnSpc>
                <a:spcPct val="100000"/>
              </a:lnSpc>
              <a:spcBef>
                <a:spcPts val="0"/>
              </a:spcBef>
              <a:spcAft>
                <a:spcPts val="0"/>
              </a:spcAft>
              <a:buSzPts val="3200"/>
              <a:buChar char="❏"/>
            </a:pPr>
            <a:r>
              <a:rPr lang="en-GB" sz="2800"/>
              <a:t>MONAN computational workflow</a:t>
            </a:r>
            <a:endParaRPr sz="2800"/>
          </a:p>
          <a:p>
            <a:pPr indent="0" lvl="0" marL="914400" rtl="0" algn="l">
              <a:lnSpc>
                <a:spcPct val="100000"/>
              </a:lnSpc>
              <a:spcBef>
                <a:spcPts val="360"/>
              </a:spcBef>
              <a:spcAft>
                <a:spcPts val="0"/>
              </a:spcAft>
              <a:buSzPts val="1800"/>
              <a:buNone/>
            </a:pPr>
            <a:r>
              <a:t/>
            </a:r>
            <a:endParaRPr sz="2800"/>
          </a:p>
          <a:p>
            <a:pPr indent="0" lvl="0" marL="0" rtl="0" algn="l">
              <a:lnSpc>
                <a:spcPct val="100000"/>
              </a:lnSpc>
              <a:spcBef>
                <a:spcPts val="360"/>
              </a:spcBef>
              <a:spcAft>
                <a:spcPts val="0"/>
              </a:spcAft>
              <a:buSzPts val="1800"/>
              <a:buNone/>
            </a:pPr>
            <a:r>
              <a:t/>
            </a:r>
            <a:endParaRPr sz="2800"/>
          </a:p>
        </p:txBody>
      </p:sp>
      <p:sp>
        <p:nvSpPr>
          <p:cNvPr id="38" name="Google Shape;38;p3"/>
          <p:cNvSpPr/>
          <p:nvPr/>
        </p:nvSpPr>
        <p:spPr>
          <a:xfrm>
            <a:off x="441846" y="1420223"/>
            <a:ext cx="284100" cy="276300"/>
          </a:xfrm>
          <a:prstGeom prst="rect">
            <a:avLst/>
          </a:prstGeom>
          <a:solidFill>
            <a:srgbClr val="293C7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93C78"/>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0"/>
          <p:cNvPicPr preferRelativeResize="0"/>
          <p:nvPr/>
        </p:nvPicPr>
        <p:blipFill rotWithShape="1">
          <a:blip r:embed="rId3">
            <a:alphaModFix/>
          </a:blip>
          <a:srcRect b="0" l="0" r="0" t="0"/>
          <a:stretch/>
        </p:blipFill>
        <p:spPr>
          <a:xfrm>
            <a:off x="3887627" y="3250126"/>
            <a:ext cx="7367674" cy="2330800"/>
          </a:xfrm>
          <a:prstGeom prst="rect">
            <a:avLst/>
          </a:prstGeom>
          <a:noFill/>
          <a:ln>
            <a:noFill/>
          </a:ln>
        </p:spPr>
      </p:pic>
      <p:sp>
        <p:nvSpPr>
          <p:cNvPr id="358" name="Google Shape;358;p3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Discrete Operators / Code</a:t>
            </a:r>
            <a:endParaRPr/>
          </a:p>
        </p:txBody>
      </p:sp>
      <p:pic>
        <p:nvPicPr>
          <p:cNvPr id="359" name="Google Shape;359;p30"/>
          <p:cNvPicPr preferRelativeResize="0"/>
          <p:nvPr/>
        </p:nvPicPr>
        <p:blipFill rotWithShape="1">
          <a:blip r:embed="rId4">
            <a:alphaModFix/>
          </a:blip>
          <a:srcRect b="0" l="0" r="0" t="0"/>
          <a:stretch/>
        </p:blipFill>
        <p:spPr>
          <a:xfrm>
            <a:off x="107475" y="659975"/>
            <a:ext cx="3298127" cy="4241275"/>
          </a:xfrm>
          <a:prstGeom prst="rect">
            <a:avLst/>
          </a:prstGeom>
          <a:noFill/>
          <a:ln>
            <a:noFill/>
          </a:ln>
        </p:spPr>
      </p:pic>
      <p:sp>
        <p:nvSpPr>
          <p:cNvPr id="360" name="Google Shape;360;p30"/>
          <p:cNvSpPr/>
          <p:nvPr/>
        </p:nvSpPr>
        <p:spPr>
          <a:xfrm>
            <a:off x="149750" y="2163725"/>
            <a:ext cx="1280400" cy="2172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30"/>
          <p:cNvSpPr/>
          <p:nvPr/>
        </p:nvSpPr>
        <p:spPr>
          <a:xfrm>
            <a:off x="1851925" y="1470125"/>
            <a:ext cx="1280400" cy="2172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30"/>
          <p:cNvSpPr/>
          <p:nvPr/>
        </p:nvSpPr>
        <p:spPr>
          <a:xfrm>
            <a:off x="1929475" y="3097400"/>
            <a:ext cx="1280400" cy="2172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3" name="Google Shape;363;p30"/>
          <p:cNvPicPr preferRelativeResize="0"/>
          <p:nvPr/>
        </p:nvPicPr>
        <p:blipFill rotWithShape="1">
          <a:blip r:embed="rId5">
            <a:alphaModFix/>
          </a:blip>
          <a:srcRect b="0" l="0" r="0" t="0"/>
          <a:stretch/>
        </p:blipFill>
        <p:spPr>
          <a:xfrm>
            <a:off x="3498125" y="654875"/>
            <a:ext cx="2603550" cy="2595250"/>
          </a:xfrm>
          <a:prstGeom prst="rect">
            <a:avLst/>
          </a:prstGeom>
          <a:noFill/>
          <a:ln>
            <a:noFill/>
          </a:ln>
        </p:spPr>
      </p:pic>
      <p:sp>
        <p:nvSpPr>
          <p:cNvPr id="364" name="Google Shape;364;p30"/>
          <p:cNvSpPr/>
          <p:nvPr/>
        </p:nvSpPr>
        <p:spPr>
          <a:xfrm>
            <a:off x="3931800" y="2499200"/>
            <a:ext cx="1885500" cy="2172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30"/>
          <p:cNvSpPr/>
          <p:nvPr/>
        </p:nvSpPr>
        <p:spPr>
          <a:xfrm>
            <a:off x="4466050" y="3352025"/>
            <a:ext cx="2047500" cy="3030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Discrete Gradient</a:t>
            </a:r>
            <a:endParaRPr/>
          </a:p>
        </p:txBody>
      </p:sp>
      <p:pic>
        <p:nvPicPr>
          <p:cNvPr id="371" name="Google Shape;371;p31"/>
          <p:cNvPicPr preferRelativeResize="0"/>
          <p:nvPr/>
        </p:nvPicPr>
        <p:blipFill rotWithShape="1">
          <a:blip r:embed="rId3">
            <a:alphaModFix/>
          </a:blip>
          <a:srcRect b="0" l="0" r="0" t="0"/>
          <a:stretch/>
        </p:blipFill>
        <p:spPr>
          <a:xfrm>
            <a:off x="802375" y="646425"/>
            <a:ext cx="6596869" cy="42412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Code example</a:t>
            </a:r>
            <a:endParaRPr/>
          </a:p>
        </p:txBody>
      </p:sp>
      <p:pic>
        <p:nvPicPr>
          <p:cNvPr id="377" name="Google Shape;377;p32"/>
          <p:cNvPicPr preferRelativeResize="0"/>
          <p:nvPr/>
        </p:nvPicPr>
        <p:blipFill rotWithShape="1">
          <a:blip r:embed="rId3">
            <a:alphaModFix/>
          </a:blip>
          <a:srcRect b="0" l="0" r="0" t="0"/>
          <a:stretch/>
        </p:blipFill>
        <p:spPr>
          <a:xfrm>
            <a:off x="79825" y="695400"/>
            <a:ext cx="8839204" cy="2580978"/>
          </a:xfrm>
          <a:prstGeom prst="rect">
            <a:avLst/>
          </a:prstGeom>
          <a:noFill/>
          <a:ln>
            <a:noFill/>
          </a:ln>
        </p:spPr>
      </p:pic>
      <p:sp>
        <p:nvSpPr>
          <p:cNvPr id="378" name="Google Shape;378;p32"/>
          <p:cNvSpPr/>
          <p:nvPr/>
        </p:nvSpPr>
        <p:spPr>
          <a:xfrm>
            <a:off x="4319825" y="2307775"/>
            <a:ext cx="2603400" cy="3447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9" name="Google Shape;379;p32"/>
          <p:cNvPicPr preferRelativeResize="0"/>
          <p:nvPr/>
        </p:nvPicPr>
        <p:blipFill rotWithShape="1">
          <a:blip r:embed="rId4">
            <a:alphaModFix/>
          </a:blip>
          <a:srcRect b="16556" l="0" r="0" t="32326"/>
          <a:stretch/>
        </p:blipFill>
        <p:spPr>
          <a:xfrm>
            <a:off x="2045125" y="3511025"/>
            <a:ext cx="4315726" cy="1418375"/>
          </a:xfrm>
          <a:prstGeom prst="rect">
            <a:avLst/>
          </a:prstGeom>
          <a:noFill/>
          <a:ln>
            <a:noFill/>
          </a:ln>
        </p:spPr>
      </p:pic>
      <p:cxnSp>
        <p:nvCxnSpPr>
          <p:cNvPr id="380" name="Google Shape;380;p32"/>
          <p:cNvCxnSpPr/>
          <p:nvPr/>
        </p:nvCxnSpPr>
        <p:spPr>
          <a:xfrm flipH="1">
            <a:off x="4347125" y="2652475"/>
            <a:ext cx="1269900" cy="1251900"/>
          </a:xfrm>
          <a:prstGeom prst="straightConnector1">
            <a:avLst/>
          </a:prstGeom>
          <a:noFill/>
          <a:ln cap="flat" cmpd="sng" w="9525">
            <a:solidFill>
              <a:schemeClr val="accent6"/>
            </a:solidFill>
            <a:prstDash val="solid"/>
            <a:round/>
            <a:headEnd len="sm" w="sm"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Summary</a:t>
            </a:r>
            <a:endParaRPr/>
          </a:p>
        </p:txBody>
      </p:sp>
      <p:sp>
        <p:nvSpPr>
          <p:cNvPr id="386" name="Google Shape;386;p33"/>
          <p:cNvSpPr txBox="1"/>
          <p:nvPr>
            <p:ph idx="1" type="body"/>
          </p:nvPr>
        </p:nvSpPr>
        <p:spPr>
          <a:xfrm>
            <a:off x="457200" y="1226208"/>
            <a:ext cx="8229600" cy="35949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360"/>
              </a:spcBef>
              <a:spcAft>
                <a:spcPts val="0"/>
              </a:spcAft>
              <a:buSzPts val="3200"/>
              <a:buChar char="❏"/>
            </a:pPr>
            <a:r>
              <a:rPr lang="en-GB" sz="2800"/>
              <a:t>Historical background</a:t>
            </a:r>
            <a:endParaRPr sz="2800"/>
          </a:p>
          <a:p>
            <a:pPr indent="-431800" lvl="0" marL="457200" rtl="0" algn="l">
              <a:lnSpc>
                <a:spcPct val="100000"/>
              </a:lnSpc>
              <a:spcBef>
                <a:spcPts val="0"/>
              </a:spcBef>
              <a:spcAft>
                <a:spcPts val="0"/>
              </a:spcAft>
              <a:buSzPts val="3200"/>
              <a:buChar char="❏"/>
            </a:pPr>
            <a:r>
              <a:rPr lang="en-GB" sz="2800"/>
              <a:t>Basic concepts of MONAN/MPAS dynamics </a:t>
            </a:r>
            <a:endParaRPr sz="2800"/>
          </a:p>
          <a:p>
            <a:pPr indent="-431800" lvl="0" marL="457200" rtl="0" algn="l">
              <a:lnSpc>
                <a:spcPct val="100000"/>
              </a:lnSpc>
              <a:spcBef>
                <a:spcPts val="0"/>
              </a:spcBef>
              <a:spcAft>
                <a:spcPts val="0"/>
              </a:spcAft>
              <a:buSzPts val="3200"/>
              <a:buChar char="❏"/>
            </a:pPr>
            <a:r>
              <a:rPr lang="en-GB" sz="2800"/>
              <a:t>Unstructured grids theory</a:t>
            </a:r>
            <a:endParaRPr sz="2800"/>
          </a:p>
          <a:p>
            <a:pPr indent="-431800" lvl="0" marL="457200" rtl="0" algn="l">
              <a:lnSpc>
                <a:spcPct val="100000"/>
              </a:lnSpc>
              <a:spcBef>
                <a:spcPts val="0"/>
              </a:spcBef>
              <a:spcAft>
                <a:spcPts val="0"/>
              </a:spcAft>
              <a:buSzPts val="3200"/>
              <a:buChar char="❏"/>
            </a:pPr>
            <a:r>
              <a:rPr lang="en-GB" sz="2800"/>
              <a:t>MONAN computational workflow</a:t>
            </a:r>
            <a:endParaRPr sz="2800"/>
          </a:p>
          <a:p>
            <a:pPr indent="0" lvl="0" marL="914400" rtl="0" algn="l">
              <a:lnSpc>
                <a:spcPct val="100000"/>
              </a:lnSpc>
              <a:spcBef>
                <a:spcPts val="360"/>
              </a:spcBef>
              <a:spcAft>
                <a:spcPts val="0"/>
              </a:spcAft>
              <a:buSzPts val="1800"/>
              <a:buNone/>
            </a:pPr>
            <a:r>
              <a:t/>
            </a:r>
            <a:endParaRPr sz="2800"/>
          </a:p>
          <a:p>
            <a:pPr indent="0" lvl="0" marL="0" rtl="0" algn="l">
              <a:lnSpc>
                <a:spcPct val="100000"/>
              </a:lnSpc>
              <a:spcBef>
                <a:spcPts val="360"/>
              </a:spcBef>
              <a:spcAft>
                <a:spcPts val="0"/>
              </a:spcAft>
              <a:buSzPts val="1800"/>
              <a:buNone/>
            </a:pPr>
            <a:r>
              <a:t/>
            </a:r>
            <a:endParaRPr sz="2800"/>
          </a:p>
        </p:txBody>
      </p:sp>
      <p:sp>
        <p:nvSpPr>
          <p:cNvPr id="387" name="Google Shape;387;p33"/>
          <p:cNvSpPr/>
          <p:nvPr/>
        </p:nvSpPr>
        <p:spPr>
          <a:xfrm>
            <a:off x="441846" y="2387496"/>
            <a:ext cx="284100" cy="276300"/>
          </a:xfrm>
          <a:prstGeom prst="rect">
            <a:avLst/>
          </a:prstGeom>
          <a:solidFill>
            <a:srgbClr val="293C7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93C78"/>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Grid basic concepts: Triangulation</a:t>
            </a:r>
            <a:endParaRPr/>
          </a:p>
        </p:txBody>
      </p:sp>
      <p:pic>
        <p:nvPicPr>
          <p:cNvPr id="393" name="Google Shape;393;p34"/>
          <p:cNvPicPr preferRelativeResize="0"/>
          <p:nvPr/>
        </p:nvPicPr>
        <p:blipFill rotWithShape="1">
          <a:blip r:embed="rId3">
            <a:alphaModFix/>
          </a:blip>
          <a:srcRect b="0" l="0" r="0" t="0"/>
          <a:stretch/>
        </p:blipFill>
        <p:spPr>
          <a:xfrm>
            <a:off x="229175" y="1151525"/>
            <a:ext cx="3285175" cy="2480400"/>
          </a:xfrm>
          <a:prstGeom prst="rect">
            <a:avLst/>
          </a:prstGeom>
          <a:noFill/>
          <a:ln>
            <a:noFill/>
          </a:ln>
        </p:spPr>
      </p:pic>
      <p:sp>
        <p:nvSpPr>
          <p:cNvPr id="394" name="Google Shape;394;p34"/>
          <p:cNvSpPr txBox="1"/>
          <p:nvPr/>
        </p:nvSpPr>
        <p:spPr>
          <a:xfrm>
            <a:off x="345450" y="751325"/>
            <a:ext cx="707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Set of points:                                                               Triangulation:   </a:t>
            </a:r>
            <a:endParaRPr b="0" i="0" sz="1400" u="none" cap="none" strike="noStrike">
              <a:solidFill>
                <a:srgbClr val="000000"/>
              </a:solidFill>
              <a:latin typeface="Arial"/>
              <a:ea typeface="Arial"/>
              <a:cs typeface="Arial"/>
              <a:sym typeface="Arial"/>
            </a:endParaRPr>
          </a:p>
        </p:txBody>
      </p:sp>
      <p:sp>
        <p:nvSpPr>
          <p:cNvPr id="395" name="Google Shape;395;p34"/>
          <p:cNvSpPr/>
          <p:nvPr/>
        </p:nvSpPr>
        <p:spPr>
          <a:xfrm>
            <a:off x="3677225" y="1865475"/>
            <a:ext cx="414600" cy="51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6" name="Google Shape;396;p34"/>
          <p:cNvPicPr preferRelativeResize="0"/>
          <p:nvPr/>
        </p:nvPicPr>
        <p:blipFill rotWithShape="1">
          <a:blip r:embed="rId4">
            <a:alphaModFix/>
          </a:blip>
          <a:srcRect b="0" l="0" r="0" t="0"/>
          <a:stretch/>
        </p:blipFill>
        <p:spPr>
          <a:xfrm>
            <a:off x="4268980" y="1151525"/>
            <a:ext cx="3119046" cy="2480400"/>
          </a:xfrm>
          <a:prstGeom prst="rect">
            <a:avLst/>
          </a:prstGeom>
          <a:noFill/>
          <a:ln>
            <a:noFill/>
          </a:ln>
        </p:spPr>
      </p:pic>
      <p:sp>
        <p:nvSpPr>
          <p:cNvPr id="397" name="Google Shape;397;p34"/>
          <p:cNvSpPr txBox="1"/>
          <p:nvPr/>
        </p:nvSpPr>
        <p:spPr>
          <a:xfrm>
            <a:off x="2172550" y="4091775"/>
            <a:ext cx="442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0000"/>
                </a:solidFill>
                <a:latin typeface="Arial"/>
                <a:ea typeface="Arial"/>
                <a:cs typeface="Arial"/>
                <a:sym typeface="Arial"/>
              </a:rPr>
              <a:t>Is this a good way to connect these points?</a:t>
            </a:r>
            <a:endParaRPr b="0" i="0" sz="1400" u="none" cap="none" strike="noStrike">
              <a:solidFill>
                <a:srgbClr val="FF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Grid basic concepts: Delaunay Triangulation</a:t>
            </a:r>
            <a:endParaRPr/>
          </a:p>
        </p:txBody>
      </p:sp>
      <p:sp>
        <p:nvSpPr>
          <p:cNvPr id="403" name="Google Shape;403;p35"/>
          <p:cNvSpPr txBox="1"/>
          <p:nvPr/>
        </p:nvSpPr>
        <p:spPr>
          <a:xfrm>
            <a:off x="345450" y="751325"/>
            <a:ext cx="707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Triangulation:                                                               Delaunay Triangulation:   </a:t>
            </a:r>
            <a:endParaRPr b="0" i="0" sz="1400" u="none" cap="none" strike="noStrike">
              <a:solidFill>
                <a:srgbClr val="000000"/>
              </a:solidFill>
              <a:latin typeface="Arial"/>
              <a:ea typeface="Arial"/>
              <a:cs typeface="Arial"/>
              <a:sym typeface="Arial"/>
            </a:endParaRPr>
          </a:p>
        </p:txBody>
      </p:sp>
      <p:sp>
        <p:nvSpPr>
          <p:cNvPr id="404" name="Google Shape;404;p35"/>
          <p:cNvSpPr/>
          <p:nvPr/>
        </p:nvSpPr>
        <p:spPr>
          <a:xfrm>
            <a:off x="3677225" y="1865475"/>
            <a:ext cx="414600" cy="51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5" name="Google Shape;405;p35"/>
          <p:cNvPicPr preferRelativeResize="0"/>
          <p:nvPr/>
        </p:nvPicPr>
        <p:blipFill rotWithShape="1">
          <a:blip r:embed="rId3">
            <a:alphaModFix/>
          </a:blip>
          <a:srcRect b="0" l="0" r="0" t="0"/>
          <a:stretch/>
        </p:blipFill>
        <p:spPr>
          <a:xfrm>
            <a:off x="345455" y="1082416"/>
            <a:ext cx="3119046" cy="2480400"/>
          </a:xfrm>
          <a:prstGeom prst="rect">
            <a:avLst/>
          </a:prstGeom>
          <a:noFill/>
          <a:ln>
            <a:noFill/>
          </a:ln>
        </p:spPr>
      </p:pic>
      <p:sp>
        <p:nvSpPr>
          <p:cNvPr id="406" name="Google Shape;406;p35"/>
          <p:cNvSpPr txBox="1"/>
          <p:nvPr/>
        </p:nvSpPr>
        <p:spPr>
          <a:xfrm>
            <a:off x="3500675" y="1419225"/>
            <a:ext cx="442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38761D"/>
                </a:solidFill>
                <a:latin typeface="Arial"/>
                <a:ea typeface="Arial"/>
                <a:cs typeface="Arial"/>
                <a:sym typeface="Arial"/>
              </a:rPr>
              <a:t>Better!</a:t>
            </a:r>
            <a:endParaRPr b="0" i="0" sz="1400" u="none" cap="none" strike="noStrike">
              <a:solidFill>
                <a:srgbClr val="38761D"/>
              </a:solidFill>
              <a:latin typeface="Arial"/>
              <a:ea typeface="Arial"/>
              <a:cs typeface="Arial"/>
              <a:sym typeface="Arial"/>
            </a:endParaRPr>
          </a:p>
        </p:txBody>
      </p:sp>
      <p:pic>
        <p:nvPicPr>
          <p:cNvPr id="407" name="Google Shape;407;p35"/>
          <p:cNvPicPr preferRelativeResize="0"/>
          <p:nvPr/>
        </p:nvPicPr>
        <p:blipFill rotWithShape="1">
          <a:blip r:embed="rId4">
            <a:alphaModFix/>
          </a:blip>
          <a:srcRect b="0" l="0" r="0" t="0"/>
          <a:stretch/>
        </p:blipFill>
        <p:spPr>
          <a:xfrm>
            <a:off x="4198175" y="1104400"/>
            <a:ext cx="3149157" cy="2504362"/>
          </a:xfrm>
          <a:prstGeom prst="rect">
            <a:avLst/>
          </a:prstGeom>
          <a:noFill/>
          <a:ln>
            <a:noFill/>
          </a:ln>
        </p:spPr>
      </p:pic>
      <p:pic>
        <p:nvPicPr>
          <p:cNvPr id="408" name="Google Shape;408;p35"/>
          <p:cNvPicPr preferRelativeResize="0"/>
          <p:nvPr/>
        </p:nvPicPr>
        <p:blipFill rotWithShape="1">
          <a:blip r:embed="rId5">
            <a:alphaModFix/>
          </a:blip>
          <a:srcRect b="46111" l="0" r="0" t="0"/>
          <a:stretch/>
        </p:blipFill>
        <p:spPr>
          <a:xfrm>
            <a:off x="345450" y="3745325"/>
            <a:ext cx="3847176" cy="1275350"/>
          </a:xfrm>
          <a:prstGeom prst="rect">
            <a:avLst/>
          </a:prstGeom>
          <a:noFill/>
          <a:ln>
            <a:noFill/>
          </a:ln>
        </p:spPr>
      </p:pic>
      <p:sp>
        <p:nvSpPr>
          <p:cNvPr id="409" name="Google Shape;409;p35"/>
          <p:cNvSpPr txBox="1"/>
          <p:nvPr/>
        </p:nvSpPr>
        <p:spPr>
          <a:xfrm>
            <a:off x="457200" y="3815425"/>
            <a:ext cx="442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accent6"/>
                </a:solidFill>
                <a:latin typeface="Arial"/>
                <a:ea typeface="Arial"/>
                <a:cs typeface="Arial"/>
                <a:sym typeface="Arial"/>
              </a:rPr>
              <a:t>Bad                Bad                   </a:t>
            </a:r>
            <a:r>
              <a:rPr b="0" i="0" lang="en-GB" sz="1400" u="none" cap="none" strike="noStrike">
                <a:solidFill>
                  <a:srgbClr val="38761D"/>
                </a:solidFill>
                <a:latin typeface="Arial"/>
                <a:ea typeface="Arial"/>
                <a:cs typeface="Arial"/>
                <a:sym typeface="Arial"/>
              </a:rPr>
              <a:t>Good</a:t>
            </a:r>
            <a:endParaRPr b="0" i="0" sz="1400" u="none" cap="none" strike="noStrike">
              <a:solidFill>
                <a:srgbClr val="38761D"/>
              </a:solidFill>
              <a:latin typeface="Arial"/>
              <a:ea typeface="Arial"/>
              <a:cs typeface="Arial"/>
              <a:sym typeface="Arial"/>
            </a:endParaRPr>
          </a:p>
        </p:txBody>
      </p:sp>
      <p:sp>
        <p:nvSpPr>
          <p:cNvPr id="410" name="Google Shape;410;p35"/>
          <p:cNvSpPr txBox="1"/>
          <p:nvPr/>
        </p:nvSpPr>
        <p:spPr>
          <a:xfrm>
            <a:off x="4479850" y="4599350"/>
            <a:ext cx="3930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99999"/>
                </a:solidFill>
                <a:latin typeface="Arial"/>
                <a:ea typeface="Arial"/>
                <a:cs typeface="Arial"/>
                <a:sym typeface="Arial"/>
              </a:rPr>
              <a:t>https://en.wikipedia.org/wiki/Delaunay_triangulation</a:t>
            </a:r>
            <a:endParaRPr b="0" i="0" sz="1000" u="none" cap="none" strike="noStrike">
              <a:solidFill>
                <a:srgbClr val="999999"/>
              </a:solidFill>
              <a:latin typeface="Arial"/>
              <a:ea typeface="Arial"/>
              <a:cs typeface="Arial"/>
              <a:sym typeface="Arial"/>
            </a:endParaRPr>
          </a:p>
        </p:txBody>
      </p:sp>
      <p:sp>
        <p:nvSpPr>
          <p:cNvPr id="411" name="Google Shape;411;p35"/>
          <p:cNvSpPr txBox="1"/>
          <p:nvPr/>
        </p:nvSpPr>
        <p:spPr>
          <a:xfrm>
            <a:off x="4644500" y="3869150"/>
            <a:ext cx="3765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2"/>
                </a:solidFill>
                <a:latin typeface="Arial"/>
                <a:ea typeface="Arial"/>
                <a:cs typeface="Arial"/>
                <a:sym typeface="Arial"/>
              </a:rPr>
              <a:t>Delaunay</a:t>
            </a:r>
            <a:r>
              <a:rPr b="0" i="0" lang="en-GB" sz="1400" u="none" cap="none" strike="noStrike">
                <a:solidFill>
                  <a:srgbClr val="000000"/>
                </a:solidFill>
                <a:latin typeface="Arial"/>
                <a:ea typeface="Arial"/>
                <a:cs typeface="Arial"/>
                <a:sym typeface="Arial"/>
              </a:rPr>
              <a:t>: form triangles whose circumcircles do not contain any of the points!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Voronoi Diagram</a:t>
            </a:r>
            <a:endParaRPr/>
          </a:p>
        </p:txBody>
      </p:sp>
      <p:pic>
        <p:nvPicPr>
          <p:cNvPr id="417" name="Google Shape;417;p36"/>
          <p:cNvPicPr preferRelativeResize="0"/>
          <p:nvPr/>
        </p:nvPicPr>
        <p:blipFill rotWithShape="1">
          <a:blip r:embed="rId3">
            <a:alphaModFix/>
          </a:blip>
          <a:srcRect b="0" l="0" r="0" t="0"/>
          <a:stretch/>
        </p:blipFill>
        <p:spPr>
          <a:xfrm>
            <a:off x="160100" y="1235975"/>
            <a:ext cx="3355900" cy="2533800"/>
          </a:xfrm>
          <a:prstGeom prst="rect">
            <a:avLst/>
          </a:prstGeom>
          <a:noFill/>
          <a:ln>
            <a:noFill/>
          </a:ln>
        </p:spPr>
      </p:pic>
      <p:sp>
        <p:nvSpPr>
          <p:cNvPr id="418" name="Google Shape;418;p36"/>
          <p:cNvSpPr txBox="1"/>
          <p:nvPr/>
        </p:nvSpPr>
        <p:spPr>
          <a:xfrm>
            <a:off x="345450" y="751325"/>
            <a:ext cx="707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Set of points:                                                               Voronoi Diagram:   </a:t>
            </a:r>
            <a:endParaRPr b="0" i="0" sz="1400" u="none" cap="none" strike="noStrike">
              <a:solidFill>
                <a:srgbClr val="000000"/>
              </a:solidFill>
              <a:latin typeface="Arial"/>
              <a:ea typeface="Arial"/>
              <a:cs typeface="Arial"/>
              <a:sym typeface="Arial"/>
            </a:endParaRPr>
          </a:p>
        </p:txBody>
      </p:sp>
      <p:sp>
        <p:nvSpPr>
          <p:cNvPr id="419" name="Google Shape;419;p36"/>
          <p:cNvSpPr/>
          <p:nvPr/>
        </p:nvSpPr>
        <p:spPr>
          <a:xfrm>
            <a:off x="3677225" y="1865475"/>
            <a:ext cx="414600" cy="51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0" name="Google Shape;420;p36"/>
          <p:cNvPicPr preferRelativeResize="0"/>
          <p:nvPr/>
        </p:nvPicPr>
        <p:blipFill rotWithShape="1">
          <a:blip r:embed="rId4">
            <a:alphaModFix/>
          </a:blip>
          <a:srcRect b="0" l="0" r="0" t="0"/>
          <a:stretch/>
        </p:blipFill>
        <p:spPr>
          <a:xfrm>
            <a:off x="4297975" y="1151525"/>
            <a:ext cx="3355900" cy="2668762"/>
          </a:xfrm>
          <a:prstGeom prst="rect">
            <a:avLst/>
          </a:prstGeom>
          <a:noFill/>
          <a:ln>
            <a:noFill/>
          </a:ln>
        </p:spPr>
      </p:pic>
      <p:sp>
        <p:nvSpPr>
          <p:cNvPr id="421" name="Google Shape;421;p36"/>
          <p:cNvSpPr txBox="1"/>
          <p:nvPr/>
        </p:nvSpPr>
        <p:spPr>
          <a:xfrm>
            <a:off x="637175" y="4122478"/>
            <a:ext cx="7523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226A8A"/>
                </a:solidFill>
                <a:latin typeface="Arial"/>
                <a:ea typeface="Arial"/>
                <a:cs typeface="Arial"/>
                <a:sym typeface="Arial"/>
              </a:rPr>
              <a:t>Voronoi cells</a:t>
            </a:r>
            <a:r>
              <a:rPr b="0" i="0" lang="en-GB" sz="1400" u="none" cap="none" strike="noStrike">
                <a:solidFill>
                  <a:srgbClr val="000000"/>
                </a:solidFill>
                <a:latin typeface="Arial"/>
                <a:ea typeface="Arial"/>
                <a:cs typeface="Arial"/>
                <a:sym typeface="Arial"/>
              </a:rPr>
              <a:t>: Each cell contains all the points in space that are nearest to that cell's single associated point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Voronoi In Nature</a:t>
            </a:r>
            <a:endParaRPr/>
          </a:p>
        </p:txBody>
      </p:sp>
      <p:pic>
        <p:nvPicPr>
          <p:cNvPr id="427" name="Google Shape;427;p37"/>
          <p:cNvPicPr preferRelativeResize="0"/>
          <p:nvPr/>
        </p:nvPicPr>
        <p:blipFill rotWithShape="1">
          <a:blip r:embed="rId3">
            <a:alphaModFix/>
          </a:blip>
          <a:srcRect b="0" l="0" r="0" t="15081"/>
          <a:stretch/>
        </p:blipFill>
        <p:spPr>
          <a:xfrm>
            <a:off x="190775" y="866125"/>
            <a:ext cx="5800026" cy="3601576"/>
          </a:xfrm>
          <a:prstGeom prst="rect">
            <a:avLst/>
          </a:prstGeom>
          <a:noFill/>
          <a:ln>
            <a:noFill/>
          </a:ln>
        </p:spPr>
      </p:pic>
      <p:pic>
        <p:nvPicPr>
          <p:cNvPr id="428" name="Google Shape;428;p37"/>
          <p:cNvPicPr preferRelativeResize="0"/>
          <p:nvPr/>
        </p:nvPicPr>
        <p:blipFill rotWithShape="1">
          <a:blip r:embed="rId4">
            <a:alphaModFix/>
          </a:blip>
          <a:srcRect b="0" l="41714" r="0" t="46478"/>
          <a:stretch/>
        </p:blipFill>
        <p:spPr>
          <a:xfrm>
            <a:off x="6305773" y="2762525"/>
            <a:ext cx="2578351" cy="1663225"/>
          </a:xfrm>
          <a:prstGeom prst="rect">
            <a:avLst/>
          </a:prstGeom>
          <a:noFill/>
          <a:ln>
            <a:noFill/>
          </a:ln>
        </p:spPr>
      </p:pic>
      <p:pic>
        <p:nvPicPr>
          <p:cNvPr id="429" name="Google Shape;429;p37"/>
          <p:cNvPicPr preferRelativeResize="0"/>
          <p:nvPr/>
        </p:nvPicPr>
        <p:blipFill rotWithShape="1">
          <a:blip r:embed="rId5">
            <a:alphaModFix/>
          </a:blip>
          <a:srcRect b="0" l="0" r="0" t="0"/>
          <a:stretch/>
        </p:blipFill>
        <p:spPr>
          <a:xfrm>
            <a:off x="6135526" y="827750"/>
            <a:ext cx="2804474" cy="1860301"/>
          </a:xfrm>
          <a:prstGeom prst="rect">
            <a:avLst/>
          </a:prstGeom>
          <a:noFill/>
          <a:ln>
            <a:noFill/>
          </a:ln>
        </p:spPr>
      </p:pic>
      <p:sp>
        <p:nvSpPr>
          <p:cNvPr id="430" name="Google Shape;430;p37"/>
          <p:cNvSpPr txBox="1"/>
          <p:nvPr/>
        </p:nvSpPr>
        <p:spPr>
          <a:xfrm>
            <a:off x="2295375" y="4542500"/>
            <a:ext cx="6740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https://www.scientificamerican.com/blog/observations/voronoi-tessellations-and-scutoids-are-everywhere/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Delaunay-Voronoi Grid</a:t>
            </a:r>
            <a:endParaRPr/>
          </a:p>
        </p:txBody>
      </p:sp>
      <p:pic>
        <p:nvPicPr>
          <p:cNvPr id="436" name="Google Shape;436;p38"/>
          <p:cNvPicPr preferRelativeResize="0"/>
          <p:nvPr/>
        </p:nvPicPr>
        <p:blipFill rotWithShape="1">
          <a:blip r:embed="rId3">
            <a:alphaModFix/>
          </a:blip>
          <a:srcRect b="0" l="0" r="0" t="0"/>
          <a:stretch/>
        </p:blipFill>
        <p:spPr>
          <a:xfrm>
            <a:off x="160100" y="1235975"/>
            <a:ext cx="3355900" cy="2533800"/>
          </a:xfrm>
          <a:prstGeom prst="rect">
            <a:avLst/>
          </a:prstGeom>
          <a:noFill/>
          <a:ln>
            <a:noFill/>
          </a:ln>
        </p:spPr>
      </p:pic>
      <p:sp>
        <p:nvSpPr>
          <p:cNvPr id="437" name="Google Shape;437;p38"/>
          <p:cNvSpPr txBox="1"/>
          <p:nvPr/>
        </p:nvSpPr>
        <p:spPr>
          <a:xfrm>
            <a:off x="345450" y="751325"/>
            <a:ext cx="707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Set of points:                                                               Delaunay-Voronoi Grid:   </a:t>
            </a:r>
            <a:endParaRPr b="0" i="0" sz="1400" u="none" cap="none" strike="noStrike">
              <a:solidFill>
                <a:srgbClr val="000000"/>
              </a:solidFill>
              <a:latin typeface="Arial"/>
              <a:ea typeface="Arial"/>
              <a:cs typeface="Arial"/>
              <a:sym typeface="Arial"/>
            </a:endParaRPr>
          </a:p>
        </p:txBody>
      </p:sp>
      <p:sp>
        <p:nvSpPr>
          <p:cNvPr id="438" name="Google Shape;438;p38"/>
          <p:cNvSpPr/>
          <p:nvPr/>
        </p:nvSpPr>
        <p:spPr>
          <a:xfrm>
            <a:off x="3677225" y="1865475"/>
            <a:ext cx="414600" cy="51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9" name="Google Shape;439;p38"/>
          <p:cNvPicPr preferRelativeResize="0"/>
          <p:nvPr/>
        </p:nvPicPr>
        <p:blipFill rotWithShape="1">
          <a:blip r:embed="rId4">
            <a:alphaModFix/>
          </a:blip>
          <a:srcRect b="0" l="0" r="0" t="0"/>
          <a:stretch/>
        </p:blipFill>
        <p:spPr>
          <a:xfrm>
            <a:off x="4572000" y="1151525"/>
            <a:ext cx="4187300" cy="3179350"/>
          </a:xfrm>
          <a:prstGeom prst="rect">
            <a:avLst/>
          </a:prstGeom>
          <a:noFill/>
          <a:ln>
            <a:noFill/>
          </a:ln>
        </p:spPr>
      </p:pic>
      <p:sp>
        <p:nvSpPr>
          <p:cNvPr id="440" name="Google Shape;440;p38"/>
          <p:cNvSpPr txBox="1"/>
          <p:nvPr/>
        </p:nvSpPr>
        <p:spPr>
          <a:xfrm>
            <a:off x="345450" y="4467925"/>
            <a:ext cx="7891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Try it out here in Colab: https://drive.google.com/file/d/1Bc3jMxor4e7NC7GKJMnpIZEKPBnAEHws/view?usp=sharing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On the sphere</a:t>
            </a:r>
            <a:endParaRPr/>
          </a:p>
        </p:txBody>
      </p:sp>
      <p:pic>
        <p:nvPicPr>
          <p:cNvPr id="446" name="Google Shape;446;p39"/>
          <p:cNvPicPr preferRelativeResize="0"/>
          <p:nvPr/>
        </p:nvPicPr>
        <p:blipFill rotWithShape="1">
          <a:blip r:embed="rId3">
            <a:alphaModFix/>
          </a:blip>
          <a:srcRect b="0" l="0" r="0" t="0"/>
          <a:stretch/>
        </p:blipFill>
        <p:spPr>
          <a:xfrm>
            <a:off x="528575" y="944225"/>
            <a:ext cx="4239800" cy="3524826"/>
          </a:xfrm>
          <a:prstGeom prst="rect">
            <a:avLst/>
          </a:prstGeom>
          <a:noFill/>
          <a:ln>
            <a:noFill/>
          </a:ln>
        </p:spPr>
      </p:pic>
      <p:cxnSp>
        <p:nvCxnSpPr>
          <p:cNvPr id="447" name="Google Shape;447;p39"/>
          <p:cNvCxnSpPr>
            <a:endCxn id="448" idx="6"/>
          </p:cNvCxnSpPr>
          <p:nvPr/>
        </p:nvCxnSpPr>
        <p:spPr>
          <a:xfrm flipH="1">
            <a:off x="4606200" y="1773200"/>
            <a:ext cx="1427700" cy="418500"/>
          </a:xfrm>
          <a:prstGeom prst="straightConnector1">
            <a:avLst/>
          </a:prstGeom>
          <a:noFill/>
          <a:ln cap="flat" cmpd="sng" w="9525">
            <a:solidFill>
              <a:srgbClr val="CC0000"/>
            </a:solidFill>
            <a:prstDash val="solid"/>
            <a:round/>
            <a:headEnd len="sm" w="sm" type="none"/>
            <a:tailEnd len="med" w="med" type="triangle"/>
          </a:ln>
        </p:spPr>
      </p:cxnSp>
      <p:sp>
        <p:nvSpPr>
          <p:cNvPr id="449" name="Google Shape;449;p39"/>
          <p:cNvSpPr txBox="1"/>
          <p:nvPr/>
        </p:nvSpPr>
        <p:spPr>
          <a:xfrm>
            <a:off x="6087750" y="1427900"/>
            <a:ext cx="2986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Primal Voronoi Cells (Hexagons/Pentagons)</a:t>
            </a:r>
            <a:endParaRPr b="0" i="0" sz="1400" u="none" cap="none" strike="noStrike">
              <a:solidFill>
                <a:srgbClr val="000000"/>
              </a:solidFill>
              <a:latin typeface="Arial"/>
              <a:ea typeface="Arial"/>
              <a:cs typeface="Arial"/>
              <a:sym typeface="Arial"/>
            </a:endParaRPr>
          </a:p>
        </p:txBody>
      </p:sp>
      <p:sp>
        <p:nvSpPr>
          <p:cNvPr id="448" name="Google Shape;448;p39"/>
          <p:cNvSpPr/>
          <p:nvPr/>
        </p:nvSpPr>
        <p:spPr>
          <a:xfrm>
            <a:off x="3945900" y="1857800"/>
            <a:ext cx="660300" cy="6678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0" name="Google Shape;450;p39"/>
          <p:cNvCxnSpPr>
            <a:endCxn id="451" idx="6"/>
          </p:cNvCxnSpPr>
          <p:nvPr/>
        </p:nvCxnSpPr>
        <p:spPr>
          <a:xfrm flipH="1">
            <a:off x="4367075" y="2704026"/>
            <a:ext cx="1427700" cy="418500"/>
          </a:xfrm>
          <a:prstGeom prst="straightConnector1">
            <a:avLst/>
          </a:prstGeom>
          <a:noFill/>
          <a:ln cap="flat" cmpd="sng" w="9525">
            <a:solidFill>
              <a:srgbClr val="1155CC"/>
            </a:solidFill>
            <a:prstDash val="solid"/>
            <a:round/>
            <a:headEnd len="sm" w="sm" type="none"/>
            <a:tailEnd len="med" w="med" type="triangle"/>
          </a:ln>
        </p:spPr>
      </p:cxnSp>
      <p:sp>
        <p:nvSpPr>
          <p:cNvPr id="452" name="Google Shape;452;p39"/>
          <p:cNvSpPr txBox="1"/>
          <p:nvPr/>
        </p:nvSpPr>
        <p:spPr>
          <a:xfrm>
            <a:off x="5894680" y="2506545"/>
            <a:ext cx="298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Dual Delaunay triangular grid </a:t>
            </a:r>
            <a:endParaRPr b="0" i="0" sz="1400" u="none" cap="none" strike="noStrike">
              <a:solidFill>
                <a:srgbClr val="000000"/>
              </a:solidFill>
              <a:latin typeface="Arial"/>
              <a:ea typeface="Arial"/>
              <a:cs typeface="Arial"/>
              <a:sym typeface="Arial"/>
            </a:endParaRPr>
          </a:p>
        </p:txBody>
      </p:sp>
      <p:sp>
        <p:nvSpPr>
          <p:cNvPr id="451" name="Google Shape;451;p39"/>
          <p:cNvSpPr/>
          <p:nvPr/>
        </p:nvSpPr>
        <p:spPr>
          <a:xfrm>
            <a:off x="3706775" y="2814726"/>
            <a:ext cx="660300" cy="615600"/>
          </a:xfrm>
          <a:prstGeom prst="ellipse">
            <a:avLst/>
          </a:prstGeom>
          <a:noFill/>
          <a:ln cap="flat" cmpd="sng" w="2857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sp>
        <p:nvSpPr>
          <p:cNvPr id="43" name="Google Shape;43;p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History	of Weather Forecasting</a:t>
            </a:r>
            <a:endParaRPr/>
          </a:p>
        </p:txBody>
      </p:sp>
      <p:sp>
        <p:nvSpPr>
          <p:cNvPr id="44" name="Google Shape;44;p4"/>
          <p:cNvSpPr txBox="1"/>
          <p:nvPr>
            <p:ph idx="1" type="body"/>
          </p:nvPr>
        </p:nvSpPr>
        <p:spPr>
          <a:xfrm>
            <a:off x="1036375" y="597425"/>
            <a:ext cx="7839000" cy="176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a:t>Lewis Fry Richardson (UK 1881 -1953)</a:t>
            </a:r>
            <a:endParaRPr/>
          </a:p>
          <a:p>
            <a:pPr indent="-342900" lvl="0" marL="2743200" rtl="0" algn="l">
              <a:lnSpc>
                <a:spcPct val="100000"/>
              </a:lnSpc>
              <a:spcBef>
                <a:spcPts val="360"/>
              </a:spcBef>
              <a:spcAft>
                <a:spcPts val="0"/>
              </a:spcAft>
              <a:buSzPts val="1800"/>
              <a:buChar char="-"/>
            </a:pPr>
            <a:r>
              <a:rPr lang="en-GB"/>
              <a:t>Richardson, L.F., 1922. Weather prediction by numerical process. Cambridge university press.</a:t>
            </a:r>
            <a:endParaRPr/>
          </a:p>
          <a:p>
            <a:pPr indent="-342900" lvl="0" marL="2743200" rtl="0" algn="l">
              <a:lnSpc>
                <a:spcPct val="100000"/>
              </a:lnSpc>
              <a:spcBef>
                <a:spcPts val="0"/>
              </a:spcBef>
              <a:spcAft>
                <a:spcPts val="0"/>
              </a:spcAft>
              <a:buSzPts val="1800"/>
              <a:buChar char="-"/>
            </a:pPr>
            <a:r>
              <a:rPr lang="en-GB"/>
              <a:t>Primitive equations, spherical coordinates, finite differences, resolution ~ 200km (</a:t>
            </a:r>
            <a:r>
              <a:rPr lang="en-GB" sz="1400"/>
              <a:t>hand calculation during WW-I)</a:t>
            </a:r>
            <a:endParaRPr/>
          </a:p>
          <a:p>
            <a:pPr indent="0" lvl="0" marL="0" rtl="0" algn="l">
              <a:lnSpc>
                <a:spcPct val="100000"/>
              </a:lnSpc>
              <a:spcBef>
                <a:spcPts val="360"/>
              </a:spcBef>
              <a:spcAft>
                <a:spcPts val="0"/>
              </a:spcAft>
              <a:buSzPts val="1800"/>
              <a:buNone/>
            </a:pPr>
            <a:r>
              <a:t/>
            </a:r>
            <a:endParaRPr b="1"/>
          </a:p>
          <a:p>
            <a:pPr indent="0" lvl="0" marL="0" rtl="0" algn="l">
              <a:lnSpc>
                <a:spcPct val="100000"/>
              </a:lnSpc>
              <a:spcBef>
                <a:spcPts val="360"/>
              </a:spcBef>
              <a:spcAft>
                <a:spcPts val="0"/>
              </a:spcAft>
              <a:buSzPts val="1800"/>
              <a:buNone/>
            </a:pPr>
            <a:r>
              <a:t/>
            </a:r>
            <a:endParaRPr/>
          </a:p>
          <a:p>
            <a:pPr indent="457200" lvl="0" marL="0" rtl="0" algn="l">
              <a:lnSpc>
                <a:spcPct val="100000"/>
              </a:lnSpc>
              <a:spcBef>
                <a:spcPts val="360"/>
              </a:spcBef>
              <a:spcAft>
                <a:spcPts val="0"/>
              </a:spcAft>
              <a:buSzPts val="1800"/>
              <a:buNone/>
            </a:pPr>
            <a:r>
              <a:t/>
            </a:r>
            <a:endParaRPr/>
          </a:p>
        </p:txBody>
      </p:sp>
      <p:pic>
        <p:nvPicPr>
          <p:cNvPr id="45" name="Google Shape;45;p4"/>
          <p:cNvPicPr preferRelativeResize="0"/>
          <p:nvPr/>
        </p:nvPicPr>
        <p:blipFill rotWithShape="1">
          <a:blip r:embed="rId3">
            <a:alphaModFix/>
          </a:blip>
          <a:srcRect b="0" l="0" r="0" t="0"/>
          <a:stretch/>
        </p:blipFill>
        <p:spPr>
          <a:xfrm>
            <a:off x="59102" y="83225"/>
            <a:ext cx="839400" cy="1220950"/>
          </a:xfrm>
          <a:prstGeom prst="rect">
            <a:avLst/>
          </a:prstGeom>
          <a:noFill/>
          <a:ln>
            <a:noFill/>
          </a:ln>
        </p:spPr>
      </p:pic>
      <p:sp>
        <p:nvSpPr>
          <p:cNvPr id="46" name="Google Shape;46;p4"/>
          <p:cNvSpPr txBox="1"/>
          <p:nvPr/>
        </p:nvSpPr>
        <p:spPr>
          <a:xfrm>
            <a:off x="120150" y="4572000"/>
            <a:ext cx="8715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505150"/>
                </a:solidFill>
                <a:latin typeface="Ubuntu"/>
                <a:ea typeface="Ubuntu"/>
                <a:cs typeface="Ubuntu"/>
                <a:sym typeface="Ubuntu"/>
              </a:rPr>
              <a:t>Hunt, J.C., 1998. Lewis Fry Richardson and his contributions to mathematics, meteorology, and models of conflict. Annual Review of Fluid Mechanics.</a:t>
            </a:r>
            <a:endParaRPr b="0" i="0" sz="1000" u="none" cap="none" strike="noStrike">
              <a:solidFill>
                <a:srgbClr val="505150"/>
              </a:solidFill>
              <a:latin typeface="Ubuntu"/>
              <a:ea typeface="Ubuntu"/>
              <a:cs typeface="Ubuntu"/>
              <a:sym typeface="Ubuntu"/>
            </a:endParaRPr>
          </a:p>
        </p:txBody>
      </p:sp>
      <p:pic>
        <p:nvPicPr>
          <p:cNvPr id="47" name="Google Shape;47;p4"/>
          <p:cNvPicPr preferRelativeResize="0"/>
          <p:nvPr/>
        </p:nvPicPr>
        <p:blipFill rotWithShape="1">
          <a:blip r:embed="rId4">
            <a:alphaModFix/>
          </a:blip>
          <a:srcRect b="22543" l="0" r="-7700" t="5524"/>
          <a:stretch/>
        </p:blipFill>
        <p:spPr>
          <a:xfrm>
            <a:off x="6224550" y="1965275"/>
            <a:ext cx="2781325" cy="2666876"/>
          </a:xfrm>
          <a:prstGeom prst="rect">
            <a:avLst/>
          </a:prstGeom>
          <a:noFill/>
          <a:ln>
            <a:noFill/>
          </a:ln>
        </p:spPr>
      </p:pic>
      <p:pic>
        <p:nvPicPr>
          <p:cNvPr id="48" name="Google Shape;48;p4"/>
          <p:cNvPicPr preferRelativeResize="0"/>
          <p:nvPr/>
        </p:nvPicPr>
        <p:blipFill rotWithShape="1">
          <a:blip r:embed="rId5">
            <a:alphaModFix/>
          </a:blip>
          <a:srcRect b="0" l="0" r="0" t="0"/>
          <a:stretch/>
        </p:blipFill>
        <p:spPr>
          <a:xfrm>
            <a:off x="0" y="1528614"/>
            <a:ext cx="3527950" cy="2818949"/>
          </a:xfrm>
          <a:prstGeom prst="rect">
            <a:avLst/>
          </a:prstGeom>
          <a:noFill/>
          <a:ln>
            <a:noFill/>
          </a:ln>
        </p:spPr>
      </p:pic>
      <p:sp>
        <p:nvSpPr>
          <p:cNvPr id="49" name="Google Shape;49;p4"/>
          <p:cNvSpPr txBox="1"/>
          <p:nvPr/>
        </p:nvSpPr>
        <p:spPr>
          <a:xfrm>
            <a:off x="59100" y="4293450"/>
            <a:ext cx="4087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1" lang="en-GB" sz="1000" u="none" cap="none" strike="noStrike">
                <a:solidFill>
                  <a:srgbClr val="333333"/>
                </a:solidFill>
                <a:highlight>
                  <a:srgbClr val="FFFFFF"/>
                </a:highlight>
                <a:latin typeface="Arial"/>
                <a:ea typeface="Arial"/>
                <a:cs typeface="Arial"/>
                <a:sym typeface="Arial"/>
              </a:rPr>
              <a:t>“Weather Forecasting Factory” by Stephen Conlin, 1986.</a:t>
            </a:r>
            <a:endParaRPr b="0" i="0" sz="1400" u="none" cap="none" strike="noStrike">
              <a:solidFill>
                <a:srgbClr val="000000"/>
              </a:solidFill>
              <a:latin typeface="Arial"/>
              <a:ea typeface="Arial"/>
              <a:cs typeface="Arial"/>
              <a:sym typeface="Arial"/>
            </a:endParaRPr>
          </a:p>
        </p:txBody>
      </p:sp>
      <p:pic>
        <p:nvPicPr>
          <p:cNvPr id="50" name="Google Shape;50;p4"/>
          <p:cNvPicPr preferRelativeResize="0"/>
          <p:nvPr/>
        </p:nvPicPr>
        <p:blipFill rotWithShape="1">
          <a:blip r:embed="rId6">
            <a:alphaModFix/>
          </a:blip>
          <a:srcRect b="0" l="0" r="0" t="0"/>
          <a:stretch/>
        </p:blipFill>
        <p:spPr>
          <a:xfrm>
            <a:off x="4249899" y="2365013"/>
            <a:ext cx="1562351" cy="202323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MPAS Grid Structures</a:t>
            </a:r>
            <a:endParaRPr/>
          </a:p>
        </p:txBody>
      </p:sp>
      <p:pic>
        <p:nvPicPr>
          <p:cNvPr id="458" name="Google Shape;458;p40"/>
          <p:cNvPicPr preferRelativeResize="0"/>
          <p:nvPr/>
        </p:nvPicPr>
        <p:blipFill rotWithShape="1">
          <a:blip r:embed="rId3">
            <a:alphaModFix/>
          </a:blip>
          <a:srcRect b="0" l="0" r="0" t="0"/>
          <a:stretch/>
        </p:blipFill>
        <p:spPr>
          <a:xfrm>
            <a:off x="457200" y="597425"/>
            <a:ext cx="4114607" cy="4241277"/>
          </a:xfrm>
          <a:prstGeom prst="rect">
            <a:avLst/>
          </a:prstGeom>
          <a:noFill/>
          <a:ln>
            <a:noFill/>
          </a:ln>
        </p:spPr>
      </p:pic>
      <p:sp>
        <p:nvSpPr>
          <p:cNvPr id="459" name="Google Shape;459;p40"/>
          <p:cNvSpPr txBox="1"/>
          <p:nvPr/>
        </p:nvSpPr>
        <p:spPr>
          <a:xfrm>
            <a:off x="4417275" y="874450"/>
            <a:ext cx="4149300" cy="10467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Voronoi/Delaunay grid</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40"/>
          <p:cNvSpPr txBox="1"/>
          <p:nvPr/>
        </p:nvSpPr>
        <p:spPr>
          <a:xfrm>
            <a:off x="4641875" y="1392550"/>
            <a:ext cx="4544700" cy="320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Primal Grid (Voronoi):</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Cells Nodes (Voronoi generators)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Cell Vertices (Triangle circumcenters)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Cell Edges (connects triangle circumcenters)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Dual Grid (Delaunay):</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Triangles circumcenters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Triangle vertices (Cell nodes)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Triangle Edges (connects cell nodes)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Dual and Primal Edges: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Same indexing</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Orthogonal</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Reference tangent and normal vectors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Data structure</a:t>
            </a:r>
            <a:endParaRPr/>
          </a:p>
        </p:txBody>
      </p:sp>
      <p:sp>
        <p:nvSpPr>
          <p:cNvPr id="466" name="Google Shape;466;p41"/>
          <p:cNvSpPr txBox="1"/>
          <p:nvPr>
            <p:ph idx="1" type="body"/>
          </p:nvPr>
        </p:nvSpPr>
        <p:spPr>
          <a:xfrm>
            <a:off x="154575" y="326950"/>
            <a:ext cx="4805100" cy="4341600"/>
          </a:xfrm>
          <a:prstGeom prst="rect">
            <a:avLst/>
          </a:prstGeom>
          <a:noFill/>
          <a:ln>
            <a:noFill/>
          </a:ln>
        </p:spPr>
        <p:txBody>
          <a:bodyPr anchorCtr="0" anchor="t" bIns="91425" lIns="198000" spcFirstLastPara="1" rIns="288000" wrap="square" tIns="46800">
            <a:noAutofit/>
          </a:bodyPr>
          <a:lstStyle/>
          <a:p>
            <a:pPr indent="0" lvl="0" marL="0" rtl="0" algn="l">
              <a:lnSpc>
                <a:spcPct val="100000"/>
              </a:lnSpc>
              <a:spcBef>
                <a:spcPts val="360"/>
              </a:spcBef>
              <a:spcAft>
                <a:spcPts val="0"/>
              </a:spcAft>
              <a:buSzPts val="1800"/>
              <a:buNone/>
            </a:pPr>
            <a:r>
              <a:rPr b="1" lang="en-GB" sz="1200"/>
              <a:t>MPAS grid files and coding structure</a:t>
            </a:r>
            <a:endParaRPr b="1" sz="1200"/>
          </a:p>
          <a:p>
            <a:pPr indent="0" lvl="0" marL="0" rtl="0" algn="l">
              <a:lnSpc>
                <a:spcPct val="100000"/>
              </a:lnSpc>
              <a:spcBef>
                <a:spcPts val="360"/>
              </a:spcBef>
              <a:spcAft>
                <a:spcPts val="0"/>
              </a:spcAft>
              <a:buSzPts val="1800"/>
              <a:buNone/>
            </a:pPr>
            <a:r>
              <a:t/>
            </a:r>
            <a:endParaRPr sz="600"/>
          </a:p>
          <a:p>
            <a:pPr indent="0" lvl="0" marL="0" rtl="0" algn="l">
              <a:lnSpc>
                <a:spcPct val="100000"/>
              </a:lnSpc>
              <a:spcBef>
                <a:spcPts val="360"/>
              </a:spcBef>
              <a:spcAft>
                <a:spcPts val="0"/>
              </a:spcAft>
              <a:buSzPts val="1800"/>
              <a:buNone/>
            </a:pPr>
            <a:r>
              <a:rPr lang="en-GB" sz="1200"/>
              <a:t>Geometric Point Locations</a:t>
            </a:r>
            <a:endParaRPr sz="1200"/>
          </a:p>
          <a:p>
            <a:pPr indent="-101600" lvl="0" marL="251999" marR="35999" rtl="0" algn="l">
              <a:lnSpc>
                <a:spcPct val="100000"/>
              </a:lnSpc>
              <a:spcBef>
                <a:spcPts val="360"/>
              </a:spcBef>
              <a:spcAft>
                <a:spcPts val="0"/>
              </a:spcAft>
              <a:buSzPts val="1600"/>
              <a:buChar char="-"/>
            </a:pPr>
            <a:r>
              <a:rPr lang="en-GB" sz="1200"/>
              <a:t>Cell: '</a:t>
            </a:r>
            <a:r>
              <a:rPr lang="en-GB" sz="1200">
                <a:solidFill>
                  <a:srgbClr val="293C78"/>
                </a:solidFill>
              </a:rPr>
              <a:t>latCell', 'lonCell', 'xCell', 'yCell', 'zCell'</a:t>
            </a:r>
            <a:r>
              <a:rPr lang="en-GB" sz="1200"/>
              <a:t>, 'indexToCellID'</a:t>
            </a:r>
            <a:endParaRPr sz="1200"/>
          </a:p>
          <a:p>
            <a:pPr indent="0" lvl="0" marL="0" marR="35999" rtl="0" algn="l">
              <a:lnSpc>
                <a:spcPct val="100000"/>
              </a:lnSpc>
              <a:spcBef>
                <a:spcPts val="360"/>
              </a:spcBef>
              <a:spcAft>
                <a:spcPts val="0"/>
              </a:spcAft>
              <a:buSzPts val="1800"/>
              <a:buNone/>
            </a:pPr>
            <a:r>
              <a:t/>
            </a:r>
            <a:endParaRPr sz="1200"/>
          </a:p>
          <a:p>
            <a:pPr indent="-101600" lvl="0" marL="251999" marR="35999" rtl="0" algn="l">
              <a:lnSpc>
                <a:spcPct val="100000"/>
              </a:lnSpc>
              <a:spcBef>
                <a:spcPts val="360"/>
              </a:spcBef>
              <a:spcAft>
                <a:spcPts val="0"/>
              </a:spcAft>
              <a:buSzPts val="1600"/>
              <a:buChar char="-"/>
            </a:pPr>
            <a:r>
              <a:rPr lang="en-GB" sz="1200"/>
              <a:t>Edges: </a:t>
            </a:r>
            <a:r>
              <a:rPr lang="en-GB" sz="1200">
                <a:solidFill>
                  <a:srgbClr val="38761D"/>
                </a:solidFill>
              </a:rPr>
              <a:t>'latEdge', 'lonEdge', 'xEdge', 'yEdge', 'zEdge'</a:t>
            </a:r>
            <a:r>
              <a:rPr lang="en-GB" sz="1200"/>
              <a:t>, 'indexToEdgeID'</a:t>
            </a:r>
            <a:endParaRPr sz="1200"/>
          </a:p>
          <a:p>
            <a:pPr indent="0" lvl="0" marL="0" marR="35999" rtl="0" algn="l">
              <a:lnSpc>
                <a:spcPct val="100000"/>
              </a:lnSpc>
              <a:spcBef>
                <a:spcPts val="360"/>
              </a:spcBef>
              <a:spcAft>
                <a:spcPts val="0"/>
              </a:spcAft>
              <a:buSzPts val="1800"/>
              <a:buNone/>
            </a:pPr>
            <a:r>
              <a:t/>
            </a:r>
            <a:endParaRPr sz="1200"/>
          </a:p>
          <a:p>
            <a:pPr indent="-101600" lvl="0" marL="251999" marR="35999" rtl="0" algn="l">
              <a:lnSpc>
                <a:spcPct val="100000"/>
              </a:lnSpc>
              <a:spcBef>
                <a:spcPts val="360"/>
              </a:spcBef>
              <a:spcAft>
                <a:spcPts val="0"/>
              </a:spcAft>
              <a:buSzPts val="1600"/>
              <a:buChar char="-"/>
            </a:pPr>
            <a:r>
              <a:rPr lang="en-GB" sz="1200"/>
              <a:t>Vertices (Triangle circumcentres): '</a:t>
            </a:r>
            <a:r>
              <a:rPr lang="en-GB" sz="1200">
                <a:solidFill>
                  <a:srgbClr val="FF0000"/>
                </a:solidFill>
              </a:rPr>
              <a:t>latVertex', 'lonVertex', 'xVertex', 'yVertex', 'zVertex'</a:t>
            </a:r>
            <a:r>
              <a:rPr lang="en-GB" sz="1200"/>
              <a:t>, 'indexToVertexID'</a:t>
            </a:r>
            <a:endParaRPr sz="1200"/>
          </a:p>
          <a:p>
            <a:pPr indent="0" lvl="0" marL="457200" rtl="0" algn="l">
              <a:lnSpc>
                <a:spcPct val="100000"/>
              </a:lnSpc>
              <a:spcBef>
                <a:spcPts val="360"/>
              </a:spcBef>
              <a:spcAft>
                <a:spcPts val="0"/>
              </a:spcAft>
              <a:buSzPts val="1800"/>
              <a:buNone/>
            </a:pPr>
            <a:r>
              <a:t/>
            </a:r>
            <a:endParaRPr sz="1200"/>
          </a:p>
          <a:p>
            <a:pPr indent="0" lvl="0" marL="457200" rtl="0" algn="l">
              <a:lnSpc>
                <a:spcPct val="100000"/>
              </a:lnSpc>
              <a:spcBef>
                <a:spcPts val="360"/>
              </a:spcBef>
              <a:spcAft>
                <a:spcPts val="0"/>
              </a:spcAft>
              <a:buSzPts val="1800"/>
              <a:buNone/>
            </a:pPr>
            <a:r>
              <a:t/>
            </a:r>
            <a:endParaRPr sz="1200"/>
          </a:p>
          <a:p>
            <a:pPr indent="0" lvl="0" marL="0" rtl="0" algn="l">
              <a:lnSpc>
                <a:spcPct val="100000"/>
              </a:lnSpc>
              <a:spcBef>
                <a:spcPts val="360"/>
              </a:spcBef>
              <a:spcAft>
                <a:spcPts val="0"/>
              </a:spcAft>
              <a:buSzPts val="1800"/>
              <a:buNone/>
            </a:pPr>
            <a:r>
              <a:rPr b="1" lang="en-GB" sz="1200"/>
              <a:t>IndexToXXXX</a:t>
            </a:r>
            <a:r>
              <a:rPr lang="en-GB" sz="1200"/>
              <a:t> : Converts local indexing to global indexing </a:t>
            </a:r>
            <a:endParaRPr sz="1200"/>
          </a:p>
          <a:p>
            <a:pPr indent="0" lvl="0" marL="0" rtl="0" algn="l">
              <a:lnSpc>
                <a:spcPct val="100000"/>
              </a:lnSpc>
              <a:spcBef>
                <a:spcPts val="360"/>
              </a:spcBef>
              <a:spcAft>
                <a:spcPts val="0"/>
              </a:spcAft>
              <a:buSzPts val="1800"/>
              <a:buNone/>
            </a:pPr>
            <a:r>
              <a:rPr lang="en-GB" sz="1200"/>
              <a:t>(to allow parallelism, the grid is split into blocks)</a:t>
            </a:r>
            <a:endParaRPr sz="1200"/>
          </a:p>
        </p:txBody>
      </p:sp>
      <p:pic>
        <p:nvPicPr>
          <p:cNvPr id="467" name="Google Shape;467;p41"/>
          <p:cNvPicPr preferRelativeResize="0"/>
          <p:nvPr/>
        </p:nvPicPr>
        <p:blipFill rotWithShape="1">
          <a:blip r:embed="rId3">
            <a:alphaModFix/>
          </a:blip>
          <a:srcRect b="0" l="4182" r="2455" t="0"/>
          <a:stretch/>
        </p:blipFill>
        <p:spPr>
          <a:xfrm>
            <a:off x="4623700" y="661200"/>
            <a:ext cx="4485699" cy="4065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Data structure</a:t>
            </a:r>
            <a:endParaRPr/>
          </a:p>
        </p:txBody>
      </p:sp>
      <p:sp>
        <p:nvSpPr>
          <p:cNvPr id="473" name="Google Shape;473;p42"/>
          <p:cNvSpPr txBox="1"/>
          <p:nvPr>
            <p:ph idx="1" type="body"/>
          </p:nvPr>
        </p:nvSpPr>
        <p:spPr>
          <a:xfrm>
            <a:off x="102875" y="363725"/>
            <a:ext cx="4668600" cy="4341600"/>
          </a:xfrm>
          <a:prstGeom prst="rect">
            <a:avLst/>
          </a:prstGeom>
          <a:noFill/>
          <a:ln>
            <a:noFill/>
          </a:ln>
        </p:spPr>
        <p:txBody>
          <a:bodyPr anchorCtr="0" anchor="t" bIns="91425" lIns="198000" spcFirstLastPara="1" rIns="288000" wrap="square" tIns="46800">
            <a:noAutofit/>
          </a:bodyPr>
          <a:lstStyle/>
          <a:p>
            <a:pPr indent="0" lvl="0" marL="0" rtl="0" algn="l">
              <a:lnSpc>
                <a:spcPct val="100000"/>
              </a:lnSpc>
              <a:spcBef>
                <a:spcPts val="360"/>
              </a:spcBef>
              <a:spcAft>
                <a:spcPts val="0"/>
              </a:spcAft>
              <a:buSzPts val="1800"/>
              <a:buNone/>
            </a:pPr>
            <a:r>
              <a:rPr b="1" lang="en-GB" sz="1200"/>
              <a:t>MPAS grid files and coding structure</a:t>
            </a:r>
            <a:endParaRPr b="1" sz="1200"/>
          </a:p>
          <a:p>
            <a:pPr indent="0" lvl="0" marL="0" rtl="0" algn="l">
              <a:lnSpc>
                <a:spcPct val="100000"/>
              </a:lnSpc>
              <a:spcBef>
                <a:spcPts val="360"/>
              </a:spcBef>
              <a:spcAft>
                <a:spcPts val="0"/>
              </a:spcAft>
              <a:buSzPts val="1800"/>
              <a:buNone/>
            </a:pPr>
            <a:r>
              <a:t/>
            </a:r>
            <a:endParaRPr sz="600"/>
          </a:p>
          <a:p>
            <a:pPr indent="0" lvl="0" marL="0" rtl="0" algn="l">
              <a:lnSpc>
                <a:spcPct val="100000"/>
              </a:lnSpc>
              <a:spcBef>
                <a:spcPts val="360"/>
              </a:spcBef>
              <a:spcAft>
                <a:spcPts val="0"/>
              </a:spcAft>
              <a:buSzPts val="1800"/>
              <a:buNone/>
            </a:pPr>
            <a:r>
              <a:rPr lang="en-GB" sz="1200"/>
              <a:t>Connections:</a:t>
            </a:r>
            <a:endParaRPr sz="1200"/>
          </a:p>
          <a:p>
            <a:pPr indent="-101600" lvl="0" marL="144000" rtl="0" algn="l">
              <a:lnSpc>
                <a:spcPct val="100000"/>
              </a:lnSpc>
              <a:spcBef>
                <a:spcPts val="360"/>
              </a:spcBef>
              <a:spcAft>
                <a:spcPts val="0"/>
              </a:spcAft>
              <a:buSzPts val="1600"/>
              <a:buChar char="-"/>
            </a:pPr>
            <a:r>
              <a:rPr lang="en-GB" sz="1200"/>
              <a:t>Quantities: 'nEdgesOnCell'</a:t>
            </a:r>
            <a:endParaRPr sz="1200"/>
          </a:p>
          <a:p>
            <a:pPr indent="0" lvl="0" marL="0" rtl="0" algn="l">
              <a:lnSpc>
                <a:spcPct val="100000"/>
              </a:lnSpc>
              <a:spcBef>
                <a:spcPts val="360"/>
              </a:spcBef>
              <a:spcAft>
                <a:spcPts val="0"/>
              </a:spcAft>
              <a:buSzPts val="1800"/>
              <a:buNone/>
            </a:pPr>
            <a:r>
              <a:t/>
            </a:r>
            <a:endParaRPr sz="1200"/>
          </a:p>
          <a:p>
            <a:pPr indent="-101600" lvl="0" marL="144000" rtl="0" algn="l">
              <a:lnSpc>
                <a:spcPct val="100000"/>
              </a:lnSpc>
              <a:spcBef>
                <a:spcPts val="360"/>
              </a:spcBef>
              <a:spcAft>
                <a:spcPts val="0"/>
              </a:spcAft>
              <a:buSzPts val="1600"/>
              <a:buChar char="-"/>
            </a:pPr>
            <a:r>
              <a:rPr lang="en-GB" sz="1200"/>
              <a:t>Indexing: cellsOnCell', 'edgesOnCell', 'verticesOnCell', 'edgesOnEdge', 'cellsOnEdge', 'verticesOnEdge', 'cellsOnVertex', 'edgesOnVertex'</a:t>
            </a:r>
            <a:endParaRPr sz="1200"/>
          </a:p>
          <a:p>
            <a:pPr indent="0" lvl="0" marL="457200" rtl="0" algn="l">
              <a:lnSpc>
                <a:spcPct val="100000"/>
              </a:lnSpc>
              <a:spcBef>
                <a:spcPts val="360"/>
              </a:spcBef>
              <a:spcAft>
                <a:spcPts val="0"/>
              </a:spcAft>
              <a:buSzPts val="1800"/>
              <a:buNone/>
            </a:pPr>
            <a:r>
              <a:t/>
            </a:r>
            <a:endParaRPr sz="600"/>
          </a:p>
          <a:p>
            <a:pPr indent="0" lvl="0" marL="0" rtl="0" algn="l">
              <a:lnSpc>
                <a:spcPct val="100000"/>
              </a:lnSpc>
              <a:spcBef>
                <a:spcPts val="360"/>
              </a:spcBef>
              <a:spcAft>
                <a:spcPts val="0"/>
              </a:spcAft>
              <a:buSzPts val="1800"/>
              <a:buNone/>
            </a:pPr>
            <a:r>
              <a:rPr lang="en-GB" sz="1200"/>
              <a:t>Example:</a:t>
            </a:r>
            <a:endParaRPr sz="1200"/>
          </a:p>
          <a:p>
            <a:pPr indent="-304800" lvl="0" marL="457200" rtl="0" algn="l">
              <a:lnSpc>
                <a:spcPct val="100000"/>
              </a:lnSpc>
              <a:spcBef>
                <a:spcPts val="360"/>
              </a:spcBef>
              <a:spcAft>
                <a:spcPts val="0"/>
              </a:spcAft>
              <a:buSzPts val="1200"/>
              <a:buChar char="-"/>
            </a:pPr>
            <a:r>
              <a:rPr lang="en-GB" sz="1200"/>
              <a:t>nEdgesOnCell(1) = 6</a:t>
            </a:r>
            <a:endParaRPr sz="1200"/>
          </a:p>
          <a:p>
            <a:pPr indent="-304800" lvl="0" marL="457200" rtl="0" algn="l">
              <a:lnSpc>
                <a:spcPct val="100000"/>
              </a:lnSpc>
              <a:spcBef>
                <a:spcPts val="0"/>
              </a:spcBef>
              <a:spcAft>
                <a:spcPts val="0"/>
              </a:spcAft>
              <a:buSzPts val="1200"/>
              <a:buChar char="-"/>
            </a:pPr>
            <a:r>
              <a:rPr lang="en-GB" sz="1200"/>
              <a:t>cellsOnCell(1) = </a:t>
            </a:r>
            <a:r>
              <a:rPr lang="en-GB" sz="1200">
                <a:solidFill>
                  <a:srgbClr val="0C58D3"/>
                </a:solidFill>
              </a:rPr>
              <a:t>(3, 2, 5, 9, 6, 4)</a:t>
            </a:r>
            <a:endParaRPr sz="1200">
              <a:solidFill>
                <a:srgbClr val="0C58D3"/>
              </a:solidFill>
            </a:endParaRPr>
          </a:p>
          <a:p>
            <a:pPr indent="-304800" lvl="0" marL="457200" rtl="0" algn="l">
              <a:lnSpc>
                <a:spcPct val="100000"/>
              </a:lnSpc>
              <a:spcBef>
                <a:spcPts val="0"/>
              </a:spcBef>
              <a:spcAft>
                <a:spcPts val="0"/>
              </a:spcAft>
              <a:buSzPts val="1200"/>
              <a:buChar char="-"/>
            </a:pPr>
            <a:r>
              <a:rPr lang="en-GB" sz="1200"/>
              <a:t>edgesOnCell(1) = </a:t>
            </a:r>
            <a:r>
              <a:rPr lang="en-GB" sz="1200">
                <a:solidFill>
                  <a:srgbClr val="38761D"/>
                </a:solidFill>
              </a:rPr>
              <a:t>(1, 2, 4, 3, 6, 7)</a:t>
            </a:r>
            <a:endParaRPr sz="1200">
              <a:solidFill>
                <a:srgbClr val="38761D"/>
              </a:solidFill>
            </a:endParaRPr>
          </a:p>
          <a:p>
            <a:pPr indent="-304800" lvl="0" marL="457200" rtl="0" algn="l">
              <a:lnSpc>
                <a:spcPct val="100000"/>
              </a:lnSpc>
              <a:spcBef>
                <a:spcPts val="0"/>
              </a:spcBef>
              <a:spcAft>
                <a:spcPts val="0"/>
              </a:spcAft>
              <a:buSzPts val="1200"/>
              <a:buChar char="-"/>
            </a:pPr>
            <a:r>
              <a:rPr lang="en-GB" sz="1200"/>
              <a:t>verticesOnCell(1) = </a:t>
            </a:r>
            <a:r>
              <a:rPr lang="en-GB" sz="1200">
                <a:solidFill>
                  <a:srgbClr val="FF0000"/>
                </a:solidFill>
              </a:rPr>
              <a:t>(1, 7, 5, 3, 4, 2)</a:t>
            </a:r>
            <a:endParaRPr sz="1200">
              <a:solidFill>
                <a:srgbClr val="FF0000"/>
              </a:solidFill>
            </a:endParaRPr>
          </a:p>
          <a:p>
            <a:pPr indent="-304800" lvl="0" marL="457200" rtl="0" algn="l">
              <a:lnSpc>
                <a:spcPct val="100000"/>
              </a:lnSpc>
              <a:spcBef>
                <a:spcPts val="0"/>
              </a:spcBef>
              <a:spcAft>
                <a:spcPts val="0"/>
              </a:spcAft>
              <a:buSzPts val="1200"/>
              <a:buChar char="-"/>
            </a:pPr>
            <a:r>
              <a:rPr lang="en-GB" sz="1200"/>
              <a:t>cellsOnEdge(1) = </a:t>
            </a:r>
            <a:r>
              <a:rPr lang="en-GB" sz="1200">
                <a:solidFill>
                  <a:srgbClr val="0C58D3"/>
                </a:solidFill>
              </a:rPr>
              <a:t>(1, 3)</a:t>
            </a:r>
            <a:endParaRPr sz="1200">
              <a:solidFill>
                <a:srgbClr val="0C58D3"/>
              </a:solidFill>
            </a:endParaRPr>
          </a:p>
          <a:p>
            <a:pPr indent="-304800" lvl="0" marL="457200" rtl="0" algn="l">
              <a:lnSpc>
                <a:spcPct val="100000"/>
              </a:lnSpc>
              <a:spcBef>
                <a:spcPts val="0"/>
              </a:spcBef>
              <a:spcAft>
                <a:spcPts val="0"/>
              </a:spcAft>
              <a:buSzPts val="1200"/>
              <a:buChar char="-"/>
            </a:pPr>
            <a:r>
              <a:rPr lang="en-GB" sz="1200"/>
              <a:t>verticesOnEdge(1) = </a:t>
            </a:r>
            <a:r>
              <a:rPr lang="en-GB" sz="1200">
                <a:solidFill>
                  <a:srgbClr val="FF0000"/>
                </a:solidFill>
              </a:rPr>
              <a:t>(1, 2)</a:t>
            </a:r>
            <a:endParaRPr sz="1200">
              <a:solidFill>
                <a:srgbClr val="FF0000"/>
              </a:solidFill>
            </a:endParaRPr>
          </a:p>
          <a:p>
            <a:pPr indent="-304800" lvl="0" marL="457200" rtl="0" algn="l">
              <a:lnSpc>
                <a:spcPct val="100000"/>
              </a:lnSpc>
              <a:spcBef>
                <a:spcPts val="0"/>
              </a:spcBef>
              <a:spcAft>
                <a:spcPts val="0"/>
              </a:spcAft>
              <a:buSzPts val="1200"/>
              <a:buChar char="-"/>
            </a:pPr>
            <a:r>
              <a:rPr lang="en-GB" sz="1200"/>
              <a:t>cellsOnVertex(1) = </a:t>
            </a:r>
            <a:r>
              <a:rPr lang="en-GB" sz="1200">
                <a:solidFill>
                  <a:srgbClr val="0C58D3"/>
                </a:solidFill>
              </a:rPr>
              <a:t>(1, 3, 2)</a:t>
            </a:r>
            <a:endParaRPr sz="1200">
              <a:solidFill>
                <a:srgbClr val="0C58D3"/>
              </a:solidFill>
            </a:endParaRPr>
          </a:p>
          <a:p>
            <a:pPr indent="-304800" lvl="0" marL="457200" rtl="0" algn="l">
              <a:lnSpc>
                <a:spcPct val="100000"/>
              </a:lnSpc>
              <a:spcBef>
                <a:spcPts val="0"/>
              </a:spcBef>
              <a:spcAft>
                <a:spcPts val="0"/>
              </a:spcAft>
              <a:buSzPts val="1200"/>
              <a:buChar char="-"/>
            </a:pPr>
            <a:r>
              <a:rPr lang="en-GB" sz="1200"/>
              <a:t>edgesOnVertex(5) = </a:t>
            </a:r>
            <a:r>
              <a:rPr lang="en-GB" sz="1200">
                <a:solidFill>
                  <a:srgbClr val="38761D"/>
                </a:solidFill>
              </a:rPr>
              <a:t>(4, 5, 3)</a:t>
            </a:r>
            <a:endParaRPr sz="1200">
              <a:solidFill>
                <a:srgbClr val="38761D"/>
              </a:solidFill>
            </a:endParaRPr>
          </a:p>
          <a:p>
            <a:pPr indent="0" lvl="0" marL="457200" rtl="0" algn="l">
              <a:lnSpc>
                <a:spcPct val="100000"/>
              </a:lnSpc>
              <a:spcBef>
                <a:spcPts val="360"/>
              </a:spcBef>
              <a:spcAft>
                <a:spcPts val="0"/>
              </a:spcAft>
              <a:buSzPts val="1800"/>
              <a:buNone/>
            </a:pPr>
            <a:r>
              <a:t/>
            </a:r>
            <a:endParaRPr sz="1200"/>
          </a:p>
          <a:p>
            <a:pPr indent="0" lvl="0" marL="0" rtl="0" algn="l">
              <a:lnSpc>
                <a:spcPct val="100000"/>
              </a:lnSpc>
              <a:spcBef>
                <a:spcPts val="360"/>
              </a:spcBef>
              <a:spcAft>
                <a:spcPts val="0"/>
              </a:spcAft>
              <a:buSzPts val="1800"/>
              <a:buNone/>
            </a:pPr>
            <a:r>
              <a:t/>
            </a:r>
            <a:endParaRPr sz="1200"/>
          </a:p>
        </p:txBody>
      </p:sp>
      <p:pic>
        <p:nvPicPr>
          <p:cNvPr id="474" name="Google Shape;474;p42"/>
          <p:cNvPicPr preferRelativeResize="0"/>
          <p:nvPr/>
        </p:nvPicPr>
        <p:blipFill rotWithShape="1">
          <a:blip r:embed="rId3">
            <a:alphaModFix/>
          </a:blip>
          <a:srcRect b="0" l="6110" r="5713" t="0"/>
          <a:stretch/>
        </p:blipFill>
        <p:spPr>
          <a:xfrm>
            <a:off x="4608925" y="597425"/>
            <a:ext cx="4365926" cy="41898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Data structure</a:t>
            </a:r>
            <a:endParaRPr/>
          </a:p>
        </p:txBody>
      </p:sp>
      <p:sp>
        <p:nvSpPr>
          <p:cNvPr id="480" name="Google Shape;480;p43"/>
          <p:cNvSpPr txBox="1"/>
          <p:nvPr>
            <p:ph idx="1" type="body"/>
          </p:nvPr>
        </p:nvSpPr>
        <p:spPr>
          <a:xfrm>
            <a:off x="102875" y="363725"/>
            <a:ext cx="4262400" cy="4341600"/>
          </a:xfrm>
          <a:prstGeom prst="rect">
            <a:avLst/>
          </a:prstGeom>
          <a:noFill/>
          <a:ln>
            <a:noFill/>
          </a:ln>
        </p:spPr>
        <p:txBody>
          <a:bodyPr anchorCtr="0" anchor="t" bIns="91425" lIns="198000" spcFirstLastPara="1" rIns="288000" wrap="square" tIns="46800">
            <a:noAutofit/>
          </a:bodyPr>
          <a:lstStyle/>
          <a:p>
            <a:pPr indent="0" lvl="0" marL="0" rtl="0" algn="l">
              <a:lnSpc>
                <a:spcPct val="100000"/>
              </a:lnSpc>
              <a:spcBef>
                <a:spcPts val="360"/>
              </a:spcBef>
              <a:spcAft>
                <a:spcPts val="0"/>
              </a:spcAft>
              <a:buSzPts val="1800"/>
              <a:buNone/>
            </a:pPr>
            <a:r>
              <a:rPr b="1" lang="en-GB" sz="1200"/>
              <a:t>MPAS grid files and coding structure</a:t>
            </a:r>
            <a:endParaRPr b="1" sz="1200"/>
          </a:p>
          <a:p>
            <a:pPr indent="0" lvl="0" marL="0" rtl="0" algn="l">
              <a:lnSpc>
                <a:spcPct val="100000"/>
              </a:lnSpc>
              <a:spcBef>
                <a:spcPts val="360"/>
              </a:spcBef>
              <a:spcAft>
                <a:spcPts val="0"/>
              </a:spcAft>
              <a:buSzPts val="1800"/>
              <a:buNone/>
            </a:pPr>
            <a:r>
              <a:t/>
            </a:r>
            <a:endParaRPr sz="600"/>
          </a:p>
          <a:p>
            <a:pPr indent="0" lvl="0" marL="0" rtl="0" algn="l">
              <a:lnSpc>
                <a:spcPct val="100000"/>
              </a:lnSpc>
              <a:spcBef>
                <a:spcPts val="360"/>
              </a:spcBef>
              <a:spcAft>
                <a:spcPts val="0"/>
              </a:spcAft>
              <a:buSzPts val="1800"/>
              <a:buNone/>
            </a:pPr>
            <a:r>
              <a:rPr lang="en-GB" sz="1200"/>
              <a:t>Properties:</a:t>
            </a:r>
            <a:endParaRPr sz="1200"/>
          </a:p>
          <a:p>
            <a:pPr indent="-330200" lvl="0" marL="457200" rtl="0" algn="l">
              <a:lnSpc>
                <a:spcPct val="100000"/>
              </a:lnSpc>
              <a:spcBef>
                <a:spcPts val="360"/>
              </a:spcBef>
              <a:spcAft>
                <a:spcPts val="0"/>
              </a:spcAft>
              <a:buSzPts val="1600"/>
              <a:buChar char="-"/>
            </a:pPr>
            <a:r>
              <a:rPr lang="en-GB" sz="1200"/>
              <a:t>Area: </a:t>
            </a:r>
            <a:r>
              <a:rPr lang="en-GB" sz="1200">
                <a:solidFill>
                  <a:srgbClr val="0000FF"/>
                </a:solidFill>
              </a:rPr>
              <a:t>'areaCell'</a:t>
            </a:r>
            <a:r>
              <a:rPr lang="en-GB" sz="1200"/>
              <a:t>,  </a:t>
            </a:r>
            <a:r>
              <a:rPr lang="en-GB" sz="1200">
                <a:solidFill>
                  <a:srgbClr val="FF0000"/>
                </a:solidFill>
              </a:rPr>
              <a:t>'areaTriangle'</a:t>
            </a:r>
            <a:r>
              <a:rPr lang="en-GB" sz="1200"/>
              <a:t>, </a:t>
            </a:r>
            <a:r>
              <a:rPr lang="en-GB" sz="1200">
                <a:solidFill>
                  <a:srgbClr val="9900FF"/>
                </a:solidFill>
              </a:rPr>
              <a:t>'kiteAreasOnVertex'</a:t>
            </a:r>
            <a:endParaRPr sz="1200">
              <a:solidFill>
                <a:srgbClr val="9900FF"/>
              </a:solidFill>
            </a:endParaRPr>
          </a:p>
          <a:p>
            <a:pPr indent="0" lvl="0" marL="0" rtl="0" algn="l">
              <a:lnSpc>
                <a:spcPct val="100000"/>
              </a:lnSpc>
              <a:spcBef>
                <a:spcPts val="360"/>
              </a:spcBef>
              <a:spcAft>
                <a:spcPts val="0"/>
              </a:spcAft>
              <a:buSzPts val="1800"/>
              <a:buNone/>
            </a:pPr>
            <a:r>
              <a:t/>
            </a:r>
            <a:endParaRPr sz="1200"/>
          </a:p>
          <a:p>
            <a:pPr indent="-330200" lvl="0" marL="457200" rtl="0" algn="l">
              <a:lnSpc>
                <a:spcPct val="100000"/>
              </a:lnSpc>
              <a:spcBef>
                <a:spcPts val="360"/>
              </a:spcBef>
              <a:spcAft>
                <a:spcPts val="0"/>
              </a:spcAft>
              <a:buSzPts val="1600"/>
              <a:buChar char="-"/>
            </a:pPr>
            <a:r>
              <a:rPr lang="en-GB" sz="1200"/>
              <a:t>Length: </a:t>
            </a:r>
            <a:r>
              <a:rPr lang="en-GB" sz="1200">
                <a:solidFill>
                  <a:srgbClr val="38761D"/>
                </a:solidFill>
              </a:rPr>
              <a:t>'dcEdge'</a:t>
            </a:r>
            <a:r>
              <a:rPr lang="en-GB" sz="1200"/>
              <a:t>, </a:t>
            </a:r>
            <a:r>
              <a:rPr lang="en-GB" sz="1200">
                <a:solidFill>
                  <a:schemeClr val="accent6"/>
                </a:solidFill>
              </a:rPr>
              <a:t>'dvEdge'</a:t>
            </a:r>
            <a:endParaRPr sz="1200">
              <a:solidFill>
                <a:schemeClr val="accent6"/>
              </a:solidFill>
            </a:endParaRPr>
          </a:p>
          <a:p>
            <a:pPr indent="0" lvl="0" marL="0" rtl="0" algn="l">
              <a:lnSpc>
                <a:spcPct val="100000"/>
              </a:lnSpc>
              <a:spcBef>
                <a:spcPts val="360"/>
              </a:spcBef>
              <a:spcAft>
                <a:spcPts val="0"/>
              </a:spcAft>
              <a:buSzPts val="1800"/>
              <a:buNone/>
            </a:pPr>
            <a:r>
              <a:t/>
            </a:r>
            <a:endParaRPr sz="1200">
              <a:solidFill>
                <a:schemeClr val="accent6"/>
              </a:solidFill>
            </a:endParaRPr>
          </a:p>
          <a:p>
            <a:pPr indent="-304800" lvl="0" marL="457200" rtl="0" algn="l">
              <a:lnSpc>
                <a:spcPct val="100000"/>
              </a:lnSpc>
              <a:spcBef>
                <a:spcPts val="360"/>
              </a:spcBef>
              <a:spcAft>
                <a:spcPts val="0"/>
              </a:spcAft>
              <a:buSzPts val="1200"/>
              <a:buChar char="-"/>
            </a:pPr>
            <a:r>
              <a:rPr lang="en-GB" sz="1200"/>
              <a:t>Quality: 'cellQuality', 'gridSpacing', 'triangleQuality', 'triangleAngleQuality', 'obtuseTriangle', 'meshDensity'</a:t>
            </a:r>
            <a:endParaRPr sz="1200"/>
          </a:p>
          <a:p>
            <a:pPr indent="0" lvl="0" marL="0" rtl="0" algn="l">
              <a:lnSpc>
                <a:spcPct val="100000"/>
              </a:lnSpc>
              <a:spcBef>
                <a:spcPts val="360"/>
              </a:spcBef>
              <a:spcAft>
                <a:spcPts val="0"/>
              </a:spcAft>
              <a:buSzPts val="1800"/>
              <a:buNone/>
            </a:pPr>
            <a:r>
              <a:t/>
            </a:r>
            <a:endParaRPr sz="1200"/>
          </a:p>
          <a:p>
            <a:pPr indent="-304800" lvl="0" marL="457200" rtl="0" algn="l">
              <a:lnSpc>
                <a:spcPct val="100000"/>
              </a:lnSpc>
              <a:spcBef>
                <a:spcPts val="360"/>
              </a:spcBef>
              <a:spcAft>
                <a:spcPts val="0"/>
              </a:spcAft>
              <a:buSzPts val="1200"/>
              <a:buChar char="-"/>
            </a:pPr>
            <a:r>
              <a:rPr lang="en-GB" sz="1200"/>
              <a:t>Others: 'angleEdge', 'weightsOnEdge'</a:t>
            </a:r>
            <a:endParaRPr sz="1200"/>
          </a:p>
          <a:p>
            <a:pPr indent="0" lvl="0" marL="457200" rtl="0" algn="l">
              <a:lnSpc>
                <a:spcPct val="100000"/>
              </a:lnSpc>
              <a:spcBef>
                <a:spcPts val="360"/>
              </a:spcBef>
              <a:spcAft>
                <a:spcPts val="0"/>
              </a:spcAft>
              <a:buSzPts val="1800"/>
              <a:buNone/>
            </a:pPr>
            <a:r>
              <a:t/>
            </a:r>
            <a:endParaRPr sz="600"/>
          </a:p>
          <a:p>
            <a:pPr indent="0" lvl="0" marL="0" rtl="0" algn="l">
              <a:lnSpc>
                <a:spcPct val="100000"/>
              </a:lnSpc>
              <a:spcBef>
                <a:spcPts val="360"/>
              </a:spcBef>
              <a:spcAft>
                <a:spcPts val="0"/>
              </a:spcAft>
              <a:buSzPts val="1800"/>
              <a:buNone/>
            </a:pPr>
            <a:r>
              <a:t/>
            </a:r>
            <a:endParaRPr sz="1200"/>
          </a:p>
          <a:p>
            <a:pPr indent="0" lvl="0" marL="457200" rtl="0" algn="l">
              <a:lnSpc>
                <a:spcPct val="100000"/>
              </a:lnSpc>
              <a:spcBef>
                <a:spcPts val="360"/>
              </a:spcBef>
              <a:spcAft>
                <a:spcPts val="0"/>
              </a:spcAft>
              <a:buSzPts val="1800"/>
              <a:buNone/>
            </a:pPr>
            <a:r>
              <a:t/>
            </a:r>
            <a:endParaRPr sz="1200"/>
          </a:p>
          <a:p>
            <a:pPr indent="0" lvl="0" marL="0" rtl="0" algn="l">
              <a:lnSpc>
                <a:spcPct val="100000"/>
              </a:lnSpc>
              <a:spcBef>
                <a:spcPts val="360"/>
              </a:spcBef>
              <a:spcAft>
                <a:spcPts val="0"/>
              </a:spcAft>
              <a:buSzPts val="1800"/>
              <a:buNone/>
            </a:pPr>
            <a:r>
              <a:t/>
            </a:r>
            <a:endParaRPr sz="1200"/>
          </a:p>
        </p:txBody>
      </p:sp>
      <p:pic>
        <p:nvPicPr>
          <p:cNvPr id="481" name="Google Shape;481;p43"/>
          <p:cNvPicPr preferRelativeResize="0"/>
          <p:nvPr/>
        </p:nvPicPr>
        <p:blipFill rotWithShape="1">
          <a:blip r:embed="rId3">
            <a:alphaModFix/>
          </a:blip>
          <a:srcRect b="0" l="0" r="0" t="0"/>
          <a:stretch/>
        </p:blipFill>
        <p:spPr>
          <a:xfrm>
            <a:off x="4406875" y="646400"/>
            <a:ext cx="4473928" cy="42292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Scalar Data interpolation</a:t>
            </a:r>
            <a:endParaRPr/>
          </a:p>
        </p:txBody>
      </p:sp>
      <p:sp>
        <p:nvSpPr>
          <p:cNvPr id="487" name="Google Shape;487;p44"/>
          <p:cNvSpPr txBox="1"/>
          <p:nvPr>
            <p:ph idx="1" type="body"/>
          </p:nvPr>
        </p:nvSpPr>
        <p:spPr>
          <a:xfrm>
            <a:off x="457200" y="750216"/>
            <a:ext cx="8229600" cy="1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a:t>From triangle vertices (cell nodes) to triangle centres:</a:t>
            </a:r>
            <a:endParaRPr/>
          </a:p>
        </p:txBody>
      </p:sp>
      <p:pic>
        <p:nvPicPr>
          <p:cNvPr id="488" name="Google Shape;488;p44"/>
          <p:cNvPicPr preferRelativeResize="0"/>
          <p:nvPr/>
        </p:nvPicPr>
        <p:blipFill rotWithShape="1">
          <a:blip r:embed="rId3">
            <a:alphaModFix/>
          </a:blip>
          <a:srcRect b="15647" l="0" r="0" t="0"/>
          <a:stretch/>
        </p:blipFill>
        <p:spPr>
          <a:xfrm>
            <a:off x="590275" y="1129300"/>
            <a:ext cx="6869200" cy="2801325"/>
          </a:xfrm>
          <a:prstGeom prst="rect">
            <a:avLst/>
          </a:prstGeom>
          <a:noFill/>
          <a:ln>
            <a:noFill/>
          </a:ln>
        </p:spPr>
      </p:pic>
      <p:pic>
        <p:nvPicPr>
          <p:cNvPr id="489" name="Google Shape;489;p44"/>
          <p:cNvPicPr preferRelativeResize="0"/>
          <p:nvPr/>
        </p:nvPicPr>
        <p:blipFill rotWithShape="1">
          <a:blip r:embed="rId4">
            <a:alphaModFix/>
          </a:blip>
          <a:srcRect b="0" l="0" r="0" t="0"/>
          <a:stretch/>
        </p:blipFill>
        <p:spPr>
          <a:xfrm>
            <a:off x="6814249" y="2032224"/>
            <a:ext cx="1910514" cy="709375"/>
          </a:xfrm>
          <a:prstGeom prst="rect">
            <a:avLst/>
          </a:prstGeom>
          <a:noFill/>
          <a:ln>
            <a:noFill/>
          </a:ln>
        </p:spPr>
      </p:pic>
      <p:sp>
        <p:nvSpPr>
          <p:cNvPr id="490" name="Google Shape;490;p44"/>
          <p:cNvSpPr txBox="1"/>
          <p:nvPr/>
        </p:nvSpPr>
        <p:spPr>
          <a:xfrm>
            <a:off x="7269800" y="2799025"/>
            <a:ext cx="1649700" cy="785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Used in MPAS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(Exact for constant fields)</a:t>
            </a:r>
            <a:endParaRPr b="0" i="0" sz="1300" u="none" cap="none" strike="noStrike">
              <a:solidFill>
                <a:srgbClr val="000000"/>
              </a:solidFill>
              <a:latin typeface="Arial"/>
              <a:ea typeface="Arial"/>
              <a:cs typeface="Arial"/>
              <a:sym typeface="Arial"/>
            </a:endParaRPr>
          </a:p>
        </p:txBody>
      </p:sp>
      <p:pic>
        <p:nvPicPr>
          <p:cNvPr id="491" name="Google Shape;491;p44"/>
          <p:cNvPicPr preferRelativeResize="0"/>
          <p:nvPr/>
        </p:nvPicPr>
        <p:blipFill rotWithShape="1">
          <a:blip r:embed="rId5">
            <a:alphaModFix/>
          </a:blip>
          <a:srcRect b="0" l="0" r="0" t="0"/>
          <a:stretch/>
        </p:blipFill>
        <p:spPr>
          <a:xfrm>
            <a:off x="237249" y="3898725"/>
            <a:ext cx="2066608" cy="709375"/>
          </a:xfrm>
          <a:prstGeom prst="rect">
            <a:avLst/>
          </a:prstGeom>
          <a:noFill/>
          <a:ln>
            <a:noFill/>
          </a:ln>
        </p:spPr>
      </p:pic>
      <p:pic>
        <p:nvPicPr>
          <p:cNvPr id="492" name="Google Shape;492;p44"/>
          <p:cNvPicPr preferRelativeResize="0"/>
          <p:nvPr/>
        </p:nvPicPr>
        <p:blipFill rotWithShape="1">
          <a:blip r:embed="rId6">
            <a:alphaModFix/>
          </a:blip>
          <a:srcRect b="0" l="0" r="0" t="0"/>
          <a:stretch/>
        </p:blipFill>
        <p:spPr>
          <a:xfrm>
            <a:off x="2347750" y="3809500"/>
            <a:ext cx="1455600" cy="645225"/>
          </a:xfrm>
          <a:prstGeom prst="rect">
            <a:avLst/>
          </a:prstGeom>
          <a:noFill/>
          <a:ln>
            <a:noFill/>
          </a:ln>
        </p:spPr>
      </p:pic>
      <p:sp>
        <p:nvSpPr>
          <p:cNvPr id="493" name="Google Shape;493;p44"/>
          <p:cNvSpPr txBox="1"/>
          <p:nvPr/>
        </p:nvSpPr>
        <p:spPr>
          <a:xfrm>
            <a:off x="1429975" y="4454725"/>
            <a:ext cx="2695200" cy="384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Barycentric: Exact for linear fields</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Vector Reconstructions</a:t>
            </a:r>
            <a:endParaRPr/>
          </a:p>
        </p:txBody>
      </p:sp>
      <p:pic>
        <p:nvPicPr>
          <p:cNvPr id="499" name="Google Shape;499;p45"/>
          <p:cNvPicPr preferRelativeResize="0"/>
          <p:nvPr/>
        </p:nvPicPr>
        <p:blipFill rotWithShape="1">
          <a:blip r:embed="rId3">
            <a:alphaModFix/>
          </a:blip>
          <a:srcRect b="0" l="0" r="0" t="0"/>
          <a:stretch/>
        </p:blipFill>
        <p:spPr>
          <a:xfrm>
            <a:off x="5115875" y="923251"/>
            <a:ext cx="3628701" cy="3572974"/>
          </a:xfrm>
          <a:prstGeom prst="rect">
            <a:avLst/>
          </a:prstGeom>
          <a:noFill/>
          <a:ln>
            <a:noFill/>
          </a:ln>
        </p:spPr>
      </p:pic>
      <p:sp>
        <p:nvSpPr>
          <p:cNvPr id="500" name="Google Shape;500;p45"/>
          <p:cNvSpPr txBox="1"/>
          <p:nvPr/>
        </p:nvSpPr>
        <p:spPr>
          <a:xfrm>
            <a:off x="561350" y="1410750"/>
            <a:ext cx="425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Given normal edge velocities: </a:t>
            </a:r>
            <a:endParaRPr b="0" i="0" sz="1400" u="none" cap="none" strike="noStrike">
              <a:solidFill>
                <a:srgbClr val="000000"/>
              </a:solidFill>
              <a:latin typeface="Arial"/>
              <a:ea typeface="Arial"/>
              <a:cs typeface="Arial"/>
              <a:sym typeface="Arial"/>
            </a:endParaRPr>
          </a:p>
        </p:txBody>
      </p:sp>
      <p:sp>
        <p:nvSpPr>
          <p:cNvPr id="501" name="Google Shape;501;p45"/>
          <p:cNvSpPr txBox="1"/>
          <p:nvPr/>
        </p:nvSpPr>
        <p:spPr>
          <a:xfrm>
            <a:off x="501525" y="2401938"/>
            <a:ext cx="4254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How to reconstruct zonal/meridional velocities at cell centre?</a:t>
            </a:r>
            <a:endParaRPr b="0" i="0" sz="1400" u="none" cap="none" strike="noStrike">
              <a:solidFill>
                <a:srgbClr val="000000"/>
              </a:solidFill>
              <a:latin typeface="Arial"/>
              <a:ea typeface="Arial"/>
              <a:cs typeface="Arial"/>
              <a:sym typeface="Arial"/>
            </a:endParaRPr>
          </a:p>
        </p:txBody>
      </p:sp>
      <p:pic>
        <p:nvPicPr>
          <p:cNvPr id="502" name="Google Shape;502;p45"/>
          <p:cNvPicPr preferRelativeResize="0"/>
          <p:nvPr/>
        </p:nvPicPr>
        <p:blipFill rotWithShape="1">
          <a:blip r:embed="rId4">
            <a:alphaModFix/>
          </a:blip>
          <a:srcRect b="0" l="0" r="0" t="0"/>
          <a:stretch/>
        </p:blipFill>
        <p:spPr>
          <a:xfrm>
            <a:off x="561350" y="3073938"/>
            <a:ext cx="1857375" cy="1219200"/>
          </a:xfrm>
          <a:prstGeom prst="rect">
            <a:avLst/>
          </a:prstGeom>
          <a:noFill/>
          <a:ln>
            <a:noFill/>
          </a:ln>
        </p:spPr>
      </p:pic>
      <p:pic>
        <p:nvPicPr>
          <p:cNvPr id="503" name="Google Shape;503;p45"/>
          <p:cNvPicPr preferRelativeResize="0"/>
          <p:nvPr/>
        </p:nvPicPr>
        <p:blipFill rotWithShape="1">
          <a:blip r:embed="rId5">
            <a:alphaModFix/>
          </a:blip>
          <a:srcRect b="0" l="0" r="0" t="0"/>
          <a:stretch/>
        </p:blipFill>
        <p:spPr>
          <a:xfrm>
            <a:off x="3121625" y="1439612"/>
            <a:ext cx="366508" cy="342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Vector Reconstruction</a:t>
            </a:r>
            <a:endParaRPr/>
          </a:p>
        </p:txBody>
      </p:sp>
      <p:sp>
        <p:nvSpPr>
          <p:cNvPr id="509" name="Google Shape;509;p46"/>
          <p:cNvSpPr txBox="1"/>
          <p:nvPr>
            <p:ph idx="1" type="body"/>
          </p:nvPr>
        </p:nvSpPr>
        <p:spPr>
          <a:xfrm>
            <a:off x="457200" y="750216"/>
            <a:ext cx="8229600" cy="1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a:t>MPAS uses Radial Basis Functions (RBF)</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GB"/>
              <a:t>Solves a linear system:</a:t>
            </a:r>
            <a:endParaRPr/>
          </a:p>
        </p:txBody>
      </p:sp>
      <p:pic>
        <p:nvPicPr>
          <p:cNvPr id="510" name="Google Shape;510;p46"/>
          <p:cNvPicPr preferRelativeResize="0"/>
          <p:nvPr/>
        </p:nvPicPr>
        <p:blipFill rotWithShape="1">
          <a:blip r:embed="rId3">
            <a:alphaModFix/>
          </a:blip>
          <a:srcRect b="0" l="0" r="0" t="0"/>
          <a:stretch/>
        </p:blipFill>
        <p:spPr>
          <a:xfrm>
            <a:off x="1053475" y="1198849"/>
            <a:ext cx="2277650" cy="998750"/>
          </a:xfrm>
          <a:prstGeom prst="rect">
            <a:avLst/>
          </a:prstGeom>
          <a:noFill/>
          <a:ln>
            <a:noFill/>
          </a:ln>
        </p:spPr>
      </p:pic>
      <p:pic>
        <p:nvPicPr>
          <p:cNvPr id="511" name="Google Shape;511;p46"/>
          <p:cNvPicPr preferRelativeResize="0"/>
          <p:nvPr/>
        </p:nvPicPr>
        <p:blipFill rotWithShape="1">
          <a:blip r:embed="rId4">
            <a:alphaModFix/>
          </a:blip>
          <a:srcRect b="0" l="0" r="0" t="0"/>
          <a:stretch/>
        </p:blipFill>
        <p:spPr>
          <a:xfrm>
            <a:off x="4133475" y="1353475"/>
            <a:ext cx="1775400" cy="689525"/>
          </a:xfrm>
          <a:prstGeom prst="rect">
            <a:avLst/>
          </a:prstGeom>
          <a:noFill/>
          <a:ln>
            <a:noFill/>
          </a:ln>
        </p:spPr>
      </p:pic>
      <p:pic>
        <p:nvPicPr>
          <p:cNvPr id="512" name="Google Shape;512;p46"/>
          <p:cNvPicPr preferRelativeResize="0"/>
          <p:nvPr/>
        </p:nvPicPr>
        <p:blipFill rotWithShape="1">
          <a:blip r:embed="rId5">
            <a:alphaModFix/>
          </a:blip>
          <a:srcRect b="0" l="0" r="0" t="0"/>
          <a:stretch/>
        </p:blipFill>
        <p:spPr>
          <a:xfrm>
            <a:off x="950075" y="3763075"/>
            <a:ext cx="2484450" cy="947350"/>
          </a:xfrm>
          <a:prstGeom prst="rect">
            <a:avLst/>
          </a:prstGeom>
          <a:noFill/>
          <a:ln>
            <a:noFill/>
          </a:ln>
        </p:spPr>
      </p:pic>
      <p:pic>
        <p:nvPicPr>
          <p:cNvPr id="513" name="Google Shape;513;p46"/>
          <p:cNvPicPr preferRelativeResize="0"/>
          <p:nvPr/>
        </p:nvPicPr>
        <p:blipFill rotWithShape="1">
          <a:blip r:embed="rId6">
            <a:alphaModFix/>
          </a:blip>
          <a:srcRect b="0" l="0" r="0" t="0"/>
          <a:stretch/>
        </p:blipFill>
        <p:spPr>
          <a:xfrm>
            <a:off x="6078775" y="1962141"/>
            <a:ext cx="2917418" cy="2192484"/>
          </a:xfrm>
          <a:prstGeom prst="rect">
            <a:avLst/>
          </a:prstGeom>
          <a:noFill/>
          <a:ln>
            <a:noFill/>
          </a:ln>
        </p:spPr>
      </p:pic>
      <p:sp>
        <p:nvSpPr>
          <p:cNvPr id="514" name="Google Shape;514;p46"/>
          <p:cNvSpPr txBox="1"/>
          <p:nvPr/>
        </p:nvSpPr>
        <p:spPr>
          <a:xfrm>
            <a:off x="3944175" y="4149025"/>
            <a:ext cx="5081700" cy="9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See: </a:t>
            </a:r>
            <a:r>
              <a:rPr b="0" i="0" lang="en-GB" sz="1150" u="none" cap="none" strike="noStrike">
                <a:solidFill>
                  <a:srgbClr val="4B4F58"/>
                </a:solidFill>
                <a:highlight>
                  <a:srgbClr val="FFFFFF"/>
                </a:highlight>
                <a:latin typeface="Roboto"/>
                <a:ea typeface="Roboto"/>
                <a:cs typeface="Roboto"/>
                <a:sym typeface="Roboto"/>
              </a:rPr>
              <a:t>Peixoto, PS and Barros, SRM, 2014 : On vector field reconstructions for semi-Lagrangian transport methods on geodesic staggered grids (Journal of Computational Physics) – </a:t>
            </a:r>
            <a:r>
              <a:rPr b="0" i="0" lang="en-GB" sz="1150" u="sng" cap="none" strike="noStrike">
                <a:solidFill>
                  <a:schemeClr val="hlink"/>
                </a:solidFill>
                <a:highlight>
                  <a:srgbClr val="FFFFFF"/>
                </a:highlight>
                <a:latin typeface="Roboto"/>
                <a:ea typeface="Roboto"/>
                <a:cs typeface="Roboto"/>
                <a:sym typeface="Roboto"/>
                <a:hlinkClick r:id="rId7"/>
              </a:rPr>
              <a:t>PDF</a:t>
            </a:r>
            <a:r>
              <a:rPr b="0" i="0" lang="en-GB" sz="1150" u="none" cap="none" strike="noStrike">
                <a:solidFill>
                  <a:srgbClr val="4B4F58"/>
                </a:solidFill>
                <a:highlight>
                  <a:srgbClr val="FFFFFF"/>
                </a:highlight>
                <a:latin typeface="Roboto"/>
                <a:ea typeface="Roboto"/>
                <a:cs typeface="Roboto"/>
                <a:sym typeface="Roboto"/>
              </a:rPr>
              <a:t>, </a:t>
            </a:r>
            <a:r>
              <a:rPr b="0" i="0" lang="en-GB" sz="1150" u="sng" cap="none" strike="noStrike">
                <a:solidFill>
                  <a:schemeClr val="hlink"/>
                </a:solidFill>
                <a:highlight>
                  <a:srgbClr val="FFFFFF"/>
                </a:highlight>
                <a:latin typeface="Roboto"/>
                <a:ea typeface="Roboto"/>
                <a:cs typeface="Roboto"/>
                <a:sym typeface="Roboto"/>
                <a:hlinkClick r:id="rId8"/>
              </a:rPr>
              <a:t>DOI</a:t>
            </a:r>
            <a:endParaRPr b="0" i="0" sz="1150" u="sng" cap="none" strike="noStrike">
              <a:solidFill>
                <a:schemeClr val="hlink"/>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5" name="Google Shape;515;p46"/>
          <p:cNvPicPr preferRelativeResize="0"/>
          <p:nvPr/>
        </p:nvPicPr>
        <p:blipFill rotWithShape="1">
          <a:blip r:embed="rId9">
            <a:alphaModFix/>
          </a:blip>
          <a:srcRect b="7777" l="14930" r="8540" t="20543"/>
          <a:stretch/>
        </p:blipFill>
        <p:spPr>
          <a:xfrm>
            <a:off x="3360675" y="2476725"/>
            <a:ext cx="2422648" cy="123857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7"/>
          <p:cNvSpPr txBox="1"/>
          <p:nvPr/>
        </p:nvSpPr>
        <p:spPr>
          <a:xfrm>
            <a:off x="336550" y="1143375"/>
            <a:ext cx="79617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Key concepts: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Point value divergence is approximated by cell integral (average):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Divergence Theorem - from area integral to edge integral: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Approximate each edge integral with midpoint rule: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Interpolate depth to edges:</a:t>
            </a:r>
            <a:endParaRPr b="0" i="0" sz="1400" u="none" cap="none" strike="noStrike">
              <a:solidFill>
                <a:srgbClr val="000000"/>
              </a:solidFill>
              <a:latin typeface="Arial"/>
              <a:ea typeface="Arial"/>
              <a:cs typeface="Arial"/>
              <a:sym typeface="Arial"/>
            </a:endParaRPr>
          </a:p>
        </p:txBody>
      </p:sp>
      <p:sp>
        <p:nvSpPr>
          <p:cNvPr id="521" name="Google Shape;521;p4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000"/>
              <a:buNone/>
            </a:pPr>
            <a:r>
              <a:rPr lang="en-GB"/>
              <a:t>Divergence</a:t>
            </a:r>
            <a:endParaRPr/>
          </a:p>
        </p:txBody>
      </p:sp>
      <p:sp>
        <p:nvSpPr>
          <p:cNvPr id="522" name="Google Shape;522;p47"/>
          <p:cNvSpPr txBox="1"/>
          <p:nvPr/>
        </p:nvSpPr>
        <p:spPr>
          <a:xfrm>
            <a:off x="408675" y="589600"/>
            <a:ext cx="8319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Finite Volume</a:t>
            </a:r>
            <a:r>
              <a:rPr b="0" i="0" lang="en-GB" sz="1400" u="none" cap="none" strike="noStrike">
                <a:solidFill>
                  <a:srgbClr val="000000"/>
                </a:solidFill>
                <a:latin typeface="Arial"/>
                <a:ea typeface="Arial"/>
                <a:cs typeface="Arial"/>
                <a:sym typeface="Arial"/>
              </a:rPr>
              <a:t> based</a:t>
            </a:r>
            <a:endParaRPr b="0" i="0" sz="1400" u="none" cap="none" strike="noStrike">
              <a:solidFill>
                <a:srgbClr val="000000"/>
              </a:solidFill>
              <a:latin typeface="Arial"/>
              <a:ea typeface="Arial"/>
              <a:cs typeface="Arial"/>
              <a:sym typeface="Arial"/>
            </a:endParaRPr>
          </a:p>
        </p:txBody>
      </p:sp>
      <p:pic>
        <p:nvPicPr>
          <p:cNvPr id="523" name="Google Shape;523;p47"/>
          <p:cNvPicPr preferRelativeResize="0"/>
          <p:nvPr/>
        </p:nvPicPr>
        <p:blipFill rotWithShape="1">
          <a:blip r:embed="rId3">
            <a:alphaModFix/>
          </a:blip>
          <a:srcRect b="0" l="0" r="0" t="0"/>
          <a:stretch/>
        </p:blipFill>
        <p:spPr>
          <a:xfrm>
            <a:off x="3181825" y="4232950"/>
            <a:ext cx="1683392" cy="400200"/>
          </a:xfrm>
          <a:prstGeom prst="rect">
            <a:avLst/>
          </a:prstGeom>
          <a:noFill/>
          <a:ln>
            <a:noFill/>
          </a:ln>
        </p:spPr>
      </p:pic>
      <p:pic>
        <p:nvPicPr>
          <p:cNvPr id="524" name="Google Shape;524;p47" title="[0,0,0,&quot;https://www.codecogs.com/eqnedit.php?latex=%20%5Cnabla%20%5Ccdot%20(%5Cvec%7Bv%7Dh)%20%5Capprox%20%5Cfrac%7B1%7D%7B%5C%7C%20%5COmega%5C%7C%7D%20%5Cint_%7B%5COmega%7D%20%5Cnabla%20%5Ccdot%20(%5Cvec%7Bv%7Dh)%20%5C%2CdA#0&quot;]"/>
          <p:cNvPicPr preferRelativeResize="0"/>
          <p:nvPr/>
        </p:nvPicPr>
        <p:blipFill rotWithShape="1">
          <a:blip r:embed="rId4">
            <a:alphaModFix/>
          </a:blip>
          <a:srcRect b="0" l="0" r="0" t="0"/>
          <a:stretch/>
        </p:blipFill>
        <p:spPr>
          <a:xfrm>
            <a:off x="6175025" y="1618480"/>
            <a:ext cx="2511775" cy="453225"/>
          </a:xfrm>
          <a:prstGeom prst="rect">
            <a:avLst/>
          </a:prstGeom>
          <a:noFill/>
          <a:ln>
            <a:noFill/>
          </a:ln>
        </p:spPr>
      </p:pic>
      <p:pic>
        <p:nvPicPr>
          <p:cNvPr id="525" name="Google Shape;525;p47" title="[0,0,0,&quot;https://www.codecogs.com/eqnedit.php?latex=%20%5Cfrac%7B1%7D%7B%5C%7C%20%5COmega%5C%7C%7D%20%5Cint_%7B%5COmega%7D%20%5Cnabla%20%5Ccdot%20(%5Cvec%7Bv%7Dh)%20%5C%2CdA%20%3D%20%5Cfrac%7B1%7D%7B%5C%7C%20%5COmega%5C%7C%7D%20%5Cint_%7B%5Cpartial%5COmega%7D%20h%5Cvec%7Bv%7D%20%5Ccdot%20%5Cvec%7Bn%7D%20%5C%2Cdl%20%3D%20%5Cfrac%7B1%7D%7B%5C%7C%20%5COmega%5C%7C%7D%20%5Csum_%7Be%7D%20%5Cint_%7B%5Cgamma_e%7D%20h%5Cvec%7Bv%7D%20%5Ccdot%20%5Cvec%7Bn%7D%20%5C%2Cdl#0&quot;]"/>
          <p:cNvPicPr preferRelativeResize="0"/>
          <p:nvPr/>
        </p:nvPicPr>
        <p:blipFill rotWithShape="1">
          <a:blip r:embed="rId5">
            <a:alphaModFix/>
          </a:blip>
          <a:srcRect b="0" l="0" r="0" t="0"/>
          <a:stretch/>
        </p:blipFill>
        <p:spPr>
          <a:xfrm>
            <a:off x="2865625" y="2456291"/>
            <a:ext cx="5354465" cy="514200"/>
          </a:xfrm>
          <a:prstGeom prst="rect">
            <a:avLst/>
          </a:prstGeom>
          <a:noFill/>
          <a:ln>
            <a:noFill/>
          </a:ln>
        </p:spPr>
      </p:pic>
      <p:pic>
        <p:nvPicPr>
          <p:cNvPr id="526" name="Google Shape;526;p47" title="[0,0,0,&quot;https://www.codecogs.com/eqnedit.php?latex=%20%5Cfrac%7B1%7D%7B%5C%7C%20%5COmega%5C%7C%7D%20%5Csum_%7Be%7D%20%5Cint_%7B%5Cgamma_e%7D%20h%5Cvec%7Bv%7D%20%5Ccdot%20%5Cvec%7Bn%7D%20%5C%2Cdl%20%3D%20%5Cfrac%7B1%7D%7B%5C%7C%20%5COmega%5C%7C%7D%20%5Csum_%7Be%7D%20h_e%20u_e%20n_%7Bei%7D%20l_e#0&quot;]"/>
          <p:cNvPicPr preferRelativeResize="0"/>
          <p:nvPr/>
        </p:nvPicPr>
        <p:blipFill rotWithShape="1">
          <a:blip r:embed="rId6">
            <a:alphaModFix/>
          </a:blip>
          <a:srcRect b="0" l="0" r="0" t="0"/>
          <a:stretch/>
        </p:blipFill>
        <p:spPr>
          <a:xfrm>
            <a:off x="2865625" y="3405851"/>
            <a:ext cx="3921748" cy="579375"/>
          </a:xfrm>
          <a:prstGeom prst="rect">
            <a:avLst/>
          </a:prstGeom>
          <a:noFill/>
          <a:ln>
            <a:noFill/>
          </a:ln>
        </p:spPr>
      </p:pic>
      <p:sp>
        <p:nvSpPr>
          <p:cNvPr id="527" name="Google Shape;527;p47"/>
          <p:cNvSpPr txBox="1"/>
          <p:nvPr/>
        </p:nvSpPr>
        <p:spPr>
          <a:xfrm>
            <a:off x="5432350" y="4332100"/>
            <a:ext cx="2641800" cy="3693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Normal direction correction:</a:t>
            </a:r>
            <a:endParaRPr b="0" i="0" sz="1200" u="none" cap="none" strike="noStrike">
              <a:solidFill>
                <a:srgbClr val="000000"/>
              </a:solidFill>
              <a:latin typeface="Arial"/>
              <a:ea typeface="Arial"/>
              <a:cs typeface="Arial"/>
              <a:sym typeface="Arial"/>
            </a:endParaRPr>
          </a:p>
        </p:txBody>
      </p:sp>
      <p:pic>
        <p:nvPicPr>
          <p:cNvPr id="528" name="Google Shape;528;p47" title="[0,0,0,&quot;https://www.codecogs.com/eqnedit.php?latex=%20n_%7Bei%7D%3D%5Cpm%201%20#0&quot;]"/>
          <p:cNvPicPr preferRelativeResize="0"/>
          <p:nvPr/>
        </p:nvPicPr>
        <p:blipFill rotWithShape="1">
          <a:blip r:embed="rId7">
            <a:alphaModFix/>
          </a:blip>
          <a:srcRect b="0" l="0" r="0" t="0"/>
          <a:stretch/>
        </p:blipFill>
        <p:spPr>
          <a:xfrm>
            <a:off x="8074150" y="4402300"/>
            <a:ext cx="1029999" cy="228900"/>
          </a:xfrm>
          <a:prstGeom prst="rect">
            <a:avLst/>
          </a:prstGeom>
          <a:noFill/>
          <a:ln>
            <a:noFill/>
          </a:ln>
        </p:spPr>
      </p:pic>
      <p:sp>
        <p:nvSpPr>
          <p:cNvPr id="529" name="Google Shape;529;p47"/>
          <p:cNvSpPr txBox="1"/>
          <p:nvPr/>
        </p:nvSpPr>
        <p:spPr>
          <a:xfrm>
            <a:off x="2109025" y="897625"/>
            <a:ext cx="4203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0" name="Google Shape;530;p47"/>
          <p:cNvPicPr preferRelativeResize="0"/>
          <p:nvPr/>
        </p:nvPicPr>
        <p:blipFill rotWithShape="1">
          <a:blip r:embed="rId8">
            <a:alphaModFix/>
          </a:blip>
          <a:srcRect b="0" l="0" r="0" t="0"/>
          <a:stretch/>
        </p:blipFill>
        <p:spPr>
          <a:xfrm>
            <a:off x="5992750" y="335700"/>
            <a:ext cx="3056350" cy="934325"/>
          </a:xfrm>
          <a:prstGeom prst="rect">
            <a:avLst/>
          </a:prstGeom>
          <a:noFill/>
          <a:ln cap="flat" cmpd="sng" w="9525">
            <a:solidFill>
              <a:schemeClr val="dk2"/>
            </a:solidFill>
            <a:prstDash val="solid"/>
            <a:round/>
            <a:headEnd len="sm" w="sm" type="none"/>
            <a:tailEnd len="sm" w="sm" type="none"/>
          </a:ln>
        </p:spPr>
      </p:pic>
      <p:sp>
        <p:nvSpPr>
          <p:cNvPr id="531" name="Google Shape;531;p47"/>
          <p:cNvSpPr txBox="1"/>
          <p:nvPr/>
        </p:nvSpPr>
        <p:spPr>
          <a:xfrm>
            <a:off x="6473050" y="0"/>
            <a:ext cx="1539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Wiki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Divergence</a:t>
            </a:r>
            <a:endParaRPr/>
          </a:p>
        </p:txBody>
      </p:sp>
      <p:pic>
        <p:nvPicPr>
          <p:cNvPr id="537" name="Google Shape;537;p48"/>
          <p:cNvPicPr preferRelativeResize="0"/>
          <p:nvPr/>
        </p:nvPicPr>
        <p:blipFill rotWithShape="1">
          <a:blip r:embed="rId3">
            <a:alphaModFix/>
          </a:blip>
          <a:srcRect b="0" l="0" r="0" t="0"/>
          <a:stretch/>
        </p:blipFill>
        <p:spPr>
          <a:xfrm>
            <a:off x="4107125" y="597425"/>
            <a:ext cx="4972052" cy="4207308"/>
          </a:xfrm>
          <a:prstGeom prst="rect">
            <a:avLst/>
          </a:prstGeom>
          <a:noFill/>
          <a:ln>
            <a:noFill/>
          </a:ln>
        </p:spPr>
      </p:pic>
      <p:sp>
        <p:nvSpPr>
          <p:cNvPr id="538" name="Google Shape;538;p48"/>
          <p:cNvSpPr txBox="1"/>
          <p:nvPr/>
        </p:nvSpPr>
        <p:spPr>
          <a:xfrm>
            <a:off x="328400" y="2539600"/>
            <a:ext cx="42036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Cell Area: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Cell edge length:</a:t>
            </a:r>
            <a:endParaRPr b="0" i="0" sz="1400" u="none" cap="none" strike="noStrike">
              <a:solidFill>
                <a:srgbClr val="000000"/>
              </a:solidFill>
              <a:latin typeface="Arial"/>
              <a:ea typeface="Arial"/>
              <a:cs typeface="Arial"/>
              <a:sym typeface="Arial"/>
            </a:endParaRPr>
          </a:p>
        </p:txBody>
      </p:sp>
      <p:pic>
        <p:nvPicPr>
          <p:cNvPr id="539" name="Google Shape;539;p48" title="[0,0,0,&quot;https://www.codecogs.com/eqnedit.php?latex=A_i#0&quot;]"/>
          <p:cNvPicPr preferRelativeResize="0"/>
          <p:nvPr/>
        </p:nvPicPr>
        <p:blipFill rotWithShape="1">
          <a:blip r:embed="rId4">
            <a:alphaModFix/>
          </a:blip>
          <a:srcRect b="0" l="0" r="0" t="0"/>
          <a:stretch/>
        </p:blipFill>
        <p:spPr>
          <a:xfrm>
            <a:off x="1481425" y="2571750"/>
            <a:ext cx="364875" cy="346225"/>
          </a:xfrm>
          <a:prstGeom prst="rect">
            <a:avLst/>
          </a:prstGeom>
          <a:noFill/>
          <a:ln>
            <a:noFill/>
          </a:ln>
        </p:spPr>
      </p:pic>
      <p:pic>
        <p:nvPicPr>
          <p:cNvPr id="540" name="Google Shape;540;p48" title="[0,0,0,&quot;https://www.codecogs.com/eqnedit.php?latex=l_e#0&quot;]"/>
          <p:cNvPicPr preferRelativeResize="0"/>
          <p:nvPr/>
        </p:nvPicPr>
        <p:blipFill rotWithShape="1">
          <a:blip r:embed="rId5">
            <a:alphaModFix/>
          </a:blip>
          <a:srcRect b="0" l="0" r="0" t="0"/>
          <a:stretch/>
        </p:blipFill>
        <p:spPr>
          <a:xfrm>
            <a:off x="1882800" y="3024675"/>
            <a:ext cx="228999" cy="346225"/>
          </a:xfrm>
          <a:prstGeom prst="rect">
            <a:avLst/>
          </a:prstGeom>
          <a:noFill/>
          <a:ln>
            <a:noFill/>
          </a:ln>
        </p:spPr>
      </p:pic>
      <p:pic>
        <p:nvPicPr>
          <p:cNvPr id="541" name="Google Shape;541;p48" title="[0,0,0,&quot;https://www.codecogs.com/eqnedit.php?latex=D_i%20%3D%20%5Cfrac%7B1%7D%7BA_i%7D%20%5Csum_e%20h_eu_en_%7Bei%7Dl_e%20#0&quot;]"/>
          <p:cNvPicPr preferRelativeResize="0"/>
          <p:nvPr/>
        </p:nvPicPr>
        <p:blipFill rotWithShape="1">
          <a:blip r:embed="rId6">
            <a:alphaModFix/>
          </a:blip>
          <a:srcRect b="0" l="0" r="0" t="0"/>
          <a:stretch/>
        </p:blipFill>
        <p:spPr>
          <a:xfrm>
            <a:off x="395650" y="1072525"/>
            <a:ext cx="3203300" cy="884000"/>
          </a:xfrm>
          <a:prstGeom prst="rect">
            <a:avLst/>
          </a:prstGeom>
          <a:noFill/>
          <a:ln>
            <a:noFill/>
          </a:ln>
        </p:spPr>
      </p:pic>
      <p:sp>
        <p:nvSpPr>
          <p:cNvPr id="542" name="Google Shape;542;p48"/>
          <p:cNvSpPr txBox="1"/>
          <p:nvPr/>
        </p:nvSpPr>
        <p:spPr>
          <a:xfrm>
            <a:off x="240800" y="4364025"/>
            <a:ext cx="5334600" cy="384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&gt;&gt; If the cell is a rectangle, we recover the 2D discrete divergence!</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Divergence in MPAS</a:t>
            </a:r>
            <a:endParaRPr/>
          </a:p>
        </p:txBody>
      </p:sp>
      <p:pic>
        <p:nvPicPr>
          <p:cNvPr id="548" name="Google Shape;548;p49"/>
          <p:cNvPicPr preferRelativeResize="0"/>
          <p:nvPr/>
        </p:nvPicPr>
        <p:blipFill rotWithShape="1">
          <a:blip r:embed="rId3">
            <a:alphaModFix/>
          </a:blip>
          <a:srcRect b="0" l="0" r="0" t="0"/>
          <a:stretch/>
        </p:blipFill>
        <p:spPr>
          <a:xfrm>
            <a:off x="391400" y="1322824"/>
            <a:ext cx="7002425" cy="1864025"/>
          </a:xfrm>
          <a:prstGeom prst="rect">
            <a:avLst/>
          </a:prstGeom>
          <a:noFill/>
          <a:ln>
            <a:noFill/>
          </a:ln>
        </p:spPr>
      </p:pic>
      <p:pic>
        <p:nvPicPr>
          <p:cNvPr id="549" name="Google Shape;549;p49"/>
          <p:cNvPicPr preferRelativeResize="0"/>
          <p:nvPr/>
        </p:nvPicPr>
        <p:blipFill rotWithShape="1">
          <a:blip r:embed="rId4">
            <a:alphaModFix/>
          </a:blip>
          <a:srcRect b="0" l="0" r="0" t="0"/>
          <a:stretch/>
        </p:blipFill>
        <p:spPr>
          <a:xfrm>
            <a:off x="1763000" y="3469675"/>
            <a:ext cx="6438900" cy="1143000"/>
          </a:xfrm>
          <a:prstGeom prst="rect">
            <a:avLst/>
          </a:prstGeom>
          <a:noFill/>
          <a:ln>
            <a:noFill/>
          </a:ln>
        </p:spPr>
      </p:pic>
      <p:sp>
        <p:nvSpPr>
          <p:cNvPr id="550" name="Google Shape;550;p49"/>
          <p:cNvSpPr/>
          <p:nvPr/>
        </p:nvSpPr>
        <p:spPr>
          <a:xfrm>
            <a:off x="4458875" y="1977675"/>
            <a:ext cx="1211400" cy="394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1" name="Google Shape;551;p49"/>
          <p:cNvCxnSpPr/>
          <p:nvPr/>
        </p:nvCxnSpPr>
        <p:spPr>
          <a:xfrm flipH="1" rot="10800000">
            <a:off x="5071900" y="941350"/>
            <a:ext cx="1291800" cy="1072800"/>
          </a:xfrm>
          <a:prstGeom prst="straightConnector1">
            <a:avLst/>
          </a:prstGeom>
          <a:noFill/>
          <a:ln cap="flat" cmpd="sng" w="9525">
            <a:solidFill>
              <a:schemeClr val="dk2"/>
            </a:solidFill>
            <a:prstDash val="solid"/>
            <a:round/>
            <a:headEnd len="sm" w="sm" type="none"/>
            <a:tailEnd len="med" w="med" type="triangle"/>
          </a:ln>
        </p:spPr>
      </p:cxnSp>
      <p:sp>
        <p:nvSpPr>
          <p:cNvPr id="552" name="Google Shape;552;p49"/>
          <p:cNvSpPr/>
          <p:nvPr/>
        </p:nvSpPr>
        <p:spPr>
          <a:xfrm>
            <a:off x="2561500" y="2072550"/>
            <a:ext cx="1817100" cy="226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3" name="Google Shape;553;p49"/>
          <p:cNvCxnSpPr/>
          <p:nvPr/>
        </p:nvCxnSpPr>
        <p:spPr>
          <a:xfrm flipH="1" rot="10800000">
            <a:off x="3495600" y="1153150"/>
            <a:ext cx="342900" cy="904800"/>
          </a:xfrm>
          <a:prstGeom prst="straightConnector1">
            <a:avLst/>
          </a:prstGeom>
          <a:noFill/>
          <a:ln cap="flat" cmpd="sng" w="9525">
            <a:solidFill>
              <a:schemeClr val="dk2"/>
            </a:solidFill>
            <a:prstDash val="solid"/>
            <a:round/>
            <a:headEnd len="sm" w="sm" type="none"/>
            <a:tailEnd len="med" w="med" type="triangle"/>
          </a:ln>
        </p:spPr>
      </p:cxnSp>
      <p:sp>
        <p:nvSpPr>
          <p:cNvPr id="554" name="Google Shape;554;p49"/>
          <p:cNvSpPr/>
          <p:nvPr/>
        </p:nvSpPr>
        <p:spPr>
          <a:xfrm>
            <a:off x="6276000" y="2495800"/>
            <a:ext cx="926700" cy="277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5" name="Google Shape;555;p49"/>
          <p:cNvCxnSpPr/>
          <p:nvPr/>
        </p:nvCxnSpPr>
        <p:spPr>
          <a:xfrm flipH="1" rot="10800000">
            <a:off x="7188225" y="2094350"/>
            <a:ext cx="627600" cy="576600"/>
          </a:xfrm>
          <a:prstGeom prst="straightConnector1">
            <a:avLst/>
          </a:prstGeom>
          <a:noFill/>
          <a:ln cap="flat" cmpd="sng" w="9525">
            <a:solidFill>
              <a:schemeClr val="dk2"/>
            </a:solidFill>
            <a:prstDash val="solid"/>
            <a:round/>
            <a:headEnd len="sm" w="sm" type="none"/>
            <a:tailEnd len="med" w="med" type="triangle"/>
          </a:ln>
        </p:spPr>
      </p:cxnSp>
      <p:sp>
        <p:nvSpPr>
          <p:cNvPr id="556" name="Google Shape;556;p49"/>
          <p:cNvSpPr txBox="1"/>
          <p:nvPr/>
        </p:nvSpPr>
        <p:spPr>
          <a:xfrm>
            <a:off x="664075" y="4612675"/>
            <a:ext cx="7567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https://github.com/pedrospeixoto/MPAS-BR/blob/master/src/core_atmosphere/dynamics/mpas_atm_time_integration.F</a:t>
            </a:r>
            <a:endParaRPr b="0" i="0" sz="1100" u="none" cap="none" strike="noStrike">
              <a:solidFill>
                <a:srgbClr val="000000"/>
              </a:solidFill>
              <a:latin typeface="Arial"/>
              <a:ea typeface="Arial"/>
              <a:cs typeface="Arial"/>
              <a:sym typeface="Arial"/>
            </a:endParaRPr>
          </a:p>
        </p:txBody>
      </p:sp>
      <p:sp>
        <p:nvSpPr>
          <p:cNvPr id="557" name="Google Shape;557;p49"/>
          <p:cNvSpPr/>
          <p:nvPr/>
        </p:nvSpPr>
        <p:spPr>
          <a:xfrm>
            <a:off x="7242150" y="3948050"/>
            <a:ext cx="438000" cy="277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8" name="Google Shape;558;p49"/>
          <p:cNvCxnSpPr/>
          <p:nvPr/>
        </p:nvCxnSpPr>
        <p:spPr>
          <a:xfrm flipH="1" rot="10800000">
            <a:off x="7596875" y="4030225"/>
            <a:ext cx="1007100" cy="21900"/>
          </a:xfrm>
          <a:prstGeom prst="straightConnector1">
            <a:avLst/>
          </a:prstGeom>
          <a:noFill/>
          <a:ln cap="flat" cmpd="sng" w="9525">
            <a:solidFill>
              <a:schemeClr val="dk2"/>
            </a:solidFill>
            <a:prstDash val="solid"/>
            <a:round/>
            <a:headEnd len="sm" w="sm" type="none"/>
            <a:tailEnd len="med" w="med" type="triangle"/>
          </a:ln>
        </p:spPr>
      </p:cxnSp>
      <p:pic>
        <p:nvPicPr>
          <p:cNvPr id="559" name="Google Shape;559;p49" title="[0,0,0,&quot;https://www.codecogs.com/eqnedit.php?latex=D_i%20%3D%20%5Cfrac%7B1%7D%7BA_i%7D%20%5Csum_e%20h_eu_en_%7Bei%7Dl_e%20#0&quot;]"/>
          <p:cNvPicPr preferRelativeResize="0"/>
          <p:nvPr/>
        </p:nvPicPr>
        <p:blipFill rotWithShape="1">
          <a:blip r:embed="rId5">
            <a:alphaModFix/>
          </a:blip>
          <a:srcRect b="0" l="0" r="0" t="0"/>
          <a:stretch/>
        </p:blipFill>
        <p:spPr>
          <a:xfrm>
            <a:off x="308075" y="530300"/>
            <a:ext cx="2362875" cy="652071"/>
          </a:xfrm>
          <a:prstGeom prst="rect">
            <a:avLst/>
          </a:prstGeom>
          <a:noFill/>
          <a:ln>
            <a:noFill/>
          </a:ln>
        </p:spPr>
      </p:pic>
      <p:pic>
        <p:nvPicPr>
          <p:cNvPr id="560" name="Google Shape;560;p49" title="[0,0,0,&quot;https://www.codecogs.com/eqnedit.php?latex=n_%7Bei%7D#0&quot;]"/>
          <p:cNvPicPr preferRelativeResize="0"/>
          <p:nvPr/>
        </p:nvPicPr>
        <p:blipFill rotWithShape="1">
          <a:blip r:embed="rId6">
            <a:alphaModFix/>
          </a:blip>
          <a:srcRect b="0" l="0" r="0" t="0"/>
          <a:stretch/>
        </p:blipFill>
        <p:spPr>
          <a:xfrm>
            <a:off x="3780125" y="762800"/>
            <a:ext cx="510764" cy="277200"/>
          </a:xfrm>
          <a:prstGeom prst="rect">
            <a:avLst/>
          </a:prstGeom>
          <a:noFill/>
          <a:ln>
            <a:noFill/>
          </a:ln>
        </p:spPr>
      </p:pic>
      <p:pic>
        <p:nvPicPr>
          <p:cNvPr id="561" name="Google Shape;561;p49" title="[0,0,0,&quot;https://www.codecogs.com/eqnedit.php?latex=h_eu_e#0&quot;]"/>
          <p:cNvPicPr preferRelativeResize="0"/>
          <p:nvPr/>
        </p:nvPicPr>
        <p:blipFill rotWithShape="1">
          <a:blip r:embed="rId7">
            <a:alphaModFix/>
          </a:blip>
          <a:srcRect b="0" l="0" r="0" t="0"/>
          <a:stretch/>
        </p:blipFill>
        <p:spPr>
          <a:xfrm>
            <a:off x="7896100" y="1764625"/>
            <a:ext cx="567425" cy="277200"/>
          </a:xfrm>
          <a:prstGeom prst="rect">
            <a:avLst/>
          </a:prstGeom>
          <a:noFill/>
          <a:ln>
            <a:noFill/>
          </a:ln>
        </p:spPr>
      </p:pic>
      <p:pic>
        <p:nvPicPr>
          <p:cNvPr id="562" name="Google Shape;562;p49" title="[0,0,0,&quot;https://www.codecogs.com/eqnedit.php?latex=l_e#0&quot;]"/>
          <p:cNvPicPr preferRelativeResize="0"/>
          <p:nvPr/>
        </p:nvPicPr>
        <p:blipFill rotWithShape="1">
          <a:blip r:embed="rId8">
            <a:alphaModFix/>
          </a:blip>
          <a:srcRect b="0" l="0" r="0" t="0"/>
          <a:stretch/>
        </p:blipFill>
        <p:spPr>
          <a:xfrm>
            <a:off x="6465725" y="724397"/>
            <a:ext cx="234141" cy="354000"/>
          </a:xfrm>
          <a:prstGeom prst="rect">
            <a:avLst/>
          </a:prstGeom>
          <a:noFill/>
          <a:ln>
            <a:noFill/>
          </a:ln>
        </p:spPr>
      </p:pic>
      <p:pic>
        <p:nvPicPr>
          <p:cNvPr id="563" name="Google Shape;563;p49" title="[0,0,0,&quot;https://www.codecogs.com/eqnedit.php?latex=%5Cfrac%7B1%7D%7BA_i%7D#0&quot;]"/>
          <p:cNvPicPr preferRelativeResize="0"/>
          <p:nvPr/>
        </p:nvPicPr>
        <p:blipFill rotWithShape="1">
          <a:blip r:embed="rId9">
            <a:alphaModFix/>
          </a:blip>
          <a:srcRect b="0" l="0" r="0" t="0"/>
          <a:stretch/>
        </p:blipFill>
        <p:spPr>
          <a:xfrm>
            <a:off x="8686800" y="3882375"/>
            <a:ext cx="234150" cy="502283"/>
          </a:xfrm>
          <a:prstGeom prst="rect">
            <a:avLst/>
          </a:prstGeom>
          <a:noFill/>
          <a:ln>
            <a:noFill/>
          </a:ln>
        </p:spPr>
      </p:pic>
      <p:sp>
        <p:nvSpPr>
          <p:cNvPr id="564" name="Google Shape;564;p49"/>
          <p:cNvSpPr/>
          <p:nvPr/>
        </p:nvSpPr>
        <p:spPr>
          <a:xfrm>
            <a:off x="1335475" y="1795225"/>
            <a:ext cx="2123700" cy="299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65" name="Google Shape;565;p49"/>
          <p:cNvCxnSpPr/>
          <p:nvPr/>
        </p:nvCxnSpPr>
        <p:spPr>
          <a:xfrm flipH="1">
            <a:off x="846650" y="1970375"/>
            <a:ext cx="1510500" cy="1488600"/>
          </a:xfrm>
          <a:prstGeom prst="straightConnector1">
            <a:avLst/>
          </a:prstGeom>
          <a:noFill/>
          <a:ln cap="flat" cmpd="sng" w="9525">
            <a:solidFill>
              <a:schemeClr val="dk2"/>
            </a:solidFill>
            <a:prstDash val="solid"/>
            <a:round/>
            <a:headEnd len="sm" w="sm" type="none"/>
            <a:tailEnd len="med" w="med" type="triangle"/>
          </a:ln>
        </p:spPr>
      </p:cxnSp>
      <p:pic>
        <p:nvPicPr>
          <p:cNvPr id="566" name="Google Shape;566;p49" title="[0,0,0,&quot;https://www.codecogs.com/eqnedit.php?latex=%5Csum_e#0&quot;]"/>
          <p:cNvPicPr preferRelativeResize="0"/>
          <p:nvPr/>
        </p:nvPicPr>
        <p:blipFill rotWithShape="1">
          <a:blip r:embed="rId10">
            <a:alphaModFix/>
          </a:blip>
          <a:srcRect b="0" l="0" r="0" t="0"/>
          <a:stretch/>
        </p:blipFill>
        <p:spPr>
          <a:xfrm>
            <a:off x="532725" y="3554825"/>
            <a:ext cx="438000" cy="6898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Richardson’s Results</a:t>
            </a:r>
            <a:endParaRPr/>
          </a:p>
        </p:txBody>
      </p:sp>
      <p:sp>
        <p:nvSpPr>
          <p:cNvPr id="56" name="Google Shape;56;p5"/>
          <p:cNvSpPr txBox="1"/>
          <p:nvPr>
            <p:ph idx="1" type="body"/>
          </p:nvPr>
        </p:nvSpPr>
        <p:spPr>
          <a:xfrm>
            <a:off x="457200" y="750216"/>
            <a:ext cx="8229600" cy="18960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GB"/>
              <a:t>Predicted a 145mb change over 6 hours at a grid point</a:t>
            </a:r>
            <a:endParaRPr/>
          </a:p>
          <a:p>
            <a:pPr indent="-342900" lvl="0" marL="457200" rtl="0" algn="l">
              <a:lnSpc>
                <a:spcPct val="100000"/>
              </a:lnSpc>
              <a:spcBef>
                <a:spcPts val="0"/>
              </a:spcBef>
              <a:spcAft>
                <a:spcPts val="0"/>
              </a:spcAft>
              <a:buSzPts val="1800"/>
              <a:buChar char="-"/>
            </a:pPr>
            <a:r>
              <a:rPr lang="en-GB"/>
              <a:t>Observations showed almost no pressure change</a:t>
            </a:r>
            <a:endParaRPr/>
          </a:p>
        </p:txBody>
      </p:sp>
      <p:pic>
        <p:nvPicPr>
          <p:cNvPr id="57" name="Google Shape;57;p5"/>
          <p:cNvPicPr preferRelativeResize="0"/>
          <p:nvPr/>
        </p:nvPicPr>
        <p:blipFill rotWithShape="1">
          <a:blip r:embed="rId3">
            <a:alphaModFix/>
          </a:blip>
          <a:srcRect b="0" l="0" r="0" t="0"/>
          <a:stretch/>
        </p:blipFill>
        <p:spPr>
          <a:xfrm>
            <a:off x="290050" y="1374925"/>
            <a:ext cx="4784401" cy="2576200"/>
          </a:xfrm>
          <a:prstGeom prst="rect">
            <a:avLst/>
          </a:prstGeom>
          <a:noFill/>
          <a:ln>
            <a:noFill/>
          </a:ln>
        </p:spPr>
      </p:pic>
      <p:sp>
        <p:nvSpPr>
          <p:cNvPr id="58" name="Google Shape;58;p5"/>
          <p:cNvSpPr txBox="1"/>
          <p:nvPr/>
        </p:nvSpPr>
        <p:spPr>
          <a:xfrm>
            <a:off x="6249000" y="597425"/>
            <a:ext cx="2665800" cy="1610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Ubuntu"/>
              <a:buChar char="-"/>
            </a:pPr>
            <a:r>
              <a:rPr b="1" i="0" lang="en-GB" sz="1400" u="none" cap="none" strike="noStrike">
                <a:solidFill>
                  <a:srgbClr val="000000"/>
                </a:solidFill>
                <a:latin typeface="Ubuntu"/>
                <a:ea typeface="Ubuntu"/>
                <a:cs typeface="Ubuntu"/>
                <a:sym typeface="Ubuntu"/>
              </a:rPr>
              <a:t>Great ideas, but the dynamics is multiscale!</a:t>
            </a:r>
            <a:endParaRPr b="1" i="0" sz="1400" u="none" cap="none" strike="noStrike">
              <a:solidFill>
                <a:srgbClr val="000000"/>
              </a:solidFill>
              <a:latin typeface="Ubuntu"/>
              <a:ea typeface="Ubuntu"/>
              <a:cs typeface="Ubuntu"/>
              <a:sym typeface="Ubuntu"/>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Ubuntu"/>
              <a:ea typeface="Ubuntu"/>
              <a:cs typeface="Ubuntu"/>
              <a:sym typeface="Ubuntu"/>
            </a:endParaRPr>
          </a:p>
          <a:p>
            <a:pPr indent="-317500" lvl="0" marL="457200" marR="0" rtl="0" algn="l">
              <a:lnSpc>
                <a:spcPct val="100000"/>
              </a:lnSpc>
              <a:spcBef>
                <a:spcPts val="0"/>
              </a:spcBef>
              <a:spcAft>
                <a:spcPts val="0"/>
              </a:spcAft>
              <a:buClr>
                <a:srgbClr val="000000"/>
              </a:buClr>
              <a:buSzPts val="1400"/>
              <a:buFont typeface="Ubuntu"/>
              <a:buChar char="-"/>
            </a:pPr>
            <a:r>
              <a:rPr b="1" i="0" lang="en-GB" sz="1400" u="none" cap="none" strike="noStrike">
                <a:solidFill>
                  <a:srgbClr val="000000"/>
                </a:solidFill>
                <a:latin typeface="Ubuntu"/>
                <a:ea typeface="Ubuntu"/>
                <a:cs typeface="Ubuntu"/>
                <a:sym typeface="Ubuntu"/>
              </a:rPr>
              <a:t>Model initialization issues (initial imbalance between pressure and wind)</a:t>
            </a:r>
            <a:endParaRPr b="1" i="0" sz="1400" u="none" cap="none" strike="noStrike">
              <a:solidFill>
                <a:srgbClr val="000000"/>
              </a:solidFill>
              <a:latin typeface="Ubuntu"/>
              <a:ea typeface="Ubuntu"/>
              <a:cs typeface="Ubuntu"/>
              <a:sym typeface="Ubuntu"/>
            </a:endParaRPr>
          </a:p>
        </p:txBody>
      </p:sp>
      <p:sp>
        <p:nvSpPr>
          <p:cNvPr id="59" name="Google Shape;59;p5"/>
          <p:cNvSpPr txBox="1"/>
          <p:nvPr/>
        </p:nvSpPr>
        <p:spPr>
          <a:xfrm>
            <a:off x="229200" y="4396950"/>
            <a:ext cx="8685600" cy="35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505150"/>
                </a:solidFill>
                <a:latin typeface="Ubuntu"/>
                <a:ea typeface="Ubuntu"/>
                <a:cs typeface="Ubuntu"/>
                <a:sym typeface="Ubuntu"/>
              </a:rPr>
              <a:t>Lynch, P., 1999. Richardson’s marvelous forecast. In The life cycles of extratropical cyclones. American Meteorological Society, Boston, MA.</a:t>
            </a:r>
            <a:endParaRPr b="0" i="0" sz="1000" u="none" cap="none" strike="noStrike">
              <a:solidFill>
                <a:srgbClr val="505150"/>
              </a:solidFill>
              <a:latin typeface="Ubuntu"/>
              <a:ea typeface="Ubuntu"/>
              <a:cs typeface="Ubuntu"/>
              <a:sym typeface="Ubuntu"/>
            </a:endParaRPr>
          </a:p>
        </p:txBody>
      </p:sp>
      <p:pic>
        <p:nvPicPr>
          <p:cNvPr id="60" name="Google Shape;60;p5"/>
          <p:cNvPicPr preferRelativeResize="0"/>
          <p:nvPr/>
        </p:nvPicPr>
        <p:blipFill rotWithShape="1">
          <a:blip r:embed="rId4">
            <a:alphaModFix/>
          </a:blip>
          <a:srcRect b="0" l="0" r="0" t="51653"/>
          <a:stretch/>
        </p:blipFill>
        <p:spPr>
          <a:xfrm>
            <a:off x="2741025" y="3518405"/>
            <a:ext cx="6402974" cy="754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MPAS Official Grids</a:t>
            </a:r>
            <a:endParaRPr/>
          </a:p>
        </p:txBody>
      </p:sp>
      <p:sp>
        <p:nvSpPr>
          <p:cNvPr id="572" name="Google Shape;572;p50"/>
          <p:cNvSpPr txBox="1"/>
          <p:nvPr>
            <p:ph idx="1" type="body"/>
          </p:nvPr>
        </p:nvSpPr>
        <p:spPr>
          <a:xfrm>
            <a:off x="457200" y="750216"/>
            <a:ext cx="8229600" cy="1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u="sng">
                <a:solidFill>
                  <a:schemeClr val="hlink"/>
                </a:solidFill>
                <a:hlinkClick r:id="rId3"/>
              </a:rPr>
              <a:t>https://mpas-dev.github.io/atmosphere/atmosphere_meshes.html</a:t>
            </a:r>
            <a:endParaRPr/>
          </a:p>
          <a:p>
            <a:pPr indent="0" lvl="0" marL="0" rtl="0" algn="l">
              <a:lnSpc>
                <a:spcPct val="100000"/>
              </a:lnSpc>
              <a:spcBef>
                <a:spcPts val="360"/>
              </a:spcBef>
              <a:spcAft>
                <a:spcPts val="0"/>
              </a:spcAft>
              <a:buSzPts val="1800"/>
              <a:buNone/>
            </a:pPr>
            <a:r>
              <a:t/>
            </a:r>
            <a:endParaRPr/>
          </a:p>
        </p:txBody>
      </p:sp>
      <p:pic>
        <p:nvPicPr>
          <p:cNvPr id="573" name="Google Shape;573;p50"/>
          <p:cNvPicPr preferRelativeResize="0"/>
          <p:nvPr/>
        </p:nvPicPr>
        <p:blipFill rotWithShape="1">
          <a:blip r:embed="rId4">
            <a:alphaModFix/>
          </a:blip>
          <a:srcRect b="0" l="0" r="0" t="16345"/>
          <a:stretch/>
        </p:blipFill>
        <p:spPr>
          <a:xfrm>
            <a:off x="83469" y="1398433"/>
            <a:ext cx="5769850" cy="3057100"/>
          </a:xfrm>
          <a:prstGeom prst="rect">
            <a:avLst/>
          </a:prstGeom>
          <a:noFill/>
          <a:ln>
            <a:noFill/>
          </a:ln>
        </p:spPr>
      </p:pic>
      <p:pic>
        <p:nvPicPr>
          <p:cNvPr id="574" name="Google Shape;574;p50"/>
          <p:cNvPicPr preferRelativeResize="0"/>
          <p:nvPr/>
        </p:nvPicPr>
        <p:blipFill rotWithShape="1">
          <a:blip r:embed="rId5">
            <a:alphaModFix/>
          </a:blip>
          <a:srcRect b="0" l="0" r="0" t="0"/>
          <a:stretch/>
        </p:blipFill>
        <p:spPr>
          <a:xfrm>
            <a:off x="6109574" y="2258135"/>
            <a:ext cx="2666338" cy="2624150"/>
          </a:xfrm>
          <a:prstGeom prst="rect">
            <a:avLst/>
          </a:prstGeom>
          <a:noFill/>
          <a:ln>
            <a:noFill/>
          </a:ln>
        </p:spPr>
      </p:pic>
      <p:sp>
        <p:nvSpPr>
          <p:cNvPr id="575" name="Google Shape;575;p50"/>
          <p:cNvSpPr txBox="1"/>
          <p:nvPr/>
        </p:nvSpPr>
        <p:spPr>
          <a:xfrm>
            <a:off x="6260914" y="522659"/>
            <a:ext cx="29787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38761D"/>
                </a:solidFill>
                <a:latin typeface="Arial"/>
                <a:ea typeface="Arial"/>
                <a:cs typeface="Arial"/>
                <a:sym typeface="Arial"/>
              </a:rPr>
              <a:t>Pros</a:t>
            </a:r>
            <a:endParaRPr b="1" i="0" sz="1400" u="none" cap="none" strike="noStrike">
              <a:solidFill>
                <a:srgbClr val="38761D"/>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Well-tested and optimized grids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CC0000"/>
                </a:solidFill>
                <a:latin typeface="Arial"/>
                <a:ea typeface="Arial"/>
                <a:cs typeface="Arial"/>
                <a:sym typeface="Arial"/>
              </a:rPr>
              <a:t>Cons</a:t>
            </a:r>
            <a:endParaRPr b="1" i="0" sz="1400" u="none" cap="none" strike="noStrike">
              <a:solidFill>
                <a:srgbClr val="CC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Slow grid generation (days/weeks)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Only few grids available</a:t>
            </a:r>
            <a:endParaRPr b="0" i="0" sz="1400" u="none" cap="none" strike="noStrike">
              <a:solidFill>
                <a:srgbClr val="000000"/>
              </a:solidFill>
              <a:latin typeface="Arial"/>
              <a:ea typeface="Arial"/>
              <a:cs typeface="Arial"/>
              <a:sym typeface="Arial"/>
            </a:endParaRPr>
          </a:p>
        </p:txBody>
      </p:sp>
      <p:pic>
        <p:nvPicPr>
          <p:cNvPr id="576" name="Google Shape;576;p50" title="Captura de Tela 2025-11-13 às 15.32.22.png"/>
          <p:cNvPicPr preferRelativeResize="0"/>
          <p:nvPr/>
        </p:nvPicPr>
        <p:blipFill rotWithShape="1">
          <a:blip r:embed="rId6">
            <a:alphaModFix/>
          </a:blip>
          <a:srcRect b="0" l="0" r="0" t="0"/>
          <a:stretch/>
        </p:blipFill>
        <p:spPr>
          <a:xfrm>
            <a:off x="502294" y="1398437"/>
            <a:ext cx="1744419" cy="315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Jigsaw Grids</a:t>
            </a:r>
            <a:endParaRPr/>
          </a:p>
        </p:txBody>
      </p:sp>
      <p:sp>
        <p:nvSpPr>
          <p:cNvPr id="582" name="Google Shape;582;p51"/>
          <p:cNvSpPr txBox="1"/>
          <p:nvPr>
            <p:ph idx="1" type="body"/>
          </p:nvPr>
        </p:nvSpPr>
        <p:spPr>
          <a:xfrm>
            <a:off x="457200" y="750216"/>
            <a:ext cx="8229600" cy="1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sz="1600"/>
              <a:t>Personalize your grids for MPAS </a:t>
            </a:r>
            <a:endParaRPr sz="1600"/>
          </a:p>
          <a:p>
            <a:pPr indent="0" lvl="0" marL="0" rtl="0" algn="l">
              <a:lnSpc>
                <a:spcPct val="100000"/>
              </a:lnSpc>
              <a:spcBef>
                <a:spcPts val="360"/>
              </a:spcBef>
              <a:spcAft>
                <a:spcPts val="0"/>
              </a:spcAft>
              <a:buSzPts val="1800"/>
              <a:buNone/>
            </a:pPr>
            <a:r>
              <a:rPr lang="en-GB" sz="1500">
                <a:solidFill>
                  <a:schemeClr val="dk2"/>
                </a:solidFill>
              </a:rPr>
              <a:t>Jigsaw software</a:t>
            </a:r>
            <a:r>
              <a:rPr lang="en-GB"/>
              <a:t>: </a:t>
            </a:r>
            <a:r>
              <a:rPr lang="en-GB" u="sng">
                <a:solidFill>
                  <a:schemeClr val="hlink"/>
                </a:solidFill>
                <a:hlinkClick r:id="rId3"/>
              </a:rPr>
              <a:t>https://mpas-dev.github.io/MPAS-Tools/0.26.0/mesh_creation.html</a:t>
            </a:r>
            <a:endParaRPr/>
          </a:p>
          <a:p>
            <a:pPr indent="0" lvl="0" marL="0" rtl="0" algn="l">
              <a:lnSpc>
                <a:spcPct val="100000"/>
              </a:lnSpc>
              <a:spcBef>
                <a:spcPts val="360"/>
              </a:spcBef>
              <a:spcAft>
                <a:spcPts val="0"/>
              </a:spcAft>
              <a:buSzPts val="1800"/>
              <a:buNone/>
            </a:pPr>
            <a:r>
              <a:rPr lang="en-GB"/>
              <a:t>                                    </a:t>
            </a:r>
            <a:r>
              <a:rPr lang="en-GB" u="sng">
                <a:solidFill>
                  <a:schemeClr val="hlink"/>
                </a:solidFill>
                <a:hlinkClick r:id="rId4"/>
              </a:rPr>
              <a:t>https://github.com/dengwirda/jigsaw-python</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p:txBody>
      </p:sp>
      <p:sp>
        <p:nvSpPr>
          <p:cNvPr id="583" name="Google Shape;583;p51"/>
          <p:cNvSpPr txBox="1"/>
          <p:nvPr/>
        </p:nvSpPr>
        <p:spPr>
          <a:xfrm>
            <a:off x="184250" y="3859875"/>
            <a:ext cx="3749700" cy="90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Try at home: </a:t>
            </a:r>
            <a:r>
              <a:rPr b="0" i="0" lang="en-GB" sz="1100" u="sng" cap="none" strike="noStrike">
                <a:solidFill>
                  <a:schemeClr val="hlink"/>
                </a:solidFill>
                <a:latin typeface="Arial"/>
                <a:ea typeface="Arial"/>
                <a:cs typeface="Arial"/>
                <a:sym typeface="Arial"/>
                <a:hlinkClick r:id="rId5"/>
              </a:rPr>
              <a:t>https://github.com/CGFD-USP/MPAS-References/blob/master/WMO-Workshop2025/JigsawGrids_tutorial.ipynb</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84" name="Google Shape;584;p51"/>
          <p:cNvPicPr preferRelativeResize="0"/>
          <p:nvPr/>
        </p:nvPicPr>
        <p:blipFill rotWithShape="1">
          <a:blip r:embed="rId6">
            <a:alphaModFix/>
          </a:blip>
          <a:srcRect b="0" l="0" r="0" t="0"/>
          <a:stretch/>
        </p:blipFill>
        <p:spPr>
          <a:xfrm>
            <a:off x="4600371" y="1842475"/>
            <a:ext cx="4117599" cy="2828600"/>
          </a:xfrm>
          <a:prstGeom prst="rect">
            <a:avLst/>
          </a:prstGeom>
          <a:noFill/>
          <a:ln>
            <a:noFill/>
          </a:ln>
        </p:spPr>
      </p:pic>
      <p:sp>
        <p:nvSpPr>
          <p:cNvPr id="585" name="Google Shape;585;p51"/>
          <p:cNvSpPr txBox="1"/>
          <p:nvPr/>
        </p:nvSpPr>
        <p:spPr>
          <a:xfrm>
            <a:off x="76750" y="1896200"/>
            <a:ext cx="44220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38761D"/>
                </a:solidFill>
                <a:latin typeface="Arial"/>
                <a:ea typeface="Arial"/>
                <a:cs typeface="Arial"/>
                <a:sym typeface="Arial"/>
              </a:rPr>
              <a:t>Pros</a:t>
            </a:r>
            <a:endParaRPr b="1" i="0" sz="1400" u="none" cap="none" strike="noStrike">
              <a:solidFill>
                <a:srgbClr val="38761D"/>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Flexibility to generate personalized grids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Fast algorithm to generate grids (seconds/ minutes)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CC0000"/>
                </a:solidFill>
                <a:latin typeface="Arial"/>
                <a:ea typeface="Arial"/>
                <a:cs typeface="Arial"/>
                <a:sym typeface="Arial"/>
              </a:rPr>
              <a:t>Cons</a:t>
            </a:r>
            <a:endParaRPr b="1" i="0" sz="1400" u="none" cap="none" strike="noStrike">
              <a:solidFill>
                <a:srgbClr val="CC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Generated grids may not be as well optimized as the ones provided by NCAR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Summary</a:t>
            </a:r>
            <a:endParaRPr/>
          </a:p>
        </p:txBody>
      </p:sp>
      <p:sp>
        <p:nvSpPr>
          <p:cNvPr id="591" name="Google Shape;591;p52"/>
          <p:cNvSpPr txBox="1"/>
          <p:nvPr>
            <p:ph idx="1" type="body"/>
          </p:nvPr>
        </p:nvSpPr>
        <p:spPr>
          <a:xfrm>
            <a:off x="457200" y="1226208"/>
            <a:ext cx="8229600" cy="35949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360"/>
              </a:spcBef>
              <a:spcAft>
                <a:spcPts val="0"/>
              </a:spcAft>
              <a:buSzPts val="3200"/>
              <a:buChar char="❏"/>
            </a:pPr>
            <a:r>
              <a:rPr lang="en-GB" sz="2800"/>
              <a:t>Historical background</a:t>
            </a:r>
            <a:endParaRPr sz="2800"/>
          </a:p>
          <a:p>
            <a:pPr indent="-431800" lvl="0" marL="457200" rtl="0" algn="l">
              <a:lnSpc>
                <a:spcPct val="100000"/>
              </a:lnSpc>
              <a:spcBef>
                <a:spcPts val="0"/>
              </a:spcBef>
              <a:spcAft>
                <a:spcPts val="0"/>
              </a:spcAft>
              <a:buSzPts val="3200"/>
              <a:buChar char="❏"/>
            </a:pPr>
            <a:r>
              <a:rPr lang="en-GB" sz="2800"/>
              <a:t>Basic concepts of MONAN/MPAS dynamics </a:t>
            </a:r>
            <a:endParaRPr sz="2800"/>
          </a:p>
          <a:p>
            <a:pPr indent="-431800" lvl="0" marL="457200" rtl="0" algn="l">
              <a:lnSpc>
                <a:spcPct val="100000"/>
              </a:lnSpc>
              <a:spcBef>
                <a:spcPts val="0"/>
              </a:spcBef>
              <a:spcAft>
                <a:spcPts val="0"/>
              </a:spcAft>
              <a:buSzPts val="3200"/>
              <a:buChar char="❏"/>
            </a:pPr>
            <a:r>
              <a:rPr lang="en-GB" sz="2800"/>
              <a:t>Unstructured grids theory</a:t>
            </a:r>
            <a:endParaRPr sz="2800"/>
          </a:p>
          <a:p>
            <a:pPr indent="-431800" lvl="0" marL="457200" rtl="0" algn="l">
              <a:lnSpc>
                <a:spcPct val="100000"/>
              </a:lnSpc>
              <a:spcBef>
                <a:spcPts val="0"/>
              </a:spcBef>
              <a:spcAft>
                <a:spcPts val="0"/>
              </a:spcAft>
              <a:buSzPts val="3200"/>
              <a:buChar char="❏"/>
            </a:pPr>
            <a:r>
              <a:rPr lang="en-GB" sz="2800"/>
              <a:t>MONAN computational workflow</a:t>
            </a:r>
            <a:endParaRPr sz="2800"/>
          </a:p>
          <a:p>
            <a:pPr indent="0" lvl="0" marL="914400" rtl="0" algn="l">
              <a:lnSpc>
                <a:spcPct val="100000"/>
              </a:lnSpc>
              <a:spcBef>
                <a:spcPts val="360"/>
              </a:spcBef>
              <a:spcAft>
                <a:spcPts val="0"/>
              </a:spcAft>
              <a:buSzPts val="1800"/>
              <a:buNone/>
            </a:pPr>
            <a:r>
              <a:t/>
            </a:r>
            <a:endParaRPr sz="2800"/>
          </a:p>
          <a:p>
            <a:pPr indent="0" lvl="0" marL="0" rtl="0" algn="l">
              <a:lnSpc>
                <a:spcPct val="100000"/>
              </a:lnSpc>
              <a:spcBef>
                <a:spcPts val="360"/>
              </a:spcBef>
              <a:spcAft>
                <a:spcPts val="0"/>
              </a:spcAft>
              <a:buSzPts val="1800"/>
              <a:buNone/>
            </a:pPr>
            <a:r>
              <a:t/>
            </a:r>
            <a:endParaRPr sz="2800"/>
          </a:p>
        </p:txBody>
      </p:sp>
      <p:sp>
        <p:nvSpPr>
          <p:cNvPr id="592" name="Google Shape;592;p52"/>
          <p:cNvSpPr/>
          <p:nvPr/>
        </p:nvSpPr>
        <p:spPr>
          <a:xfrm>
            <a:off x="441846" y="2870146"/>
            <a:ext cx="284100" cy="276300"/>
          </a:xfrm>
          <a:prstGeom prst="rect">
            <a:avLst/>
          </a:prstGeom>
          <a:solidFill>
            <a:srgbClr val="293C7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93C78"/>
              </a:solidFill>
              <a:latin typeface="Arial"/>
              <a:ea typeface="Arial"/>
              <a:cs typeface="Arial"/>
              <a:sym typeface="Arial"/>
            </a:endParaRPr>
          </a:p>
        </p:txBody>
      </p:sp>
      <p:sp>
        <p:nvSpPr>
          <p:cNvPr id="593" name="Google Shape;593;p52"/>
          <p:cNvSpPr txBox="1"/>
          <p:nvPr/>
        </p:nvSpPr>
        <p:spPr>
          <a:xfrm>
            <a:off x="2702275" y="3316400"/>
            <a:ext cx="44220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2"/>
                </a:solidFill>
                <a:latin typeface="Arial"/>
                <a:ea typeface="Arial"/>
                <a:cs typeface="Arial"/>
                <a:sym typeface="Arial"/>
              </a:rPr>
              <a:t>Tutorials</a:t>
            </a:r>
            <a:endParaRPr b="0" i="0" sz="1900" u="none" cap="none" strike="noStrike">
              <a:solidFill>
                <a:schemeClr val="dk2"/>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5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MONAN computational workflow</a:t>
            </a:r>
            <a:endParaRPr/>
          </a:p>
        </p:txBody>
      </p:sp>
      <p:grpSp>
        <p:nvGrpSpPr>
          <p:cNvPr id="599" name="Google Shape;599;p53"/>
          <p:cNvGrpSpPr/>
          <p:nvPr/>
        </p:nvGrpSpPr>
        <p:grpSpPr>
          <a:xfrm>
            <a:off x="3073982" y="985164"/>
            <a:ext cx="2202094" cy="1569600"/>
            <a:chOff x="3071457" y="2013875"/>
            <a:chExt cx="1989604" cy="1569600"/>
          </a:xfrm>
        </p:grpSpPr>
        <p:sp>
          <p:nvSpPr>
            <p:cNvPr id="600" name="Google Shape;600;p53"/>
            <p:cNvSpPr/>
            <p:nvPr/>
          </p:nvSpPr>
          <p:spPr>
            <a:xfrm flipH="1" rot="10800000">
              <a:off x="3071457" y="2013875"/>
              <a:ext cx="19446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53"/>
            <p:cNvSpPr txBox="1"/>
            <p:nvPr/>
          </p:nvSpPr>
          <p:spPr>
            <a:xfrm>
              <a:off x="3193261" y="2263875"/>
              <a:ext cx="18678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 Preprocessing</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grpSp>
      <p:grpSp>
        <p:nvGrpSpPr>
          <p:cNvPr id="602" name="Google Shape;602;p53"/>
          <p:cNvGrpSpPr/>
          <p:nvPr/>
        </p:nvGrpSpPr>
        <p:grpSpPr>
          <a:xfrm>
            <a:off x="1131625" y="985175"/>
            <a:ext cx="1944600" cy="1569600"/>
            <a:chOff x="1126863" y="2013875"/>
            <a:chExt cx="1944600" cy="1569600"/>
          </a:xfrm>
        </p:grpSpPr>
        <p:sp>
          <p:nvSpPr>
            <p:cNvPr id="603" name="Google Shape;603;p53"/>
            <p:cNvSpPr/>
            <p:nvPr/>
          </p:nvSpPr>
          <p:spPr>
            <a:xfrm>
              <a:off x="1126863" y="2013875"/>
              <a:ext cx="1944600" cy="1569600"/>
            </a:xfrm>
            <a:prstGeom prst="round2DiagRect">
              <a:avLst>
                <a:gd fmla="val 0" name="adj1"/>
                <a:gd fmla="val 17764" name="adj2"/>
              </a:avLst>
            </a:prstGeom>
            <a:solidFill>
              <a:srgbClr val="307A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53"/>
            <p:cNvSpPr txBox="1"/>
            <p:nvPr/>
          </p:nvSpPr>
          <p:spPr>
            <a:xfrm>
              <a:off x="1193137" y="2286337"/>
              <a:ext cx="17592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 Mesh</a:t>
              </a:r>
              <a:endParaRPr b="0" i="0" sz="1800" u="none" cap="none" strike="noStrike">
                <a:solidFill>
                  <a:srgbClr val="FFFFFF"/>
                </a:solidFill>
                <a:latin typeface="Roboto"/>
                <a:ea typeface="Roboto"/>
                <a:cs typeface="Roboto"/>
                <a:sym typeface="Roboto"/>
              </a:endParaRPr>
            </a:p>
          </p:txBody>
        </p:sp>
      </p:grpSp>
      <p:grpSp>
        <p:nvGrpSpPr>
          <p:cNvPr id="605" name="Google Shape;605;p53"/>
          <p:cNvGrpSpPr/>
          <p:nvPr/>
        </p:nvGrpSpPr>
        <p:grpSpPr>
          <a:xfrm>
            <a:off x="5226043" y="985164"/>
            <a:ext cx="2791416" cy="1569600"/>
            <a:chOff x="5015938" y="2013875"/>
            <a:chExt cx="3001200" cy="1569600"/>
          </a:xfrm>
        </p:grpSpPr>
        <p:sp>
          <p:nvSpPr>
            <p:cNvPr id="606" name="Google Shape;606;p53"/>
            <p:cNvSpPr/>
            <p:nvPr/>
          </p:nvSpPr>
          <p:spPr>
            <a:xfrm>
              <a:off x="5015938" y="2013875"/>
              <a:ext cx="3001200" cy="1569600"/>
            </a:xfrm>
            <a:prstGeom prst="round2DiagRect">
              <a:avLst>
                <a:gd fmla="val 0" name="adj1"/>
                <a:gd fmla="val 17764" name="adj2"/>
              </a:avLst>
            </a:prstGeom>
            <a:solidFill>
              <a:srgbClr val="0942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53"/>
            <p:cNvSpPr txBox="1"/>
            <p:nvPr/>
          </p:nvSpPr>
          <p:spPr>
            <a:xfrm>
              <a:off x="5292843" y="2263875"/>
              <a:ext cx="25461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III. Run MONAN/MPAS</a:t>
              </a:r>
              <a:endParaRPr b="0" i="0" sz="1800" u="none" cap="none" strike="noStrike">
                <a:solidFill>
                  <a:srgbClr val="FFFFFF"/>
                </a:solidFill>
                <a:latin typeface="Roboto"/>
                <a:ea typeface="Roboto"/>
                <a:cs typeface="Roboto"/>
                <a:sym typeface="Roboto"/>
              </a:endParaRPr>
            </a:p>
          </p:txBody>
        </p:sp>
      </p:grpSp>
      <p:grpSp>
        <p:nvGrpSpPr>
          <p:cNvPr id="608" name="Google Shape;608;p53"/>
          <p:cNvGrpSpPr/>
          <p:nvPr/>
        </p:nvGrpSpPr>
        <p:grpSpPr>
          <a:xfrm>
            <a:off x="5102609" y="1672570"/>
            <a:ext cx="261571" cy="260379"/>
            <a:chOff x="4858109" y="2631368"/>
            <a:chExt cx="316442" cy="315000"/>
          </a:xfrm>
        </p:grpSpPr>
        <p:sp>
          <p:nvSpPr>
            <p:cNvPr id="609" name="Google Shape;609;p53"/>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53"/>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grpSp>
        <p:nvGrpSpPr>
          <p:cNvPr id="611" name="Google Shape;611;p53"/>
          <p:cNvGrpSpPr/>
          <p:nvPr/>
        </p:nvGrpSpPr>
        <p:grpSpPr>
          <a:xfrm>
            <a:off x="2957059" y="1672570"/>
            <a:ext cx="261571" cy="260379"/>
            <a:chOff x="4858109" y="2631368"/>
            <a:chExt cx="316442" cy="315000"/>
          </a:xfrm>
        </p:grpSpPr>
        <p:sp>
          <p:nvSpPr>
            <p:cNvPr id="612" name="Google Shape;612;p53"/>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53"/>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
        <p:nvSpPr>
          <p:cNvPr id="614" name="Google Shape;614;p53"/>
          <p:cNvSpPr txBox="1"/>
          <p:nvPr/>
        </p:nvSpPr>
        <p:spPr>
          <a:xfrm>
            <a:off x="3031460" y="2664414"/>
            <a:ext cx="2344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a) Idealized simulation:</a:t>
            </a:r>
            <a:endParaRPr b="0" i="0" sz="12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Generate artificial initial conditions</a:t>
            </a:r>
            <a:endParaRPr b="0" i="0" sz="12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b) Real-case simulation: Preprocess real data for “static fields” (albedo, vegetation characteristics, etc.) and initial conditions (e.g. ERA5 or GFS)</a:t>
            </a:r>
            <a:endParaRPr b="0" i="0" sz="1200" u="none" cap="none" strike="noStrike">
              <a:solidFill>
                <a:srgbClr val="000000"/>
              </a:solidFill>
              <a:latin typeface="Arial"/>
              <a:ea typeface="Arial"/>
              <a:cs typeface="Arial"/>
              <a:sym typeface="Arial"/>
            </a:endParaRPr>
          </a:p>
        </p:txBody>
      </p:sp>
      <p:sp>
        <p:nvSpPr>
          <p:cNvPr id="615" name="Google Shape;615;p53"/>
          <p:cNvSpPr txBox="1"/>
          <p:nvPr/>
        </p:nvSpPr>
        <p:spPr>
          <a:xfrm>
            <a:off x="1048927" y="2686864"/>
            <a:ext cx="222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a) Download official mesh</a:t>
            </a:r>
            <a:endParaRPr b="0" i="0" sz="12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b) Generate your own mesh</a:t>
            </a:r>
            <a:endParaRPr b="0" i="0" sz="1200" u="none" cap="none" strike="noStrike">
              <a:solidFill>
                <a:srgbClr val="000000"/>
              </a:solidFill>
              <a:latin typeface="Arial"/>
              <a:ea typeface="Arial"/>
              <a:cs typeface="Arial"/>
              <a:sym typeface="Arial"/>
            </a:endParaRPr>
          </a:p>
        </p:txBody>
      </p:sp>
      <p:sp>
        <p:nvSpPr>
          <p:cNvPr id="616" name="Google Shape;616;p53"/>
          <p:cNvSpPr txBox="1"/>
          <p:nvPr/>
        </p:nvSpPr>
        <p:spPr>
          <a:xfrm>
            <a:off x="5504810" y="2686864"/>
            <a:ext cx="2344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a) Idealized simulation:</a:t>
            </a:r>
            <a:endParaRPr b="0" i="0" sz="12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Run dynamical core only</a:t>
            </a:r>
            <a:endParaRPr b="0" i="0" sz="12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b) Real-case simulation: </a:t>
            </a:r>
            <a:endParaRPr b="0" i="0" sz="12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Run dynamical core + physical parametrizations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5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1: Mesh generation</a:t>
            </a:r>
            <a:endParaRPr/>
          </a:p>
        </p:txBody>
      </p:sp>
      <p:grpSp>
        <p:nvGrpSpPr>
          <p:cNvPr id="622" name="Google Shape;622;p54"/>
          <p:cNvGrpSpPr/>
          <p:nvPr/>
        </p:nvGrpSpPr>
        <p:grpSpPr>
          <a:xfrm>
            <a:off x="1131625" y="1338311"/>
            <a:ext cx="1944600" cy="1569600"/>
            <a:chOff x="1126863" y="2013875"/>
            <a:chExt cx="1944600" cy="1569600"/>
          </a:xfrm>
        </p:grpSpPr>
        <p:sp>
          <p:nvSpPr>
            <p:cNvPr id="623" name="Google Shape;623;p54"/>
            <p:cNvSpPr/>
            <p:nvPr/>
          </p:nvSpPr>
          <p:spPr>
            <a:xfrm>
              <a:off x="1126863" y="2013875"/>
              <a:ext cx="1944600" cy="1569600"/>
            </a:xfrm>
            <a:prstGeom prst="round2DiagRect">
              <a:avLst>
                <a:gd fmla="val 0" name="adj1"/>
                <a:gd fmla="val 17764" name="adj2"/>
              </a:avLst>
            </a:prstGeom>
            <a:solidFill>
              <a:srgbClr val="307A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54"/>
            <p:cNvSpPr txBox="1"/>
            <p:nvPr/>
          </p:nvSpPr>
          <p:spPr>
            <a:xfrm>
              <a:off x="1193137" y="2286337"/>
              <a:ext cx="17592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 Mesh</a:t>
              </a:r>
              <a:endParaRPr b="0" i="0" sz="1800" u="none" cap="none" strike="noStrike">
                <a:solidFill>
                  <a:srgbClr val="FFFFFF"/>
                </a:solidFill>
                <a:latin typeface="Roboto"/>
                <a:ea typeface="Roboto"/>
                <a:cs typeface="Roboto"/>
                <a:sym typeface="Roboto"/>
              </a:endParaRPr>
            </a:p>
          </p:txBody>
        </p:sp>
      </p:grpSp>
      <p:sp>
        <p:nvSpPr>
          <p:cNvPr id="625" name="Google Shape;625;p54"/>
          <p:cNvSpPr txBox="1"/>
          <p:nvPr/>
        </p:nvSpPr>
        <p:spPr>
          <a:xfrm>
            <a:off x="1048927" y="3040000"/>
            <a:ext cx="222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a) Download official mesh</a:t>
            </a:r>
            <a:endParaRPr b="0" i="0" sz="12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293C78"/>
                </a:solidFill>
                <a:latin typeface="Arial"/>
                <a:ea typeface="Arial"/>
                <a:cs typeface="Arial"/>
                <a:sym typeface="Arial"/>
              </a:rPr>
              <a:t>b) Generate your own mesh</a:t>
            </a:r>
            <a:endParaRPr b="0" i="0" sz="1200" u="none" cap="none" strike="noStrike">
              <a:solidFill>
                <a:srgbClr val="000000"/>
              </a:solidFill>
              <a:latin typeface="Arial"/>
              <a:ea typeface="Arial"/>
              <a:cs typeface="Arial"/>
              <a:sym typeface="Arial"/>
            </a:endParaRPr>
          </a:p>
        </p:txBody>
      </p:sp>
      <p:sp>
        <p:nvSpPr>
          <p:cNvPr id="626" name="Google Shape;626;p54"/>
          <p:cNvSpPr txBox="1"/>
          <p:nvPr/>
        </p:nvSpPr>
        <p:spPr>
          <a:xfrm>
            <a:off x="1048925" y="3984300"/>
            <a:ext cx="7986900" cy="831300"/>
          </a:xfrm>
          <a:prstGeom prst="rect">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293C78"/>
                </a:solidFill>
                <a:latin typeface="Arial"/>
                <a:ea typeface="Arial"/>
                <a:cs typeface="Arial"/>
                <a:sym typeface="Arial"/>
              </a:rPr>
              <a:t>Tutorial 1 - Create your own meshes:</a:t>
            </a:r>
            <a:endParaRPr b="1" i="0" sz="14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Arial"/>
                <a:ea typeface="Arial"/>
                <a:cs typeface="Arial"/>
                <a:sym typeface="Arial"/>
                <a:hlinkClick r:id="rId3"/>
              </a:rPr>
              <a:t>https://github.com/CGFD-USP/scripts_CD-CT/blob/feature/scripts-849-NF-idealized/docs/tutorial1-meshes.md</a:t>
            </a:r>
            <a:endParaRPr b="0" i="0" sz="1400" u="none" cap="none" strike="noStrike">
              <a:solidFill>
                <a:srgbClr val="293C78"/>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55"/>
          <p:cNvSpPr txBox="1"/>
          <p:nvPr/>
        </p:nvSpPr>
        <p:spPr>
          <a:xfrm>
            <a:off x="156863" y="2481190"/>
            <a:ext cx="3697200" cy="232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60"/>
              </a:spcBef>
              <a:spcAft>
                <a:spcPts val="0"/>
              </a:spcAft>
              <a:buClr>
                <a:srgbClr val="000000"/>
              </a:buClr>
              <a:buSzPts val="1100"/>
              <a:buFont typeface="Arial"/>
              <a:buNone/>
            </a:pPr>
            <a:r>
              <a:rPr b="0" i="0" lang="en-GB" sz="1100" u="none" cap="none" strike="noStrike">
                <a:solidFill>
                  <a:srgbClr val="205C76"/>
                </a:solidFill>
                <a:latin typeface="Ubuntu"/>
                <a:ea typeface="Ubuntu"/>
                <a:cs typeface="Ubuntu"/>
                <a:sym typeface="Ubuntu"/>
              </a:rPr>
              <a:t>Personalized mesh generation tool</a:t>
            </a:r>
            <a:r>
              <a:rPr b="0" i="0" lang="en-GB" sz="1100" u="none" cap="none" strike="noStrike">
                <a:solidFill>
                  <a:srgbClr val="000000"/>
                </a:solidFill>
                <a:latin typeface="Ubuntu"/>
                <a:ea typeface="Ubuntu"/>
                <a:cs typeface="Ubuntu"/>
                <a:sym typeface="Ubuntu"/>
              </a:rPr>
              <a:t>: </a:t>
            </a:r>
            <a:endParaRPr b="0" i="0" sz="11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 Jigsaw software (</a:t>
            </a:r>
            <a:r>
              <a:rPr b="0" i="0" lang="en-GB" sz="1000" u="sng" cap="none" strike="noStrike">
                <a:solidFill>
                  <a:schemeClr val="hlink"/>
                </a:solidFill>
                <a:latin typeface="Arial"/>
                <a:ea typeface="Arial"/>
                <a:cs typeface="Arial"/>
                <a:sym typeface="Arial"/>
                <a:hlinkClick r:id="rId3"/>
              </a:rPr>
              <a:t>https://github.com/dengwirda/jigsaw-python/tree/master/tests</a:t>
            </a:r>
            <a:r>
              <a:rPr b="0" i="0" lang="en-GB" sz="1000" u="none" cap="none" strike="noStrike">
                <a:solidFill>
                  <a:srgbClr val="000000"/>
                </a:solidFill>
                <a:latin typeface="Arial"/>
                <a:ea typeface="Arial"/>
                <a:cs typeface="Arial"/>
                <a:sym typeface="Arial"/>
              </a:rPr>
              <a:t>) by D. Engwirda</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 vtx-mpas-meshes (</a:t>
            </a:r>
            <a:r>
              <a:rPr b="0" i="0" lang="en-GB" sz="1000" u="sng" cap="none" strike="noStrike">
                <a:solidFill>
                  <a:schemeClr val="hlink"/>
                </a:solidFill>
                <a:latin typeface="Arial"/>
                <a:ea typeface="Arial"/>
                <a:cs typeface="Arial"/>
                <a:sym typeface="Arial"/>
                <a:hlinkClick r:id="rId4"/>
              </a:rPr>
              <a:t>https://github.com/marta-gil/vtx-mpas-meshes</a:t>
            </a:r>
            <a:r>
              <a:rPr b="0" i="0" lang="en-GB" sz="1000" u="none" cap="none" strike="noStrike">
                <a:solidFill>
                  <a:srgbClr val="000000"/>
                </a:solidFill>
                <a:latin typeface="Arial"/>
                <a:ea typeface="Arial"/>
                <a:cs typeface="Arial"/>
                <a:sym typeface="Arial"/>
              </a:rPr>
              <a:t>) by M. Badarji</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 MPAS-Tools (</a:t>
            </a:r>
            <a:r>
              <a:rPr b="0" i="0" lang="en-GB" sz="1000" u="sng" cap="none" strike="noStrike">
                <a:solidFill>
                  <a:schemeClr val="hlink"/>
                </a:solidFill>
                <a:latin typeface="Arial"/>
                <a:ea typeface="Arial"/>
                <a:cs typeface="Arial"/>
                <a:sym typeface="Arial"/>
                <a:hlinkClick r:id="rId5"/>
              </a:rPr>
              <a:t>https://mpas-dev.github.io/MPAS-Tools</a:t>
            </a:r>
            <a:r>
              <a:rPr b="0" i="0" lang="en-GB" sz="1000" u="none" cap="none" strike="noStrike">
                <a:solidFill>
                  <a:srgbClr val="000000"/>
                </a:solidFill>
                <a:latin typeface="Arial"/>
                <a:ea typeface="Arial"/>
                <a:cs typeface="Arial"/>
                <a:sym typeface="Arial"/>
              </a:rPr>
              <a:t>) by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X. Asay-Davis, M. Duda et al</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 MPAS-Limited-Area (</a:t>
            </a:r>
            <a:r>
              <a:rPr b="0" i="0" lang="en-GB" sz="1000" u="sng" cap="none" strike="noStrike">
                <a:solidFill>
                  <a:schemeClr val="hlink"/>
                </a:solidFill>
                <a:latin typeface="Arial"/>
                <a:ea typeface="Arial"/>
                <a:cs typeface="Arial"/>
                <a:sym typeface="Arial"/>
                <a:hlinkClick r:id="rId6"/>
              </a:rPr>
              <a:t>https://github.com/MPAS-Dev/MPAS-Limited-Area</a:t>
            </a:r>
            <a:r>
              <a:rPr b="0" i="0" lang="en-GB" sz="1000" u="none" cap="none" strike="noStrike">
                <a:solidFill>
                  <a:srgbClr val="000000"/>
                </a:solidFill>
                <a:latin typeface="Arial"/>
                <a:ea typeface="Arial"/>
                <a:cs typeface="Arial"/>
                <a:sym typeface="Arial"/>
              </a:rPr>
              <a:t>) by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M. Duda et al</a:t>
            </a:r>
            <a:endParaRPr b="0" i="0" sz="1100" u="none" cap="none" strike="noStrike">
              <a:solidFill>
                <a:srgbClr val="000000"/>
              </a:solidFill>
              <a:latin typeface="Ubuntu"/>
              <a:ea typeface="Ubuntu"/>
              <a:cs typeface="Ubuntu"/>
              <a:sym typeface="Ubuntu"/>
            </a:endParaRPr>
          </a:p>
          <a:p>
            <a:pPr indent="0" lvl="0" marL="0" marR="0" rtl="0" algn="l">
              <a:lnSpc>
                <a:spcPct val="100000"/>
              </a:lnSpc>
              <a:spcBef>
                <a:spcPts val="360"/>
              </a:spcBef>
              <a:spcAft>
                <a:spcPts val="0"/>
              </a:spcAft>
              <a:buClr>
                <a:srgbClr val="000000"/>
              </a:buClr>
              <a:buSzPts val="1100"/>
              <a:buFont typeface="Arial"/>
              <a:buNone/>
            </a:pPr>
            <a:r>
              <a:t/>
            </a:r>
            <a:endParaRPr b="0" i="0" sz="1100" u="none" cap="none" strike="noStrike">
              <a:solidFill>
                <a:srgbClr val="000000"/>
              </a:solidFill>
              <a:latin typeface="Ubuntu"/>
              <a:ea typeface="Ubuntu"/>
              <a:cs typeface="Ubuntu"/>
              <a:sym typeface="Ubuntu"/>
            </a:endParaRPr>
          </a:p>
          <a:p>
            <a:pPr indent="0" lvl="0" marL="0" marR="0" rtl="0" algn="l">
              <a:lnSpc>
                <a:spcPct val="100000"/>
              </a:lnSpc>
              <a:spcBef>
                <a:spcPts val="360"/>
              </a:spcBef>
              <a:spcAft>
                <a:spcPts val="0"/>
              </a:spcAft>
              <a:buClr>
                <a:srgbClr val="000000"/>
              </a:buClr>
              <a:buSzPts val="1100"/>
              <a:buFont typeface="Arial"/>
              <a:buNone/>
            </a:pPr>
            <a:r>
              <a:t/>
            </a:r>
            <a:endParaRPr b="0" i="0" sz="1100" u="none" cap="none" strike="noStrike">
              <a:solidFill>
                <a:srgbClr val="000000"/>
              </a:solidFill>
              <a:latin typeface="Ubuntu"/>
              <a:ea typeface="Ubuntu"/>
              <a:cs typeface="Ubuntu"/>
              <a:sym typeface="Ubuntu"/>
            </a:endParaRPr>
          </a:p>
        </p:txBody>
      </p:sp>
      <p:sp>
        <p:nvSpPr>
          <p:cNvPr id="632" name="Google Shape;632;p5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1: Mesh generation</a:t>
            </a:r>
            <a:endParaRPr/>
          </a:p>
        </p:txBody>
      </p:sp>
      <p:grpSp>
        <p:nvGrpSpPr>
          <p:cNvPr id="633" name="Google Shape;633;p55"/>
          <p:cNvGrpSpPr/>
          <p:nvPr/>
        </p:nvGrpSpPr>
        <p:grpSpPr>
          <a:xfrm>
            <a:off x="164346" y="678084"/>
            <a:ext cx="1944600" cy="1569600"/>
            <a:chOff x="1126863" y="2013875"/>
            <a:chExt cx="1944600" cy="1569600"/>
          </a:xfrm>
        </p:grpSpPr>
        <p:sp>
          <p:nvSpPr>
            <p:cNvPr id="634" name="Google Shape;634;p55"/>
            <p:cNvSpPr/>
            <p:nvPr/>
          </p:nvSpPr>
          <p:spPr>
            <a:xfrm>
              <a:off x="1126863" y="2013875"/>
              <a:ext cx="1944600" cy="1569600"/>
            </a:xfrm>
            <a:prstGeom prst="round2DiagRect">
              <a:avLst>
                <a:gd fmla="val 0" name="adj1"/>
                <a:gd fmla="val 17764" name="adj2"/>
              </a:avLst>
            </a:prstGeom>
            <a:solidFill>
              <a:srgbClr val="307A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55"/>
            <p:cNvSpPr txBox="1"/>
            <p:nvPr/>
          </p:nvSpPr>
          <p:spPr>
            <a:xfrm>
              <a:off x="1207016" y="2256391"/>
              <a:ext cx="17994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Roboto"/>
                  <a:ea typeface="Roboto"/>
                  <a:cs typeface="Roboto"/>
                  <a:sym typeface="Roboto"/>
                </a:rPr>
                <a:t>I. Mesh</a:t>
              </a:r>
              <a:endParaRPr b="0" i="0" sz="1800" u="none" cap="none" strike="noStrike">
                <a:solidFill>
                  <a:srgbClr val="FFFFFF"/>
                </a:solidFill>
                <a:latin typeface="Roboto"/>
                <a:ea typeface="Roboto"/>
                <a:cs typeface="Roboto"/>
                <a:sym typeface="Roboto"/>
              </a:endParaRPr>
            </a:p>
          </p:txBody>
        </p:sp>
      </p:grpSp>
      <p:sp>
        <p:nvSpPr>
          <p:cNvPr id="636" name="Google Shape;636;p55"/>
          <p:cNvSpPr txBox="1"/>
          <p:nvPr/>
        </p:nvSpPr>
        <p:spPr>
          <a:xfrm>
            <a:off x="2646048" y="865450"/>
            <a:ext cx="567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60"/>
              </a:spcBef>
              <a:spcAft>
                <a:spcPts val="0"/>
              </a:spcAft>
              <a:buClr>
                <a:srgbClr val="000000"/>
              </a:buClr>
              <a:buSzPts val="1200"/>
              <a:buFont typeface="Arial"/>
              <a:buNone/>
            </a:pPr>
            <a:r>
              <a:rPr b="0" i="0" lang="en-GB" sz="1200" u="sng" cap="none" strike="noStrike">
                <a:solidFill>
                  <a:schemeClr val="hlink"/>
                </a:solidFill>
                <a:latin typeface="Ubuntu"/>
                <a:ea typeface="Ubuntu"/>
                <a:cs typeface="Ubuntu"/>
                <a:sym typeface="Ubuntu"/>
                <a:hlinkClick r:id="rId7"/>
              </a:rPr>
              <a:t>https://mpas-dev.github.io/atmosphere/atmosphere_meshes.html</a:t>
            </a:r>
            <a:endParaRPr b="0" i="0" sz="1200" u="none" cap="none" strike="noStrike">
              <a:solidFill>
                <a:srgbClr val="000000"/>
              </a:solidFill>
              <a:latin typeface="Ubuntu"/>
              <a:ea typeface="Ubuntu"/>
              <a:cs typeface="Ubuntu"/>
              <a:sym typeface="Ubuntu"/>
            </a:endParaRPr>
          </a:p>
        </p:txBody>
      </p:sp>
      <p:sp>
        <p:nvSpPr>
          <p:cNvPr id="637" name="Google Shape;637;p55"/>
          <p:cNvSpPr txBox="1"/>
          <p:nvPr/>
        </p:nvSpPr>
        <p:spPr>
          <a:xfrm>
            <a:off x="2434698" y="646500"/>
            <a:ext cx="6601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 Download official MPAS provided meshes (few available options):</a:t>
            </a:r>
            <a:endParaRPr b="0" i="0" sz="1400" u="none" cap="none" strike="noStrike">
              <a:solidFill>
                <a:srgbClr val="000000"/>
              </a:solidFill>
              <a:latin typeface="Arial"/>
              <a:ea typeface="Arial"/>
              <a:cs typeface="Arial"/>
              <a:sym typeface="Arial"/>
            </a:endParaRPr>
          </a:p>
        </p:txBody>
      </p:sp>
      <p:sp>
        <p:nvSpPr>
          <p:cNvPr id="638" name="Google Shape;638;p55"/>
          <p:cNvSpPr txBox="1"/>
          <p:nvPr/>
        </p:nvSpPr>
        <p:spPr>
          <a:xfrm>
            <a:off x="2434699" y="1206855"/>
            <a:ext cx="5628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 Generate your own mesh using MONAN workflow</a:t>
            </a:r>
            <a:endParaRPr b="0" i="0" sz="1400" u="none" cap="none" strike="noStrike">
              <a:solidFill>
                <a:srgbClr val="000000"/>
              </a:solidFill>
              <a:latin typeface="Arial"/>
              <a:ea typeface="Arial"/>
              <a:cs typeface="Arial"/>
              <a:sym typeface="Arial"/>
            </a:endParaRPr>
          </a:p>
        </p:txBody>
      </p:sp>
      <p:sp>
        <p:nvSpPr>
          <p:cNvPr id="639" name="Google Shape;639;p55"/>
          <p:cNvSpPr txBox="1"/>
          <p:nvPr/>
        </p:nvSpPr>
        <p:spPr>
          <a:xfrm>
            <a:off x="7606691" y="3321919"/>
            <a:ext cx="1466100" cy="831300"/>
          </a:xfrm>
          <a:prstGeom prst="rect">
            <a:avLst/>
          </a:prstGeom>
          <a:noFill/>
          <a:ln cap="flat" cmpd="sng" w="9525">
            <a:solidFill>
              <a:srgbClr val="205C7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Global </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or </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Regional!</a:t>
            </a:r>
            <a:endParaRPr b="1" i="0" sz="1400" u="none" cap="none" strike="noStrike">
              <a:solidFill>
                <a:srgbClr val="000000"/>
              </a:solidFill>
              <a:latin typeface="Arial"/>
              <a:ea typeface="Arial"/>
              <a:cs typeface="Arial"/>
              <a:sym typeface="Arial"/>
            </a:endParaRPr>
          </a:p>
        </p:txBody>
      </p:sp>
      <p:pic>
        <p:nvPicPr>
          <p:cNvPr id="640" name="Google Shape;640;p55" title="Captura de Tela 2025-08-19 às 16.13.32.png"/>
          <p:cNvPicPr preferRelativeResize="0"/>
          <p:nvPr/>
        </p:nvPicPr>
        <p:blipFill rotWithShape="1">
          <a:blip r:embed="rId8">
            <a:alphaModFix/>
          </a:blip>
          <a:srcRect b="0" l="0" r="10793" t="0"/>
          <a:stretch/>
        </p:blipFill>
        <p:spPr>
          <a:xfrm>
            <a:off x="3929892" y="2409495"/>
            <a:ext cx="1896199" cy="1441000"/>
          </a:xfrm>
          <a:prstGeom prst="rect">
            <a:avLst/>
          </a:prstGeom>
          <a:noFill/>
          <a:ln>
            <a:noFill/>
          </a:ln>
        </p:spPr>
      </p:pic>
      <p:sp>
        <p:nvSpPr>
          <p:cNvPr id="641" name="Google Shape;641;p55"/>
          <p:cNvSpPr txBox="1"/>
          <p:nvPr/>
        </p:nvSpPr>
        <p:spPr>
          <a:xfrm>
            <a:off x="4824310" y="2983479"/>
            <a:ext cx="371400" cy="174000"/>
          </a:xfrm>
          <a:prstGeom prst="rect">
            <a:avLst/>
          </a:prstGeom>
          <a:noFill/>
          <a:ln>
            <a:noFill/>
          </a:ln>
        </p:spPr>
        <p:txBody>
          <a:bodyPr anchorCtr="0" anchor="t" bIns="46250" lIns="46250" spcFirstLastPara="1" rIns="46250" wrap="square" tIns="46250">
            <a:noAutofit/>
          </a:bodyPr>
          <a:lstStyle/>
          <a:p>
            <a:pPr indent="0" lvl="0" marL="0" marR="0" rtl="0" algn="l">
              <a:lnSpc>
                <a:spcPct val="100000"/>
              </a:lnSpc>
              <a:spcBef>
                <a:spcPts val="0"/>
              </a:spcBef>
              <a:spcAft>
                <a:spcPts val="0"/>
              </a:spcAft>
              <a:buClr>
                <a:srgbClr val="000000"/>
              </a:buClr>
              <a:buSzPts val="607"/>
              <a:buFont typeface="Arial"/>
              <a:buNone/>
            </a:pPr>
            <a:r>
              <a:rPr b="0" i="0" lang="en-GB" sz="607" u="none" cap="none" strike="noStrike">
                <a:solidFill>
                  <a:srgbClr val="FFD966"/>
                </a:solidFill>
                <a:latin typeface="Arial"/>
                <a:ea typeface="Arial"/>
                <a:cs typeface="Arial"/>
                <a:sym typeface="Arial"/>
              </a:rPr>
              <a:t>3 km</a:t>
            </a:r>
            <a:endParaRPr b="0" i="0" sz="607" u="none" cap="none" strike="noStrike">
              <a:solidFill>
                <a:srgbClr val="FFD966"/>
              </a:solidFill>
              <a:latin typeface="Arial"/>
              <a:ea typeface="Arial"/>
              <a:cs typeface="Arial"/>
              <a:sym typeface="Arial"/>
            </a:endParaRPr>
          </a:p>
        </p:txBody>
      </p:sp>
      <p:sp>
        <p:nvSpPr>
          <p:cNvPr id="642" name="Google Shape;642;p55"/>
          <p:cNvSpPr txBox="1"/>
          <p:nvPr/>
        </p:nvSpPr>
        <p:spPr>
          <a:xfrm>
            <a:off x="4594842" y="3310113"/>
            <a:ext cx="371400" cy="174000"/>
          </a:xfrm>
          <a:prstGeom prst="rect">
            <a:avLst/>
          </a:prstGeom>
          <a:noFill/>
          <a:ln>
            <a:noFill/>
          </a:ln>
        </p:spPr>
        <p:txBody>
          <a:bodyPr anchorCtr="0" anchor="t" bIns="46250" lIns="46250" spcFirstLastPara="1" rIns="46250" wrap="square" tIns="46250">
            <a:noAutofit/>
          </a:bodyPr>
          <a:lstStyle/>
          <a:p>
            <a:pPr indent="0" lvl="0" marL="0" marR="0" rtl="0" algn="l">
              <a:lnSpc>
                <a:spcPct val="100000"/>
              </a:lnSpc>
              <a:spcBef>
                <a:spcPts val="0"/>
              </a:spcBef>
              <a:spcAft>
                <a:spcPts val="0"/>
              </a:spcAft>
              <a:buClr>
                <a:srgbClr val="000000"/>
              </a:buClr>
              <a:buSzPts val="607"/>
              <a:buFont typeface="Arial"/>
              <a:buNone/>
            </a:pPr>
            <a:r>
              <a:rPr b="0" i="0" lang="en-GB" sz="607" u="none" cap="none" strike="noStrike">
                <a:solidFill>
                  <a:srgbClr val="00FFFF"/>
                </a:solidFill>
                <a:latin typeface="Arial"/>
                <a:ea typeface="Arial"/>
                <a:cs typeface="Arial"/>
                <a:sym typeface="Arial"/>
              </a:rPr>
              <a:t>30 km</a:t>
            </a:r>
            <a:endParaRPr b="0" i="0" sz="607" u="none" cap="none" strike="noStrike">
              <a:solidFill>
                <a:srgbClr val="00FFFF"/>
              </a:solidFill>
              <a:latin typeface="Arial"/>
              <a:ea typeface="Arial"/>
              <a:cs typeface="Arial"/>
              <a:sym typeface="Arial"/>
            </a:endParaRPr>
          </a:p>
        </p:txBody>
      </p:sp>
      <p:sp>
        <p:nvSpPr>
          <p:cNvPr id="643" name="Google Shape;643;p55"/>
          <p:cNvSpPr/>
          <p:nvPr/>
        </p:nvSpPr>
        <p:spPr>
          <a:xfrm>
            <a:off x="4786407" y="3051618"/>
            <a:ext cx="64408" cy="56829"/>
          </a:xfrm>
          <a:prstGeom prst="flowChartPreparation">
            <a:avLst/>
          </a:prstGeom>
          <a:solidFill>
            <a:srgbClr val="FFD966"/>
          </a:solidFill>
          <a:ln cap="flat" cmpd="sng" w="9525">
            <a:solidFill>
              <a:srgbClr val="FFD966"/>
            </a:solidFill>
            <a:prstDash val="solid"/>
            <a:round/>
            <a:headEnd len="sm" w="sm" type="none"/>
            <a:tailEnd len="sm" w="sm" type="none"/>
          </a:ln>
        </p:spPr>
        <p:txBody>
          <a:bodyPr anchorCtr="0" anchor="ctr" bIns="46250" lIns="46250" spcFirstLastPara="1" rIns="46250" wrap="square" tIns="46250">
            <a:noAutofit/>
          </a:bodyPr>
          <a:lstStyle/>
          <a:p>
            <a:pPr indent="0" lvl="0" marL="0" marR="0" rtl="0" algn="ctr">
              <a:lnSpc>
                <a:spcPct val="100000"/>
              </a:lnSpc>
              <a:spcBef>
                <a:spcPts val="0"/>
              </a:spcBef>
              <a:spcAft>
                <a:spcPts val="0"/>
              </a:spcAft>
              <a:buClr>
                <a:srgbClr val="000000"/>
              </a:buClr>
              <a:buSzPts val="708"/>
              <a:buFont typeface="Arial"/>
              <a:buNone/>
            </a:pPr>
            <a:r>
              <a:t/>
            </a:r>
            <a:endParaRPr b="0" i="0" sz="708" u="none" cap="none" strike="noStrike">
              <a:solidFill>
                <a:srgbClr val="000000"/>
              </a:solidFill>
              <a:latin typeface="Arial"/>
              <a:ea typeface="Arial"/>
              <a:cs typeface="Arial"/>
              <a:sym typeface="Arial"/>
            </a:endParaRPr>
          </a:p>
        </p:txBody>
      </p:sp>
      <p:sp>
        <p:nvSpPr>
          <p:cNvPr id="644" name="Google Shape;644;p55"/>
          <p:cNvSpPr/>
          <p:nvPr/>
        </p:nvSpPr>
        <p:spPr>
          <a:xfrm>
            <a:off x="4554914" y="3368618"/>
            <a:ext cx="64408" cy="56829"/>
          </a:xfrm>
          <a:prstGeom prst="flowChartPreparation">
            <a:avLst/>
          </a:prstGeom>
          <a:solidFill>
            <a:srgbClr val="00FFFF"/>
          </a:solidFill>
          <a:ln cap="flat" cmpd="sng" w="9525">
            <a:solidFill>
              <a:srgbClr val="00FFFF"/>
            </a:solidFill>
            <a:prstDash val="solid"/>
            <a:round/>
            <a:headEnd len="sm" w="sm" type="none"/>
            <a:tailEnd len="sm" w="sm" type="none"/>
          </a:ln>
        </p:spPr>
        <p:txBody>
          <a:bodyPr anchorCtr="0" anchor="ctr" bIns="46250" lIns="46250" spcFirstLastPara="1" rIns="46250" wrap="square" tIns="46250">
            <a:noAutofit/>
          </a:bodyPr>
          <a:lstStyle/>
          <a:p>
            <a:pPr indent="0" lvl="0" marL="0" marR="0" rtl="0" algn="ctr">
              <a:lnSpc>
                <a:spcPct val="100000"/>
              </a:lnSpc>
              <a:spcBef>
                <a:spcPts val="0"/>
              </a:spcBef>
              <a:spcAft>
                <a:spcPts val="0"/>
              </a:spcAft>
              <a:buClr>
                <a:srgbClr val="000000"/>
              </a:buClr>
              <a:buSzPts val="708"/>
              <a:buFont typeface="Arial"/>
              <a:buNone/>
            </a:pPr>
            <a:r>
              <a:t/>
            </a:r>
            <a:endParaRPr b="0" i="0" sz="708" u="none" cap="none" strike="noStrike">
              <a:solidFill>
                <a:srgbClr val="000000"/>
              </a:solidFill>
              <a:latin typeface="Arial"/>
              <a:ea typeface="Arial"/>
              <a:cs typeface="Arial"/>
              <a:sym typeface="Arial"/>
            </a:endParaRPr>
          </a:p>
        </p:txBody>
      </p:sp>
      <p:pic>
        <p:nvPicPr>
          <p:cNvPr id="645" name="Google Shape;645;p55" title="Captura de Tela 2025-08-19 às 16.54.56.png"/>
          <p:cNvPicPr preferRelativeResize="0"/>
          <p:nvPr/>
        </p:nvPicPr>
        <p:blipFill rotWithShape="1">
          <a:blip r:embed="rId9">
            <a:alphaModFix/>
          </a:blip>
          <a:srcRect b="0" l="0" r="11668" t="0"/>
          <a:stretch/>
        </p:blipFill>
        <p:spPr>
          <a:xfrm>
            <a:off x="5803631" y="3182446"/>
            <a:ext cx="1780599" cy="1348975"/>
          </a:xfrm>
          <a:prstGeom prst="rect">
            <a:avLst/>
          </a:prstGeom>
          <a:noFill/>
          <a:ln>
            <a:noFill/>
          </a:ln>
        </p:spPr>
      </p:pic>
      <p:cxnSp>
        <p:nvCxnSpPr>
          <p:cNvPr id="646" name="Google Shape;646;p55"/>
          <p:cNvCxnSpPr/>
          <p:nvPr/>
        </p:nvCxnSpPr>
        <p:spPr>
          <a:xfrm rot="10800000">
            <a:off x="6642656" y="3822490"/>
            <a:ext cx="134400" cy="0"/>
          </a:xfrm>
          <a:prstGeom prst="straightConnector1">
            <a:avLst/>
          </a:prstGeom>
          <a:noFill/>
          <a:ln cap="flat" cmpd="sng" w="13125">
            <a:solidFill>
              <a:srgbClr val="FFD966"/>
            </a:solidFill>
            <a:prstDash val="solid"/>
            <a:round/>
            <a:headEnd len="sm" w="sm" type="none"/>
            <a:tailEnd len="sm" w="sm" type="none"/>
          </a:ln>
        </p:spPr>
      </p:cxnSp>
      <p:cxnSp>
        <p:nvCxnSpPr>
          <p:cNvPr id="647" name="Google Shape;647;p55"/>
          <p:cNvCxnSpPr/>
          <p:nvPr/>
        </p:nvCxnSpPr>
        <p:spPr>
          <a:xfrm flipH="1">
            <a:off x="6171016" y="3822490"/>
            <a:ext cx="604200" cy="278100"/>
          </a:xfrm>
          <a:prstGeom prst="straightConnector1">
            <a:avLst/>
          </a:prstGeom>
          <a:noFill/>
          <a:ln cap="flat" cmpd="sng" w="13125">
            <a:solidFill>
              <a:srgbClr val="00FFFF"/>
            </a:solidFill>
            <a:prstDash val="solid"/>
            <a:round/>
            <a:headEnd len="sm" w="sm" type="none"/>
            <a:tailEnd len="sm" w="sm" type="none"/>
          </a:ln>
        </p:spPr>
      </p:cxnSp>
      <p:sp>
        <p:nvSpPr>
          <p:cNvPr id="648" name="Google Shape;648;p55"/>
          <p:cNvSpPr txBox="1"/>
          <p:nvPr/>
        </p:nvSpPr>
        <p:spPr>
          <a:xfrm>
            <a:off x="6705755" y="3685406"/>
            <a:ext cx="337500" cy="157800"/>
          </a:xfrm>
          <a:prstGeom prst="rect">
            <a:avLst/>
          </a:prstGeom>
          <a:noFill/>
          <a:ln>
            <a:noFill/>
          </a:ln>
        </p:spPr>
        <p:txBody>
          <a:bodyPr anchorCtr="0" anchor="t" bIns="42050" lIns="42050" spcFirstLastPara="1" rIns="42050" wrap="square" tIns="42050">
            <a:noAutofit/>
          </a:bodyPr>
          <a:lstStyle/>
          <a:p>
            <a:pPr indent="0" lvl="0" marL="0" marR="0" rtl="0" algn="l">
              <a:lnSpc>
                <a:spcPct val="100000"/>
              </a:lnSpc>
              <a:spcBef>
                <a:spcPts val="0"/>
              </a:spcBef>
              <a:spcAft>
                <a:spcPts val="0"/>
              </a:spcAft>
              <a:buClr>
                <a:srgbClr val="000000"/>
              </a:buClr>
              <a:buSzPts val="552"/>
              <a:buFont typeface="Arial"/>
              <a:buNone/>
            </a:pPr>
            <a:r>
              <a:rPr b="0" i="0" lang="en-GB" sz="551" u="none" cap="none" strike="noStrike">
                <a:solidFill>
                  <a:srgbClr val="FFD966"/>
                </a:solidFill>
                <a:latin typeface="Arial"/>
                <a:ea typeface="Arial"/>
                <a:cs typeface="Arial"/>
                <a:sym typeface="Arial"/>
              </a:rPr>
              <a:t>85 km</a:t>
            </a:r>
            <a:endParaRPr b="0" i="0" sz="551" u="none" cap="none" strike="noStrike">
              <a:solidFill>
                <a:srgbClr val="FFD966"/>
              </a:solidFill>
              <a:latin typeface="Arial"/>
              <a:ea typeface="Arial"/>
              <a:cs typeface="Arial"/>
              <a:sym typeface="Arial"/>
            </a:endParaRPr>
          </a:p>
        </p:txBody>
      </p:sp>
      <p:sp>
        <p:nvSpPr>
          <p:cNvPr id="649" name="Google Shape;649;p55"/>
          <p:cNvSpPr txBox="1"/>
          <p:nvPr/>
        </p:nvSpPr>
        <p:spPr>
          <a:xfrm>
            <a:off x="6171021" y="4070202"/>
            <a:ext cx="337500" cy="157800"/>
          </a:xfrm>
          <a:prstGeom prst="rect">
            <a:avLst/>
          </a:prstGeom>
          <a:noFill/>
          <a:ln>
            <a:noFill/>
          </a:ln>
        </p:spPr>
        <p:txBody>
          <a:bodyPr anchorCtr="0" anchor="t" bIns="42050" lIns="42050" spcFirstLastPara="1" rIns="42050" wrap="square" tIns="42050">
            <a:noAutofit/>
          </a:bodyPr>
          <a:lstStyle/>
          <a:p>
            <a:pPr indent="0" lvl="0" marL="0" marR="0" rtl="0" algn="l">
              <a:lnSpc>
                <a:spcPct val="100000"/>
              </a:lnSpc>
              <a:spcBef>
                <a:spcPts val="0"/>
              </a:spcBef>
              <a:spcAft>
                <a:spcPts val="0"/>
              </a:spcAft>
              <a:buClr>
                <a:srgbClr val="000000"/>
              </a:buClr>
              <a:buSzPts val="552"/>
              <a:buFont typeface="Arial"/>
              <a:buNone/>
            </a:pPr>
            <a:r>
              <a:rPr b="0" i="0" lang="en-GB" sz="551" u="none" cap="none" strike="noStrike">
                <a:solidFill>
                  <a:srgbClr val="00FFFF"/>
                </a:solidFill>
                <a:latin typeface="Arial"/>
                <a:ea typeface="Arial"/>
                <a:cs typeface="Arial"/>
                <a:sym typeface="Arial"/>
              </a:rPr>
              <a:t>445 km</a:t>
            </a:r>
            <a:endParaRPr b="0" i="0" sz="551" u="none" cap="none" strike="noStrike">
              <a:solidFill>
                <a:srgbClr val="00FFFF"/>
              </a:solidFill>
              <a:latin typeface="Arial"/>
              <a:ea typeface="Arial"/>
              <a:cs typeface="Arial"/>
              <a:sym typeface="Arial"/>
            </a:endParaRPr>
          </a:p>
        </p:txBody>
      </p:sp>
      <p:pic>
        <p:nvPicPr>
          <p:cNvPr id="650" name="Google Shape;650;p55" title="Captura de Tela 2025-11-13 às 16.41.13.png"/>
          <p:cNvPicPr preferRelativeResize="0"/>
          <p:nvPr/>
        </p:nvPicPr>
        <p:blipFill rotWithShape="1">
          <a:blip r:embed="rId10">
            <a:alphaModFix/>
          </a:blip>
          <a:srcRect b="0" l="1156" r="0" t="10007"/>
          <a:stretch/>
        </p:blipFill>
        <p:spPr>
          <a:xfrm>
            <a:off x="6588027" y="1914382"/>
            <a:ext cx="2511049" cy="12802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grpSp>
        <p:nvGrpSpPr>
          <p:cNvPr id="655" name="Google Shape;655;p56"/>
          <p:cNvGrpSpPr/>
          <p:nvPr/>
        </p:nvGrpSpPr>
        <p:grpSpPr>
          <a:xfrm>
            <a:off x="3066269" y="1008875"/>
            <a:ext cx="2329047" cy="1569600"/>
            <a:chOff x="3071457" y="2013875"/>
            <a:chExt cx="1944600" cy="1569600"/>
          </a:xfrm>
        </p:grpSpPr>
        <p:sp>
          <p:nvSpPr>
            <p:cNvPr id="656" name="Google Shape;656;p56"/>
            <p:cNvSpPr/>
            <p:nvPr/>
          </p:nvSpPr>
          <p:spPr>
            <a:xfrm flipH="1" rot="10800000">
              <a:off x="3071457" y="2013875"/>
              <a:ext cx="19446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56"/>
            <p:cNvSpPr txBox="1"/>
            <p:nvPr/>
          </p:nvSpPr>
          <p:spPr>
            <a:xfrm>
              <a:off x="3200934" y="2263875"/>
              <a:ext cx="17001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 Preprocessing</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grpSp>
      <p:grpSp>
        <p:nvGrpSpPr>
          <p:cNvPr id="658" name="Google Shape;658;p56"/>
          <p:cNvGrpSpPr/>
          <p:nvPr/>
        </p:nvGrpSpPr>
        <p:grpSpPr>
          <a:xfrm>
            <a:off x="1124125" y="1008886"/>
            <a:ext cx="1944600" cy="1569600"/>
            <a:chOff x="1126863" y="2013875"/>
            <a:chExt cx="1944600" cy="1569600"/>
          </a:xfrm>
        </p:grpSpPr>
        <p:sp>
          <p:nvSpPr>
            <p:cNvPr id="659" name="Google Shape;659;p56"/>
            <p:cNvSpPr/>
            <p:nvPr/>
          </p:nvSpPr>
          <p:spPr>
            <a:xfrm>
              <a:off x="1126863" y="2013875"/>
              <a:ext cx="1944600" cy="1569600"/>
            </a:xfrm>
            <a:prstGeom prst="round2DiagRect">
              <a:avLst>
                <a:gd fmla="val 0" name="adj1"/>
                <a:gd fmla="val 17764" name="adj2"/>
              </a:avLst>
            </a:prstGeom>
            <a:solidFill>
              <a:srgbClr val="307A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56"/>
            <p:cNvSpPr txBox="1"/>
            <p:nvPr/>
          </p:nvSpPr>
          <p:spPr>
            <a:xfrm>
              <a:off x="1193137" y="2286337"/>
              <a:ext cx="17592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 Mesh</a:t>
              </a:r>
              <a:endParaRPr b="0" i="0" sz="1800" u="none" cap="none" strike="noStrike">
                <a:solidFill>
                  <a:srgbClr val="FFFFFF"/>
                </a:solidFill>
                <a:latin typeface="Roboto"/>
                <a:ea typeface="Roboto"/>
                <a:cs typeface="Roboto"/>
                <a:sym typeface="Roboto"/>
              </a:endParaRPr>
            </a:p>
          </p:txBody>
        </p:sp>
      </p:grpSp>
      <p:grpSp>
        <p:nvGrpSpPr>
          <p:cNvPr id="661" name="Google Shape;661;p56"/>
          <p:cNvGrpSpPr/>
          <p:nvPr/>
        </p:nvGrpSpPr>
        <p:grpSpPr>
          <a:xfrm>
            <a:off x="5395691" y="1008875"/>
            <a:ext cx="2614345" cy="1569600"/>
            <a:chOff x="5015938" y="2013875"/>
            <a:chExt cx="3001200" cy="1569600"/>
          </a:xfrm>
        </p:grpSpPr>
        <p:sp>
          <p:nvSpPr>
            <p:cNvPr id="662" name="Google Shape;662;p56"/>
            <p:cNvSpPr/>
            <p:nvPr/>
          </p:nvSpPr>
          <p:spPr>
            <a:xfrm>
              <a:off x="5015938" y="2013875"/>
              <a:ext cx="3001200" cy="1569600"/>
            </a:xfrm>
            <a:prstGeom prst="round2DiagRect">
              <a:avLst>
                <a:gd fmla="val 0" name="adj1"/>
                <a:gd fmla="val 17764" name="adj2"/>
              </a:avLst>
            </a:prstGeom>
            <a:solidFill>
              <a:srgbClr val="0942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56"/>
            <p:cNvSpPr txBox="1"/>
            <p:nvPr/>
          </p:nvSpPr>
          <p:spPr>
            <a:xfrm>
              <a:off x="5292843" y="2263875"/>
              <a:ext cx="25461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III. Run MONAN/MPAS</a:t>
              </a:r>
              <a:endParaRPr b="0" i="0" sz="1800" u="none" cap="none" strike="noStrike">
                <a:solidFill>
                  <a:srgbClr val="FFFFFF"/>
                </a:solidFill>
                <a:latin typeface="Roboto"/>
                <a:ea typeface="Roboto"/>
                <a:cs typeface="Roboto"/>
                <a:sym typeface="Roboto"/>
              </a:endParaRPr>
            </a:p>
          </p:txBody>
        </p:sp>
      </p:grpSp>
      <p:grpSp>
        <p:nvGrpSpPr>
          <p:cNvPr id="664" name="Google Shape;664;p56"/>
          <p:cNvGrpSpPr/>
          <p:nvPr/>
        </p:nvGrpSpPr>
        <p:grpSpPr>
          <a:xfrm>
            <a:off x="5267309" y="1689868"/>
            <a:ext cx="261571" cy="260379"/>
            <a:chOff x="4858109" y="2631368"/>
            <a:chExt cx="316442" cy="315000"/>
          </a:xfrm>
        </p:grpSpPr>
        <p:sp>
          <p:nvSpPr>
            <p:cNvPr id="665" name="Google Shape;665;p56"/>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56"/>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
        <p:nvSpPr>
          <p:cNvPr id="667" name="Google Shape;667;p56"/>
          <p:cNvSpPr txBox="1"/>
          <p:nvPr/>
        </p:nvSpPr>
        <p:spPr>
          <a:xfrm>
            <a:off x="2991171" y="3040000"/>
            <a:ext cx="22272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Artificial initial conditions</a:t>
            </a:r>
            <a:endParaRPr b="0" i="0" sz="1400" u="none" cap="none" strike="noStrike">
              <a:solidFill>
                <a:srgbClr val="000000"/>
              </a:solidFill>
              <a:latin typeface="Arial"/>
              <a:ea typeface="Arial"/>
              <a:cs typeface="Arial"/>
              <a:sym typeface="Arial"/>
            </a:endParaRPr>
          </a:p>
        </p:txBody>
      </p:sp>
      <p:sp>
        <p:nvSpPr>
          <p:cNvPr id="668" name="Google Shape;668;p56"/>
          <p:cNvSpPr/>
          <p:nvPr/>
        </p:nvSpPr>
        <p:spPr>
          <a:xfrm>
            <a:off x="3838600" y="2265350"/>
            <a:ext cx="426600" cy="7062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69" name="Google Shape;669;p56"/>
          <p:cNvGrpSpPr/>
          <p:nvPr/>
        </p:nvGrpSpPr>
        <p:grpSpPr>
          <a:xfrm>
            <a:off x="2949559" y="1696281"/>
            <a:ext cx="261571" cy="260379"/>
            <a:chOff x="4858109" y="2631368"/>
            <a:chExt cx="316442" cy="315000"/>
          </a:xfrm>
        </p:grpSpPr>
        <p:sp>
          <p:nvSpPr>
            <p:cNvPr id="670" name="Google Shape;670;p56"/>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56"/>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
        <p:nvSpPr>
          <p:cNvPr id="672" name="Google Shape;672;p56"/>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2: Idealized simulation</a:t>
            </a:r>
            <a:endParaRPr/>
          </a:p>
        </p:txBody>
      </p:sp>
      <p:sp>
        <p:nvSpPr>
          <p:cNvPr id="673" name="Google Shape;673;p56"/>
          <p:cNvSpPr txBox="1"/>
          <p:nvPr/>
        </p:nvSpPr>
        <p:spPr>
          <a:xfrm>
            <a:off x="5395450" y="3042675"/>
            <a:ext cx="2690400" cy="61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Dynamical core only </a:t>
            </a:r>
            <a:endParaRPr b="0" i="0" sz="1400" u="none" cap="none" strike="noStrike">
              <a:solidFill>
                <a:srgbClr val="293C7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(no physics parametrizations)</a:t>
            </a:r>
            <a:endParaRPr b="0" i="0" sz="1400" u="none" cap="none" strike="noStrike">
              <a:solidFill>
                <a:srgbClr val="000000"/>
              </a:solidFill>
              <a:latin typeface="Arial"/>
              <a:ea typeface="Arial"/>
              <a:cs typeface="Arial"/>
              <a:sym typeface="Arial"/>
            </a:endParaRPr>
          </a:p>
        </p:txBody>
      </p:sp>
      <p:sp>
        <p:nvSpPr>
          <p:cNvPr id="674" name="Google Shape;674;p56"/>
          <p:cNvSpPr/>
          <p:nvPr/>
        </p:nvSpPr>
        <p:spPr>
          <a:xfrm>
            <a:off x="6287800" y="2268013"/>
            <a:ext cx="426600" cy="7062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56"/>
          <p:cNvSpPr txBox="1"/>
          <p:nvPr/>
        </p:nvSpPr>
        <p:spPr>
          <a:xfrm>
            <a:off x="850225" y="3039450"/>
            <a:ext cx="20247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Meshes from tutorial 1</a:t>
            </a:r>
            <a:endParaRPr b="0" i="0" sz="1400" u="none" cap="none" strike="noStrike">
              <a:solidFill>
                <a:srgbClr val="000000"/>
              </a:solidFill>
              <a:latin typeface="Arial"/>
              <a:ea typeface="Arial"/>
              <a:cs typeface="Arial"/>
              <a:sym typeface="Arial"/>
            </a:endParaRPr>
          </a:p>
        </p:txBody>
      </p:sp>
      <p:sp>
        <p:nvSpPr>
          <p:cNvPr id="676" name="Google Shape;676;p56"/>
          <p:cNvSpPr/>
          <p:nvPr/>
        </p:nvSpPr>
        <p:spPr>
          <a:xfrm>
            <a:off x="1740924" y="2272275"/>
            <a:ext cx="362400" cy="7062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56"/>
          <p:cNvSpPr txBox="1"/>
          <p:nvPr/>
        </p:nvSpPr>
        <p:spPr>
          <a:xfrm>
            <a:off x="0" y="3901725"/>
            <a:ext cx="2577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Group 1: uniform 240 km</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Generated with jigsaw</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Downloaded from NCAR</a:t>
            </a:r>
            <a:endParaRPr b="0" i="0" sz="1200" u="none" cap="none" strike="noStrike">
              <a:solidFill>
                <a:srgbClr val="000000"/>
              </a:solidFill>
              <a:latin typeface="Arial"/>
              <a:ea typeface="Arial"/>
              <a:cs typeface="Arial"/>
              <a:sym typeface="Arial"/>
            </a:endParaRPr>
          </a:p>
        </p:txBody>
      </p:sp>
      <p:sp>
        <p:nvSpPr>
          <p:cNvPr id="678" name="Google Shape;678;p56"/>
          <p:cNvSpPr txBox="1"/>
          <p:nvPr/>
        </p:nvSpPr>
        <p:spPr>
          <a:xfrm>
            <a:off x="2390987" y="3904381"/>
            <a:ext cx="2577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Group 2: refined 48 km - 240 km</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Generated with jigsaw</a:t>
            </a:r>
            <a:endParaRPr b="0" i="0" sz="1200" u="none" cap="none" strike="noStrike">
              <a:solidFill>
                <a:srgbClr val="000000"/>
              </a:solidFill>
              <a:latin typeface="Arial"/>
              <a:ea typeface="Arial"/>
              <a:cs typeface="Arial"/>
              <a:sym typeface="Arial"/>
            </a:endParaRPr>
          </a:p>
        </p:txBody>
      </p:sp>
      <p:cxnSp>
        <p:nvCxnSpPr>
          <p:cNvPr id="679" name="Google Shape;679;p56"/>
          <p:cNvCxnSpPr>
            <a:stCxn id="675" idx="2"/>
            <a:endCxn id="677" idx="0"/>
          </p:cNvCxnSpPr>
          <p:nvPr/>
        </p:nvCxnSpPr>
        <p:spPr>
          <a:xfrm flipH="1">
            <a:off x="1288375" y="3439650"/>
            <a:ext cx="574200" cy="462000"/>
          </a:xfrm>
          <a:prstGeom prst="straightConnector1">
            <a:avLst/>
          </a:prstGeom>
          <a:noFill/>
          <a:ln cap="flat" cmpd="sng" w="9525">
            <a:solidFill>
              <a:schemeClr val="dk2"/>
            </a:solidFill>
            <a:prstDash val="solid"/>
            <a:round/>
            <a:headEnd len="sm" w="sm" type="none"/>
            <a:tailEnd len="sm" w="sm" type="none"/>
          </a:ln>
        </p:spPr>
      </p:cxnSp>
      <p:cxnSp>
        <p:nvCxnSpPr>
          <p:cNvPr id="680" name="Google Shape;680;p56"/>
          <p:cNvCxnSpPr>
            <a:stCxn id="675" idx="2"/>
            <a:endCxn id="678" idx="0"/>
          </p:cNvCxnSpPr>
          <p:nvPr/>
        </p:nvCxnSpPr>
        <p:spPr>
          <a:xfrm>
            <a:off x="1862575" y="3439650"/>
            <a:ext cx="1816800" cy="464700"/>
          </a:xfrm>
          <a:prstGeom prst="straightConnector1">
            <a:avLst/>
          </a:prstGeom>
          <a:noFill/>
          <a:ln cap="flat" cmpd="sng" w="9525">
            <a:solidFill>
              <a:schemeClr val="dk2"/>
            </a:solidFill>
            <a:prstDash val="solid"/>
            <a:round/>
            <a:headEnd len="sm" w="sm" type="none"/>
            <a:tailEnd len="sm" w="sm" type="none"/>
          </a:ln>
        </p:spPr>
      </p:cxnSp>
      <p:sp>
        <p:nvSpPr>
          <p:cNvPr id="681" name="Google Shape;681;p56"/>
          <p:cNvSpPr txBox="1"/>
          <p:nvPr/>
        </p:nvSpPr>
        <p:spPr>
          <a:xfrm>
            <a:off x="4791625" y="3764750"/>
            <a:ext cx="4290000" cy="1046700"/>
          </a:xfrm>
          <a:prstGeom prst="rect">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293C78"/>
                </a:solidFill>
                <a:latin typeface="Arial"/>
                <a:ea typeface="Arial"/>
                <a:cs typeface="Arial"/>
                <a:sym typeface="Arial"/>
              </a:rPr>
              <a:t>Tutorial 2 - Idealized simulation: </a:t>
            </a:r>
            <a:r>
              <a:rPr b="0" i="0" lang="en-GB" sz="1400" u="sng" cap="none" strike="noStrike">
                <a:solidFill>
                  <a:schemeClr val="hlink"/>
                </a:solidFill>
                <a:latin typeface="Arial"/>
                <a:ea typeface="Arial"/>
                <a:cs typeface="Arial"/>
                <a:sym typeface="Arial"/>
                <a:hlinkClick r:id="rId3"/>
              </a:rPr>
              <a:t>https://github.com/CGFD-USP/scripts_CD-CT/blob/feature/scripts-849-NF-idealized/docs/tutorial2-ideal-case.md</a:t>
            </a:r>
            <a:endParaRPr b="0" i="0" sz="1400" u="none" cap="none" strike="noStrike">
              <a:solidFill>
                <a:srgbClr val="293C78"/>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57"/>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2: Idealized simulation</a:t>
            </a:r>
            <a:endParaRPr/>
          </a:p>
        </p:txBody>
      </p:sp>
      <p:sp>
        <p:nvSpPr>
          <p:cNvPr id="687" name="Google Shape;687;p57"/>
          <p:cNvSpPr/>
          <p:nvPr/>
        </p:nvSpPr>
        <p:spPr>
          <a:xfrm flipH="1" rot="10800000">
            <a:off x="72175" y="701150"/>
            <a:ext cx="21441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57"/>
          <p:cNvSpPr txBox="1"/>
          <p:nvPr/>
        </p:nvSpPr>
        <p:spPr>
          <a:xfrm>
            <a:off x="4385794" y="647775"/>
            <a:ext cx="4422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293C78"/>
                </a:solidFill>
                <a:latin typeface="Arial"/>
                <a:ea typeface="Arial"/>
                <a:cs typeface="Arial"/>
                <a:sym typeface="Arial"/>
              </a:rPr>
              <a:t>IDEALIZED INITIAL CONDITIONS</a:t>
            </a:r>
            <a:endParaRPr b="1" i="0" sz="1400" u="none" cap="none" strike="noStrike">
              <a:solidFill>
                <a:srgbClr val="293C78"/>
              </a:solidFill>
              <a:latin typeface="Arial"/>
              <a:ea typeface="Arial"/>
              <a:cs typeface="Arial"/>
              <a:sym typeface="Arial"/>
            </a:endParaRPr>
          </a:p>
        </p:txBody>
      </p:sp>
      <p:sp>
        <p:nvSpPr>
          <p:cNvPr id="689" name="Google Shape;689;p57"/>
          <p:cNvSpPr txBox="1"/>
          <p:nvPr/>
        </p:nvSpPr>
        <p:spPr>
          <a:xfrm>
            <a:off x="978750" y="2665625"/>
            <a:ext cx="20190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GB" sz="2300" u="none" cap="none" strike="noStrike">
                <a:solidFill>
                  <a:srgbClr val="293C78"/>
                </a:solidFill>
                <a:latin typeface="Ubuntu"/>
                <a:ea typeface="Ubuntu"/>
                <a:cs typeface="Ubuntu"/>
                <a:sym typeface="Ubuntu"/>
              </a:rPr>
              <a:t>JW Baroclinic Instability</a:t>
            </a:r>
            <a:endParaRPr b="0" i="0" sz="2300" u="none" cap="none" strike="noStrike">
              <a:solidFill>
                <a:srgbClr val="293C78"/>
              </a:solidFill>
              <a:latin typeface="Ubuntu"/>
              <a:ea typeface="Ubuntu"/>
              <a:cs typeface="Ubuntu"/>
              <a:sym typeface="Ubuntu"/>
            </a:endParaRPr>
          </a:p>
        </p:txBody>
      </p:sp>
      <p:sp>
        <p:nvSpPr>
          <p:cNvPr id="690" name="Google Shape;690;p57"/>
          <p:cNvSpPr txBox="1"/>
          <p:nvPr/>
        </p:nvSpPr>
        <p:spPr>
          <a:xfrm>
            <a:off x="384600" y="4441775"/>
            <a:ext cx="8302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Jablonowski, C., &amp; Williamson, D. L. (2006). A baroclinic instability test case for atmospheric model dynamical cores. Quarterly Journal of the Royal Meteorological Society, 132(621C), 2943-2975. https://www.gfdl.noaa.gov/wp-content/uploads/files/user_files/pjp/qj_jablonowski_williamson_2006.pdf</a:t>
            </a:r>
            <a:endParaRPr b="0" i="0" sz="900" u="none" cap="none" strike="noStrike">
              <a:solidFill>
                <a:srgbClr val="000000"/>
              </a:solidFill>
              <a:latin typeface="Arial"/>
              <a:ea typeface="Arial"/>
              <a:cs typeface="Arial"/>
              <a:sym typeface="Arial"/>
            </a:endParaRPr>
          </a:p>
        </p:txBody>
      </p:sp>
      <p:pic>
        <p:nvPicPr>
          <p:cNvPr id="691" name="Google Shape;691;p57"/>
          <p:cNvPicPr preferRelativeResize="0"/>
          <p:nvPr/>
        </p:nvPicPr>
        <p:blipFill rotWithShape="1">
          <a:blip r:embed="rId3">
            <a:alphaModFix/>
          </a:blip>
          <a:srcRect b="0" l="0" r="0" t="0"/>
          <a:stretch/>
        </p:blipFill>
        <p:spPr>
          <a:xfrm>
            <a:off x="3164375" y="1233525"/>
            <a:ext cx="5588775" cy="3040975"/>
          </a:xfrm>
          <a:prstGeom prst="rect">
            <a:avLst/>
          </a:prstGeom>
          <a:noFill/>
          <a:ln>
            <a:noFill/>
          </a:ln>
        </p:spPr>
      </p:pic>
      <p:sp>
        <p:nvSpPr>
          <p:cNvPr id="692" name="Google Shape;692;p57"/>
          <p:cNvSpPr txBox="1"/>
          <p:nvPr/>
        </p:nvSpPr>
        <p:spPr>
          <a:xfrm>
            <a:off x="1168800" y="3702825"/>
            <a:ext cx="1638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Balanced solution!</a:t>
            </a:r>
            <a:endParaRPr b="0" i="0" sz="1400" u="none" cap="none" strike="noStrike">
              <a:solidFill>
                <a:srgbClr val="000000"/>
              </a:solidFill>
              <a:latin typeface="Arial"/>
              <a:ea typeface="Arial"/>
              <a:cs typeface="Arial"/>
              <a:sym typeface="Arial"/>
            </a:endParaRPr>
          </a:p>
        </p:txBody>
      </p:sp>
      <p:sp>
        <p:nvSpPr>
          <p:cNvPr id="693" name="Google Shape;693;p57"/>
          <p:cNvSpPr txBox="1"/>
          <p:nvPr/>
        </p:nvSpPr>
        <p:spPr>
          <a:xfrm>
            <a:off x="232000" y="875375"/>
            <a:ext cx="20190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 Preprocessing</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58"/>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2: Idealized simulation</a:t>
            </a:r>
            <a:endParaRPr/>
          </a:p>
        </p:txBody>
      </p:sp>
      <p:sp>
        <p:nvSpPr>
          <p:cNvPr id="699" name="Google Shape;699;p58"/>
          <p:cNvSpPr txBox="1"/>
          <p:nvPr/>
        </p:nvSpPr>
        <p:spPr>
          <a:xfrm>
            <a:off x="232000" y="875375"/>
            <a:ext cx="17700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2. Initialization &amp; vertical grid</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sp>
        <p:nvSpPr>
          <p:cNvPr id="700" name="Google Shape;700;p58"/>
          <p:cNvSpPr txBox="1"/>
          <p:nvPr/>
        </p:nvSpPr>
        <p:spPr>
          <a:xfrm>
            <a:off x="2274475" y="701150"/>
            <a:ext cx="2261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“init_atmosphere” code</a:t>
            </a:r>
            <a:endParaRPr b="0" i="0" sz="1400" u="none" cap="none" strike="noStrike">
              <a:solidFill>
                <a:srgbClr val="000000"/>
              </a:solidFill>
              <a:latin typeface="Arial"/>
              <a:ea typeface="Arial"/>
              <a:cs typeface="Arial"/>
              <a:sym typeface="Arial"/>
            </a:endParaRPr>
          </a:p>
        </p:txBody>
      </p:sp>
      <p:sp>
        <p:nvSpPr>
          <p:cNvPr id="701" name="Google Shape;701;p58"/>
          <p:cNvSpPr/>
          <p:nvPr/>
        </p:nvSpPr>
        <p:spPr>
          <a:xfrm flipH="1" rot="10800000">
            <a:off x="72175" y="701150"/>
            <a:ext cx="21441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58"/>
          <p:cNvSpPr txBox="1"/>
          <p:nvPr/>
        </p:nvSpPr>
        <p:spPr>
          <a:xfrm>
            <a:off x="232000" y="875375"/>
            <a:ext cx="20190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 Preprocessing</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pic>
        <p:nvPicPr>
          <p:cNvPr id="703" name="Google Shape;703;p58" title="Captura de Tela 2025-11-13 às 17.48.18.png"/>
          <p:cNvPicPr preferRelativeResize="0"/>
          <p:nvPr/>
        </p:nvPicPr>
        <p:blipFill rotWithShape="1">
          <a:blip r:embed="rId3">
            <a:alphaModFix/>
          </a:blip>
          <a:srcRect b="0" l="0" r="0" t="0"/>
          <a:stretch/>
        </p:blipFill>
        <p:spPr>
          <a:xfrm>
            <a:off x="2388425" y="1088212"/>
            <a:ext cx="1137900" cy="237525"/>
          </a:xfrm>
          <a:prstGeom prst="rect">
            <a:avLst/>
          </a:prstGeom>
          <a:noFill/>
          <a:ln>
            <a:noFill/>
          </a:ln>
        </p:spPr>
      </p:pic>
      <p:pic>
        <p:nvPicPr>
          <p:cNvPr id="704" name="Google Shape;704;p58" title="Captura de Tela 2025-11-13 às 17.51.15.png"/>
          <p:cNvPicPr preferRelativeResize="0"/>
          <p:nvPr/>
        </p:nvPicPr>
        <p:blipFill rotWithShape="1">
          <a:blip r:embed="rId4">
            <a:alphaModFix/>
          </a:blip>
          <a:srcRect b="0" l="0" r="0" t="0"/>
          <a:stretch/>
        </p:blipFill>
        <p:spPr>
          <a:xfrm>
            <a:off x="2388425" y="1366712"/>
            <a:ext cx="5799701" cy="838975"/>
          </a:xfrm>
          <a:prstGeom prst="rect">
            <a:avLst/>
          </a:prstGeom>
          <a:noFill/>
          <a:ln>
            <a:noFill/>
          </a:ln>
        </p:spPr>
      </p:pic>
      <p:pic>
        <p:nvPicPr>
          <p:cNvPr id="705" name="Google Shape;705;p58" title="Captura de Tela 2025-11-13 às 17.52.43.png"/>
          <p:cNvPicPr preferRelativeResize="0"/>
          <p:nvPr/>
        </p:nvPicPr>
        <p:blipFill rotWithShape="1">
          <a:blip r:embed="rId5">
            <a:alphaModFix/>
          </a:blip>
          <a:srcRect b="0" l="0" r="0" t="0"/>
          <a:stretch/>
        </p:blipFill>
        <p:spPr>
          <a:xfrm>
            <a:off x="2388425" y="2246670"/>
            <a:ext cx="6588200" cy="893419"/>
          </a:xfrm>
          <a:prstGeom prst="rect">
            <a:avLst/>
          </a:prstGeom>
          <a:noFill/>
          <a:ln>
            <a:noFill/>
          </a:ln>
        </p:spPr>
      </p:pic>
      <p:sp>
        <p:nvSpPr>
          <p:cNvPr id="706" name="Google Shape;706;p58"/>
          <p:cNvSpPr/>
          <p:nvPr/>
        </p:nvSpPr>
        <p:spPr>
          <a:xfrm>
            <a:off x="2500625" y="2769362"/>
            <a:ext cx="801000" cy="134700"/>
          </a:xfrm>
          <a:prstGeom prst="rect">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7" name="Google Shape;707;p58" title="Captura de Tela 2025-11-13 às 17.54.27.png"/>
          <p:cNvPicPr preferRelativeResize="0"/>
          <p:nvPr/>
        </p:nvPicPr>
        <p:blipFill rotWithShape="1">
          <a:blip r:embed="rId6">
            <a:alphaModFix/>
          </a:blip>
          <a:srcRect b="0" l="0" r="0" t="0"/>
          <a:stretch/>
        </p:blipFill>
        <p:spPr>
          <a:xfrm>
            <a:off x="5023700" y="3631108"/>
            <a:ext cx="3690875" cy="939575"/>
          </a:xfrm>
          <a:prstGeom prst="rect">
            <a:avLst/>
          </a:prstGeom>
          <a:noFill/>
          <a:ln>
            <a:noFill/>
          </a:ln>
        </p:spPr>
      </p:pic>
      <p:cxnSp>
        <p:nvCxnSpPr>
          <p:cNvPr id="708" name="Google Shape;708;p58"/>
          <p:cNvCxnSpPr/>
          <p:nvPr/>
        </p:nvCxnSpPr>
        <p:spPr>
          <a:xfrm>
            <a:off x="3301625" y="2836712"/>
            <a:ext cx="1871700" cy="1236300"/>
          </a:xfrm>
          <a:prstGeom prst="straightConnector1">
            <a:avLst/>
          </a:prstGeom>
          <a:noFill/>
          <a:ln cap="flat" cmpd="sng" w="9525">
            <a:solidFill>
              <a:schemeClr val="accent3"/>
            </a:solidFill>
            <a:prstDash val="solid"/>
            <a:round/>
            <a:headEnd len="sm" w="sm" type="none"/>
            <a:tailEnd len="med" w="med" type="triangle"/>
          </a:ln>
        </p:spPr>
      </p:cxnSp>
      <p:sp>
        <p:nvSpPr>
          <p:cNvPr id="709" name="Google Shape;709;p58"/>
          <p:cNvSpPr txBox="1"/>
          <p:nvPr/>
        </p:nvSpPr>
        <p:spPr>
          <a:xfrm>
            <a:off x="5866233" y="3305345"/>
            <a:ext cx="3110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MPAS user guide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59"/>
          <p:cNvPicPr preferRelativeResize="0"/>
          <p:nvPr/>
        </p:nvPicPr>
        <p:blipFill rotWithShape="1">
          <a:blip r:embed="rId3">
            <a:alphaModFix/>
          </a:blip>
          <a:srcRect b="0" l="0" r="0" t="0"/>
          <a:stretch/>
        </p:blipFill>
        <p:spPr>
          <a:xfrm>
            <a:off x="2378150" y="1380450"/>
            <a:ext cx="6641649" cy="3268924"/>
          </a:xfrm>
          <a:prstGeom prst="rect">
            <a:avLst/>
          </a:prstGeom>
          <a:noFill/>
          <a:ln>
            <a:noFill/>
          </a:ln>
        </p:spPr>
      </p:pic>
      <p:cxnSp>
        <p:nvCxnSpPr>
          <p:cNvPr id="715" name="Google Shape;715;p59"/>
          <p:cNvCxnSpPr/>
          <p:nvPr/>
        </p:nvCxnSpPr>
        <p:spPr>
          <a:xfrm flipH="1">
            <a:off x="5814100" y="2019100"/>
            <a:ext cx="320700" cy="306000"/>
          </a:xfrm>
          <a:prstGeom prst="straightConnector1">
            <a:avLst/>
          </a:prstGeom>
          <a:noFill/>
          <a:ln cap="flat" cmpd="sng" w="19050">
            <a:solidFill>
              <a:srgbClr val="00FFFF"/>
            </a:solidFill>
            <a:prstDash val="solid"/>
            <a:round/>
            <a:headEnd len="sm" w="sm" type="none"/>
            <a:tailEnd len="med" w="med" type="triangle"/>
          </a:ln>
          <a:effectLst>
            <a:outerShdw blurRad="57150" rotWithShape="0" algn="bl" dir="5400000" dist="19050">
              <a:srgbClr val="000000">
                <a:alpha val="50196"/>
              </a:srgbClr>
            </a:outerShdw>
          </a:effectLst>
        </p:spPr>
      </p:cxnSp>
      <p:sp>
        <p:nvSpPr>
          <p:cNvPr id="716" name="Google Shape;716;p59"/>
          <p:cNvSpPr txBox="1"/>
          <p:nvPr/>
        </p:nvSpPr>
        <p:spPr>
          <a:xfrm>
            <a:off x="5996300" y="1715675"/>
            <a:ext cx="391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Add perturbation!</a:t>
            </a:r>
            <a:endParaRPr b="0" i="0" sz="1400" u="none" cap="none" strike="noStrike">
              <a:solidFill>
                <a:srgbClr val="000000"/>
              </a:solidFill>
              <a:latin typeface="Arial"/>
              <a:ea typeface="Arial"/>
              <a:cs typeface="Arial"/>
              <a:sym typeface="Arial"/>
            </a:endParaRPr>
          </a:p>
        </p:txBody>
      </p:sp>
      <p:sp>
        <p:nvSpPr>
          <p:cNvPr id="717" name="Google Shape;717;p59"/>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2: Initial conditions</a:t>
            </a:r>
            <a:endParaRPr/>
          </a:p>
        </p:txBody>
      </p:sp>
      <p:pic>
        <p:nvPicPr>
          <p:cNvPr id="718" name="Google Shape;718;p59" title="Captura de Tela 2025-11-13 às 18.08.47.png"/>
          <p:cNvPicPr preferRelativeResize="0"/>
          <p:nvPr/>
        </p:nvPicPr>
        <p:blipFill rotWithShape="1">
          <a:blip r:embed="rId4">
            <a:alphaModFix/>
          </a:blip>
          <a:srcRect b="0" l="0" r="0" t="0"/>
          <a:stretch/>
        </p:blipFill>
        <p:spPr>
          <a:xfrm>
            <a:off x="2861975" y="844495"/>
            <a:ext cx="1428025" cy="431900"/>
          </a:xfrm>
          <a:prstGeom prst="rect">
            <a:avLst/>
          </a:prstGeom>
          <a:noFill/>
          <a:ln>
            <a:noFill/>
          </a:ln>
        </p:spPr>
      </p:pic>
      <p:pic>
        <p:nvPicPr>
          <p:cNvPr id="719" name="Google Shape;719;p59" title="Captura de Tela 2025-11-13 às 18.10.17.png"/>
          <p:cNvPicPr preferRelativeResize="0"/>
          <p:nvPr/>
        </p:nvPicPr>
        <p:blipFill rotWithShape="1">
          <a:blip r:embed="rId5">
            <a:alphaModFix/>
          </a:blip>
          <a:srcRect b="0" l="0" r="0" t="0"/>
          <a:stretch/>
        </p:blipFill>
        <p:spPr>
          <a:xfrm>
            <a:off x="5071277" y="922328"/>
            <a:ext cx="797749" cy="201374"/>
          </a:xfrm>
          <a:prstGeom prst="rect">
            <a:avLst/>
          </a:prstGeom>
          <a:noFill/>
          <a:ln>
            <a:noFill/>
          </a:ln>
        </p:spPr>
      </p:pic>
      <p:sp>
        <p:nvSpPr>
          <p:cNvPr id="720" name="Google Shape;720;p59"/>
          <p:cNvSpPr/>
          <p:nvPr/>
        </p:nvSpPr>
        <p:spPr>
          <a:xfrm rot="5400000">
            <a:off x="4598801" y="740716"/>
            <a:ext cx="225300" cy="5646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59"/>
          <p:cNvSpPr/>
          <p:nvPr/>
        </p:nvSpPr>
        <p:spPr>
          <a:xfrm rot="10800000">
            <a:off x="5357500" y="1165563"/>
            <a:ext cx="225300" cy="2760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59"/>
          <p:cNvSpPr/>
          <p:nvPr/>
        </p:nvSpPr>
        <p:spPr>
          <a:xfrm flipH="1" rot="10800000">
            <a:off x="72175" y="701150"/>
            <a:ext cx="21441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59"/>
          <p:cNvSpPr txBox="1"/>
          <p:nvPr/>
        </p:nvSpPr>
        <p:spPr>
          <a:xfrm>
            <a:off x="232000" y="875375"/>
            <a:ext cx="20190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 Preprocessing</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First successful numerical weather prediction</a:t>
            </a:r>
            <a:endParaRPr/>
          </a:p>
        </p:txBody>
      </p:sp>
      <p:sp>
        <p:nvSpPr>
          <p:cNvPr id="66" name="Google Shape;66;p6"/>
          <p:cNvSpPr txBox="1"/>
          <p:nvPr>
            <p:ph idx="1" type="body"/>
          </p:nvPr>
        </p:nvSpPr>
        <p:spPr>
          <a:xfrm>
            <a:off x="3948100" y="651232"/>
            <a:ext cx="4679400" cy="3353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a:solidFill>
                  <a:srgbClr val="222222"/>
                </a:solidFill>
                <a:highlight>
                  <a:srgbClr val="FFFFFF"/>
                </a:highlight>
              </a:rPr>
              <a:t>John von Neumann (1903 - 1957)</a:t>
            </a:r>
            <a:endParaRPr>
              <a:solidFill>
                <a:srgbClr val="222222"/>
              </a:solidFill>
              <a:highlight>
                <a:srgbClr val="FFFFFF"/>
              </a:highlight>
            </a:endParaRPr>
          </a:p>
          <a:p>
            <a:pPr indent="0" lvl="0" marL="0" rtl="0" algn="l">
              <a:lnSpc>
                <a:spcPct val="100000"/>
              </a:lnSpc>
              <a:spcBef>
                <a:spcPts val="360"/>
              </a:spcBef>
              <a:spcAft>
                <a:spcPts val="0"/>
              </a:spcAft>
              <a:buSzPts val="1800"/>
              <a:buNone/>
            </a:pPr>
            <a:r>
              <a:t/>
            </a:r>
            <a:endParaRPr>
              <a:solidFill>
                <a:srgbClr val="222222"/>
              </a:solidFill>
              <a:highlight>
                <a:srgbClr val="FFFFFF"/>
              </a:highlight>
            </a:endParaRPr>
          </a:p>
          <a:p>
            <a:pPr indent="0" lvl="0" marL="0" rtl="0" algn="l">
              <a:lnSpc>
                <a:spcPct val="100000"/>
              </a:lnSpc>
              <a:spcBef>
                <a:spcPts val="360"/>
              </a:spcBef>
              <a:spcAft>
                <a:spcPts val="0"/>
              </a:spcAft>
              <a:buSzPts val="1800"/>
              <a:buNone/>
            </a:pPr>
            <a:r>
              <a:rPr lang="en-GB">
                <a:solidFill>
                  <a:srgbClr val="222222"/>
                </a:solidFill>
                <a:highlight>
                  <a:srgbClr val="FFFFFF"/>
                </a:highlight>
              </a:rPr>
              <a:t>Meteorological Program, Princeton (1946):</a:t>
            </a:r>
            <a:endParaRPr>
              <a:solidFill>
                <a:srgbClr val="222222"/>
              </a:solidFill>
              <a:highlight>
                <a:srgbClr val="FFFFFF"/>
              </a:highlight>
            </a:endParaRPr>
          </a:p>
          <a:p>
            <a:pPr indent="-342900" lvl="0" marL="457200" rtl="0" algn="l">
              <a:lnSpc>
                <a:spcPct val="100000"/>
              </a:lnSpc>
              <a:spcBef>
                <a:spcPts val="360"/>
              </a:spcBef>
              <a:spcAft>
                <a:spcPts val="0"/>
              </a:spcAft>
              <a:buClr>
                <a:srgbClr val="222222"/>
              </a:buClr>
              <a:buSzPts val="1800"/>
              <a:buChar char="-"/>
            </a:pPr>
            <a:r>
              <a:rPr lang="en-GB">
                <a:solidFill>
                  <a:srgbClr val="222222"/>
                </a:solidFill>
                <a:highlight>
                  <a:srgbClr val="FFFFFF"/>
                </a:highlight>
              </a:rPr>
              <a:t>Jule Gregory Charney, Philip Thompson, Larry Gates, Ragnar Fjørtoft, Klara Dan von Neumann.</a:t>
            </a:r>
            <a:endParaRPr>
              <a:solidFill>
                <a:srgbClr val="222222"/>
              </a:solidFill>
              <a:highlight>
                <a:srgbClr val="FFFFFF"/>
              </a:highlight>
            </a:endParaRPr>
          </a:p>
          <a:p>
            <a:pPr indent="-342900" lvl="0" marL="457200" rtl="0" algn="l">
              <a:lnSpc>
                <a:spcPct val="100000"/>
              </a:lnSpc>
              <a:spcBef>
                <a:spcPts val="0"/>
              </a:spcBef>
              <a:spcAft>
                <a:spcPts val="0"/>
              </a:spcAft>
              <a:buClr>
                <a:srgbClr val="222222"/>
              </a:buClr>
              <a:buSzPts val="1800"/>
              <a:buChar char="-"/>
            </a:pPr>
            <a:r>
              <a:rPr lang="en-GB">
                <a:solidFill>
                  <a:srgbClr val="222222"/>
                </a:solidFill>
                <a:highlight>
                  <a:srgbClr val="FFFFFF"/>
                </a:highlight>
              </a:rPr>
              <a:t>ENIAC (Electronic Numerical Integrator and Computer) - 20,000 vacuum tubes - 100 kHz clock</a:t>
            </a:r>
            <a:endParaRPr>
              <a:solidFill>
                <a:srgbClr val="222222"/>
              </a:solidFill>
              <a:highlight>
                <a:srgbClr val="FFFFFF"/>
              </a:highlight>
            </a:endParaRPr>
          </a:p>
          <a:p>
            <a:pPr indent="0" lvl="0" marL="914400" rtl="0" algn="l">
              <a:lnSpc>
                <a:spcPct val="100000"/>
              </a:lnSpc>
              <a:spcBef>
                <a:spcPts val="360"/>
              </a:spcBef>
              <a:spcAft>
                <a:spcPts val="0"/>
              </a:spcAft>
              <a:buSzPts val="1800"/>
              <a:buNone/>
            </a:pPr>
            <a:r>
              <a:t/>
            </a:r>
            <a:endParaRPr>
              <a:solidFill>
                <a:srgbClr val="222222"/>
              </a:solidFill>
              <a:highlight>
                <a:srgbClr val="FFFFFF"/>
              </a:highlight>
            </a:endParaRPr>
          </a:p>
        </p:txBody>
      </p:sp>
      <p:pic>
        <p:nvPicPr>
          <p:cNvPr id="67" name="Google Shape;67;p6"/>
          <p:cNvPicPr preferRelativeResize="0"/>
          <p:nvPr/>
        </p:nvPicPr>
        <p:blipFill rotWithShape="1">
          <a:blip r:embed="rId3">
            <a:alphaModFix/>
          </a:blip>
          <a:srcRect b="0" l="0" r="0" t="0"/>
          <a:stretch/>
        </p:blipFill>
        <p:spPr>
          <a:xfrm>
            <a:off x="130100" y="696375"/>
            <a:ext cx="3520650" cy="2539275"/>
          </a:xfrm>
          <a:prstGeom prst="rect">
            <a:avLst/>
          </a:prstGeom>
          <a:noFill/>
          <a:ln>
            <a:noFill/>
          </a:ln>
        </p:spPr>
      </p:pic>
      <p:sp>
        <p:nvSpPr>
          <p:cNvPr id="68" name="Google Shape;68;p6"/>
          <p:cNvSpPr txBox="1"/>
          <p:nvPr/>
        </p:nvSpPr>
        <p:spPr>
          <a:xfrm>
            <a:off x="457200" y="4560175"/>
            <a:ext cx="8424000" cy="46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99999"/>
                </a:solidFill>
                <a:highlight>
                  <a:srgbClr val="F8F8F8"/>
                </a:highlight>
                <a:latin typeface="Arial"/>
                <a:ea typeface="Arial"/>
                <a:cs typeface="Arial"/>
                <a:sym typeface="Arial"/>
              </a:rPr>
              <a:t>Thompson, P.D., 1983. A history of numerical weather prediction in the United States. </a:t>
            </a:r>
            <a:r>
              <a:rPr b="0" i="1" lang="en-GB" sz="1000" u="none" cap="none" strike="noStrike">
                <a:solidFill>
                  <a:srgbClr val="999999"/>
                </a:solidFill>
                <a:highlight>
                  <a:srgbClr val="F8F8F8"/>
                </a:highlight>
                <a:latin typeface="Arial"/>
                <a:ea typeface="Arial"/>
                <a:cs typeface="Arial"/>
                <a:sym typeface="Arial"/>
              </a:rPr>
              <a:t>Bulletin of the American Meteorological Society</a:t>
            </a:r>
            <a:r>
              <a:rPr b="0" i="0" lang="en-GB" sz="1000" u="none" cap="none" strike="noStrike">
                <a:solidFill>
                  <a:srgbClr val="999999"/>
                </a:solidFill>
                <a:highlight>
                  <a:srgbClr val="F8F8F8"/>
                </a:highlight>
                <a:latin typeface="Arial"/>
                <a:ea typeface="Arial"/>
                <a:cs typeface="Arial"/>
                <a:sym typeface="Arial"/>
              </a:rPr>
              <a:t>, </a:t>
            </a:r>
            <a:r>
              <a:rPr b="0" i="1" lang="en-GB" sz="1000" u="none" cap="none" strike="noStrike">
                <a:solidFill>
                  <a:srgbClr val="999999"/>
                </a:solidFill>
                <a:highlight>
                  <a:srgbClr val="F8F8F8"/>
                </a:highlight>
                <a:latin typeface="Arial"/>
                <a:ea typeface="Arial"/>
                <a:cs typeface="Arial"/>
                <a:sym typeface="Arial"/>
              </a:rPr>
              <a:t>64</a:t>
            </a:r>
            <a:r>
              <a:rPr b="0" i="0" lang="en-GB" sz="1000" u="none" cap="none" strike="noStrike">
                <a:solidFill>
                  <a:srgbClr val="999999"/>
                </a:solidFill>
                <a:highlight>
                  <a:srgbClr val="F8F8F8"/>
                </a:highlight>
                <a:latin typeface="Arial"/>
                <a:ea typeface="Arial"/>
                <a:cs typeface="Arial"/>
                <a:sym typeface="Arial"/>
              </a:rPr>
              <a:t>(7)</a:t>
            </a:r>
            <a:endParaRPr b="0" i="0" sz="1400" u="none" cap="none" strike="noStrike">
              <a:solidFill>
                <a:srgbClr val="999999"/>
              </a:solidFill>
              <a:latin typeface="Arial"/>
              <a:ea typeface="Arial"/>
              <a:cs typeface="Arial"/>
              <a:sym typeface="Arial"/>
            </a:endParaRPr>
          </a:p>
        </p:txBody>
      </p:sp>
      <p:pic>
        <p:nvPicPr>
          <p:cNvPr id="69" name="Google Shape;69;p6"/>
          <p:cNvPicPr preferRelativeResize="0"/>
          <p:nvPr/>
        </p:nvPicPr>
        <p:blipFill rotWithShape="1">
          <a:blip r:embed="rId4">
            <a:alphaModFix/>
          </a:blip>
          <a:srcRect b="0" l="0" r="0" t="0"/>
          <a:stretch/>
        </p:blipFill>
        <p:spPr>
          <a:xfrm>
            <a:off x="6863125" y="2505799"/>
            <a:ext cx="2128475" cy="2054375"/>
          </a:xfrm>
          <a:prstGeom prst="rect">
            <a:avLst/>
          </a:prstGeom>
          <a:noFill/>
          <a:ln>
            <a:noFill/>
          </a:ln>
        </p:spPr>
      </p:pic>
      <p:sp>
        <p:nvSpPr>
          <p:cNvPr id="70" name="Google Shape;70;p6"/>
          <p:cNvSpPr txBox="1"/>
          <p:nvPr>
            <p:ph idx="1" type="body"/>
          </p:nvPr>
        </p:nvSpPr>
        <p:spPr>
          <a:xfrm>
            <a:off x="130100" y="3262675"/>
            <a:ext cx="6511200" cy="160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a:solidFill>
                  <a:srgbClr val="222222"/>
                </a:solidFill>
                <a:highlight>
                  <a:srgbClr val="F8F8F8"/>
                </a:highlight>
              </a:rPr>
              <a:t>Charney, J.G., Fjörtoft, R. and Neumann, J., 1950. Numerical Integration of the Barotropic Vorticity Equation. Tellus Series A, 2, pp.237-254.</a:t>
            </a:r>
            <a:endParaRPr>
              <a:solidFill>
                <a:srgbClr val="222222"/>
              </a:solidFill>
              <a:highlight>
                <a:srgbClr val="F8F8F8"/>
              </a:highlight>
            </a:endParaRPr>
          </a:p>
          <a:p>
            <a:pPr indent="0" lvl="0" marL="0" rtl="0" algn="l">
              <a:lnSpc>
                <a:spcPct val="100000"/>
              </a:lnSpc>
              <a:spcBef>
                <a:spcPts val="360"/>
              </a:spcBef>
              <a:spcAft>
                <a:spcPts val="0"/>
              </a:spcAft>
              <a:buSzPts val="1800"/>
              <a:buNone/>
            </a:pPr>
            <a:r>
              <a:t/>
            </a:r>
            <a:endParaRPr>
              <a:solidFill>
                <a:srgbClr val="222222"/>
              </a:solidFill>
            </a:endParaRPr>
          </a:p>
        </p:txBody>
      </p:sp>
      <p:pic>
        <p:nvPicPr>
          <p:cNvPr id="71" name="Google Shape;71;p6"/>
          <p:cNvPicPr preferRelativeResize="0"/>
          <p:nvPr/>
        </p:nvPicPr>
        <p:blipFill rotWithShape="1">
          <a:blip r:embed="rId5">
            <a:alphaModFix/>
          </a:blip>
          <a:srcRect b="0" l="0" r="0" t="0"/>
          <a:stretch/>
        </p:blipFill>
        <p:spPr>
          <a:xfrm>
            <a:off x="130088" y="3858478"/>
            <a:ext cx="947300" cy="720900"/>
          </a:xfrm>
          <a:prstGeom prst="rect">
            <a:avLst/>
          </a:prstGeom>
          <a:noFill/>
          <a:ln>
            <a:noFill/>
          </a:ln>
        </p:spPr>
      </p:pic>
      <p:pic>
        <p:nvPicPr>
          <p:cNvPr id="72" name="Google Shape;72;p6"/>
          <p:cNvPicPr preferRelativeResize="0"/>
          <p:nvPr/>
        </p:nvPicPr>
        <p:blipFill rotWithShape="1">
          <a:blip r:embed="rId6">
            <a:alphaModFix/>
          </a:blip>
          <a:srcRect b="0" l="0" r="0" t="0"/>
          <a:stretch/>
        </p:blipFill>
        <p:spPr>
          <a:xfrm>
            <a:off x="1518050" y="3979574"/>
            <a:ext cx="1253525" cy="478700"/>
          </a:xfrm>
          <a:prstGeom prst="rect">
            <a:avLst/>
          </a:prstGeom>
          <a:noFill/>
          <a:ln>
            <a:noFill/>
          </a:ln>
        </p:spPr>
      </p:pic>
      <p:sp>
        <p:nvSpPr>
          <p:cNvPr id="73" name="Google Shape;73;p6"/>
          <p:cNvSpPr txBox="1"/>
          <p:nvPr/>
        </p:nvSpPr>
        <p:spPr>
          <a:xfrm>
            <a:off x="2952300" y="3903375"/>
            <a:ext cx="3281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Conservation of absolute vorticity (Relative + Coriolis) along with flow </a:t>
            </a:r>
            <a:endParaRPr b="0" i="0" sz="1400" u="none" cap="none" strike="noStrike">
              <a:solidFill>
                <a:srgbClr val="000000"/>
              </a:solidFill>
              <a:latin typeface="Ubuntu"/>
              <a:ea typeface="Ubuntu"/>
              <a:cs typeface="Ubuntu"/>
              <a:sym typeface="Ubuntu"/>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6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2: Running the idealized simulation</a:t>
            </a:r>
            <a:endParaRPr/>
          </a:p>
        </p:txBody>
      </p:sp>
      <p:grpSp>
        <p:nvGrpSpPr>
          <p:cNvPr id="729" name="Google Shape;729;p60"/>
          <p:cNvGrpSpPr/>
          <p:nvPr/>
        </p:nvGrpSpPr>
        <p:grpSpPr>
          <a:xfrm>
            <a:off x="252540" y="708891"/>
            <a:ext cx="2204381" cy="1152871"/>
            <a:chOff x="5015938" y="2013875"/>
            <a:chExt cx="3001200" cy="1569600"/>
          </a:xfrm>
        </p:grpSpPr>
        <p:sp>
          <p:nvSpPr>
            <p:cNvPr id="730" name="Google Shape;730;p60"/>
            <p:cNvSpPr/>
            <p:nvPr/>
          </p:nvSpPr>
          <p:spPr>
            <a:xfrm>
              <a:off x="5015938" y="2013875"/>
              <a:ext cx="3001200" cy="1569600"/>
            </a:xfrm>
            <a:prstGeom prst="round2DiagRect">
              <a:avLst>
                <a:gd fmla="val 0" name="adj1"/>
                <a:gd fmla="val 17764" name="adj2"/>
              </a:avLst>
            </a:prstGeom>
            <a:solidFill>
              <a:srgbClr val="0942A1"/>
            </a:solidFill>
            <a:ln>
              <a:noFill/>
            </a:ln>
          </p:spPr>
          <p:txBody>
            <a:bodyPr anchorCtr="0" anchor="ctr" bIns="67150" lIns="67150" spcFirstLastPara="1" rIns="67150" wrap="square" tIns="67150">
              <a:noAutofit/>
            </a:bodyPr>
            <a:lstStyle/>
            <a:p>
              <a:pPr indent="0" lvl="0" marL="0" marR="0" rtl="0" algn="l">
                <a:lnSpc>
                  <a:spcPct val="100000"/>
                </a:lnSpc>
                <a:spcBef>
                  <a:spcPts val="0"/>
                </a:spcBef>
                <a:spcAft>
                  <a:spcPts val="0"/>
                </a:spcAft>
                <a:buClr>
                  <a:srgbClr val="000000"/>
                </a:buClr>
                <a:buSzPts val="1028"/>
                <a:buFont typeface="Arial"/>
                <a:buNone/>
              </a:pPr>
              <a:r>
                <a:t/>
              </a:r>
              <a:endParaRPr b="0" i="0" sz="1028"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28"/>
                <a:buFont typeface="Arial"/>
                <a:buNone/>
              </a:pPr>
              <a:r>
                <a:t/>
              </a:r>
              <a:endParaRPr b="0" i="0" sz="1028"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28"/>
                <a:buFont typeface="Arial"/>
                <a:buNone/>
              </a:pPr>
              <a:r>
                <a:t/>
              </a:r>
              <a:endParaRPr b="0" i="0" sz="1028"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28"/>
                <a:buFont typeface="Arial"/>
                <a:buNone/>
              </a:pPr>
              <a:r>
                <a:t/>
              </a:r>
              <a:endParaRPr b="0" i="0" sz="1028" u="none" cap="none" strike="noStrike">
                <a:solidFill>
                  <a:srgbClr val="000000"/>
                </a:solidFill>
                <a:latin typeface="Arial"/>
                <a:ea typeface="Arial"/>
                <a:cs typeface="Arial"/>
                <a:sym typeface="Arial"/>
              </a:endParaRPr>
            </a:p>
          </p:txBody>
        </p:sp>
        <p:sp>
          <p:nvSpPr>
            <p:cNvPr id="731" name="Google Shape;731;p60"/>
            <p:cNvSpPr txBox="1"/>
            <p:nvPr/>
          </p:nvSpPr>
          <p:spPr>
            <a:xfrm>
              <a:off x="5242942" y="2256399"/>
              <a:ext cx="2534400" cy="459900"/>
            </a:xfrm>
            <a:prstGeom prst="rect">
              <a:avLst/>
            </a:prstGeom>
            <a:noFill/>
            <a:ln>
              <a:noFill/>
            </a:ln>
          </p:spPr>
          <p:txBody>
            <a:bodyPr anchorCtr="0" anchor="t" bIns="67150" lIns="67150" spcFirstLastPara="1" rIns="67150" wrap="square" tIns="6715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III. Run MONAN/MPAS</a:t>
              </a:r>
              <a:endParaRPr b="0" i="0" sz="1800" u="none" cap="none" strike="noStrike">
                <a:solidFill>
                  <a:srgbClr val="FFFFFF"/>
                </a:solidFill>
                <a:latin typeface="Roboto"/>
                <a:ea typeface="Roboto"/>
                <a:cs typeface="Roboto"/>
                <a:sym typeface="Roboto"/>
              </a:endParaRPr>
            </a:p>
          </p:txBody>
        </p:sp>
      </p:grpSp>
      <p:pic>
        <p:nvPicPr>
          <p:cNvPr id="732" name="Google Shape;732;p60" title="Captura de Tela 2025-11-13 às 18.15.25.png"/>
          <p:cNvPicPr preferRelativeResize="0"/>
          <p:nvPr/>
        </p:nvPicPr>
        <p:blipFill rotWithShape="1">
          <a:blip r:embed="rId3">
            <a:alphaModFix/>
          </a:blip>
          <a:srcRect b="0" l="0" r="0" t="0"/>
          <a:stretch/>
        </p:blipFill>
        <p:spPr>
          <a:xfrm>
            <a:off x="2712925" y="1900388"/>
            <a:ext cx="4257376" cy="469425"/>
          </a:xfrm>
          <a:prstGeom prst="rect">
            <a:avLst/>
          </a:prstGeom>
          <a:noFill/>
          <a:ln>
            <a:noFill/>
          </a:ln>
        </p:spPr>
      </p:pic>
      <p:pic>
        <p:nvPicPr>
          <p:cNvPr id="733" name="Google Shape;733;p60" title="Captura de Tela 2025-11-13 às 18.15.58.png"/>
          <p:cNvPicPr preferRelativeResize="0"/>
          <p:nvPr/>
        </p:nvPicPr>
        <p:blipFill rotWithShape="1">
          <a:blip r:embed="rId4">
            <a:alphaModFix/>
          </a:blip>
          <a:srcRect b="0" l="0" r="0" t="0"/>
          <a:stretch/>
        </p:blipFill>
        <p:spPr>
          <a:xfrm>
            <a:off x="2712925" y="1030838"/>
            <a:ext cx="2423100" cy="271450"/>
          </a:xfrm>
          <a:prstGeom prst="rect">
            <a:avLst/>
          </a:prstGeom>
          <a:noFill/>
          <a:ln>
            <a:noFill/>
          </a:ln>
        </p:spPr>
      </p:pic>
      <p:sp>
        <p:nvSpPr>
          <p:cNvPr id="734" name="Google Shape;734;p60"/>
          <p:cNvSpPr txBox="1"/>
          <p:nvPr/>
        </p:nvSpPr>
        <p:spPr>
          <a:xfrm>
            <a:off x="2660517" y="696388"/>
            <a:ext cx="2261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“atmosphere” code</a:t>
            </a:r>
            <a:endParaRPr b="0" i="0" sz="1400" u="none" cap="none" strike="noStrike">
              <a:solidFill>
                <a:srgbClr val="000000"/>
              </a:solidFill>
              <a:latin typeface="Arial"/>
              <a:ea typeface="Arial"/>
              <a:cs typeface="Arial"/>
              <a:sym typeface="Arial"/>
            </a:endParaRPr>
          </a:p>
        </p:txBody>
      </p:sp>
      <p:pic>
        <p:nvPicPr>
          <p:cNvPr id="735" name="Google Shape;735;p60" title="Captura de Tela 2025-11-13 às 17.51.15.png"/>
          <p:cNvPicPr preferRelativeResize="0"/>
          <p:nvPr/>
        </p:nvPicPr>
        <p:blipFill rotWithShape="1">
          <a:blip r:embed="rId5">
            <a:alphaModFix/>
          </a:blip>
          <a:srcRect b="0" l="0" r="0" t="52299"/>
          <a:stretch/>
        </p:blipFill>
        <p:spPr>
          <a:xfrm>
            <a:off x="2712925" y="1401245"/>
            <a:ext cx="5799701" cy="400200"/>
          </a:xfrm>
          <a:prstGeom prst="rect">
            <a:avLst/>
          </a:prstGeom>
          <a:noFill/>
          <a:ln>
            <a:noFill/>
          </a:ln>
        </p:spPr>
      </p:pic>
      <p:pic>
        <p:nvPicPr>
          <p:cNvPr id="736" name="Google Shape;736;p60" title="Captura de Tela 2025-11-13 às 18.08.47.png"/>
          <p:cNvPicPr preferRelativeResize="0"/>
          <p:nvPr/>
        </p:nvPicPr>
        <p:blipFill rotWithShape="1">
          <a:blip r:embed="rId6">
            <a:alphaModFix/>
          </a:blip>
          <a:srcRect b="0" l="0" r="0" t="0"/>
          <a:stretch/>
        </p:blipFill>
        <p:spPr>
          <a:xfrm>
            <a:off x="2712925" y="2468758"/>
            <a:ext cx="1428025" cy="431900"/>
          </a:xfrm>
          <a:prstGeom prst="rect">
            <a:avLst/>
          </a:prstGeom>
          <a:noFill/>
          <a:ln>
            <a:noFill/>
          </a:ln>
        </p:spPr>
      </p:pic>
      <p:pic>
        <p:nvPicPr>
          <p:cNvPr id="737" name="Google Shape;737;p60"/>
          <p:cNvPicPr preferRelativeResize="0"/>
          <p:nvPr/>
        </p:nvPicPr>
        <p:blipFill rotWithShape="1">
          <a:blip r:embed="rId7">
            <a:alphaModFix/>
          </a:blip>
          <a:srcRect b="0" l="0" r="0" t="0"/>
          <a:stretch/>
        </p:blipFill>
        <p:spPr>
          <a:xfrm>
            <a:off x="7037950" y="1861775"/>
            <a:ext cx="1910051" cy="2973252"/>
          </a:xfrm>
          <a:prstGeom prst="rect">
            <a:avLst/>
          </a:prstGeom>
          <a:noFill/>
          <a:ln>
            <a:noFill/>
          </a:ln>
        </p:spPr>
      </p:pic>
      <p:sp>
        <p:nvSpPr>
          <p:cNvPr id="738" name="Google Shape;738;p60"/>
          <p:cNvSpPr txBox="1"/>
          <p:nvPr/>
        </p:nvSpPr>
        <p:spPr>
          <a:xfrm>
            <a:off x="5061175" y="4182550"/>
            <a:ext cx="1130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 physics!</a:t>
            </a:r>
            <a:endParaRPr b="0" i="0" sz="1400" u="none" cap="none" strike="noStrike">
              <a:solidFill>
                <a:srgbClr val="000000"/>
              </a:solidFill>
              <a:latin typeface="Arial"/>
              <a:ea typeface="Arial"/>
              <a:cs typeface="Arial"/>
              <a:sym typeface="Arial"/>
            </a:endParaRPr>
          </a:p>
        </p:txBody>
      </p:sp>
      <p:cxnSp>
        <p:nvCxnSpPr>
          <p:cNvPr id="739" name="Google Shape;739;p60"/>
          <p:cNvCxnSpPr>
            <a:stCxn id="738" idx="3"/>
          </p:cNvCxnSpPr>
          <p:nvPr/>
        </p:nvCxnSpPr>
        <p:spPr>
          <a:xfrm>
            <a:off x="6191575" y="4382650"/>
            <a:ext cx="1056000" cy="371400"/>
          </a:xfrm>
          <a:prstGeom prst="straightConnector1">
            <a:avLst/>
          </a:prstGeom>
          <a:noFill/>
          <a:ln cap="flat" cmpd="sng" w="9525">
            <a:solidFill>
              <a:schemeClr val="accent3"/>
            </a:solidFill>
            <a:prstDash val="solid"/>
            <a:round/>
            <a:headEnd len="sm" w="sm" type="none"/>
            <a:tailEnd len="med" w="med" type="triangl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61"/>
          <p:cNvPicPr preferRelativeResize="0"/>
          <p:nvPr/>
        </p:nvPicPr>
        <p:blipFill rotWithShape="1">
          <a:blip r:embed="rId3">
            <a:alphaModFix/>
          </a:blip>
          <a:srcRect b="0" l="258" r="258" t="0"/>
          <a:stretch/>
        </p:blipFill>
        <p:spPr>
          <a:xfrm>
            <a:off x="1080340" y="1441575"/>
            <a:ext cx="6787128" cy="3174874"/>
          </a:xfrm>
          <a:prstGeom prst="rect">
            <a:avLst/>
          </a:prstGeom>
          <a:noFill/>
          <a:ln>
            <a:noFill/>
          </a:ln>
        </p:spPr>
      </p:pic>
      <p:sp>
        <p:nvSpPr>
          <p:cNvPr id="745" name="Google Shape;745;p61"/>
          <p:cNvSpPr txBox="1"/>
          <p:nvPr>
            <p:ph type="title"/>
          </p:nvPr>
        </p:nvSpPr>
        <p:spPr>
          <a:xfrm>
            <a:off x="-568467" y="459399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1400">
                <a:latin typeface="Arial"/>
                <a:ea typeface="Arial"/>
                <a:cs typeface="Arial"/>
                <a:sym typeface="Arial"/>
              </a:rPr>
              <a:t>JW BI case with 50 km grid resolution: Pressure field at day 13</a:t>
            </a:r>
            <a:endParaRPr sz="1400">
              <a:latin typeface="Arial"/>
              <a:ea typeface="Arial"/>
              <a:cs typeface="Arial"/>
              <a:sym typeface="Arial"/>
            </a:endParaRPr>
          </a:p>
          <a:p>
            <a:pPr indent="0" lvl="0" marL="0" rtl="0" algn="ctr">
              <a:lnSpc>
                <a:spcPct val="100000"/>
              </a:lnSpc>
              <a:spcBef>
                <a:spcPts val="0"/>
              </a:spcBef>
              <a:spcAft>
                <a:spcPts val="0"/>
              </a:spcAft>
              <a:buSzPts val="3000"/>
              <a:buNone/>
            </a:pPr>
            <a:r>
              <a:t/>
            </a:r>
            <a:endParaRPr sz="1400">
              <a:latin typeface="Arial"/>
              <a:ea typeface="Arial"/>
              <a:cs typeface="Arial"/>
              <a:sym typeface="Arial"/>
            </a:endParaRPr>
          </a:p>
        </p:txBody>
      </p:sp>
      <p:sp>
        <p:nvSpPr>
          <p:cNvPr id="746" name="Google Shape;746;p61"/>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
        <p:nvSpPr>
          <p:cNvPr id="747" name="Google Shape;747;p6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2: Results</a:t>
            </a:r>
            <a:endParaRPr/>
          </a:p>
        </p:txBody>
      </p:sp>
      <p:pic>
        <p:nvPicPr>
          <p:cNvPr id="748" name="Google Shape;748;p61" title="Captura de Tela 2025-11-13 às 19.42.32.png"/>
          <p:cNvPicPr preferRelativeResize="0"/>
          <p:nvPr/>
        </p:nvPicPr>
        <p:blipFill rotWithShape="1">
          <a:blip r:embed="rId4">
            <a:alphaModFix/>
          </a:blip>
          <a:srcRect b="0" l="0" r="0" t="-1020"/>
          <a:stretch/>
        </p:blipFill>
        <p:spPr>
          <a:xfrm>
            <a:off x="1110175" y="697550"/>
            <a:ext cx="2223072" cy="331488"/>
          </a:xfrm>
          <a:prstGeom prst="rect">
            <a:avLst/>
          </a:prstGeom>
          <a:noFill/>
          <a:ln>
            <a:noFill/>
          </a:ln>
        </p:spPr>
      </p:pic>
      <p:pic>
        <p:nvPicPr>
          <p:cNvPr id="749" name="Google Shape;749;p61" title="Captura de Tela 2025-11-13 às 19.45.24.png"/>
          <p:cNvPicPr preferRelativeResize="0"/>
          <p:nvPr/>
        </p:nvPicPr>
        <p:blipFill rotWithShape="1">
          <a:blip r:embed="rId5">
            <a:alphaModFix/>
          </a:blip>
          <a:srcRect b="0" l="0" r="0" t="0"/>
          <a:stretch/>
        </p:blipFill>
        <p:spPr>
          <a:xfrm>
            <a:off x="4095317" y="587220"/>
            <a:ext cx="1438775" cy="578900"/>
          </a:xfrm>
          <a:prstGeom prst="rect">
            <a:avLst/>
          </a:prstGeom>
          <a:noFill/>
          <a:ln>
            <a:noFill/>
          </a:ln>
        </p:spPr>
      </p:pic>
      <p:sp>
        <p:nvSpPr>
          <p:cNvPr id="750" name="Google Shape;750;p61"/>
          <p:cNvSpPr/>
          <p:nvPr/>
        </p:nvSpPr>
        <p:spPr>
          <a:xfrm rot="5400000">
            <a:off x="3558126" y="601915"/>
            <a:ext cx="225300" cy="5646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61"/>
          <p:cNvSpPr/>
          <p:nvPr/>
        </p:nvSpPr>
        <p:spPr>
          <a:xfrm rot="10800000">
            <a:off x="4631275" y="1225438"/>
            <a:ext cx="225300" cy="2760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62"/>
          <p:cNvSpPr txBox="1"/>
          <p:nvPr>
            <p:ph type="title"/>
          </p:nvPr>
        </p:nvSpPr>
        <p:spPr>
          <a:xfrm>
            <a:off x="457200" y="7046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100">
                <a:latin typeface="Arial"/>
                <a:ea typeface="Arial"/>
                <a:cs typeface="Arial"/>
                <a:sym typeface="Arial"/>
              </a:rPr>
              <a:t>JW BI case with 50 km grid resolution: Zonal wind field at day 13</a:t>
            </a:r>
            <a:endParaRPr sz="2100">
              <a:latin typeface="Arial"/>
              <a:ea typeface="Arial"/>
              <a:cs typeface="Arial"/>
              <a:sym typeface="Arial"/>
            </a:endParaRPr>
          </a:p>
        </p:txBody>
      </p:sp>
      <p:pic>
        <p:nvPicPr>
          <p:cNvPr id="757" name="Google Shape;757;p62"/>
          <p:cNvPicPr preferRelativeResize="0"/>
          <p:nvPr/>
        </p:nvPicPr>
        <p:blipFill rotWithShape="1">
          <a:blip r:embed="rId3">
            <a:alphaModFix/>
          </a:blip>
          <a:srcRect b="0" l="0" r="0" t="0"/>
          <a:stretch/>
        </p:blipFill>
        <p:spPr>
          <a:xfrm>
            <a:off x="939650" y="1218825"/>
            <a:ext cx="7264701" cy="3483350"/>
          </a:xfrm>
          <a:prstGeom prst="rect">
            <a:avLst/>
          </a:prstGeom>
          <a:noFill/>
          <a:ln>
            <a:noFill/>
          </a:ln>
        </p:spPr>
      </p:pic>
      <p:sp>
        <p:nvSpPr>
          <p:cNvPr id="758" name="Google Shape;758;p62"/>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
        <p:nvSpPr>
          <p:cNvPr id="759" name="Google Shape;759;p6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2: Results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6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2: Animations</a:t>
            </a:r>
            <a:endParaRPr/>
          </a:p>
        </p:txBody>
      </p:sp>
      <p:sp>
        <p:nvSpPr>
          <p:cNvPr id="765" name="Google Shape;765;p63"/>
          <p:cNvSpPr txBox="1"/>
          <p:nvPr/>
        </p:nvSpPr>
        <p:spPr>
          <a:xfrm>
            <a:off x="1984325" y="2987225"/>
            <a:ext cx="4126200" cy="1262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400" u="sng" cap="none" strike="noStrike">
                <a:solidFill>
                  <a:schemeClr val="hlink"/>
                </a:solidFill>
                <a:latin typeface="Arial"/>
                <a:ea typeface="Arial"/>
                <a:cs typeface="Arial"/>
                <a:sym typeface="Arial"/>
                <a:hlinkClick r:id="rId3"/>
              </a:rPr>
              <a:t>Vorticity</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sng" cap="none" strike="noStrike">
                <a:solidFill>
                  <a:schemeClr val="hlink"/>
                </a:solidFill>
                <a:latin typeface="Arial"/>
                <a:ea typeface="Arial"/>
                <a:cs typeface="Arial"/>
                <a:sym typeface="Arial"/>
                <a:hlinkClick r:id="rId4"/>
              </a:rPr>
              <a:t>Zonal Wind</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sng" cap="none" strike="noStrike">
                <a:solidFill>
                  <a:schemeClr val="hlink"/>
                </a:solidFill>
                <a:latin typeface="Arial"/>
                <a:ea typeface="Arial"/>
                <a:cs typeface="Arial"/>
                <a:sym typeface="Arial"/>
                <a:hlinkClick r:id="rId5"/>
              </a:rPr>
              <a:t>Meridional Wind</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sng" cap="none" strike="noStrike">
                <a:solidFill>
                  <a:schemeClr val="hlink"/>
                </a:solidFill>
                <a:latin typeface="Arial"/>
                <a:ea typeface="Arial"/>
                <a:cs typeface="Arial"/>
                <a:sym typeface="Arial"/>
                <a:hlinkClick r:id="rId6"/>
              </a:rPr>
              <a:t>Pressure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63"/>
          <p:cNvSpPr txBox="1"/>
          <p:nvPr/>
        </p:nvSpPr>
        <p:spPr>
          <a:xfrm>
            <a:off x="623225" y="1238225"/>
            <a:ext cx="3632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293C78"/>
                </a:solidFill>
                <a:latin typeface="Arial"/>
                <a:ea typeface="Arial"/>
                <a:cs typeface="Arial"/>
                <a:sym typeface="Arial"/>
              </a:rPr>
              <a:t>JW BI case </a:t>
            </a:r>
            <a:endParaRPr b="0" i="0" sz="1500" u="none" cap="none" strike="noStrike">
              <a:solidFill>
                <a:srgbClr val="293C78"/>
              </a:solidFill>
              <a:latin typeface="Arial"/>
              <a:ea typeface="Arial"/>
              <a:cs typeface="Arial"/>
              <a:sym typeface="Arial"/>
            </a:endParaRPr>
          </a:p>
          <a:p>
            <a:pPr indent="-323850" lvl="0" marL="457200" marR="0" rtl="0" algn="l">
              <a:lnSpc>
                <a:spcPct val="100000"/>
              </a:lnSpc>
              <a:spcBef>
                <a:spcPts val="0"/>
              </a:spcBef>
              <a:spcAft>
                <a:spcPts val="0"/>
              </a:spcAft>
              <a:buClr>
                <a:srgbClr val="293C78"/>
              </a:buClr>
              <a:buSzPts val="1500"/>
              <a:buFont typeface="Arial"/>
              <a:buChar char="-"/>
            </a:pPr>
            <a:r>
              <a:rPr b="0" i="0" lang="en-GB" sz="1500" u="none" cap="none" strike="noStrike">
                <a:solidFill>
                  <a:srgbClr val="293C78"/>
                </a:solidFill>
                <a:latin typeface="Arial"/>
                <a:ea typeface="Arial"/>
                <a:cs typeface="Arial"/>
                <a:sym typeface="Arial"/>
              </a:rPr>
              <a:t>50 km grid resolution (Jigsaw)</a:t>
            </a:r>
            <a:endParaRPr b="0" i="0" sz="1500" u="none" cap="none" strike="noStrike">
              <a:solidFill>
                <a:srgbClr val="293C78"/>
              </a:solidFill>
              <a:latin typeface="Arial"/>
              <a:ea typeface="Arial"/>
              <a:cs typeface="Arial"/>
              <a:sym typeface="Arial"/>
            </a:endParaRPr>
          </a:p>
          <a:p>
            <a:pPr indent="-323850" lvl="0" marL="457200" marR="0" rtl="0" algn="l">
              <a:lnSpc>
                <a:spcPct val="100000"/>
              </a:lnSpc>
              <a:spcBef>
                <a:spcPts val="0"/>
              </a:spcBef>
              <a:spcAft>
                <a:spcPts val="0"/>
              </a:spcAft>
              <a:buClr>
                <a:srgbClr val="293C78"/>
              </a:buClr>
              <a:buSzPts val="1500"/>
              <a:buFont typeface="Arial"/>
              <a:buChar char="-"/>
            </a:pPr>
            <a:r>
              <a:rPr b="0" i="0" lang="en-GB" sz="1500" u="none" cap="none" strike="noStrike">
                <a:solidFill>
                  <a:srgbClr val="293C78"/>
                </a:solidFill>
                <a:latin typeface="Arial"/>
                <a:ea typeface="Arial"/>
                <a:cs typeface="Arial"/>
                <a:sym typeface="Arial"/>
              </a:rPr>
              <a:t>Level 0 (ground)</a:t>
            </a:r>
            <a:endParaRPr b="0" i="0" sz="1500" u="none" cap="none" strike="noStrike">
              <a:solidFill>
                <a:srgbClr val="293C78"/>
              </a:solidFill>
              <a:latin typeface="Arial"/>
              <a:ea typeface="Arial"/>
              <a:cs typeface="Arial"/>
              <a:sym typeface="Arial"/>
            </a:endParaRPr>
          </a:p>
          <a:p>
            <a:pPr indent="0" lvl="0" marL="91440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293C78"/>
              </a:solidFill>
              <a:latin typeface="Arial"/>
              <a:ea typeface="Arial"/>
              <a:cs typeface="Arial"/>
              <a:sym typeface="Arial"/>
            </a:endParaRPr>
          </a:p>
          <a:p>
            <a:pPr indent="0" lvl="0" marL="91440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293C78"/>
                </a:solidFill>
                <a:latin typeface="Arial"/>
                <a:ea typeface="Arial"/>
                <a:cs typeface="Arial"/>
                <a:sym typeface="Arial"/>
              </a:rPr>
              <a:t>Evolution of fields:</a:t>
            </a:r>
            <a:endParaRPr b="0" i="0" sz="1500" u="none" cap="none" strike="noStrike">
              <a:solidFill>
                <a:srgbClr val="293C78"/>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grpSp>
        <p:nvGrpSpPr>
          <p:cNvPr id="771" name="Google Shape;771;p64"/>
          <p:cNvGrpSpPr/>
          <p:nvPr/>
        </p:nvGrpSpPr>
        <p:grpSpPr>
          <a:xfrm>
            <a:off x="3066269" y="1008875"/>
            <a:ext cx="2329047" cy="1569600"/>
            <a:chOff x="3071457" y="2013875"/>
            <a:chExt cx="1944600" cy="1569600"/>
          </a:xfrm>
        </p:grpSpPr>
        <p:sp>
          <p:nvSpPr>
            <p:cNvPr id="772" name="Google Shape;772;p64"/>
            <p:cNvSpPr/>
            <p:nvPr/>
          </p:nvSpPr>
          <p:spPr>
            <a:xfrm flipH="1" rot="10800000">
              <a:off x="3071457" y="2013875"/>
              <a:ext cx="19446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64"/>
            <p:cNvSpPr txBox="1"/>
            <p:nvPr/>
          </p:nvSpPr>
          <p:spPr>
            <a:xfrm>
              <a:off x="3200934" y="2263875"/>
              <a:ext cx="17001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 Preprocessing</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grpSp>
      <p:grpSp>
        <p:nvGrpSpPr>
          <p:cNvPr id="774" name="Google Shape;774;p64"/>
          <p:cNvGrpSpPr/>
          <p:nvPr/>
        </p:nvGrpSpPr>
        <p:grpSpPr>
          <a:xfrm>
            <a:off x="1124125" y="1008886"/>
            <a:ext cx="1944600" cy="1569600"/>
            <a:chOff x="1126863" y="2013875"/>
            <a:chExt cx="1944600" cy="1569600"/>
          </a:xfrm>
        </p:grpSpPr>
        <p:sp>
          <p:nvSpPr>
            <p:cNvPr id="775" name="Google Shape;775;p64"/>
            <p:cNvSpPr/>
            <p:nvPr/>
          </p:nvSpPr>
          <p:spPr>
            <a:xfrm>
              <a:off x="1126863" y="2013875"/>
              <a:ext cx="1944600" cy="1569600"/>
            </a:xfrm>
            <a:prstGeom prst="round2DiagRect">
              <a:avLst>
                <a:gd fmla="val 0" name="adj1"/>
                <a:gd fmla="val 17764" name="adj2"/>
              </a:avLst>
            </a:prstGeom>
            <a:solidFill>
              <a:srgbClr val="307A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64"/>
            <p:cNvSpPr txBox="1"/>
            <p:nvPr/>
          </p:nvSpPr>
          <p:spPr>
            <a:xfrm>
              <a:off x="1193137" y="2286337"/>
              <a:ext cx="17592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 Mesh</a:t>
              </a:r>
              <a:endParaRPr b="0" i="0" sz="1800" u="none" cap="none" strike="noStrike">
                <a:solidFill>
                  <a:srgbClr val="FFFFFF"/>
                </a:solidFill>
                <a:latin typeface="Roboto"/>
                <a:ea typeface="Roboto"/>
                <a:cs typeface="Roboto"/>
                <a:sym typeface="Roboto"/>
              </a:endParaRPr>
            </a:p>
          </p:txBody>
        </p:sp>
      </p:grpSp>
      <p:grpSp>
        <p:nvGrpSpPr>
          <p:cNvPr id="777" name="Google Shape;777;p64"/>
          <p:cNvGrpSpPr/>
          <p:nvPr/>
        </p:nvGrpSpPr>
        <p:grpSpPr>
          <a:xfrm>
            <a:off x="5395691" y="1008875"/>
            <a:ext cx="2614345" cy="1569600"/>
            <a:chOff x="5015938" y="2013875"/>
            <a:chExt cx="3001200" cy="1569600"/>
          </a:xfrm>
        </p:grpSpPr>
        <p:sp>
          <p:nvSpPr>
            <p:cNvPr id="778" name="Google Shape;778;p64"/>
            <p:cNvSpPr/>
            <p:nvPr/>
          </p:nvSpPr>
          <p:spPr>
            <a:xfrm>
              <a:off x="5015938" y="2013875"/>
              <a:ext cx="3001200" cy="1569600"/>
            </a:xfrm>
            <a:prstGeom prst="round2DiagRect">
              <a:avLst>
                <a:gd fmla="val 0" name="adj1"/>
                <a:gd fmla="val 17764" name="adj2"/>
              </a:avLst>
            </a:prstGeom>
            <a:solidFill>
              <a:srgbClr val="0942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64"/>
            <p:cNvSpPr txBox="1"/>
            <p:nvPr/>
          </p:nvSpPr>
          <p:spPr>
            <a:xfrm>
              <a:off x="5292843" y="2263875"/>
              <a:ext cx="25461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III. Run MONAN/MPAS</a:t>
              </a:r>
              <a:endParaRPr b="0" i="0" sz="1800" u="none" cap="none" strike="noStrike">
                <a:solidFill>
                  <a:srgbClr val="FFFFFF"/>
                </a:solidFill>
                <a:latin typeface="Roboto"/>
                <a:ea typeface="Roboto"/>
                <a:cs typeface="Roboto"/>
                <a:sym typeface="Roboto"/>
              </a:endParaRPr>
            </a:p>
          </p:txBody>
        </p:sp>
      </p:grpSp>
      <p:grpSp>
        <p:nvGrpSpPr>
          <p:cNvPr id="780" name="Google Shape;780;p64"/>
          <p:cNvGrpSpPr/>
          <p:nvPr/>
        </p:nvGrpSpPr>
        <p:grpSpPr>
          <a:xfrm>
            <a:off x="5267309" y="1689868"/>
            <a:ext cx="261571" cy="260379"/>
            <a:chOff x="4858109" y="2631368"/>
            <a:chExt cx="316442" cy="315000"/>
          </a:xfrm>
        </p:grpSpPr>
        <p:sp>
          <p:nvSpPr>
            <p:cNvPr id="781" name="Google Shape;781;p64"/>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64"/>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
        <p:nvSpPr>
          <p:cNvPr id="783" name="Google Shape;783;p64"/>
          <p:cNvSpPr txBox="1"/>
          <p:nvPr/>
        </p:nvSpPr>
        <p:spPr>
          <a:xfrm>
            <a:off x="2991171" y="3040000"/>
            <a:ext cx="22272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ERA5 initial conditions</a:t>
            </a:r>
            <a:endParaRPr b="0" i="0" sz="1400" u="none" cap="none" strike="noStrike">
              <a:solidFill>
                <a:srgbClr val="000000"/>
              </a:solidFill>
              <a:latin typeface="Arial"/>
              <a:ea typeface="Arial"/>
              <a:cs typeface="Arial"/>
              <a:sym typeface="Arial"/>
            </a:endParaRPr>
          </a:p>
        </p:txBody>
      </p:sp>
      <p:sp>
        <p:nvSpPr>
          <p:cNvPr id="784" name="Google Shape;784;p64"/>
          <p:cNvSpPr/>
          <p:nvPr/>
        </p:nvSpPr>
        <p:spPr>
          <a:xfrm>
            <a:off x="3838600" y="2265350"/>
            <a:ext cx="426600" cy="7062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5" name="Google Shape;785;p64"/>
          <p:cNvGrpSpPr/>
          <p:nvPr/>
        </p:nvGrpSpPr>
        <p:grpSpPr>
          <a:xfrm>
            <a:off x="2949559" y="1696281"/>
            <a:ext cx="261571" cy="260379"/>
            <a:chOff x="4858109" y="2631368"/>
            <a:chExt cx="316442" cy="315000"/>
          </a:xfrm>
        </p:grpSpPr>
        <p:sp>
          <p:nvSpPr>
            <p:cNvPr id="786" name="Google Shape;786;p64"/>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64"/>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
        <p:nvSpPr>
          <p:cNvPr id="788" name="Google Shape;788;p64"/>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3: Real-case simulation</a:t>
            </a:r>
            <a:endParaRPr/>
          </a:p>
        </p:txBody>
      </p:sp>
      <p:sp>
        <p:nvSpPr>
          <p:cNvPr id="789" name="Google Shape;789;p64"/>
          <p:cNvSpPr txBox="1"/>
          <p:nvPr/>
        </p:nvSpPr>
        <p:spPr>
          <a:xfrm>
            <a:off x="5395450" y="3042675"/>
            <a:ext cx="2690400" cy="61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Dynamical core + physics parametrizations</a:t>
            </a:r>
            <a:endParaRPr b="0" i="0" sz="1400" u="none" cap="none" strike="noStrike">
              <a:solidFill>
                <a:srgbClr val="000000"/>
              </a:solidFill>
              <a:latin typeface="Arial"/>
              <a:ea typeface="Arial"/>
              <a:cs typeface="Arial"/>
              <a:sym typeface="Arial"/>
            </a:endParaRPr>
          </a:p>
        </p:txBody>
      </p:sp>
      <p:sp>
        <p:nvSpPr>
          <p:cNvPr id="790" name="Google Shape;790;p64"/>
          <p:cNvSpPr/>
          <p:nvPr/>
        </p:nvSpPr>
        <p:spPr>
          <a:xfrm>
            <a:off x="6287800" y="2268013"/>
            <a:ext cx="426600" cy="7062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64"/>
          <p:cNvSpPr txBox="1"/>
          <p:nvPr/>
        </p:nvSpPr>
        <p:spPr>
          <a:xfrm>
            <a:off x="850225" y="3039450"/>
            <a:ext cx="2024700" cy="83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Personalized mesh with refinement at </a:t>
            </a:r>
            <a:endParaRPr b="0" i="0" sz="1400" u="none" cap="none" strike="noStrike">
              <a:solidFill>
                <a:srgbClr val="293C7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La Plata region</a:t>
            </a:r>
            <a:endParaRPr b="0" i="0" sz="1400" u="none" cap="none" strike="noStrike">
              <a:solidFill>
                <a:srgbClr val="000000"/>
              </a:solidFill>
              <a:latin typeface="Arial"/>
              <a:ea typeface="Arial"/>
              <a:cs typeface="Arial"/>
              <a:sym typeface="Arial"/>
            </a:endParaRPr>
          </a:p>
        </p:txBody>
      </p:sp>
      <p:sp>
        <p:nvSpPr>
          <p:cNvPr id="792" name="Google Shape;792;p64"/>
          <p:cNvSpPr/>
          <p:nvPr/>
        </p:nvSpPr>
        <p:spPr>
          <a:xfrm>
            <a:off x="1740924" y="2272275"/>
            <a:ext cx="362400" cy="7062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64"/>
          <p:cNvSpPr txBox="1"/>
          <p:nvPr/>
        </p:nvSpPr>
        <p:spPr>
          <a:xfrm>
            <a:off x="3166950" y="3936949"/>
            <a:ext cx="5914800" cy="831300"/>
          </a:xfrm>
          <a:prstGeom prst="rect">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293C78"/>
                </a:solidFill>
                <a:latin typeface="Arial"/>
                <a:ea typeface="Arial"/>
                <a:cs typeface="Arial"/>
                <a:sym typeface="Arial"/>
              </a:rPr>
              <a:t>Tutorial 3 - Real-case simulation: </a:t>
            </a:r>
            <a:r>
              <a:rPr b="0" i="0" lang="en-GB" sz="1400" u="sng" cap="none" strike="noStrike">
                <a:solidFill>
                  <a:schemeClr val="hlink"/>
                </a:solidFill>
                <a:latin typeface="Arial"/>
                <a:ea typeface="Arial"/>
                <a:cs typeface="Arial"/>
                <a:sym typeface="Arial"/>
                <a:hlinkClick r:id="rId3"/>
              </a:rPr>
              <a:t>https://github.com/CGFD-USP/scripts_CD-CT/blob/feature/scripts-849-NF-idealized/docs/tutorial3-real-case.md</a:t>
            </a:r>
            <a:endParaRPr b="0" i="0" sz="1400" u="none" cap="none" strike="noStrike">
              <a:solidFill>
                <a:srgbClr val="293C78"/>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5"/>
          <p:cNvSpPr txBox="1"/>
          <p:nvPr/>
        </p:nvSpPr>
        <p:spPr>
          <a:xfrm>
            <a:off x="257600" y="912450"/>
            <a:ext cx="5389200" cy="1385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293C78"/>
                </a:solidFill>
                <a:latin typeface="Arial"/>
                <a:ea typeface="Arial"/>
                <a:cs typeface="Arial"/>
                <a:sym typeface="Arial"/>
              </a:rPr>
              <a:t>Bomb-extratropical cyclone</a:t>
            </a:r>
            <a:endParaRPr b="1" i="0" sz="14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293C78"/>
                </a:solidFill>
                <a:latin typeface="Arial"/>
                <a:ea typeface="Arial"/>
                <a:cs typeface="Arial"/>
                <a:sym typeface="Arial"/>
              </a:rPr>
              <a:t>Presentation:</a:t>
            </a:r>
            <a:endParaRPr b="1" i="0" sz="1400" u="none" cap="none" strike="noStrike">
              <a:solidFill>
                <a:srgbClr val="293C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Arial"/>
                <a:ea typeface="Arial"/>
                <a:cs typeface="Arial"/>
                <a:sym typeface="Arial"/>
                <a:hlinkClick r:id="rId3"/>
              </a:rPr>
              <a:t>https://www.canva.com/design/DAG12r0AyUU/sZfZk8xb9T4rvgOhPoElxw/view?utm_content=DAG12r0AyUU&amp;utm_campaign=designshare&amp;utm_medium=link&amp;utm_source=viewer</a:t>
            </a:r>
            <a:endParaRPr b="0" i="0" sz="1200" u="none" cap="none" strike="noStrike">
              <a:solidFill>
                <a:srgbClr val="293C78"/>
              </a:solidFill>
              <a:latin typeface="Arial"/>
              <a:ea typeface="Arial"/>
              <a:cs typeface="Arial"/>
              <a:sym typeface="Arial"/>
            </a:endParaRPr>
          </a:p>
        </p:txBody>
      </p:sp>
      <p:pic>
        <p:nvPicPr>
          <p:cNvPr id="799" name="Google Shape;799;p65"/>
          <p:cNvPicPr preferRelativeResize="0"/>
          <p:nvPr/>
        </p:nvPicPr>
        <p:blipFill rotWithShape="1">
          <a:blip r:embed="rId4">
            <a:alphaModFix/>
          </a:blip>
          <a:srcRect b="0" l="0" r="0" t="0"/>
          <a:stretch/>
        </p:blipFill>
        <p:spPr>
          <a:xfrm>
            <a:off x="5983450" y="1072250"/>
            <a:ext cx="2880770" cy="2629125"/>
          </a:xfrm>
          <a:prstGeom prst="rect">
            <a:avLst/>
          </a:prstGeom>
          <a:noFill/>
          <a:ln>
            <a:noFill/>
          </a:ln>
        </p:spPr>
      </p:pic>
      <p:sp>
        <p:nvSpPr>
          <p:cNvPr id="800" name="Google Shape;800;p65"/>
          <p:cNvSpPr txBox="1"/>
          <p:nvPr/>
        </p:nvSpPr>
        <p:spPr>
          <a:xfrm>
            <a:off x="307075" y="2364475"/>
            <a:ext cx="46521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Dias Pinto, J. R., &amp; Da Rocha, R. P. (2011). The energy cycle and structural evolution of cyclones over southeastern South America in three case studies. Journal of Geophysical Research: Atmospheres, 116(D14).</a:t>
            </a:r>
            <a:endParaRPr b="0" i="0" sz="1100" u="none" cap="none" strike="noStrike">
              <a:solidFill>
                <a:srgbClr val="000000"/>
              </a:solidFill>
              <a:latin typeface="Arial"/>
              <a:ea typeface="Arial"/>
              <a:cs typeface="Arial"/>
              <a:sym typeface="Arial"/>
            </a:endParaRPr>
          </a:p>
        </p:txBody>
      </p:sp>
      <p:sp>
        <p:nvSpPr>
          <p:cNvPr id="801" name="Google Shape;801;p65"/>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3: Real-case simulation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6"/>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3: Personalized mesh generation</a:t>
            </a:r>
            <a:endParaRPr/>
          </a:p>
        </p:txBody>
      </p:sp>
      <p:grpSp>
        <p:nvGrpSpPr>
          <p:cNvPr id="807" name="Google Shape;807;p66"/>
          <p:cNvGrpSpPr/>
          <p:nvPr/>
        </p:nvGrpSpPr>
        <p:grpSpPr>
          <a:xfrm>
            <a:off x="164346" y="678084"/>
            <a:ext cx="1944600" cy="1569600"/>
            <a:chOff x="1126863" y="2013875"/>
            <a:chExt cx="1944600" cy="1569600"/>
          </a:xfrm>
        </p:grpSpPr>
        <p:sp>
          <p:nvSpPr>
            <p:cNvPr id="808" name="Google Shape;808;p66"/>
            <p:cNvSpPr/>
            <p:nvPr/>
          </p:nvSpPr>
          <p:spPr>
            <a:xfrm>
              <a:off x="1126863" y="2013875"/>
              <a:ext cx="1944600" cy="1569600"/>
            </a:xfrm>
            <a:prstGeom prst="round2DiagRect">
              <a:avLst>
                <a:gd fmla="val 0" name="adj1"/>
                <a:gd fmla="val 17764" name="adj2"/>
              </a:avLst>
            </a:prstGeom>
            <a:solidFill>
              <a:srgbClr val="307A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66"/>
            <p:cNvSpPr txBox="1"/>
            <p:nvPr/>
          </p:nvSpPr>
          <p:spPr>
            <a:xfrm>
              <a:off x="1207016" y="2256391"/>
              <a:ext cx="17994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Roboto"/>
                  <a:ea typeface="Roboto"/>
                  <a:cs typeface="Roboto"/>
                  <a:sym typeface="Roboto"/>
                </a:rPr>
                <a:t>I. Mesh</a:t>
              </a:r>
              <a:endParaRPr b="0" i="0" sz="1800" u="none" cap="none" strike="noStrike">
                <a:solidFill>
                  <a:srgbClr val="FFFFFF"/>
                </a:solidFill>
                <a:latin typeface="Roboto"/>
                <a:ea typeface="Roboto"/>
                <a:cs typeface="Roboto"/>
                <a:sym typeface="Roboto"/>
              </a:endParaRPr>
            </a:p>
          </p:txBody>
        </p:sp>
      </p:grpSp>
      <p:pic>
        <p:nvPicPr>
          <p:cNvPr id="810" name="Google Shape;810;p66" title="Captura de Tela 2025-11-13 às 18.56.01.png"/>
          <p:cNvPicPr preferRelativeResize="0"/>
          <p:nvPr/>
        </p:nvPicPr>
        <p:blipFill rotWithShape="1">
          <a:blip r:embed="rId3">
            <a:alphaModFix/>
          </a:blip>
          <a:srcRect b="0" l="0" r="0" t="9321"/>
          <a:stretch/>
        </p:blipFill>
        <p:spPr>
          <a:xfrm>
            <a:off x="2228100" y="1175425"/>
            <a:ext cx="6653501" cy="3234350"/>
          </a:xfrm>
          <a:prstGeom prst="rect">
            <a:avLst/>
          </a:prstGeom>
          <a:noFill/>
          <a:ln>
            <a:noFill/>
          </a:ln>
        </p:spPr>
      </p:pic>
      <p:pic>
        <p:nvPicPr>
          <p:cNvPr id="811" name="Google Shape;811;p66" title="Captura de Tela 2025-11-13 às 19.54.47.png"/>
          <p:cNvPicPr preferRelativeResize="0"/>
          <p:nvPr/>
        </p:nvPicPr>
        <p:blipFill rotWithShape="1">
          <a:blip r:embed="rId4">
            <a:alphaModFix/>
          </a:blip>
          <a:srcRect b="0" l="0" r="0" t="0"/>
          <a:stretch/>
        </p:blipFill>
        <p:spPr>
          <a:xfrm>
            <a:off x="2645543" y="767362"/>
            <a:ext cx="1590675" cy="238125"/>
          </a:xfrm>
          <a:prstGeom prst="rect">
            <a:avLst/>
          </a:prstGeom>
          <a:noFill/>
          <a:ln>
            <a:noFill/>
          </a:ln>
        </p:spPr>
      </p:pic>
      <p:pic>
        <p:nvPicPr>
          <p:cNvPr id="812" name="Google Shape;812;p66" title="Captura de Tela 2025-11-13 às 19.54.54.png"/>
          <p:cNvPicPr preferRelativeResize="0"/>
          <p:nvPr/>
        </p:nvPicPr>
        <p:blipFill rotWithShape="1">
          <a:blip r:embed="rId5">
            <a:alphaModFix/>
          </a:blip>
          <a:srcRect b="0" l="23088" r="0" t="0"/>
          <a:stretch/>
        </p:blipFill>
        <p:spPr>
          <a:xfrm>
            <a:off x="4911400" y="692025"/>
            <a:ext cx="1446450" cy="388800"/>
          </a:xfrm>
          <a:prstGeom prst="rect">
            <a:avLst/>
          </a:prstGeom>
          <a:noFill/>
          <a:ln>
            <a:noFill/>
          </a:ln>
        </p:spPr>
      </p:pic>
      <p:sp>
        <p:nvSpPr>
          <p:cNvPr id="813" name="Google Shape;813;p66"/>
          <p:cNvSpPr/>
          <p:nvPr/>
        </p:nvSpPr>
        <p:spPr>
          <a:xfrm rot="5400000">
            <a:off x="4446181" y="604115"/>
            <a:ext cx="225300" cy="5646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4" name="Google Shape;814;p66" title="Captura de Tela 2025-11-13 às 19.55.56.png"/>
          <p:cNvPicPr preferRelativeResize="0"/>
          <p:nvPr/>
        </p:nvPicPr>
        <p:blipFill rotWithShape="1">
          <a:blip r:embed="rId6">
            <a:alphaModFix/>
          </a:blip>
          <a:srcRect b="0" l="0" r="0" t="0"/>
          <a:stretch/>
        </p:blipFill>
        <p:spPr>
          <a:xfrm>
            <a:off x="6778293" y="681637"/>
            <a:ext cx="1628775" cy="409575"/>
          </a:xfrm>
          <a:prstGeom prst="rect">
            <a:avLst/>
          </a:prstGeom>
          <a:noFill/>
          <a:ln>
            <a:noFill/>
          </a:ln>
        </p:spPr>
      </p:pic>
      <p:sp>
        <p:nvSpPr>
          <p:cNvPr id="815" name="Google Shape;815;p66"/>
          <p:cNvSpPr/>
          <p:nvPr/>
        </p:nvSpPr>
        <p:spPr>
          <a:xfrm rot="5400000">
            <a:off x="6488345" y="709125"/>
            <a:ext cx="225300" cy="3546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66"/>
          <p:cNvSpPr/>
          <p:nvPr/>
        </p:nvSpPr>
        <p:spPr>
          <a:xfrm rot="10800000">
            <a:off x="7172320" y="1123880"/>
            <a:ext cx="225300" cy="3546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67"/>
          <p:cNvSpPr txBox="1"/>
          <p:nvPr/>
        </p:nvSpPr>
        <p:spPr>
          <a:xfrm>
            <a:off x="2633175" y="959600"/>
            <a:ext cx="442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Time-invariant “static” data</a:t>
            </a:r>
            <a:endParaRPr b="0" i="0" sz="1400" u="none" cap="none" strike="noStrike">
              <a:solidFill>
                <a:srgbClr val="000000"/>
              </a:solidFill>
              <a:latin typeface="Arial"/>
              <a:ea typeface="Arial"/>
              <a:cs typeface="Arial"/>
              <a:sym typeface="Arial"/>
            </a:endParaRPr>
          </a:p>
        </p:txBody>
      </p:sp>
      <p:sp>
        <p:nvSpPr>
          <p:cNvPr id="822" name="Google Shape;822;p67"/>
          <p:cNvSpPr/>
          <p:nvPr/>
        </p:nvSpPr>
        <p:spPr>
          <a:xfrm flipH="1" rot="10800000">
            <a:off x="72175" y="701150"/>
            <a:ext cx="21441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67"/>
          <p:cNvSpPr txBox="1"/>
          <p:nvPr/>
        </p:nvSpPr>
        <p:spPr>
          <a:xfrm>
            <a:off x="232000" y="875375"/>
            <a:ext cx="20190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 Preprocessing</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sp>
        <p:nvSpPr>
          <p:cNvPr id="824" name="Google Shape;824;p67"/>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3: Static fields</a:t>
            </a:r>
            <a:endParaRPr/>
          </a:p>
        </p:txBody>
      </p:sp>
      <p:pic>
        <p:nvPicPr>
          <p:cNvPr id="825" name="Google Shape;825;p67"/>
          <p:cNvPicPr preferRelativeResize="0"/>
          <p:nvPr/>
        </p:nvPicPr>
        <p:blipFill rotWithShape="1">
          <a:blip r:embed="rId3">
            <a:alphaModFix/>
          </a:blip>
          <a:srcRect b="0" l="0" r="0" t="0"/>
          <a:stretch/>
        </p:blipFill>
        <p:spPr>
          <a:xfrm>
            <a:off x="1548500" y="1513737"/>
            <a:ext cx="7199400" cy="3130487"/>
          </a:xfrm>
          <a:prstGeom prst="rect">
            <a:avLst/>
          </a:prstGeom>
          <a:noFill/>
          <a:ln>
            <a:noFill/>
          </a:ln>
        </p:spPr>
      </p:pic>
      <p:pic>
        <p:nvPicPr>
          <p:cNvPr id="826" name="Google Shape;826;p67" title="Captura de Tela 2025-11-13 às 19.57.33.png"/>
          <p:cNvPicPr preferRelativeResize="0"/>
          <p:nvPr/>
        </p:nvPicPr>
        <p:blipFill rotWithShape="1">
          <a:blip r:embed="rId4">
            <a:alphaModFix/>
          </a:blip>
          <a:srcRect b="0" l="0" r="0" t="0"/>
          <a:stretch/>
        </p:blipFill>
        <p:spPr>
          <a:xfrm>
            <a:off x="2742875" y="649450"/>
            <a:ext cx="1749459" cy="2581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id="831" name="Google Shape;831;p68"/>
          <p:cNvPicPr preferRelativeResize="0"/>
          <p:nvPr/>
        </p:nvPicPr>
        <p:blipFill rotWithShape="1">
          <a:blip r:embed="rId3">
            <a:alphaModFix/>
          </a:blip>
          <a:srcRect b="0" l="0" r="0" t="0"/>
          <a:stretch/>
        </p:blipFill>
        <p:spPr>
          <a:xfrm>
            <a:off x="2390175" y="1085600"/>
            <a:ext cx="6525225" cy="3496376"/>
          </a:xfrm>
          <a:prstGeom prst="rect">
            <a:avLst/>
          </a:prstGeom>
          <a:noFill/>
          <a:ln>
            <a:noFill/>
          </a:ln>
        </p:spPr>
      </p:pic>
      <p:sp>
        <p:nvSpPr>
          <p:cNvPr id="832" name="Google Shape;832;p68"/>
          <p:cNvSpPr/>
          <p:nvPr/>
        </p:nvSpPr>
        <p:spPr>
          <a:xfrm flipH="1" rot="10800000">
            <a:off x="72175" y="701150"/>
            <a:ext cx="21441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68"/>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3: Static fields</a:t>
            </a:r>
            <a:endParaRPr/>
          </a:p>
        </p:txBody>
      </p:sp>
      <p:sp>
        <p:nvSpPr>
          <p:cNvPr id="834" name="Google Shape;834;p68"/>
          <p:cNvSpPr txBox="1"/>
          <p:nvPr/>
        </p:nvSpPr>
        <p:spPr>
          <a:xfrm>
            <a:off x="232000" y="875375"/>
            <a:ext cx="20190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 Preprocessing</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pic>
        <p:nvPicPr>
          <p:cNvPr id="835" name="Google Shape;835;p68" title="Captura de Tela 2025-11-13 às 19.57.33.png"/>
          <p:cNvPicPr preferRelativeResize="0"/>
          <p:nvPr/>
        </p:nvPicPr>
        <p:blipFill rotWithShape="1">
          <a:blip r:embed="rId4">
            <a:alphaModFix/>
          </a:blip>
          <a:srcRect b="0" l="0" r="0" t="0"/>
          <a:stretch/>
        </p:blipFill>
        <p:spPr>
          <a:xfrm>
            <a:off x="2742875" y="649450"/>
            <a:ext cx="1749459" cy="2581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69"/>
          <p:cNvSpPr/>
          <p:nvPr/>
        </p:nvSpPr>
        <p:spPr>
          <a:xfrm flipH="1" rot="10800000">
            <a:off x="72175" y="701150"/>
            <a:ext cx="21441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69"/>
          <p:cNvSpPr txBox="1"/>
          <p:nvPr>
            <p:ph type="title"/>
          </p:nvPr>
        </p:nvSpPr>
        <p:spPr>
          <a:xfrm>
            <a:off x="107500" y="83225"/>
            <a:ext cx="89742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3: Real initial conditions</a:t>
            </a:r>
            <a:endParaRPr/>
          </a:p>
        </p:txBody>
      </p:sp>
      <p:sp>
        <p:nvSpPr>
          <p:cNvPr id="842" name="Google Shape;842;p69"/>
          <p:cNvSpPr txBox="1"/>
          <p:nvPr/>
        </p:nvSpPr>
        <p:spPr>
          <a:xfrm>
            <a:off x="232000" y="875375"/>
            <a:ext cx="20190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 Preprocessing</a:t>
            </a:r>
            <a:endParaRPr b="1" i="0" sz="1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Roboto"/>
              <a:ea typeface="Roboto"/>
              <a:cs typeface="Roboto"/>
              <a:sym typeface="Roboto"/>
            </a:endParaRPr>
          </a:p>
        </p:txBody>
      </p:sp>
      <p:pic>
        <p:nvPicPr>
          <p:cNvPr id="843" name="Google Shape;843;p69" title="Captura de Tela 2025-11-13 às 19.26.39.png"/>
          <p:cNvPicPr preferRelativeResize="0"/>
          <p:nvPr/>
        </p:nvPicPr>
        <p:blipFill rotWithShape="1">
          <a:blip r:embed="rId3">
            <a:alphaModFix/>
          </a:blip>
          <a:srcRect b="0" l="0" r="0" t="0"/>
          <a:stretch/>
        </p:blipFill>
        <p:spPr>
          <a:xfrm>
            <a:off x="4145256" y="1819300"/>
            <a:ext cx="1170575" cy="1160475"/>
          </a:xfrm>
          <a:prstGeom prst="rect">
            <a:avLst/>
          </a:prstGeom>
          <a:noFill/>
          <a:ln>
            <a:noFill/>
          </a:ln>
        </p:spPr>
      </p:pic>
      <p:sp>
        <p:nvSpPr>
          <p:cNvPr id="844" name="Google Shape;844;p69"/>
          <p:cNvSpPr txBox="1"/>
          <p:nvPr/>
        </p:nvSpPr>
        <p:spPr>
          <a:xfrm>
            <a:off x="-384524" y="3288207"/>
            <a:ext cx="3315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External meteorological data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(supports ERA5 and GFS)</a:t>
            </a:r>
            <a:endParaRPr b="0" i="0" sz="1400" u="none" cap="none" strike="noStrike">
              <a:solidFill>
                <a:srgbClr val="000000"/>
              </a:solidFill>
              <a:latin typeface="Arial"/>
              <a:ea typeface="Arial"/>
              <a:cs typeface="Arial"/>
              <a:sym typeface="Arial"/>
            </a:endParaRPr>
          </a:p>
        </p:txBody>
      </p:sp>
      <p:pic>
        <p:nvPicPr>
          <p:cNvPr id="845" name="Google Shape;845;p69" title="Captura de Tela 2025-11-13 às 19.34.09.png"/>
          <p:cNvPicPr preferRelativeResize="0"/>
          <p:nvPr/>
        </p:nvPicPr>
        <p:blipFill rotWithShape="1">
          <a:blip r:embed="rId4">
            <a:alphaModFix/>
          </a:blip>
          <a:srcRect b="0" l="0" r="0" t="0"/>
          <a:stretch/>
        </p:blipFill>
        <p:spPr>
          <a:xfrm>
            <a:off x="102492" y="1432561"/>
            <a:ext cx="1851440" cy="1812862"/>
          </a:xfrm>
          <a:prstGeom prst="rect">
            <a:avLst/>
          </a:prstGeom>
          <a:noFill/>
          <a:ln>
            <a:noFill/>
          </a:ln>
        </p:spPr>
      </p:pic>
      <p:pic>
        <p:nvPicPr>
          <p:cNvPr id="846" name="Google Shape;846;p69"/>
          <p:cNvPicPr preferRelativeResize="0"/>
          <p:nvPr/>
        </p:nvPicPr>
        <p:blipFill rotWithShape="1">
          <a:blip r:embed="rId5">
            <a:alphaModFix/>
          </a:blip>
          <a:srcRect b="0" l="0" r="0" t="0"/>
          <a:stretch/>
        </p:blipFill>
        <p:spPr>
          <a:xfrm>
            <a:off x="1629482" y="2088872"/>
            <a:ext cx="1170575" cy="1118768"/>
          </a:xfrm>
          <a:prstGeom prst="rect">
            <a:avLst/>
          </a:prstGeom>
          <a:noFill/>
          <a:ln>
            <a:noFill/>
          </a:ln>
        </p:spPr>
      </p:pic>
      <p:sp>
        <p:nvSpPr>
          <p:cNvPr id="847" name="Google Shape;847;p69"/>
          <p:cNvSpPr txBox="1"/>
          <p:nvPr/>
        </p:nvSpPr>
        <p:spPr>
          <a:xfrm>
            <a:off x="3301713" y="3277675"/>
            <a:ext cx="2952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Preprocessed data in simple “intermediate” format that can be read by MONAN</a:t>
            </a:r>
            <a:endParaRPr b="0" i="0" sz="1400" u="none" cap="none" strike="noStrike">
              <a:solidFill>
                <a:srgbClr val="000000"/>
              </a:solidFill>
              <a:latin typeface="Arial"/>
              <a:ea typeface="Arial"/>
              <a:cs typeface="Arial"/>
              <a:sym typeface="Arial"/>
            </a:endParaRPr>
          </a:p>
        </p:txBody>
      </p:sp>
      <p:sp>
        <p:nvSpPr>
          <p:cNvPr id="848" name="Google Shape;848;p69"/>
          <p:cNvSpPr/>
          <p:nvPr/>
        </p:nvSpPr>
        <p:spPr>
          <a:xfrm rot="5400000">
            <a:off x="3298356" y="2169155"/>
            <a:ext cx="348600" cy="8052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9" name="Google Shape;849;p69" title="Captura de Tela 2025-11-13 às 19.38.58.png"/>
          <p:cNvPicPr preferRelativeResize="0"/>
          <p:nvPr/>
        </p:nvPicPr>
        <p:blipFill rotWithShape="1">
          <a:blip r:embed="rId6">
            <a:alphaModFix/>
          </a:blip>
          <a:srcRect b="0" l="0" r="0" t="0"/>
          <a:stretch/>
        </p:blipFill>
        <p:spPr>
          <a:xfrm>
            <a:off x="3958371" y="3023950"/>
            <a:ext cx="1619250" cy="209550"/>
          </a:xfrm>
          <a:prstGeom prst="rect">
            <a:avLst/>
          </a:prstGeom>
          <a:noFill/>
          <a:ln>
            <a:noFill/>
          </a:ln>
        </p:spPr>
      </p:pic>
      <p:sp>
        <p:nvSpPr>
          <p:cNvPr id="850" name="Google Shape;850;p69"/>
          <p:cNvSpPr txBox="1"/>
          <p:nvPr/>
        </p:nvSpPr>
        <p:spPr>
          <a:xfrm>
            <a:off x="6644801" y="3277675"/>
            <a:ext cx="24369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Real initial conditions on MONAN mesh</a:t>
            </a:r>
            <a:endParaRPr b="0" i="0" sz="1400" u="none" cap="none" strike="noStrike">
              <a:solidFill>
                <a:srgbClr val="000000"/>
              </a:solidFill>
              <a:latin typeface="Arial"/>
              <a:ea typeface="Arial"/>
              <a:cs typeface="Arial"/>
              <a:sym typeface="Arial"/>
            </a:endParaRPr>
          </a:p>
        </p:txBody>
      </p:sp>
      <p:sp>
        <p:nvSpPr>
          <p:cNvPr id="851" name="Google Shape;851;p69"/>
          <p:cNvSpPr/>
          <p:nvPr/>
        </p:nvSpPr>
        <p:spPr>
          <a:xfrm rot="5400000">
            <a:off x="5951381" y="2169155"/>
            <a:ext cx="348600" cy="805200"/>
          </a:xfrm>
          <a:prstGeom prst="upArrow">
            <a:avLst>
              <a:gd fmla="val 50000" name="adj1"/>
              <a:gd fmla="val 50000" name="adj2"/>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2" name="Google Shape;852;p69" title="Captura de Tela 2025-11-13 às 19.57.33.png"/>
          <p:cNvPicPr preferRelativeResize="0"/>
          <p:nvPr/>
        </p:nvPicPr>
        <p:blipFill rotWithShape="1">
          <a:blip r:embed="rId7">
            <a:alphaModFix/>
          </a:blip>
          <a:srcRect b="0" l="0" r="0" t="0"/>
          <a:stretch/>
        </p:blipFill>
        <p:spPr>
          <a:xfrm>
            <a:off x="2565825" y="701138"/>
            <a:ext cx="1749459" cy="258125"/>
          </a:xfrm>
          <a:prstGeom prst="rect">
            <a:avLst/>
          </a:prstGeom>
          <a:noFill/>
          <a:ln>
            <a:noFill/>
          </a:ln>
        </p:spPr>
      </p:pic>
      <p:pic>
        <p:nvPicPr>
          <p:cNvPr id="853" name="Google Shape;853;p69" title="initial_surface_pressure.png"/>
          <p:cNvPicPr preferRelativeResize="0"/>
          <p:nvPr/>
        </p:nvPicPr>
        <p:blipFill rotWithShape="1">
          <a:blip r:embed="rId8">
            <a:alphaModFix/>
          </a:blip>
          <a:srcRect b="23955" l="0" r="23365" t="26045"/>
          <a:stretch/>
        </p:blipFill>
        <p:spPr>
          <a:xfrm>
            <a:off x="6590850" y="1888100"/>
            <a:ext cx="2393426" cy="1248926"/>
          </a:xfrm>
          <a:prstGeom prst="rect">
            <a:avLst/>
          </a:prstGeom>
          <a:noFill/>
          <a:ln>
            <a:noFill/>
          </a:ln>
        </p:spPr>
      </p:pic>
      <p:pic>
        <p:nvPicPr>
          <p:cNvPr id="854" name="Google Shape;854;p69" title="Captura de Tela 2025-11-13 às 20.03.42.png"/>
          <p:cNvPicPr preferRelativeResize="0"/>
          <p:nvPr/>
        </p:nvPicPr>
        <p:blipFill rotWithShape="1">
          <a:blip r:embed="rId9">
            <a:alphaModFix/>
          </a:blip>
          <a:srcRect b="0" l="0" r="0" t="0"/>
          <a:stretch/>
        </p:blipFill>
        <p:spPr>
          <a:xfrm>
            <a:off x="546449" y="4141225"/>
            <a:ext cx="2835148" cy="615600"/>
          </a:xfrm>
          <a:prstGeom prst="rect">
            <a:avLst/>
          </a:prstGeom>
          <a:noFill/>
          <a:ln>
            <a:noFill/>
          </a:ln>
        </p:spPr>
      </p:pic>
      <p:sp>
        <p:nvSpPr>
          <p:cNvPr id="855" name="Google Shape;855;p69"/>
          <p:cNvSpPr/>
          <p:nvPr/>
        </p:nvSpPr>
        <p:spPr>
          <a:xfrm>
            <a:off x="596598" y="4516950"/>
            <a:ext cx="414000" cy="154800"/>
          </a:xfrm>
          <a:prstGeom prst="rect">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56" name="Google Shape;856;p69"/>
          <p:cNvCxnSpPr>
            <a:stCxn id="855" idx="3"/>
            <a:endCxn id="849" idx="1"/>
          </p:cNvCxnSpPr>
          <p:nvPr/>
        </p:nvCxnSpPr>
        <p:spPr>
          <a:xfrm flipH="1" rot="10800000">
            <a:off x="1010598" y="3128850"/>
            <a:ext cx="2947800" cy="1465500"/>
          </a:xfrm>
          <a:prstGeom prst="straightConnector1">
            <a:avLst/>
          </a:prstGeom>
          <a:noFill/>
          <a:ln cap="flat" cmpd="sng" w="9525">
            <a:solidFill>
              <a:schemeClr val="accent3"/>
            </a:solidFill>
            <a:prstDash val="solid"/>
            <a:round/>
            <a:headEnd len="sm" w="sm" type="none"/>
            <a:tailEnd len="med" w="med" type="triangle"/>
          </a:ln>
        </p:spPr>
      </p:cxnSp>
      <p:pic>
        <p:nvPicPr>
          <p:cNvPr id="857" name="Google Shape;857;p69" title="Captura de Tela 2025-11-13 às 17.51.15.png"/>
          <p:cNvPicPr preferRelativeResize="0"/>
          <p:nvPr/>
        </p:nvPicPr>
        <p:blipFill rotWithShape="1">
          <a:blip r:embed="rId10">
            <a:alphaModFix/>
          </a:blip>
          <a:srcRect b="14138" l="0" r="81804" t="64679"/>
          <a:stretch/>
        </p:blipFill>
        <p:spPr>
          <a:xfrm>
            <a:off x="548325" y="3947404"/>
            <a:ext cx="919200" cy="154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7"/>
          <p:cNvPicPr preferRelativeResize="0"/>
          <p:nvPr/>
        </p:nvPicPr>
        <p:blipFill rotWithShape="1">
          <a:blip r:embed="rId3">
            <a:alphaModFix/>
          </a:blip>
          <a:srcRect b="0" l="0" r="0" t="0"/>
          <a:stretch/>
        </p:blipFill>
        <p:spPr>
          <a:xfrm>
            <a:off x="6440326" y="1896625"/>
            <a:ext cx="2343675" cy="2369001"/>
          </a:xfrm>
          <a:prstGeom prst="rect">
            <a:avLst/>
          </a:prstGeom>
          <a:noFill/>
          <a:ln>
            <a:noFill/>
          </a:ln>
        </p:spPr>
      </p:pic>
      <p:sp>
        <p:nvSpPr>
          <p:cNvPr id="79" name="Google Shape;79;p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Early forecasts</a:t>
            </a:r>
            <a:endParaRPr/>
          </a:p>
        </p:txBody>
      </p:sp>
      <p:sp>
        <p:nvSpPr>
          <p:cNvPr id="80" name="Google Shape;80;p7"/>
          <p:cNvSpPr txBox="1"/>
          <p:nvPr>
            <p:ph idx="1" type="body"/>
          </p:nvPr>
        </p:nvSpPr>
        <p:spPr>
          <a:xfrm>
            <a:off x="457200" y="750216"/>
            <a:ext cx="8229600" cy="18960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GB"/>
              <a:t>1954: Rossby and team produced the first operational forecast in Sweden based on the barotropic equation.</a:t>
            </a:r>
            <a:endParaRPr/>
          </a:p>
          <a:p>
            <a:pPr indent="-342900" lvl="0" marL="457200" rtl="0" algn="l">
              <a:lnSpc>
                <a:spcPct val="100000"/>
              </a:lnSpc>
              <a:spcBef>
                <a:spcPts val="0"/>
              </a:spcBef>
              <a:spcAft>
                <a:spcPts val="0"/>
              </a:spcAft>
              <a:buSzPts val="1800"/>
              <a:buChar char="-"/>
            </a:pPr>
            <a:r>
              <a:rPr lang="en-GB"/>
              <a:t>1955-56: Charney, Thompson, Gates and team: Operational numerical weather prediction in the United States with layered barotropic models.</a:t>
            </a:r>
            <a:endParaRPr/>
          </a:p>
          <a:p>
            <a:pPr indent="-342900" lvl="0" marL="457200" rtl="0" algn="l">
              <a:lnSpc>
                <a:spcPct val="100000"/>
              </a:lnSpc>
              <a:spcBef>
                <a:spcPts val="0"/>
              </a:spcBef>
              <a:spcAft>
                <a:spcPts val="0"/>
              </a:spcAft>
              <a:buSzPts val="1800"/>
              <a:buChar char="-"/>
            </a:pPr>
            <a:r>
              <a:rPr lang="en-GB"/>
              <a:t>1959: Operational weather forecast in Japan</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p:txBody>
      </p:sp>
      <p:sp>
        <p:nvSpPr>
          <p:cNvPr id="81" name="Google Shape;81;p7"/>
          <p:cNvSpPr txBox="1"/>
          <p:nvPr/>
        </p:nvSpPr>
        <p:spPr>
          <a:xfrm>
            <a:off x="315950" y="2104050"/>
            <a:ext cx="80952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60’s: </a:t>
            </a:r>
            <a:r>
              <a:rPr b="1" i="0" lang="en-GB" sz="1400" u="none" cap="none" strike="noStrike">
                <a:solidFill>
                  <a:srgbClr val="000000"/>
                </a:solidFill>
                <a:latin typeface="Ubuntu"/>
                <a:ea typeface="Ubuntu"/>
                <a:cs typeface="Ubuntu"/>
                <a:sym typeface="Ubuntu"/>
              </a:rPr>
              <a:t>Primitive equations</a:t>
            </a:r>
            <a:r>
              <a:rPr b="0" i="0" lang="en-GB" sz="1400" u="none" cap="none" strike="noStrike">
                <a:solidFill>
                  <a:srgbClr val="000000"/>
                </a:solidFill>
                <a:latin typeface="Ubuntu"/>
                <a:ea typeface="Ubuntu"/>
                <a:cs typeface="Ubuntu"/>
                <a:sym typeface="Ubuntu"/>
              </a:rPr>
              <a:t> are back</a:t>
            </a:r>
            <a:endParaRPr b="0" i="0" sz="14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Ubuntu"/>
                <a:ea typeface="Ubuntu"/>
                <a:cs typeface="Ubuntu"/>
                <a:sym typeface="Ubuntu"/>
              </a:rPr>
              <a:t>                   (with improved initialization of the models)</a:t>
            </a:r>
            <a:endParaRPr b="0" i="0" sz="14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Ubuntu"/>
              <a:ea typeface="Ubuntu"/>
              <a:cs typeface="Ubuntu"/>
              <a:sym typeface="Ubuntu"/>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Ubuntu"/>
                <a:ea typeface="Ubuntu"/>
                <a:cs typeface="Ubuntu"/>
                <a:sym typeface="Ubuntu"/>
              </a:rPr>
              <a:t>          Climate change modelling started!</a:t>
            </a:r>
            <a:endParaRPr b="1" i="0" sz="1400" u="none" cap="none" strike="noStrike">
              <a:solidFill>
                <a:srgbClr val="000000"/>
              </a:solidFill>
              <a:latin typeface="Ubuntu"/>
              <a:ea typeface="Ubuntu"/>
              <a:cs typeface="Ubuntu"/>
              <a:sym typeface="Ubuntu"/>
            </a:endParaRPr>
          </a:p>
          <a:p>
            <a:pPr indent="-304800" lvl="0" marL="457200" marR="0" rtl="0" algn="l">
              <a:lnSpc>
                <a:spcPct val="100000"/>
              </a:lnSpc>
              <a:spcBef>
                <a:spcPts val="0"/>
              </a:spcBef>
              <a:spcAft>
                <a:spcPts val="0"/>
              </a:spcAft>
              <a:buClr>
                <a:srgbClr val="000000"/>
              </a:buClr>
              <a:buSzPts val="1200"/>
              <a:buFont typeface="Ubuntu"/>
              <a:buChar char="-"/>
            </a:pPr>
            <a:r>
              <a:rPr b="0" i="0" lang="en-GB" sz="1200" u="none" cap="none" strike="noStrike">
                <a:solidFill>
                  <a:srgbClr val="000000"/>
                </a:solidFill>
                <a:latin typeface="Ubuntu"/>
                <a:ea typeface="Ubuntu"/>
                <a:cs typeface="Ubuntu"/>
                <a:sym typeface="Ubuntu"/>
              </a:rPr>
              <a:t>Late 60s: Manabe, Wetherald, Smagorinsky et al. at GFDL-NOAA </a:t>
            </a:r>
            <a:endParaRPr b="0" i="0" sz="1200" u="none" cap="none" strike="noStrike">
              <a:solidFill>
                <a:srgbClr val="000000"/>
              </a:solidFill>
              <a:latin typeface="Ubuntu"/>
              <a:ea typeface="Ubuntu"/>
              <a:cs typeface="Ubuntu"/>
              <a:sym typeface="Ubuntu"/>
            </a:endParaRPr>
          </a:p>
          <a:p>
            <a:pPr indent="-304800" lvl="0" marL="457200" marR="0" rtl="0" algn="l">
              <a:lnSpc>
                <a:spcPct val="100000"/>
              </a:lnSpc>
              <a:spcBef>
                <a:spcPts val="0"/>
              </a:spcBef>
              <a:spcAft>
                <a:spcPts val="0"/>
              </a:spcAft>
              <a:buClr>
                <a:srgbClr val="000000"/>
              </a:buClr>
              <a:buSzPts val="1200"/>
              <a:buFont typeface="Ubuntu"/>
              <a:buChar char="-"/>
            </a:pPr>
            <a:r>
              <a:rPr b="0" i="0" lang="en-GB" sz="1200" u="none" cap="none" strike="noStrike">
                <a:solidFill>
                  <a:srgbClr val="000000"/>
                </a:solidFill>
                <a:latin typeface="Ubuntu"/>
                <a:ea typeface="Ubuntu"/>
                <a:cs typeface="Ubuntu"/>
                <a:sym typeface="Ubuntu"/>
              </a:rPr>
              <a:t>1970s: First coupled models (atmosphere, ocean) </a:t>
            </a:r>
            <a:endParaRPr b="0" i="0" sz="1200" u="none" cap="none" strike="noStrike">
              <a:solidFill>
                <a:srgbClr val="000000"/>
              </a:solidFill>
              <a:latin typeface="Ubuntu"/>
              <a:ea typeface="Ubuntu"/>
              <a:cs typeface="Ubuntu"/>
              <a:sym typeface="Ubuntu"/>
            </a:endParaRPr>
          </a:p>
        </p:txBody>
      </p:sp>
      <p:sp>
        <p:nvSpPr>
          <p:cNvPr id="82" name="Google Shape;82;p7"/>
          <p:cNvSpPr txBox="1"/>
          <p:nvPr/>
        </p:nvSpPr>
        <p:spPr>
          <a:xfrm>
            <a:off x="165750" y="4246375"/>
            <a:ext cx="8486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99999"/>
                </a:solidFill>
                <a:latin typeface="Ubuntu"/>
                <a:ea typeface="Ubuntu"/>
                <a:cs typeface="Ubuntu"/>
                <a:sym typeface="Ubuntu"/>
              </a:rPr>
              <a:t> </a:t>
            </a:r>
            <a:r>
              <a:rPr b="0" i="0" lang="en-GB" sz="1000" u="none" cap="none" strike="noStrike">
                <a:solidFill>
                  <a:srgbClr val="999999"/>
                </a:solidFill>
                <a:highlight>
                  <a:srgbClr val="F8F8F8"/>
                </a:highlight>
                <a:latin typeface="Ubuntu"/>
                <a:ea typeface="Ubuntu"/>
                <a:cs typeface="Ubuntu"/>
                <a:sym typeface="Ubuntu"/>
              </a:rPr>
              <a:t>Randall, D.A., Bitz, C.M., Danabasoglu, G., Denning, A.S., Gent, P.R., Gettelman, A., Griffies, S.M., Lynch, P., Morrison, H., Pincus, R. and Thuburn, J., 2019. 100 Years of Earth System Model Development. </a:t>
            </a:r>
            <a:r>
              <a:rPr b="0" i="1" lang="en-GB" sz="1000" u="none" cap="none" strike="noStrike">
                <a:solidFill>
                  <a:srgbClr val="999999"/>
                </a:solidFill>
                <a:highlight>
                  <a:srgbClr val="F8F8F8"/>
                </a:highlight>
                <a:latin typeface="Ubuntu"/>
                <a:ea typeface="Ubuntu"/>
                <a:cs typeface="Ubuntu"/>
                <a:sym typeface="Ubuntu"/>
              </a:rPr>
              <a:t>Meteorological Monographs</a:t>
            </a:r>
            <a:r>
              <a:rPr b="0" i="0" lang="en-GB" sz="1000" u="none" cap="none" strike="noStrike">
                <a:solidFill>
                  <a:srgbClr val="999999"/>
                </a:solidFill>
                <a:highlight>
                  <a:srgbClr val="F8F8F8"/>
                </a:highlight>
                <a:latin typeface="Ubuntu"/>
                <a:ea typeface="Ubuntu"/>
                <a:cs typeface="Ubuntu"/>
                <a:sym typeface="Ubuntu"/>
              </a:rPr>
              <a:t>, </a:t>
            </a:r>
            <a:r>
              <a:rPr b="0" i="1" lang="en-GB" sz="1000" u="none" cap="none" strike="noStrike">
                <a:solidFill>
                  <a:srgbClr val="999999"/>
                </a:solidFill>
                <a:highlight>
                  <a:srgbClr val="F8F8F8"/>
                </a:highlight>
                <a:latin typeface="Ubuntu"/>
                <a:ea typeface="Ubuntu"/>
                <a:cs typeface="Ubuntu"/>
                <a:sym typeface="Ubuntu"/>
              </a:rPr>
              <a:t>59</a:t>
            </a:r>
            <a:r>
              <a:rPr b="0" i="0" lang="en-GB" sz="1000" u="none" cap="none" strike="noStrike">
                <a:solidFill>
                  <a:srgbClr val="999999"/>
                </a:solidFill>
                <a:highlight>
                  <a:srgbClr val="F8F8F8"/>
                </a:highlight>
                <a:latin typeface="Ubuntu"/>
                <a:ea typeface="Ubuntu"/>
                <a:cs typeface="Ubuntu"/>
                <a:sym typeface="Ubuntu"/>
              </a:rPr>
              <a:t>.</a:t>
            </a:r>
            <a:endParaRPr b="0" i="0" sz="1000" u="none" cap="none" strike="noStrike">
              <a:solidFill>
                <a:srgbClr val="999999"/>
              </a:solidFill>
              <a:highlight>
                <a:srgbClr val="F8F8F8"/>
              </a:highlight>
              <a:latin typeface="Ubuntu"/>
              <a:ea typeface="Ubuntu"/>
              <a:cs typeface="Ubuntu"/>
              <a:sym typeface="Ubuntu"/>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99999"/>
                </a:solidFill>
                <a:highlight>
                  <a:srgbClr val="F8F8F8"/>
                </a:highlight>
                <a:latin typeface="Ubuntu"/>
                <a:ea typeface="Ubuntu"/>
                <a:cs typeface="Ubuntu"/>
                <a:sym typeface="Ubuntu"/>
              </a:rPr>
              <a:t>Science Museum: https://www.sciencemuseum.org.uk/objects-and-stories/weather-forecasting-and-climate-modelling-short-history</a:t>
            </a:r>
            <a:endParaRPr b="0" i="0" sz="1000" u="none" cap="none" strike="noStrike">
              <a:solidFill>
                <a:srgbClr val="999999"/>
              </a:solidFill>
              <a:highlight>
                <a:srgbClr val="F8F8F8"/>
              </a:highlight>
              <a:latin typeface="Ubuntu"/>
              <a:ea typeface="Ubuntu"/>
              <a:cs typeface="Ubuntu"/>
              <a:sym typeface="Ubuntu"/>
            </a:endParaRPr>
          </a:p>
        </p:txBody>
      </p:sp>
      <p:sp>
        <p:nvSpPr>
          <p:cNvPr id="83" name="Google Shape;83;p7"/>
          <p:cNvSpPr txBox="1"/>
          <p:nvPr/>
        </p:nvSpPr>
        <p:spPr>
          <a:xfrm>
            <a:off x="2625500" y="3807225"/>
            <a:ext cx="442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293C78"/>
                </a:solidFill>
                <a:latin typeface="Arial"/>
                <a:ea typeface="Arial"/>
                <a:cs typeface="Arial"/>
                <a:sym typeface="Arial"/>
              </a:rPr>
              <a:t>Numerically solve the equations on the whole sphere</a:t>
            </a:r>
            <a:endParaRPr b="0" i="0" sz="1400" u="none" cap="none" strike="noStrike">
              <a:solidFill>
                <a:srgbClr val="293C78"/>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7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3: Running the real-case simulation</a:t>
            </a:r>
            <a:endParaRPr/>
          </a:p>
        </p:txBody>
      </p:sp>
      <p:grpSp>
        <p:nvGrpSpPr>
          <p:cNvPr id="863" name="Google Shape;863;p70"/>
          <p:cNvGrpSpPr/>
          <p:nvPr/>
        </p:nvGrpSpPr>
        <p:grpSpPr>
          <a:xfrm>
            <a:off x="252540" y="708891"/>
            <a:ext cx="2204381" cy="1152871"/>
            <a:chOff x="5015938" y="2013875"/>
            <a:chExt cx="3001200" cy="1569600"/>
          </a:xfrm>
        </p:grpSpPr>
        <p:sp>
          <p:nvSpPr>
            <p:cNvPr id="864" name="Google Shape;864;p70"/>
            <p:cNvSpPr/>
            <p:nvPr/>
          </p:nvSpPr>
          <p:spPr>
            <a:xfrm>
              <a:off x="5015938" y="2013875"/>
              <a:ext cx="3001200" cy="1569600"/>
            </a:xfrm>
            <a:prstGeom prst="round2DiagRect">
              <a:avLst>
                <a:gd fmla="val 0" name="adj1"/>
                <a:gd fmla="val 17764" name="adj2"/>
              </a:avLst>
            </a:prstGeom>
            <a:solidFill>
              <a:srgbClr val="0942A1"/>
            </a:solidFill>
            <a:ln>
              <a:noFill/>
            </a:ln>
          </p:spPr>
          <p:txBody>
            <a:bodyPr anchorCtr="0" anchor="ctr" bIns="67150" lIns="67150" spcFirstLastPara="1" rIns="67150" wrap="square" tIns="67150">
              <a:noAutofit/>
            </a:bodyPr>
            <a:lstStyle/>
            <a:p>
              <a:pPr indent="0" lvl="0" marL="0" marR="0" rtl="0" algn="l">
                <a:lnSpc>
                  <a:spcPct val="100000"/>
                </a:lnSpc>
                <a:spcBef>
                  <a:spcPts val="0"/>
                </a:spcBef>
                <a:spcAft>
                  <a:spcPts val="0"/>
                </a:spcAft>
                <a:buClr>
                  <a:srgbClr val="000000"/>
                </a:buClr>
                <a:buSzPts val="1028"/>
                <a:buFont typeface="Arial"/>
                <a:buNone/>
              </a:pPr>
              <a:r>
                <a:t/>
              </a:r>
              <a:endParaRPr b="0" i="0" sz="1028"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28"/>
                <a:buFont typeface="Arial"/>
                <a:buNone/>
              </a:pPr>
              <a:r>
                <a:t/>
              </a:r>
              <a:endParaRPr b="0" i="0" sz="1028"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28"/>
                <a:buFont typeface="Arial"/>
                <a:buNone/>
              </a:pPr>
              <a:r>
                <a:t/>
              </a:r>
              <a:endParaRPr b="0" i="0" sz="1028"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28"/>
                <a:buFont typeface="Arial"/>
                <a:buNone/>
              </a:pPr>
              <a:r>
                <a:t/>
              </a:r>
              <a:endParaRPr b="0" i="0" sz="1028" u="none" cap="none" strike="noStrike">
                <a:solidFill>
                  <a:srgbClr val="000000"/>
                </a:solidFill>
                <a:latin typeface="Arial"/>
                <a:ea typeface="Arial"/>
                <a:cs typeface="Arial"/>
                <a:sym typeface="Arial"/>
              </a:endParaRPr>
            </a:p>
          </p:txBody>
        </p:sp>
        <p:sp>
          <p:nvSpPr>
            <p:cNvPr id="865" name="Google Shape;865;p70"/>
            <p:cNvSpPr txBox="1"/>
            <p:nvPr/>
          </p:nvSpPr>
          <p:spPr>
            <a:xfrm>
              <a:off x="5242942" y="2256399"/>
              <a:ext cx="2534400" cy="459900"/>
            </a:xfrm>
            <a:prstGeom prst="rect">
              <a:avLst/>
            </a:prstGeom>
            <a:noFill/>
            <a:ln>
              <a:noFill/>
            </a:ln>
          </p:spPr>
          <p:txBody>
            <a:bodyPr anchorCtr="0" anchor="t" bIns="67150" lIns="67150" spcFirstLastPara="1" rIns="67150" wrap="square" tIns="6715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Roboto"/>
                  <a:ea typeface="Roboto"/>
                  <a:cs typeface="Roboto"/>
                  <a:sym typeface="Roboto"/>
                </a:rPr>
                <a:t>III. Run MONAN/MPAS</a:t>
              </a:r>
              <a:endParaRPr b="0" i="0" sz="1800" u="none" cap="none" strike="noStrike">
                <a:solidFill>
                  <a:srgbClr val="FFFFFF"/>
                </a:solidFill>
                <a:latin typeface="Roboto"/>
                <a:ea typeface="Roboto"/>
                <a:cs typeface="Roboto"/>
                <a:sym typeface="Roboto"/>
              </a:endParaRPr>
            </a:p>
          </p:txBody>
        </p:sp>
      </p:grpSp>
      <p:pic>
        <p:nvPicPr>
          <p:cNvPr id="866" name="Google Shape;866;p70" title="Captura de Tela 2025-11-13 às 18.15.25.png"/>
          <p:cNvPicPr preferRelativeResize="0"/>
          <p:nvPr/>
        </p:nvPicPr>
        <p:blipFill rotWithShape="1">
          <a:blip r:embed="rId3">
            <a:alphaModFix/>
          </a:blip>
          <a:srcRect b="0" l="0" r="0" t="0"/>
          <a:stretch/>
        </p:blipFill>
        <p:spPr>
          <a:xfrm>
            <a:off x="2712925" y="1900388"/>
            <a:ext cx="4257376" cy="469425"/>
          </a:xfrm>
          <a:prstGeom prst="rect">
            <a:avLst/>
          </a:prstGeom>
          <a:noFill/>
          <a:ln>
            <a:noFill/>
          </a:ln>
        </p:spPr>
      </p:pic>
      <p:pic>
        <p:nvPicPr>
          <p:cNvPr id="867" name="Google Shape;867;p70" title="Captura de Tela 2025-11-13 às 18.15.58.png"/>
          <p:cNvPicPr preferRelativeResize="0"/>
          <p:nvPr/>
        </p:nvPicPr>
        <p:blipFill rotWithShape="1">
          <a:blip r:embed="rId4">
            <a:alphaModFix/>
          </a:blip>
          <a:srcRect b="0" l="0" r="0" t="0"/>
          <a:stretch/>
        </p:blipFill>
        <p:spPr>
          <a:xfrm>
            <a:off x="2712925" y="1030838"/>
            <a:ext cx="2423100" cy="271450"/>
          </a:xfrm>
          <a:prstGeom prst="rect">
            <a:avLst/>
          </a:prstGeom>
          <a:noFill/>
          <a:ln>
            <a:noFill/>
          </a:ln>
        </p:spPr>
      </p:pic>
      <p:sp>
        <p:nvSpPr>
          <p:cNvPr id="868" name="Google Shape;868;p70"/>
          <p:cNvSpPr txBox="1"/>
          <p:nvPr/>
        </p:nvSpPr>
        <p:spPr>
          <a:xfrm>
            <a:off x="2660517" y="696388"/>
            <a:ext cx="2261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“atmosphere” code</a:t>
            </a:r>
            <a:endParaRPr b="0" i="0" sz="1400" u="none" cap="none" strike="noStrike">
              <a:solidFill>
                <a:srgbClr val="000000"/>
              </a:solidFill>
              <a:latin typeface="Arial"/>
              <a:ea typeface="Arial"/>
              <a:cs typeface="Arial"/>
              <a:sym typeface="Arial"/>
            </a:endParaRPr>
          </a:p>
        </p:txBody>
      </p:sp>
      <p:pic>
        <p:nvPicPr>
          <p:cNvPr id="869" name="Google Shape;869;p70" title="Captura de Tela 2025-11-13 às 17.51.15.png"/>
          <p:cNvPicPr preferRelativeResize="0"/>
          <p:nvPr/>
        </p:nvPicPr>
        <p:blipFill rotWithShape="1">
          <a:blip r:embed="rId5">
            <a:alphaModFix/>
          </a:blip>
          <a:srcRect b="0" l="0" r="0" t="52299"/>
          <a:stretch/>
        </p:blipFill>
        <p:spPr>
          <a:xfrm>
            <a:off x="2712925" y="1401245"/>
            <a:ext cx="5799701" cy="400200"/>
          </a:xfrm>
          <a:prstGeom prst="rect">
            <a:avLst/>
          </a:prstGeom>
          <a:noFill/>
          <a:ln>
            <a:noFill/>
          </a:ln>
        </p:spPr>
      </p:pic>
      <p:pic>
        <p:nvPicPr>
          <p:cNvPr id="870" name="Google Shape;870;p70" title="Captura de Tela 2025-11-13 às 18.08.47.png"/>
          <p:cNvPicPr preferRelativeResize="0"/>
          <p:nvPr/>
        </p:nvPicPr>
        <p:blipFill rotWithShape="1">
          <a:blip r:embed="rId6">
            <a:alphaModFix/>
          </a:blip>
          <a:srcRect b="0" l="0" r="0" t="0"/>
          <a:stretch/>
        </p:blipFill>
        <p:spPr>
          <a:xfrm>
            <a:off x="2712925" y="2468758"/>
            <a:ext cx="1428025" cy="431900"/>
          </a:xfrm>
          <a:prstGeom prst="rect">
            <a:avLst/>
          </a:prstGeom>
          <a:noFill/>
          <a:ln>
            <a:noFill/>
          </a:ln>
        </p:spPr>
      </p:pic>
      <p:sp>
        <p:nvSpPr>
          <p:cNvPr id="871" name="Google Shape;871;p70"/>
          <p:cNvSpPr txBox="1"/>
          <p:nvPr/>
        </p:nvSpPr>
        <p:spPr>
          <a:xfrm>
            <a:off x="4701775" y="4182550"/>
            <a:ext cx="156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Physics parametrizations!</a:t>
            </a:r>
            <a:endParaRPr b="0" i="0" sz="1400" u="none" cap="none" strike="noStrike">
              <a:solidFill>
                <a:srgbClr val="000000"/>
              </a:solidFill>
              <a:latin typeface="Arial"/>
              <a:ea typeface="Arial"/>
              <a:cs typeface="Arial"/>
              <a:sym typeface="Arial"/>
            </a:endParaRPr>
          </a:p>
        </p:txBody>
      </p:sp>
      <p:pic>
        <p:nvPicPr>
          <p:cNvPr id="872" name="Google Shape;872;p70" title="Captura de Tela 2025-11-13 às 20.06.37.png"/>
          <p:cNvPicPr preferRelativeResize="0"/>
          <p:nvPr/>
        </p:nvPicPr>
        <p:blipFill rotWithShape="1">
          <a:blip r:embed="rId7">
            <a:alphaModFix/>
          </a:blip>
          <a:srcRect b="10458" l="0" r="0" t="0"/>
          <a:stretch/>
        </p:blipFill>
        <p:spPr>
          <a:xfrm>
            <a:off x="5847250" y="3116250"/>
            <a:ext cx="3046900" cy="13234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7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Tutorial 3: Results</a:t>
            </a:r>
            <a:endParaRPr/>
          </a:p>
        </p:txBody>
      </p:sp>
      <p:pic>
        <p:nvPicPr>
          <p:cNvPr id="878" name="Google Shape;878;p71" title="sfc_winds_reg2_50km_250km.gif"/>
          <p:cNvPicPr preferRelativeResize="0"/>
          <p:nvPr/>
        </p:nvPicPr>
        <p:blipFill rotWithShape="1">
          <a:blip r:embed="rId3">
            <a:alphaModFix/>
          </a:blip>
          <a:srcRect b="0" l="0" r="0" t="0"/>
          <a:stretch/>
        </p:blipFill>
        <p:spPr>
          <a:xfrm>
            <a:off x="2278675" y="637500"/>
            <a:ext cx="5028505" cy="424127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7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That is all for now…</a:t>
            </a:r>
            <a:endParaRPr/>
          </a:p>
        </p:txBody>
      </p:sp>
      <p:sp>
        <p:nvSpPr>
          <p:cNvPr id="884" name="Google Shape;884;p72"/>
          <p:cNvSpPr txBox="1"/>
          <p:nvPr>
            <p:ph idx="1" type="body"/>
          </p:nvPr>
        </p:nvSpPr>
        <p:spPr>
          <a:xfrm>
            <a:off x="457200" y="750216"/>
            <a:ext cx="8229600" cy="1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GB"/>
              <a:t>“All models are wrong, but some are useful”</a:t>
            </a:r>
            <a:endParaRPr/>
          </a:p>
          <a:p>
            <a:pPr indent="457200" lvl="0" marL="2286000" rtl="0" algn="l">
              <a:lnSpc>
                <a:spcPct val="100000"/>
              </a:lnSpc>
              <a:spcBef>
                <a:spcPts val="360"/>
              </a:spcBef>
              <a:spcAft>
                <a:spcPts val="0"/>
              </a:spcAft>
              <a:buSzPts val="1800"/>
              <a:buNone/>
            </a:pPr>
            <a:r>
              <a:rPr lang="en-GB"/>
              <a:t>— George Box</a:t>
            </a:r>
            <a:endParaRPr/>
          </a:p>
          <a:p>
            <a:pPr indent="457200" lvl="0" marL="228600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GB"/>
              <a:t>More details at: </a:t>
            </a:r>
            <a:r>
              <a:rPr lang="en-GB" u="sng">
                <a:solidFill>
                  <a:schemeClr val="hlink"/>
                </a:solidFill>
                <a:hlinkClick r:id="rId3"/>
              </a:rPr>
              <a:t>https://github.com/CGFD-USP/MPAS-References</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GB"/>
              <a:t>And:  </a:t>
            </a:r>
            <a:r>
              <a:rPr lang="en-GB" u="sng">
                <a:solidFill>
                  <a:schemeClr val="hlink"/>
                </a:solidFill>
                <a:hlinkClick r:id="rId4"/>
              </a:rPr>
              <a:t>www.ime.usp.br/~pedrosp</a:t>
            </a:r>
            <a:endParaRPr/>
          </a:p>
          <a:p>
            <a:pPr indent="0" lvl="0" marL="0" rtl="0" algn="l">
              <a:lnSpc>
                <a:spcPct val="100000"/>
              </a:lnSpc>
              <a:spcBef>
                <a:spcPts val="360"/>
              </a:spcBef>
              <a:spcAft>
                <a:spcPts val="0"/>
              </a:spcAft>
              <a:buSzPts val="1800"/>
              <a:buNone/>
            </a:pPr>
            <a:r>
              <a:t/>
            </a:r>
            <a:endParaRPr/>
          </a:p>
        </p:txBody>
      </p:sp>
      <p:pic>
        <p:nvPicPr>
          <p:cNvPr id="885" name="Google Shape;885;p72"/>
          <p:cNvPicPr preferRelativeResize="0"/>
          <p:nvPr/>
        </p:nvPicPr>
        <p:blipFill rotWithShape="1">
          <a:blip r:embed="rId5">
            <a:alphaModFix/>
          </a:blip>
          <a:srcRect b="0" l="0" r="0" t="0"/>
          <a:stretch/>
        </p:blipFill>
        <p:spPr>
          <a:xfrm>
            <a:off x="4786200" y="3087300"/>
            <a:ext cx="4117300" cy="1456650"/>
          </a:xfrm>
          <a:prstGeom prst="rect">
            <a:avLst/>
          </a:prstGeom>
          <a:noFill/>
          <a:ln>
            <a:noFill/>
          </a:ln>
          <a:effectLst>
            <a:outerShdw blurRad="57150" rotWithShape="0" algn="bl" dir="5400000" dist="19050">
              <a:srgbClr val="000000">
                <a:alpha val="34901"/>
              </a:srgbClr>
            </a:outerShdw>
          </a:effectLst>
        </p:spPr>
      </p:pic>
      <p:sp>
        <p:nvSpPr>
          <p:cNvPr id="886" name="Google Shape;886;p72"/>
          <p:cNvSpPr txBox="1"/>
          <p:nvPr/>
        </p:nvSpPr>
        <p:spPr>
          <a:xfrm>
            <a:off x="1124575" y="3702925"/>
            <a:ext cx="1295400" cy="467700"/>
          </a:xfrm>
          <a:prstGeom prst="rect">
            <a:avLst/>
          </a:prstGeom>
          <a:noFill/>
          <a:ln cap="flat" cmpd="sng" w="9525">
            <a:solidFill>
              <a:srgbClr val="293C7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Ubuntu"/>
                <a:ea typeface="Ubuntu"/>
                <a:cs typeface="Ubuntu"/>
                <a:sym typeface="Ubuntu"/>
              </a:rPr>
              <a:t>Thanks!</a:t>
            </a:r>
            <a:endParaRPr b="0" i="0" sz="1800" u="none" cap="none" strike="noStrike">
              <a:solidFill>
                <a:srgbClr val="000000"/>
              </a:solidFill>
              <a:latin typeface="Ubuntu"/>
              <a:ea typeface="Ubuntu"/>
              <a:cs typeface="Ubuntu"/>
              <a:sym typeface="Ubuntu"/>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7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Extra slides</a:t>
            </a:r>
            <a:endParaRPr/>
          </a:p>
        </p:txBody>
      </p:sp>
      <p:sp>
        <p:nvSpPr>
          <p:cNvPr id="892" name="Google Shape;892;p73"/>
          <p:cNvSpPr txBox="1"/>
          <p:nvPr>
            <p:ph idx="1" type="body"/>
          </p:nvPr>
        </p:nvSpPr>
        <p:spPr>
          <a:xfrm>
            <a:off x="457200" y="750216"/>
            <a:ext cx="8229600" cy="1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7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Initial setup / configuration</a:t>
            </a:r>
            <a:endParaRPr/>
          </a:p>
        </p:txBody>
      </p:sp>
      <p:sp>
        <p:nvSpPr>
          <p:cNvPr id="898" name="Google Shape;898;p74"/>
          <p:cNvSpPr txBox="1"/>
          <p:nvPr/>
        </p:nvSpPr>
        <p:spPr>
          <a:xfrm>
            <a:off x="342425" y="655650"/>
            <a:ext cx="8611500" cy="383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First, let's create a 200km uniform mesh using Jigsaw.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 the MPAS source code directory: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Activate the maps-tools conda environment: </a:t>
            </a:r>
            <a:r>
              <a:rPr b="0" i="0" lang="en-GB" sz="1300" u="none" cap="none" strike="noStrike">
                <a:solidFill>
                  <a:srgbClr val="000000"/>
                </a:solidFill>
                <a:highlight>
                  <a:schemeClr val="lt2"/>
                </a:highlight>
                <a:latin typeface="Roboto Mono Light"/>
                <a:ea typeface="Roboto Mono Light"/>
                <a:cs typeface="Roboto Mono Light"/>
                <a:sym typeface="Roboto Mono Light"/>
              </a:rPr>
              <a:t>conda activate mpas-tools</a:t>
            </a:r>
            <a:endParaRPr b="0" i="0" sz="1300" u="none" cap="none" strike="noStrike">
              <a:solidFill>
                <a:srgbClr val="000000"/>
              </a:solidFill>
              <a:latin typeface="Roboto Mono Light"/>
              <a:ea typeface="Roboto Mono Light"/>
              <a:cs typeface="Roboto Mono Light"/>
              <a:sym typeface="Roboto Mono Light"/>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Step into de grids/grids directory: </a:t>
            </a:r>
            <a:r>
              <a:rPr b="0" i="0" lang="en-GB" sz="1300" u="none" cap="none" strike="noStrike">
                <a:solidFill>
                  <a:srgbClr val="000000"/>
                </a:solidFill>
                <a:highlight>
                  <a:schemeClr val="lt2"/>
                </a:highlight>
                <a:latin typeface="Roboto Mono Light"/>
                <a:ea typeface="Roboto Mono Light"/>
                <a:cs typeface="Roboto Mono Light"/>
                <a:sym typeface="Roboto Mono Light"/>
              </a:rPr>
              <a:t>cd grids/grids</a:t>
            </a:r>
            <a:endParaRPr b="0" i="0" sz="1300" u="none" cap="none" strike="noStrike">
              <a:solidFill>
                <a:srgbClr val="000000"/>
              </a:solidFill>
              <a:latin typeface="Roboto Mono Light"/>
              <a:ea typeface="Roboto Mono Light"/>
              <a:cs typeface="Roboto Mono Light"/>
              <a:sym typeface="Roboto Mono Light"/>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Create the grid: </a:t>
            </a:r>
            <a:r>
              <a:rPr b="0" i="0" lang="en-GB" sz="1200" u="none" cap="none" strike="noStrike">
                <a:solidFill>
                  <a:srgbClr val="000000"/>
                </a:solidFill>
                <a:highlight>
                  <a:schemeClr val="lt2"/>
                </a:highlight>
                <a:latin typeface="Roboto Mono Light"/>
                <a:ea typeface="Roboto Mono Light"/>
                <a:cs typeface="Roboto Mono Light"/>
                <a:sym typeface="Roboto Mono Light"/>
              </a:rPr>
              <a:t>python3 ../utilities/jigsaw/spherical_grid.py -g unif -r 200 -o unif200km</a:t>
            </a:r>
            <a:endParaRPr b="0" i="0" sz="1200" u="none" cap="none" strike="noStrike">
              <a:solidFill>
                <a:srgbClr val="000000"/>
              </a:solidFill>
              <a:highlight>
                <a:schemeClr val="lt2"/>
              </a:highlight>
              <a:latin typeface="Roboto Mono Light"/>
              <a:ea typeface="Roboto Mono Light"/>
              <a:cs typeface="Roboto Mono Light"/>
              <a:sym typeface="Roboto Mono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highlight>
                <a:schemeClr val="lt2"/>
              </a:highlight>
              <a:latin typeface="Roboto Mono"/>
              <a:ea typeface="Roboto Mono"/>
              <a:cs typeface="Roboto Mono"/>
              <a:sym typeface="Roboto Mon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highlight>
                  <a:schemeClr val="lt1"/>
                </a:highlight>
                <a:latin typeface="Arial"/>
                <a:ea typeface="Arial"/>
                <a:cs typeface="Arial"/>
                <a:sym typeface="Arial"/>
              </a:rPr>
              <a:t>This will create the </a:t>
            </a:r>
            <a:r>
              <a:rPr b="0" i="1" lang="en-GB" sz="1400" u="none" cap="none" strike="noStrike">
                <a:solidFill>
                  <a:srgbClr val="000000"/>
                </a:solidFill>
                <a:highlight>
                  <a:schemeClr val="lt1"/>
                </a:highlight>
                <a:latin typeface="Arial"/>
                <a:ea typeface="Arial"/>
                <a:cs typeface="Arial"/>
                <a:sym typeface="Arial"/>
              </a:rPr>
              <a:t>unif200km</a:t>
            </a:r>
            <a:r>
              <a:rPr b="0" i="0" lang="en-GB" sz="1400" u="none" cap="none" strike="noStrike">
                <a:solidFill>
                  <a:srgbClr val="000000"/>
                </a:solidFill>
                <a:highlight>
                  <a:schemeClr val="lt1"/>
                </a:highlight>
                <a:latin typeface="Arial"/>
                <a:ea typeface="Arial"/>
                <a:cs typeface="Arial"/>
                <a:sym typeface="Arial"/>
              </a:rPr>
              <a:t> directory with the following data:</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highlight>
                  <a:schemeClr val="lt1"/>
                </a:highlight>
                <a:latin typeface="Arial"/>
                <a:ea typeface="Arial"/>
                <a:cs typeface="Arial"/>
                <a:sym typeface="Arial"/>
              </a:rPr>
              <a:t>Inside this new directory we partition the grid using </a:t>
            </a:r>
            <a:r>
              <a:rPr b="0" i="1" lang="en-GB" sz="1400" u="none" cap="none" strike="noStrike">
                <a:solidFill>
                  <a:srgbClr val="000000"/>
                </a:solidFill>
                <a:highlight>
                  <a:schemeClr val="lt1"/>
                </a:highlight>
                <a:latin typeface="Arial"/>
                <a:ea typeface="Arial"/>
                <a:cs typeface="Arial"/>
                <a:sym typeface="Arial"/>
              </a:rPr>
              <a:t>metis</a:t>
            </a:r>
            <a:r>
              <a:rPr b="0" i="0" lang="en-GB" sz="1400" u="none" cap="none" strike="noStrike">
                <a:solidFill>
                  <a:srgbClr val="000000"/>
                </a:solidFill>
                <a:highlight>
                  <a:schemeClr val="lt1"/>
                </a:highlight>
                <a:latin typeface="Arial"/>
                <a:ea typeface="Arial"/>
                <a:cs typeface="Arial"/>
                <a:sym typeface="Arial"/>
              </a:rPr>
              <a:t> and the </a:t>
            </a:r>
            <a:r>
              <a:rPr b="0" i="1" lang="en-GB" sz="1400" u="none" cap="none" strike="noStrike">
                <a:solidFill>
                  <a:srgbClr val="000000"/>
                </a:solidFill>
                <a:highlight>
                  <a:schemeClr val="lt1"/>
                </a:highlight>
                <a:latin typeface="Arial"/>
                <a:ea typeface="Arial"/>
                <a:cs typeface="Arial"/>
                <a:sym typeface="Arial"/>
              </a:rPr>
              <a:t>unif200km_graph.info</a:t>
            </a:r>
            <a:r>
              <a:rPr b="0" i="0" lang="en-GB" sz="1400" u="none" cap="none" strike="noStrike">
                <a:solidFill>
                  <a:srgbClr val="000000"/>
                </a:solidFill>
                <a:highlight>
                  <a:schemeClr val="lt1"/>
                </a:highlight>
                <a:latin typeface="Arial"/>
                <a:ea typeface="Arial"/>
                <a:cs typeface="Arial"/>
                <a:sym typeface="Arial"/>
              </a:rPr>
              <a:t>, for example, for 4 processes: </a:t>
            </a:r>
            <a:r>
              <a:rPr b="0" i="0" lang="en-GB" sz="1300" u="none" cap="none" strike="noStrike">
                <a:solidFill>
                  <a:srgbClr val="000000"/>
                </a:solidFill>
                <a:highlight>
                  <a:schemeClr val="lt2"/>
                </a:highlight>
                <a:latin typeface="Roboto Mono Light"/>
                <a:ea typeface="Roboto Mono Light"/>
                <a:cs typeface="Roboto Mono Light"/>
                <a:sym typeface="Roboto Mono Light"/>
              </a:rPr>
              <a:t>gpmetis -contig -minconn unif200km_graph.info 4</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highlight>
                  <a:schemeClr val="lt1"/>
                </a:highlight>
                <a:latin typeface="Arial"/>
                <a:ea typeface="Arial"/>
                <a:cs typeface="Arial"/>
                <a:sym typeface="Arial"/>
              </a:rPr>
              <a:t>This will create the </a:t>
            </a:r>
            <a:r>
              <a:rPr b="0" i="1" lang="en-GB" sz="1400" u="none" cap="none" strike="noStrike">
                <a:solidFill>
                  <a:srgbClr val="000000"/>
                </a:solidFill>
                <a:highlight>
                  <a:schemeClr val="lt1"/>
                </a:highlight>
                <a:latin typeface="Arial"/>
                <a:ea typeface="Arial"/>
                <a:cs typeface="Arial"/>
                <a:sym typeface="Arial"/>
              </a:rPr>
              <a:t>unif200km_graph.info.part.4</a:t>
            </a:r>
            <a:r>
              <a:rPr b="0" i="0" lang="en-GB" sz="1400" u="none" cap="none" strike="noStrike">
                <a:solidFill>
                  <a:srgbClr val="000000"/>
                </a:solidFill>
                <a:highlight>
                  <a:schemeClr val="lt1"/>
                </a:highlight>
                <a:latin typeface="Arial"/>
                <a:ea typeface="Arial"/>
                <a:cs typeface="Arial"/>
                <a:sym typeface="Arial"/>
              </a:rPr>
              <a:t> file.</a:t>
            </a:r>
            <a:endParaRPr b="0" i="0" sz="1400" u="none" cap="none" strike="noStrike">
              <a:solidFill>
                <a:srgbClr val="000000"/>
              </a:solidFill>
              <a:highlight>
                <a:schemeClr val="lt1"/>
              </a:highlight>
              <a:latin typeface="Arial"/>
              <a:ea typeface="Arial"/>
              <a:cs typeface="Arial"/>
              <a:sym typeface="Arial"/>
            </a:endParaRPr>
          </a:p>
        </p:txBody>
      </p:sp>
      <p:pic>
        <p:nvPicPr>
          <p:cNvPr id="899" name="Google Shape;899;p74"/>
          <p:cNvPicPr preferRelativeResize="0"/>
          <p:nvPr/>
        </p:nvPicPr>
        <p:blipFill rotWithShape="1">
          <a:blip r:embed="rId3">
            <a:alphaModFix/>
          </a:blip>
          <a:srcRect b="0" l="0" r="0" t="0"/>
          <a:stretch/>
        </p:blipFill>
        <p:spPr>
          <a:xfrm>
            <a:off x="1570938" y="2571750"/>
            <a:ext cx="6002113" cy="514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7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Initial setup / configuration</a:t>
            </a:r>
            <a:endParaRPr/>
          </a:p>
        </p:txBody>
      </p:sp>
      <p:sp>
        <p:nvSpPr>
          <p:cNvPr id="905" name="Google Shape;905;p75"/>
          <p:cNvSpPr txBox="1"/>
          <p:nvPr/>
        </p:nvSpPr>
        <p:spPr>
          <a:xfrm>
            <a:off x="342425" y="655650"/>
            <a:ext cx="8611500" cy="383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We can check the grid resolution using one of the post-processing scripts from the MPAS-BR repository:</a:t>
            </a:r>
            <a:endParaRPr b="0" i="0" sz="14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Roboto Mono Light"/>
              <a:buChar char="●"/>
            </a:pPr>
            <a:r>
              <a:rPr b="0" i="0" lang="en-GB" sz="1300" u="none" cap="none" strike="noStrike">
                <a:solidFill>
                  <a:srgbClr val="000000"/>
                </a:solidFill>
                <a:highlight>
                  <a:schemeClr val="lt2"/>
                </a:highlight>
                <a:latin typeface="Roboto Mono Light"/>
                <a:ea typeface="Roboto Mono Light"/>
                <a:cs typeface="Roboto Mono Light"/>
                <a:sym typeface="Roboto Mono Light"/>
              </a:rPr>
              <a:t>python ../../../post_proc/py/grid_maps/mpas_plot_grid.py -g unif200km_mpas.nc -o unif200km-grid.jpg</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p:txBody>
      </p:sp>
      <p:pic>
        <p:nvPicPr>
          <p:cNvPr id="906" name="Google Shape;906;p75"/>
          <p:cNvPicPr preferRelativeResize="0"/>
          <p:nvPr/>
        </p:nvPicPr>
        <p:blipFill rotWithShape="1">
          <a:blip r:embed="rId3">
            <a:alphaModFix/>
          </a:blip>
          <a:srcRect b="0" l="0" r="0" t="0"/>
          <a:stretch/>
        </p:blipFill>
        <p:spPr>
          <a:xfrm>
            <a:off x="1027325" y="1410275"/>
            <a:ext cx="7241702" cy="34865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7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Example Simulations: JW Baroclinic Instability</a:t>
            </a:r>
            <a:endParaRPr/>
          </a:p>
        </p:txBody>
      </p:sp>
      <p:pic>
        <p:nvPicPr>
          <p:cNvPr id="912" name="Google Shape;912;p76"/>
          <p:cNvPicPr preferRelativeResize="0"/>
          <p:nvPr/>
        </p:nvPicPr>
        <p:blipFill rotWithShape="1">
          <a:blip r:embed="rId3">
            <a:alphaModFix/>
          </a:blip>
          <a:srcRect b="0" l="0" r="0" t="0"/>
          <a:stretch/>
        </p:blipFill>
        <p:spPr>
          <a:xfrm>
            <a:off x="263400" y="597425"/>
            <a:ext cx="8617196" cy="4241276"/>
          </a:xfrm>
          <a:prstGeom prst="rect">
            <a:avLst/>
          </a:prstGeom>
          <a:noFill/>
          <a:ln>
            <a:noFill/>
          </a:ln>
        </p:spPr>
      </p:pic>
      <p:cxnSp>
        <p:nvCxnSpPr>
          <p:cNvPr id="913" name="Google Shape;913;p76"/>
          <p:cNvCxnSpPr/>
          <p:nvPr/>
        </p:nvCxnSpPr>
        <p:spPr>
          <a:xfrm flipH="1">
            <a:off x="4713525" y="1566375"/>
            <a:ext cx="320700" cy="306000"/>
          </a:xfrm>
          <a:prstGeom prst="straightConnector1">
            <a:avLst/>
          </a:prstGeom>
          <a:noFill/>
          <a:ln cap="flat" cmpd="sng" w="19050">
            <a:solidFill>
              <a:srgbClr val="00FFFF"/>
            </a:solidFill>
            <a:prstDash val="solid"/>
            <a:round/>
            <a:headEnd len="sm" w="sm" type="none"/>
            <a:tailEnd len="med" w="med" type="triangle"/>
          </a:ln>
          <a:effectLst>
            <a:outerShdw blurRad="57150" rotWithShape="0" algn="bl" dir="5400000" dist="19050">
              <a:srgbClr val="000000">
                <a:alpha val="50196"/>
              </a:srgbClr>
            </a:outerShdw>
            <a:reflection blurRad="0" dir="5400000" dist="38100" endA="0" endPos="30000" fadeDir="5400012" kx="0" rotWithShape="0" algn="bl" stPos="0" sy="-100000" ky="0"/>
          </a:effectLst>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7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100">
                <a:latin typeface="Arial"/>
                <a:ea typeface="Arial"/>
                <a:cs typeface="Arial"/>
                <a:sym typeface="Arial"/>
              </a:rPr>
              <a:t>JW BI case with 50km grid resolution: Zonal wind field at day 13</a:t>
            </a:r>
            <a:endParaRPr sz="2100">
              <a:latin typeface="Arial"/>
              <a:ea typeface="Arial"/>
              <a:cs typeface="Arial"/>
              <a:sym typeface="Arial"/>
            </a:endParaRPr>
          </a:p>
        </p:txBody>
      </p:sp>
      <p:pic>
        <p:nvPicPr>
          <p:cNvPr id="919" name="Google Shape;919;p77"/>
          <p:cNvPicPr preferRelativeResize="0"/>
          <p:nvPr/>
        </p:nvPicPr>
        <p:blipFill rotWithShape="1">
          <a:blip r:embed="rId3">
            <a:alphaModFix/>
          </a:blip>
          <a:srcRect b="0" l="0" r="0" t="0"/>
          <a:stretch/>
        </p:blipFill>
        <p:spPr>
          <a:xfrm>
            <a:off x="152400" y="597425"/>
            <a:ext cx="8839204" cy="4238329"/>
          </a:xfrm>
          <a:prstGeom prst="rect">
            <a:avLst/>
          </a:prstGeom>
          <a:noFill/>
          <a:ln>
            <a:noFill/>
          </a:ln>
        </p:spPr>
      </p:pic>
      <p:sp>
        <p:nvSpPr>
          <p:cNvPr id="920" name="Google Shape;920;p77"/>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7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200">
                <a:latin typeface="Arial"/>
                <a:ea typeface="Arial"/>
                <a:cs typeface="Arial"/>
                <a:sym typeface="Arial"/>
              </a:rPr>
              <a:t>JW BI case with 50km grid resolution: Pressure field at day 13</a:t>
            </a:r>
            <a:endParaRPr sz="2200">
              <a:latin typeface="Arial"/>
              <a:ea typeface="Arial"/>
              <a:cs typeface="Arial"/>
              <a:sym typeface="Arial"/>
            </a:endParaRPr>
          </a:p>
        </p:txBody>
      </p:sp>
      <p:pic>
        <p:nvPicPr>
          <p:cNvPr id="926" name="Google Shape;926;p78"/>
          <p:cNvPicPr preferRelativeResize="0"/>
          <p:nvPr/>
        </p:nvPicPr>
        <p:blipFill rotWithShape="1">
          <a:blip r:embed="rId3">
            <a:alphaModFix/>
          </a:blip>
          <a:srcRect b="0" l="258" r="258" t="0"/>
          <a:stretch/>
        </p:blipFill>
        <p:spPr>
          <a:xfrm>
            <a:off x="304800" y="698825"/>
            <a:ext cx="8839204" cy="4134745"/>
          </a:xfrm>
          <a:prstGeom prst="rect">
            <a:avLst/>
          </a:prstGeom>
          <a:noFill/>
          <a:ln>
            <a:noFill/>
          </a:ln>
        </p:spPr>
      </p:pic>
      <p:sp>
        <p:nvSpPr>
          <p:cNvPr id="927" name="Google Shape;927;p78"/>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7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Example Simulations: JW Baroclinic Instability</a:t>
            </a:r>
            <a:endParaRPr/>
          </a:p>
        </p:txBody>
      </p:sp>
      <p:sp>
        <p:nvSpPr>
          <p:cNvPr id="933" name="Google Shape;933;p79"/>
          <p:cNvSpPr txBox="1"/>
          <p:nvPr/>
        </p:nvSpPr>
        <p:spPr>
          <a:xfrm>
            <a:off x="320100" y="762000"/>
            <a:ext cx="8503800" cy="39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 the MPAS root directory create a new runs directory and a directory for this case:</a:t>
            </a:r>
            <a:endParaRPr b="0" i="0" sz="14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Roboto Mono Light"/>
              <a:buChar char="●"/>
            </a:pPr>
            <a:r>
              <a:rPr b="0" i="0" lang="en-GB" sz="1300" u="none" cap="none" strike="noStrike">
                <a:solidFill>
                  <a:srgbClr val="000000"/>
                </a:solidFill>
                <a:latin typeface="Roboto Mono Light"/>
                <a:ea typeface="Roboto Mono Light"/>
                <a:cs typeface="Roboto Mono Light"/>
                <a:sym typeface="Roboto Mono Light"/>
              </a:rPr>
              <a:t> </a:t>
            </a:r>
            <a:r>
              <a:rPr b="0" i="0" lang="en-GB" sz="1300" u="none" cap="none" strike="noStrike">
                <a:solidFill>
                  <a:srgbClr val="000000"/>
                </a:solidFill>
                <a:highlight>
                  <a:schemeClr val="lt2"/>
                </a:highlight>
                <a:latin typeface="Roboto Mono Light"/>
                <a:ea typeface="Roboto Mono Light"/>
                <a:cs typeface="Roboto Mono Light"/>
                <a:sym typeface="Roboto Mono Light"/>
              </a:rPr>
              <a:t>mkdir -p runs/jw-bi-200km ; cd runs/jw-bi-200km</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Create a link to the grid files:</a:t>
            </a:r>
            <a:endParaRPr b="0" i="0" sz="14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Roboto Mono Light"/>
              <a:buChar char="●"/>
            </a:pPr>
            <a:r>
              <a:rPr b="0" i="0" lang="en-GB" sz="1300" u="none" cap="none" strike="noStrike">
                <a:solidFill>
                  <a:srgbClr val="000000"/>
                </a:solidFill>
                <a:latin typeface="Roboto Mono Light"/>
                <a:ea typeface="Roboto Mono Light"/>
                <a:cs typeface="Roboto Mono Light"/>
                <a:sym typeface="Roboto Mono Light"/>
              </a:rPr>
              <a:t> </a:t>
            </a:r>
            <a:r>
              <a:rPr b="0" i="0" lang="en-GB" sz="1300" u="none" cap="none" strike="noStrike">
                <a:solidFill>
                  <a:srgbClr val="000000"/>
                </a:solidFill>
                <a:highlight>
                  <a:schemeClr val="lt2"/>
                </a:highlight>
                <a:latin typeface="Roboto Mono Light"/>
                <a:ea typeface="Roboto Mono Light"/>
                <a:cs typeface="Roboto Mono Light"/>
                <a:sym typeface="Roboto Mono Light"/>
              </a:rPr>
              <a:t>ln -s ../../grids/grids/unif200km/unif200km_mpas.nc ./</a:t>
            </a:r>
            <a:endParaRPr b="0" i="0" sz="14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Roboto Mono Light"/>
              <a:buChar char="●"/>
            </a:pPr>
            <a:r>
              <a:rPr b="0" i="0" lang="en-GB" sz="1300" u="none" cap="none" strike="noStrike">
                <a:solidFill>
                  <a:srgbClr val="000000"/>
                </a:solidFill>
                <a:latin typeface="Roboto Mono Light"/>
                <a:ea typeface="Roboto Mono Light"/>
                <a:cs typeface="Roboto Mono Light"/>
                <a:sym typeface="Roboto Mono Light"/>
              </a:rPr>
              <a:t> </a:t>
            </a:r>
            <a:r>
              <a:rPr b="0" i="0" lang="en-GB" sz="1300" u="none" cap="none" strike="noStrike">
                <a:solidFill>
                  <a:srgbClr val="000000"/>
                </a:solidFill>
                <a:highlight>
                  <a:schemeClr val="lt2"/>
                </a:highlight>
                <a:latin typeface="Roboto Mono Light"/>
                <a:ea typeface="Roboto Mono Light"/>
                <a:cs typeface="Roboto Mono Light"/>
                <a:sym typeface="Roboto Mono Light"/>
              </a:rPr>
              <a:t>ln -s ../../grids/grids/unif200km/unif200km_graph.info.part.4 ./</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Create a link to the init_atmosphere executable:</a:t>
            </a:r>
            <a:endParaRPr b="0" i="0" sz="14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Roboto Mono Light"/>
              <a:buChar char="●"/>
            </a:pPr>
            <a:r>
              <a:rPr b="0" i="0" lang="en-GB" sz="1300" u="none" cap="none" strike="noStrike">
                <a:solidFill>
                  <a:srgbClr val="000000"/>
                </a:solidFill>
                <a:latin typeface="Roboto Mono Light"/>
                <a:ea typeface="Roboto Mono Light"/>
                <a:cs typeface="Roboto Mono Light"/>
                <a:sym typeface="Roboto Mono Light"/>
              </a:rPr>
              <a:t> </a:t>
            </a:r>
            <a:r>
              <a:rPr b="0" i="0" lang="en-GB" sz="1300" u="none" cap="none" strike="noStrike">
                <a:solidFill>
                  <a:srgbClr val="000000"/>
                </a:solidFill>
                <a:highlight>
                  <a:schemeClr val="lt2"/>
                </a:highlight>
                <a:latin typeface="Roboto Mono Light"/>
                <a:ea typeface="Roboto Mono Light"/>
                <a:cs typeface="Roboto Mono Light"/>
                <a:sym typeface="Roboto Mono Light"/>
              </a:rPr>
              <a:t>ln -s ../../init_atmosphere ./</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Then, create the </a:t>
            </a:r>
            <a:r>
              <a:rPr b="0" i="1" lang="en-GB" sz="1400" u="none" cap="none" strike="noStrike">
                <a:solidFill>
                  <a:srgbClr val="000000"/>
                </a:solidFill>
                <a:latin typeface="Arial"/>
                <a:ea typeface="Arial"/>
                <a:cs typeface="Arial"/>
                <a:sym typeface="Arial"/>
              </a:rPr>
              <a:t>namelist.init_atmosphere</a:t>
            </a:r>
            <a:r>
              <a:rPr b="0" i="0" lang="en-GB" sz="1400" u="none" cap="none" strike="noStrike">
                <a:solidFill>
                  <a:srgbClr val="000000"/>
                </a:solidFill>
                <a:latin typeface="Arial"/>
                <a:ea typeface="Arial"/>
                <a:cs typeface="Arial"/>
                <a:sym typeface="Arial"/>
              </a:rPr>
              <a:t> and </a:t>
            </a:r>
            <a:r>
              <a:rPr b="0" i="1" lang="en-GB" sz="1400" u="none" cap="none" strike="noStrike">
                <a:solidFill>
                  <a:srgbClr val="000000"/>
                </a:solidFill>
                <a:latin typeface="Arial"/>
                <a:ea typeface="Arial"/>
                <a:cs typeface="Arial"/>
                <a:sym typeface="Arial"/>
              </a:rPr>
              <a:t>streams.init_atmosphere</a:t>
            </a:r>
            <a:r>
              <a:rPr b="0" i="0" lang="en-GB" sz="1400" u="none" cap="none" strike="noStrike">
                <a:solidFill>
                  <a:srgbClr val="000000"/>
                </a:solidFill>
                <a:latin typeface="Arial"/>
                <a:ea typeface="Arial"/>
                <a:cs typeface="Arial"/>
                <a:sym typeface="Arial"/>
              </a:rPr>
              <a:t> files</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8"/>
          <p:cNvSpPr txBox="1"/>
          <p:nvPr>
            <p:ph type="title"/>
          </p:nvPr>
        </p:nvSpPr>
        <p:spPr>
          <a:xfrm>
            <a:off x="457200" y="21437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Operational Weather Forecast /</a:t>
            </a:r>
            <a:endParaRPr/>
          </a:p>
          <a:p>
            <a:pPr indent="0" lvl="0" marL="0" rtl="0" algn="ctr">
              <a:lnSpc>
                <a:spcPct val="100000"/>
              </a:lnSpc>
              <a:spcBef>
                <a:spcPts val="0"/>
              </a:spcBef>
              <a:spcAft>
                <a:spcPts val="0"/>
              </a:spcAft>
              <a:buSzPts val="3000"/>
              <a:buNone/>
            </a:pPr>
            <a:r>
              <a:rPr lang="en-GB"/>
              <a:t>Climate System</a:t>
            </a:r>
            <a:endParaRPr/>
          </a:p>
        </p:txBody>
      </p:sp>
      <p:sp>
        <p:nvSpPr>
          <p:cNvPr id="89" name="Google Shape;89;p8"/>
          <p:cNvSpPr/>
          <p:nvPr/>
        </p:nvSpPr>
        <p:spPr>
          <a:xfrm>
            <a:off x="3004125" y="1991150"/>
            <a:ext cx="2348100" cy="1185300"/>
          </a:xfrm>
          <a:prstGeom prst="rect">
            <a:avLst/>
          </a:prstGeom>
          <a:solidFill>
            <a:srgbClr val="CFE2F3"/>
          </a:solidFill>
          <a:ln cap="flat" cmpd="sng" w="9525">
            <a:solidFill>
              <a:srgbClr val="293C7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Dynamics (Euler Eq.)</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(Advance Time)</a:t>
            </a:r>
            <a:endParaRPr b="0" i="0" sz="1400" u="none" cap="none" strike="noStrike">
              <a:solidFill>
                <a:srgbClr val="000000"/>
              </a:solidFill>
              <a:latin typeface="Arial"/>
              <a:ea typeface="Arial"/>
              <a:cs typeface="Arial"/>
              <a:sym typeface="Arial"/>
            </a:endParaRPr>
          </a:p>
        </p:txBody>
      </p:sp>
      <p:sp>
        <p:nvSpPr>
          <p:cNvPr id="90" name="Google Shape;90;p8"/>
          <p:cNvSpPr/>
          <p:nvPr/>
        </p:nvSpPr>
        <p:spPr>
          <a:xfrm>
            <a:off x="487875" y="1991150"/>
            <a:ext cx="1983000" cy="1185300"/>
          </a:xfrm>
          <a:prstGeom prst="rect">
            <a:avLst/>
          </a:prstGeom>
          <a:noFill/>
          <a:ln cap="flat" cmpd="sng" w="9525">
            <a:solidFill>
              <a:srgbClr val="293C7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Initial Conditions</a:t>
            </a:r>
            <a:endParaRPr b="0" i="0" sz="1400" u="none" cap="none" strike="noStrike">
              <a:solidFill>
                <a:srgbClr val="000000"/>
              </a:solidFill>
              <a:latin typeface="Arial"/>
              <a:ea typeface="Arial"/>
              <a:cs typeface="Arial"/>
              <a:sym typeface="Arial"/>
            </a:endParaRPr>
          </a:p>
        </p:txBody>
      </p:sp>
      <p:sp>
        <p:nvSpPr>
          <p:cNvPr id="91" name="Google Shape;91;p8"/>
          <p:cNvSpPr/>
          <p:nvPr/>
        </p:nvSpPr>
        <p:spPr>
          <a:xfrm>
            <a:off x="5899875" y="1991150"/>
            <a:ext cx="2043000" cy="1185300"/>
          </a:xfrm>
          <a:prstGeom prst="rect">
            <a:avLst/>
          </a:prstGeom>
          <a:noFill/>
          <a:ln cap="flat" cmpd="sng" w="9525">
            <a:solidFill>
              <a:srgbClr val="293C7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Forecast</a:t>
            </a:r>
            <a:endParaRPr b="0" i="0" sz="1400" u="none" cap="none" strike="noStrike">
              <a:solidFill>
                <a:srgbClr val="000000"/>
              </a:solidFill>
              <a:latin typeface="Arial"/>
              <a:ea typeface="Arial"/>
              <a:cs typeface="Arial"/>
              <a:sym typeface="Arial"/>
            </a:endParaRPr>
          </a:p>
        </p:txBody>
      </p:sp>
      <p:sp>
        <p:nvSpPr>
          <p:cNvPr id="92" name="Google Shape;92;p8"/>
          <p:cNvSpPr/>
          <p:nvPr/>
        </p:nvSpPr>
        <p:spPr>
          <a:xfrm>
            <a:off x="2470725" y="3759500"/>
            <a:ext cx="1740900" cy="936900"/>
          </a:xfrm>
          <a:prstGeom prst="rect">
            <a:avLst/>
          </a:prstGeom>
          <a:noFill/>
          <a:ln cap="flat" cmpd="sng" w="9525">
            <a:solidFill>
              <a:srgbClr val="293C7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Parameterization</a:t>
            </a:r>
            <a:endParaRPr b="0" i="0" sz="1400" u="none" cap="none" strike="noStrike">
              <a:solidFill>
                <a:srgbClr val="000000"/>
              </a:solidFill>
              <a:latin typeface="Arial"/>
              <a:ea typeface="Arial"/>
              <a:cs typeface="Arial"/>
              <a:sym typeface="Arial"/>
            </a:endParaRPr>
          </a:p>
        </p:txBody>
      </p:sp>
      <p:sp>
        <p:nvSpPr>
          <p:cNvPr id="93" name="Google Shape;93;p8"/>
          <p:cNvSpPr/>
          <p:nvPr/>
        </p:nvSpPr>
        <p:spPr>
          <a:xfrm>
            <a:off x="2495475" y="2527850"/>
            <a:ext cx="432600" cy="149100"/>
          </a:xfrm>
          <a:prstGeom prs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8"/>
          <p:cNvSpPr/>
          <p:nvPr/>
        </p:nvSpPr>
        <p:spPr>
          <a:xfrm>
            <a:off x="5391075" y="2527850"/>
            <a:ext cx="432600" cy="149100"/>
          </a:xfrm>
          <a:prstGeom prs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8"/>
          <p:cNvSpPr/>
          <p:nvPr/>
        </p:nvSpPr>
        <p:spPr>
          <a:xfrm>
            <a:off x="3920975" y="3176450"/>
            <a:ext cx="578700" cy="514200"/>
          </a:xfrm>
          <a:prstGeom prst="up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8"/>
          <p:cNvSpPr txBox="1"/>
          <p:nvPr/>
        </p:nvSpPr>
        <p:spPr>
          <a:xfrm>
            <a:off x="-389275" y="3322175"/>
            <a:ext cx="3033600" cy="501000"/>
          </a:xfrm>
          <a:prstGeom prst="rect">
            <a:avLst/>
          </a:prstGeom>
          <a:noFill/>
          <a:ln>
            <a:noFill/>
          </a:ln>
        </p:spPr>
        <p:txBody>
          <a:bodyPr anchorCtr="0" anchor="t" bIns="91425" lIns="91425" spcFirstLastPara="1" rIns="91425" wrap="square" tIns="91425">
            <a:noAutofit/>
          </a:bodyPr>
          <a:lstStyle/>
          <a:p>
            <a:pPr indent="0" lvl="0" marL="9144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8"/>
          <p:cNvSpPr/>
          <p:nvPr/>
        </p:nvSpPr>
        <p:spPr>
          <a:xfrm>
            <a:off x="4315275" y="3759500"/>
            <a:ext cx="1740900" cy="936900"/>
          </a:xfrm>
          <a:prstGeom prst="rect">
            <a:avLst/>
          </a:prstGeom>
          <a:noFill/>
          <a:ln cap="flat" cmpd="sng" w="9525">
            <a:solidFill>
              <a:srgbClr val="293C7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Coupling</a:t>
            </a:r>
            <a:endParaRPr b="0" i="0" sz="1400" u="none" cap="none" strike="noStrike">
              <a:solidFill>
                <a:srgbClr val="000000"/>
              </a:solidFill>
              <a:latin typeface="Arial"/>
              <a:ea typeface="Arial"/>
              <a:cs typeface="Arial"/>
              <a:sym typeface="Arial"/>
            </a:endParaRPr>
          </a:p>
        </p:txBody>
      </p:sp>
      <p:sp>
        <p:nvSpPr>
          <p:cNvPr id="98" name="Google Shape;98;p8"/>
          <p:cNvSpPr txBox="1"/>
          <p:nvPr/>
        </p:nvSpPr>
        <p:spPr>
          <a:xfrm>
            <a:off x="6235150" y="3543325"/>
            <a:ext cx="2908800" cy="50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Coupled Models:</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Ocean </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Land</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Maybe full models!</a:t>
            </a:r>
            <a:endParaRPr b="0" i="0" sz="14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8"/>
          <p:cNvSpPr/>
          <p:nvPr/>
        </p:nvSpPr>
        <p:spPr>
          <a:xfrm>
            <a:off x="6850550" y="3242650"/>
            <a:ext cx="261000" cy="300600"/>
          </a:xfrm>
          <a:prstGeom prst="down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8"/>
          <p:cNvSpPr/>
          <p:nvPr/>
        </p:nvSpPr>
        <p:spPr>
          <a:xfrm>
            <a:off x="1169775" y="1602353"/>
            <a:ext cx="351000" cy="388800"/>
          </a:xfrm>
          <a:prstGeom prst="down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8"/>
          <p:cNvSpPr txBox="1"/>
          <p:nvPr/>
        </p:nvSpPr>
        <p:spPr>
          <a:xfrm>
            <a:off x="1067650" y="620375"/>
            <a:ext cx="4293600" cy="50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Data</a:t>
            </a:r>
            <a:endParaRPr b="0" i="0" sz="1400" u="none" cap="none" strike="noStrike">
              <a:solidFill>
                <a:srgbClr val="000000"/>
              </a:solidFill>
              <a:latin typeface="Arial"/>
              <a:ea typeface="Arial"/>
              <a:cs typeface="Arial"/>
              <a:sym typeface="Arial"/>
            </a:endParaRPr>
          </a:p>
        </p:txBody>
      </p:sp>
      <p:pic>
        <p:nvPicPr>
          <p:cNvPr id="102" name="Google Shape;102;p8"/>
          <p:cNvPicPr preferRelativeResize="0"/>
          <p:nvPr/>
        </p:nvPicPr>
        <p:blipFill rotWithShape="1">
          <a:blip r:embed="rId3">
            <a:alphaModFix/>
          </a:blip>
          <a:srcRect b="0" l="0" r="0" t="0"/>
          <a:stretch/>
        </p:blipFill>
        <p:spPr>
          <a:xfrm>
            <a:off x="894525" y="639925"/>
            <a:ext cx="833125" cy="833125"/>
          </a:xfrm>
          <a:prstGeom prst="rect">
            <a:avLst/>
          </a:prstGeom>
          <a:noFill/>
          <a:ln>
            <a:noFill/>
          </a:ln>
        </p:spPr>
      </p:pic>
      <p:sp>
        <p:nvSpPr>
          <p:cNvPr id="103" name="Google Shape;103;p8"/>
          <p:cNvSpPr/>
          <p:nvPr/>
        </p:nvSpPr>
        <p:spPr>
          <a:xfrm rot="-5400000">
            <a:off x="3976225" y="-1221000"/>
            <a:ext cx="989400" cy="5232900"/>
          </a:xfrm>
          <a:prstGeom prst="bentUpArrow">
            <a:avLst>
              <a:gd fmla="val 12049" name="adj1"/>
              <a:gd fmla="val 17602"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8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Example Simulations: JW Baroclinic Instability</a:t>
            </a:r>
            <a:endParaRPr/>
          </a:p>
        </p:txBody>
      </p:sp>
      <p:pic>
        <p:nvPicPr>
          <p:cNvPr id="939" name="Google Shape;939;p80"/>
          <p:cNvPicPr preferRelativeResize="0"/>
          <p:nvPr/>
        </p:nvPicPr>
        <p:blipFill rotWithShape="1">
          <a:blip r:embed="rId3">
            <a:alphaModFix/>
          </a:blip>
          <a:srcRect b="0" l="0" r="0" t="0"/>
          <a:stretch/>
        </p:blipFill>
        <p:spPr>
          <a:xfrm>
            <a:off x="2019300" y="2711800"/>
            <a:ext cx="4823375" cy="2065975"/>
          </a:xfrm>
          <a:prstGeom prst="rect">
            <a:avLst/>
          </a:prstGeom>
          <a:noFill/>
          <a:ln>
            <a:noFill/>
          </a:ln>
        </p:spPr>
      </p:pic>
      <p:pic>
        <p:nvPicPr>
          <p:cNvPr id="940" name="Google Shape;940;p80"/>
          <p:cNvPicPr preferRelativeResize="0"/>
          <p:nvPr/>
        </p:nvPicPr>
        <p:blipFill rotWithShape="1">
          <a:blip r:embed="rId4">
            <a:alphaModFix/>
          </a:blip>
          <a:srcRect b="0" l="0" r="0" t="0"/>
          <a:stretch/>
        </p:blipFill>
        <p:spPr>
          <a:xfrm>
            <a:off x="2039488" y="696475"/>
            <a:ext cx="4782988" cy="191628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8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Example Simulations: JW Baroclinic Instability</a:t>
            </a:r>
            <a:endParaRPr/>
          </a:p>
        </p:txBody>
      </p:sp>
      <p:sp>
        <p:nvSpPr>
          <p:cNvPr id="946" name="Google Shape;946;p81"/>
          <p:cNvSpPr txBox="1"/>
          <p:nvPr/>
        </p:nvSpPr>
        <p:spPr>
          <a:xfrm>
            <a:off x="320100" y="678175"/>
            <a:ext cx="8503800" cy="39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Run the init_atmosphere executable:</a:t>
            </a:r>
            <a:endParaRPr b="0" i="0" sz="14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Roboto Mono Light"/>
              <a:buChar char="●"/>
            </a:pPr>
            <a:r>
              <a:rPr b="0" i="0" lang="en-GB" sz="1300" u="none" cap="none" strike="noStrike">
                <a:solidFill>
                  <a:srgbClr val="000000"/>
                </a:solidFill>
                <a:latin typeface="Roboto Mono Light"/>
                <a:ea typeface="Roboto Mono Light"/>
                <a:cs typeface="Roboto Mono Light"/>
                <a:sym typeface="Roboto Mono Light"/>
              </a:rPr>
              <a:t> </a:t>
            </a:r>
            <a:r>
              <a:rPr b="0" i="0" lang="en-GB" sz="1300" u="none" cap="none" strike="noStrike">
                <a:solidFill>
                  <a:srgbClr val="000000"/>
                </a:solidFill>
                <a:highlight>
                  <a:schemeClr val="lt2"/>
                </a:highlight>
                <a:latin typeface="Roboto Mono Light"/>
                <a:ea typeface="Roboto Mono Light"/>
                <a:cs typeface="Roboto Mono Light"/>
                <a:sym typeface="Roboto Mono Light"/>
              </a:rPr>
              <a:t>mpirun -n 4 ./init_atmosphere_model</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Check that the </a:t>
            </a:r>
            <a:r>
              <a:rPr b="0" i="1" lang="en-GB" sz="1400" u="none" cap="none" strike="noStrike">
                <a:solidFill>
                  <a:srgbClr val="000000"/>
                </a:solidFill>
                <a:latin typeface="Arial"/>
                <a:ea typeface="Arial"/>
                <a:cs typeface="Arial"/>
                <a:sym typeface="Arial"/>
              </a:rPr>
              <a:t>unif200km_jw-bi.init.nc</a:t>
            </a:r>
            <a:r>
              <a:rPr b="0" i="0" lang="en-GB" sz="1400" u="none" cap="none" strike="noStrike">
                <a:solidFill>
                  <a:srgbClr val="000000"/>
                </a:solidFill>
                <a:latin typeface="Arial"/>
                <a:ea typeface="Arial"/>
                <a:cs typeface="Arial"/>
                <a:sym typeface="Arial"/>
              </a:rPr>
              <a:t> file was created. The end of the </a:t>
            </a:r>
            <a:r>
              <a:rPr b="0" i="1" lang="en-GB" sz="1400" u="none" cap="none" strike="noStrike">
                <a:solidFill>
                  <a:srgbClr val="000000"/>
                </a:solidFill>
                <a:latin typeface="Arial"/>
                <a:ea typeface="Arial"/>
                <a:cs typeface="Arial"/>
                <a:sym typeface="Arial"/>
              </a:rPr>
              <a:t>log.init_atmosphere.0000.out</a:t>
            </a:r>
            <a:r>
              <a:rPr b="0" i="0" lang="en-GB" sz="1400" u="none" cap="none" strike="noStrike">
                <a:solidFill>
                  <a:srgbClr val="000000"/>
                </a:solidFill>
                <a:latin typeface="Arial"/>
                <a:ea typeface="Arial"/>
                <a:cs typeface="Arial"/>
                <a:sym typeface="Arial"/>
              </a:rPr>
              <a:t> should look like:</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p:txBody>
      </p:sp>
      <p:pic>
        <p:nvPicPr>
          <p:cNvPr id="947" name="Google Shape;947;p81"/>
          <p:cNvPicPr preferRelativeResize="0"/>
          <p:nvPr/>
        </p:nvPicPr>
        <p:blipFill rotWithShape="1">
          <a:blip r:embed="rId3">
            <a:alphaModFix/>
          </a:blip>
          <a:srcRect b="0" l="0" r="0" t="0"/>
          <a:stretch/>
        </p:blipFill>
        <p:spPr>
          <a:xfrm>
            <a:off x="781050" y="1799675"/>
            <a:ext cx="7581901" cy="305424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82"/>
          <p:cNvSpPr txBox="1"/>
          <p:nvPr/>
        </p:nvSpPr>
        <p:spPr>
          <a:xfrm>
            <a:off x="320100" y="678175"/>
            <a:ext cx="8503800" cy="39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p:txBody>
      </p:sp>
      <p:pic>
        <p:nvPicPr>
          <p:cNvPr id="953" name="Google Shape;953;p82"/>
          <p:cNvPicPr preferRelativeResize="0"/>
          <p:nvPr/>
        </p:nvPicPr>
        <p:blipFill rotWithShape="1">
          <a:blip r:embed="rId3">
            <a:alphaModFix/>
          </a:blip>
          <a:srcRect b="0" l="0" r="0" t="0"/>
          <a:stretch/>
        </p:blipFill>
        <p:spPr>
          <a:xfrm>
            <a:off x="0" y="0"/>
            <a:ext cx="3304271" cy="5143500"/>
          </a:xfrm>
          <a:prstGeom prst="rect">
            <a:avLst/>
          </a:prstGeom>
          <a:noFill/>
          <a:ln>
            <a:noFill/>
          </a:ln>
        </p:spPr>
      </p:pic>
      <p:pic>
        <p:nvPicPr>
          <p:cNvPr id="954" name="Google Shape;954;p82"/>
          <p:cNvPicPr preferRelativeResize="0"/>
          <p:nvPr/>
        </p:nvPicPr>
        <p:blipFill rotWithShape="1">
          <a:blip r:embed="rId4">
            <a:alphaModFix/>
          </a:blip>
          <a:srcRect b="0" l="0" r="0" t="0"/>
          <a:stretch/>
        </p:blipFill>
        <p:spPr>
          <a:xfrm>
            <a:off x="7083744" y="0"/>
            <a:ext cx="2060261" cy="5143500"/>
          </a:xfrm>
          <a:prstGeom prst="rect">
            <a:avLst/>
          </a:prstGeom>
          <a:noFill/>
          <a:ln>
            <a:noFill/>
          </a:ln>
        </p:spPr>
      </p:pic>
      <p:pic>
        <p:nvPicPr>
          <p:cNvPr id="955" name="Google Shape;955;p82"/>
          <p:cNvPicPr preferRelativeResize="0"/>
          <p:nvPr/>
        </p:nvPicPr>
        <p:blipFill rotWithShape="1">
          <a:blip r:embed="rId5">
            <a:alphaModFix/>
          </a:blip>
          <a:srcRect b="0" l="0" r="0" t="0"/>
          <a:stretch/>
        </p:blipFill>
        <p:spPr>
          <a:xfrm>
            <a:off x="3304275" y="1135406"/>
            <a:ext cx="3779475" cy="287269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83"/>
          <p:cNvSpPr txBox="1"/>
          <p:nvPr>
            <p:ph type="title"/>
          </p:nvPr>
        </p:nvSpPr>
        <p:spPr>
          <a:xfrm>
            <a:off x="457200" y="0"/>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i="1" lang="en-GB"/>
              <a:t>namelist.atmosphere</a:t>
            </a:r>
            <a:r>
              <a:rPr lang="en-GB"/>
              <a:t> options</a:t>
            </a:r>
            <a:endParaRPr/>
          </a:p>
        </p:txBody>
      </p:sp>
      <p:sp>
        <p:nvSpPr>
          <p:cNvPr id="961" name="Google Shape;961;p83"/>
          <p:cNvSpPr txBox="1"/>
          <p:nvPr/>
        </p:nvSpPr>
        <p:spPr>
          <a:xfrm>
            <a:off x="60900" y="438000"/>
            <a:ext cx="9022200" cy="39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The available options for the namelist.atmosphere file can be inspected in </a:t>
            </a:r>
            <a:r>
              <a:rPr b="0" i="1" lang="en-GB" sz="1400" u="none" cap="none" strike="noStrike">
                <a:solidFill>
                  <a:srgbClr val="000000"/>
                </a:solidFill>
                <a:latin typeface="Arial"/>
                <a:ea typeface="Arial"/>
                <a:cs typeface="Arial"/>
                <a:sym typeface="Arial"/>
              </a:rPr>
              <a:t>src/core_atmosphere/Registry.xml</a:t>
            </a:r>
            <a:r>
              <a:rPr b="0" i="0" lang="en-GB" sz="1400" u="none" cap="none" strike="noStrike">
                <a:solidFill>
                  <a:srgbClr val="000000"/>
                </a:solidFill>
                <a:latin typeface="Arial"/>
                <a:ea typeface="Arial"/>
                <a:cs typeface="Arial"/>
                <a:sym typeface="Arial"/>
              </a:rPr>
              <a:t> </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p:txBody>
      </p:sp>
      <p:pic>
        <p:nvPicPr>
          <p:cNvPr id="962" name="Google Shape;962;p83"/>
          <p:cNvPicPr preferRelativeResize="0"/>
          <p:nvPr/>
        </p:nvPicPr>
        <p:blipFill rotWithShape="1">
          <a:blip r:embed="rId3">
            <a:alphaModFix/>
          </a:blip>
          <a:srcRect b="0" l="0" r="0" t="0"/>
          <a:stretch/>
        </p:blipFill>
        <p:spPr>
          <a:xfrm>
            <a:off x="1607800" y="755875"/>
            <a:ext cx="5989348" cy="41188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8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Namelist and Streams (links)</a:t>
            </a:r>
            <a:endParaRPr/>
          </a:p>
        </p:txBody>
      </p:sp>
      <p:sp>
        <p:nvSpPr>
          <p:cNvPr id="968" name="Google Shape;968;p84"/>
          <p:cNvSpPr txBox="1"/>
          <p:nvPr/>
        </p:nvSpPr>
        <p:spPr>
          <a:xfrm>
            <a:off x="902625" y="1647650"/>
            <a:ext cx="41262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Init_atmosphere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sng" cap="none" strike="noStrike">
                <a:solidFill>
                  <a:schemeClr val="hlink"/>
                </a:solidFill>
                <a:latin typeface="Arial"/>
                <a:ea typeface="Arial"/>
                <a:cs typeface="Arial"/>
                <a:sym typeface="Arial"/>
                <a:hlinkClick r:id="rId3"/>
              </a:rPr>
              <a:t>Namelist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sng" cap="none" strike="noStrike">
                <a:solidFill>
                  <a:schemeClr val="hlink"/>
                </a:solidFill>
                <a:latin typeface="Arial"/>
                <a:ea typeface="Arial"/>
                <a:cs typeface="Arial"/>
                <a:sym typeface="Arial"/>
                <a:hlinkClick r:id="rId4"/>
              </a:rPr>
              <a:t>Streams</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Atmosphere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sng" cap="none" strike="noStrike">
                <a:solidFill>
                  <a:schemeClr val="hlink"/>
                </a:solidFill>
                <a:latin typeface="Arial"/>
                <a:ea typeface="Arial"/>
                <a:cs typeface="Arial"/>
                <a:sym typeface="Arial"/>
                <a:hlinkClick r:id="rId5"/>
              </a:rPr>
              <a:t>Namelist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400" u="sng" cap="none" strike="noStrike">
                <a:solidFill>
                  <a:schemeClr val="hlink"/>
                </a:solidFill>
                <a:latin typeface="Arial"/>
                <a:ea typeface="Arial"/>
                <a:cs typeface="Arial"/>
                <a:sym typeface="Arial"/>
                <a:hlinkClick r:id="rId6"/>
              </a:rPr>
              <a:t>Streams</a:t>
            </a:r>
            <a:endParaRPr b="0" i="0" sz="1400" u="none" cap="none" strike="noStrike">
              <a:solidFill>
                <a:srgbClr val="000000"/>
              </a:solidFill>
              <a:latin typeface="Arial"/>
              <a:ea typeface="Arial"/>
              <a:cs typeface="Arial"/>
              <a:sym typeface="Arial"/>
            </a:endParaRPr>
          </a:p>
        </p:txBody>
      </p:sp>
      <p:pic>
        <p:nvPicPr>
          <p:cNvPr id="969" name="Google Shape;969;p84"/>
          <p:cNvPicPr preferRelativeResize="0"/>
          <p:nvPr/>
        </p:nvPicPr>
        <p:blipFill rotWithShape="1">
          <a:blip r:embed="rId7">
            <a:alphaModFix/>
          </a:blip>
          <a:srcRect b="0" l="0" r="0" t="0"/>
          <a:stretch/>
        </p:blipFill>
        <p:spPr>
          <a:xfrm>
            <a:off x="3717900" y="700075"/>
            <a:ext cx="2811850" cy="4376999"/>
          </a:xfrm>
          <a:prstGeom prst="rect">
            <a:avLst/>
          </a:prstGeom>
          <a:noFill/>
          <a:ln>
            <a:noFill/>
          </a:ln>
        </p:spPr>
      </p:pic>
      <p:pic>
        <p:nvPicPr>
          <p:cNvPr id="970" name="Google Shape;970;p84"/>
          <p:cNvPicPr preferRelativeResize="0"/>
          <p:nvPr/>
        </p:nvPicPr>
        <p:blipFill rotWithShape="1">
          <a:blip r:embed="rId8">
            <a:alphaModFix/>
          </a:blip>
          <a:srcRect b="0" l="0" r="0" t="0"/>
          <a:stretch/>
        </p:blipFill>
        <p:spPr>
          <a:xfrm>
            <a:off x="6556050" y="3158172"/>
            <a:ext cx="2511749" cy="1909128"/>
          </a:xfrm>
          <a:prstGeom prst="rect">
            <a:avLst/>
          </a:prstGeom>
          <a:noFill/>
          <a:ln>
            <a:noFill/>
          </a:ln>
        </p:spPr>
      </p:pic>
      <p:sp>
        <p:nvSpPr>
          <p:cNvPr id="971" name="Google Shape;971;p84"/>
          <p:cNvSpPr txBox="1"/>
          <p:nvPr/>
        </p:nvSpPr>
        <p:spPr>
          <a:xfrm>
            <a:off x="-57625" y="3904450"/>
            <a:ext cx="3868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Run the atmosphere executable:</a:t>
            </a:r>
            <a:endParaRPr b="0" i="0" sz="14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Roboto Mono Light"/>
              <a:buChar char="●"/>
            </a:pPr>
            <a:r>
              <a:rPr b="0" i="0" lang="en-GB" sz="1300" u="none" cap="none" strike="noStrike">
                <a:solidFill>
                  <a:srgbClr val="000000"/>
                </a:solidFill>
                <a:latin typeface="Roboto Mono Light"/>
                <a:ea typeface="Roboto Mono Light"/>
                <a:cs typeface="Roboto Mono Light"/>
                <a:sym typeface="Roboto Mono Light"/>
              </a:rPr>
              <a:t> </a:t>
            </a:r>
            <a:r>
              <a:rPr b="0" i="0" lang="en-GB" sz="1300" u="none" cap="none" strike="noStrike">
                <a:solidFill>
                  <a:srgbClr val="000000"/>
                </a:solidFill>
                <a:highlight>
                  <a:schemeClr val="lt2"/>
                </a:highlight>
                <a:latin typeface="Roboto Mono Light"/>
                <a:ea typeface="Roboto Mono Light"/>
                <a:cs typeface="Roboto Mono Light"/>
                <a:sym typeface="Roboto Mono Light"/>
              </a:rPr>
              <a:t>mpirun -n 4 ./atmosphere_model</a:t>
            </a:r>
            <a:endParaRPr b="0" i="0" sz="1300" u="none" cap="none" strike="noStrike">
              <a:solidFill>
                <a:srgbClr val="000000"/>
              </a:solidFill>
              <a:highlight>
                <a:schemeClr val="lt2"/>
              </a:highlight>
              <a:latin typeface="Roboto Mono Light"/>
              <a:ea typeface="Roboto Mono Light"/>
              <a:cs typeface="Roboto Mono Light"/>
              <a:sym typeface="Roboto Mono Light"/>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8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100">
                <a:latin typeface="Arial"/>
                <a:ea typeface="Arial"/>
                <a:cs typeface="Arial"/>
                <a:sym typeface="Arial"/>
              </a:rPr>
              <a:t>JW BI case with 200km grid resolution: Zonal wind field at day 13</a:t>
            </a:r>
            <a:endParaRPr sz="2100">
              <a:latin typeface="Arial"/>
              <a:ea typeface="Arial"/>
              <a:cs typeface="Arial"/>
              <a:sym typeface="Arial"/>
            </a:endParaRPr>
          </a:p>
        </p:txBody>
      </p:sp>
      <p:pic>
        <p:nvPicPr>
          <p:cNvPr id="977" name="Google Shape;977;p85"/>
          <p:cNvPicPr preferRelativeResize="0"/>
          <p:nvPr/>
        </p:nvPicPr>
        <p:blipFill rotWithShape="1">
          <a:blip r:embed="rId3">
            <a:alphaModFix/>
          </a:blip>
          <a:srcRect b="0" l="0" r="0" t="0"/>
          <a:stretch/>
        </p:blipFill>
        <p:spPr>
          <a:xfrm>
            <a:off x="152400" y="597425"/>
            <a:ext cx="8839204" cy="4238329"/>
          </a:xfrm>
          <a:prstGeom prst="rect">
            <a:avLst/>
          </a:prstGeom>
          <a:noFill/>
          <a:ln>
            <a:noFill/>
          </a:ln>
        </p:spPr>
      </p:pic>
      <p:sp>
        <p:nvSpPr>
          <p:cNvPr id="978" name="Google Shape;978;p85"/>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8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100">
                <a:latin typeface="Arial"/>
                <a:ea typeface="Arial"/>
                <a:cs typeface="Arial"/>
                <a:sym typeface="Arial"/>
              </a:rPr>
              <a:t>JW BI case with 50km grid resolution: Zonal wind field at day 13</a:t>
            </a:r>
            <a:endParaRPr sz="2100">
              <a:latin typeface="Arial"/>
              <a:ea typeface="Arial"/>
              <a:cs typeface="Arial"/>
              <a:sym typeface="Arial"/>
            </a:endParaRPr>
          </a:p>
        </p:txBody>
      </p:sp>
      <p:pic>
        <p:nvPicPr>
          <p:cNvPr id="984" name="Google Shape;984;p86"/>
          <p:cNvPicPr preferRelativeResize="0"/>
          <p:nvPr/>
        </p:nvPicPr>
        <p:blipFill rotWithShape="1">
          <a:blip r:embed="rId3">
            <a:alphaModFix/>
          </a:blip>
          <a:srcRect b="0" l="0" r="0" t="0"/>
          <a:stretch/>
        </p:blipFill>
        <p:spPr>
          <a:xfrm>
            <a:off x="152400" y="597425"/>
            <a:ext cx="8839204" cy="4238329"/>
          </a:xfrm>
          <a:prstGeom prst="rect">
            <a:avLst/>
          </a:prstGeom>
          <a:noFill/>
          <a:ln>
            <a:noFill/>
          </a:ln>
        </p:spPr>
      </p:pic>
      <p:sp>
        <p:nvSpPr>
          <p:cNvPr id="985" name="Google Shape;985;p86"/>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8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200">
                <a:latin typeface="Arial"/>
                <a:ea typeface="Arial"/>
                <a:cs typeface="Arial"/>
                <a:sym typeface="Arial"/>
              </a:rPr>
              <a:t>JW BI case with 200km grid resolution: Pressure field at day 13</a:t>
            </a:r>
            <a:endParaRPr sz="2200">
              <a:latin typeface="Arial"/>
              <a:ea typeface="Arial"/>
              <a:cs typeface="Arial"/>
              <a:sym typeface="Arial"/>
            </a:endParaRPr>
          </a:p>
        </p:txBody>
      </p:sp>
      <p:pic>
        <p:nvPicPr>
          <p:cNvPr id="991" name="Google Shape;991;p87"/>
          <p:cNvPicPr preferRelativeResize="0"/>
          <p:nvPr/>
        </p:nvPicPr>
        <p:blipFill rotWithShape="1">
          <a:blip r:embed="rId3">
            <a:alphaModFix/>
          </a:blip>
          <a:srcRect b="0" l="0" r="0" t="0"/>
          <a:stretch/>
        </p:blipFill>
        <p:spPr>
          <a:xfrm>
            <a:off x="304800" y="698825"/>
            <a:ext cx="8839204" cy="4134745"/>
          </a:xfrm>
          <a:prstGeom prst="rect">
            <a:avLst/>
          </a:prstGeom>
          <a:noFill/>
          <a:ln>
            <a:noFill/>
          </a:ln>
        </p:spPr>
      </p:pic>
      <p:sp>
        <p:nvSpPr>
          <p:cNvPr id="992" name="Google Shape;992;p87"/>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8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200">
                <a:latin typeface="Arial"/>
                <a:ea typeface="Arial"/>
                <a:cs typeface="Arial"/>
                <a:sym typeface="Arial"/>
              </a:rPr>
              <a:t>JW BI case with 50km grid resolution: Pressure field at day 13</a:t>
            </a:r>
            <a:endParaRPr sz="2200">
              <a:latin typeface="Arial"/>
              <a:ea typeface="Arial"/>
              <a:cs typeface="Arial"/>
              <a:sym typeface="Arial"/>
            </a:endParaRPr>
          </a:p>
        </p:txBody>
      </p:sp>
      <p:pic>
        <p:nvPicPr>
          <p:cNvPr id="998" name="Google Shape;998;p88"/>
          <p:cNvPicPr preferRelativeResize="0"/>
          <p:nvPr/>
        </p:nvPicPr>
        <p:blipFill rotWithShape="1">
          <a:blip r:embed="rId3">
            <a:alphaModFix/>
          </a:blip>
          <a:srcRect b="0" l="258" r="258" t="0"/>
          <a:stretch/>
        </p:blipFill>
        <p:spPr>
          <a:xfrm>
            <a:off x="304800" y="698825"/>
            <a:ext cx="8839204" cy="4134745"/>
          </a:xfrm>
          <a:prstGeom prst="rect">
            <a:avLst/>
          </a:prstGeom>
          <a:noFill/>
          <a:ln>
            <a:noFill/>
          </a:ln>
        </p:spPr>
      </p:pic>
      <p:sp>
        <p:nvSpPr>
          <p:cNvPr id="999" name="Google Shape;999;p88"/>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8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200">
                <a:latin typeface="Arial"/>
                <a:ea typeface="Arial"/>
                <a:cs typeface="Arial"/>
                <a:sym typeface="Arial"/>
              </a:rPr>
              <a:t>JW BI case with 200km grid resolution: Vorticity field at day 13</a:t>
            </a:r>
            <a:endParaRPr sz="2200">
              <a:latin typeface="Arial"/>
              <a:ea typeface="Arial"/>
              <a:cs typeface="Arial"/>
              <a:sym typeface="Arial"/>
            </a:endParaRPr>
          </a:p>
        </p:txBody>
      </p:sp>
      <p:pic>
        <p:nvPicPr>
          <p:cNvPr id="1005" name="Google Shape;1005;p89"/>
          <p:cNvPicPr preferRelativeResize="0"/>
          <p:nvPr/>
        </p:nvPicPr>
        <p:blipFill rotWithShape="1">
          <a:blip r:embed="rId3">
            <a:alphaModFix/>
          </a:blip>
          <a:srcRect b="0" l="534" r="534" t="0"/>
          <a:stretch/>
        </p:blipFill>
        <p:spPr>
          <a:xfrm>
            <a:off x="152400" y="749825"/>
            <a:ext cx="8839204" cy="4031160"/>
          </a:xfrm>
          <a:prstGeom prst="rect">
            <a:avLst/>
          </a:prstGeom>
          <a:noFill/>
          <a:ln>
            <a:noFill/>
          </a:ln>
        </p:spPr>
      </p:pic>
      <p:sp>
        <p:nvSpPr>
          <p:cNvPr id="1006" name="Google Shape;1006;p89"/>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9"/>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The computational challenge</a:t>
            </a:r>
            <a:endParaRPr/>
          </a:p>
        </p:txBody>
      </p:sp>
      <p:pic>
        <p:nvPicPr>
          <p:cNvPr id="109" name="Google Shape;109;p9"/>
          <p:cNvPicPr preferRelativeResize="0"/>
          <p:nvPr/>
        </p:nvPicPr>
        <p:blipFill rotWithShape="1">
          <a:blip r:embed="rId3">
            <a:alphaModFix/>
          </a:blip>
          <a:srcRect b="0" l="0" r="8113" t="14857"/>
          <a:stretch/>
        </p:blipFill>
        <p:spPr>
          <a:xfrm>
            <a:off x="59375" y="847075"/>
            <a:ext cx="4755525" cy="3091150"/>
          </a:xfrm>
          <a:prstGeom prst="rect">
            <a:avLst/>
          </a:prstGeom>
          <a:noFill/>
          <a:ln>
            <a:noFill/>
          </a:ln>
        </p:spPr>
      </p:pic>
      <p:pic>
        <p:nvPicPr>
          <p:cNvPr id="110" name="Google Shape;110;p9"/>
          <p:cNvPicPr preferRelativeResize="0"/>
          <p:nvPr/>
        </p:nvPicPr>
        <p:blipFill rotWithShape="1">
          <a:blip r:embed="rId4">
            <a:alphaModFix/>
          </a:blip>
          <a:srcRect b="0" l="0" r="0" t="0"/>
          <a:stretch/>
        </p:blipFill>
        <p:spPr>
          <a:xfrm>
            <a:off x="2092650" y="2941400"/>
            <a:ext cx="2128750" cy="2151751"/>
          </a:xfrm>
          <a:prstGeom prst="rect">
            <a:avLst/>
          </a:prstGeom>
          <a:noFill/>
          <a:ln>
            <a:noFill/>
          </a:ln>
        </p:spPr>
      </p:pic>
      <p:sp>
        <p:nvSpPr>
          <p:cNvPr id="111" name="Google Shape;111;p9"/>
          <p:cNvSpPr txBox="1"/>
          <p:nvPr/>
        </p:nvSpPr>
        <p:spPr>
          <a:xfrm>
            <a:off x="150000" y="560425"/>
            <a:ext cx="442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226A8A"/>
                </a:solidFill>
                <a:latin typeface="Arial"/>
                <a:ea typeface="Arial"/>
                <a:cs typeface="Arial"/>
                <a:sym typeface="Arial"/>
              </a:rPr>
              <a:t>Underlying dynamics equations are simplifications of </a:t>
            </a:r>
            <a:endParaRPr b="0" i="0" sz="1400" u="none" cap="none" strike="noStrike">
              <a:solidFill>
                <a:srgbClr val="226A8A"/>
              </a:solidFill>
              <a:latin typeface="Arial"/>
              <a:ea typeface="Arial"/>
              <a:cs typeface="Arial"/>
              <a:sym typeface="Arial"/>
            </a:endParaRPr>
          </a:p>
        </p:txBody>
      </p:sp>
      <p:sp>
        <p:nvSpPr>
          <p:cNvPr id="112" name="Google Shape;112;p9"/>
          <p:cNvSpPr txBox="1"/>
          <p:nvPr/>
        </p:nvSpPr>
        <p:spPr>
          <a:xfrm>
            <a:off x="2981800" y="2263950"/>
            <a:ext cx="2466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226A8A"/>
                </a:solidFill>
                <a:latin typeface="Arial"/>
                <a:ea typeface="Arial"/>
                <a:cs typeface="Arial"/>
                <a:sym typeface="Arial"/>
              </a:rPr>
              <a:t>…to be solved on the whole sphere…</a:t>
            </a:r>
            <a:endParaRPr b="0" i="0" sz="1400" u="none" cap="none" strike="noStrike">
              <a:solidFill>
                <a:srgbClr val="226A8A"/>
              </a:solidFill>
              <a:latin typeface="Arial"/>
              <a:ea typeface="Arial"/>
              <a:cs typeface="Arial"/>
              <a:sym typeface="Arial"/>
            </a:endParaRPr>
          </a:p>
        </p:txBody>
      </p:sp>
      <p:sp>
        <p:nvSpPr>
          <p:cNvPr id="113" name="Google Shape;113;p9"/>
          <p:cNvSpPr txBox="1"/>
          <p:nvPr/>
        </p:nvSpPr>
        <p:spPr>
          <a:xfrm>
            <a:off x="5718575" y="3692338"/>
            <a:ext cx="2935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226A8A"/>
                </a:solidFill>
                <a:latin typeface="Arial"/>
                <a:ea typeface="Arial"/>
                <a:cs typeface="Arial"/>
                <a:sym typeface="Arial"/>
              </a:rPr>
              <a:t>… on a supercomputer.</a:t>
            </a:r>
            <a:endParaRPr b="0" i="0" sz="1400" u="none" cap="none" strike="noStrike">
              <a:solidFill>
                <a:srgbClr val="226A8A"/>
              </a:solidFill>
              <a:latin typeface="Arial"/>
              <a:ea typeface="Arial"/>
              <a:cs typeface="Arial"/>
              <a:sym typeface="Arial"/>
            </a:endParaRPr>
          </a:p>
        </p:txBody>
      </p:sp>
      <p:pic>
        <p:nvPicPr>
          <p:cNvPr id="114" name="Google Shape;114;p9"/>
          <p:cNvPicPr preferRelativeResize="0"/>
          <p:nvPr/>
        </p:nvPicPr>
        <p:blipFill rotWithShape="1">
          <a:blip r:embed="rId5">
            <a:alphaModFix/>
          </a:blip>
          <a:srcRect b="0" l="0" r="0" t="0"/>
          <a:stretch/>
        </p:blipFill>
        <p:spPr>
          <a:xfrm>
            <a:off x="5550800" y="1426750"/>
            <a:ext cx="2451424" cy="1838576"/>
          </a:xfrm>
          <a:prstGeom prst="rect">
            <a:avLst/>
          </a:prstGeom>
          <a:noFill/>
          <a:ln>
            <a:noFill/>
          </a:ln>
        </p:spPr>
      </p:pic>
      <p:sp>
        <p:nvSpPr>
          <p:cNvPr id="115" name="Google Shape;115;p9"/>
          <p:cNvSpPr txBox="1"/>
          <p:nvPr/>
        </p:nvSpPr>
        <p:spPr>
          <a:xfrm>
            <a:off x="7134300" y="673675"/>
            <a:ext cx="2009700" cy="34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Ubuntu"/>
                <a:ea typeface="Ubuntu"/>
                <a:cs typeface="Ubuntu"/>
                <a:sym typeface="Ubuntu"/>
              </a:rPr>
              <a:t>EGEON/INPE (~4k cores)</a:t>
            </a:r>
            <a:endParaRPr b="0" i="0" sz="1000" u="none" cap="none" strike="noStrike">
              <a:solidFill>
                <a:srgbClr val="000000"/>
              </a:solidFill>
              <a:latin typeface="Ubuntu"/>
              <a:ea typeface="Ubuntu"/>
              <a:cs typeface="Ubuntu"/>
              <a:sym typeface="Ubuntu"/>
            </a:endParaRPr>
          </a:p>
        </p:txBody>
      </p:sp>
      <p:sp>
        <p:nvSpPr>
          <p:cNvPr id="116" name="Google Shape;116;p9"/>
          <p:cNvSpPr txBox="1"/>
          <p:nvPr/>
        </p:nvSpPr>
        <p:spPr>
          <a:xfrm>
            <a:off x="5220375" y="3189125"/>
            <a:ext cx="3308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CCCCCC"/>
                </a:solidFill>
                <a:latin typeface="Arial"/>
                <a:ea typeface="Arial"/>
                <a:cs typeface="Arial"/>
                <a:sym typeface="Arial"/>
              </a:rPr>
              <a:t>https://projetos.cptec.inpe.br/attachments/download/15461/Guia%20do%20Usu%C3%A1rio%20EGEON%20INPE.pdf</a:t>
            </a:r>
            <a:endParaRPr b="0" i="0" sz="800" u="none" cap="none" strike="noStrike">
              <a:solidFill>
                <a:srgbClr val="CCCCCC"/>
              </a:solidFill>
              <a:latin typeface="Arial"/>
              <a:ea typeface="Arial"/>
              <a:cs typeface="Arial"/>
              <a:sym typeface="Arial"/>
            </a:endParaRPr>
          </a:p>
        </p:txBody>
      </p:sp>
      <p:sp>
        <p:nvSpPr>
          <p:cNvPr id="117" name="Google Shape;117;p9"/>
          <p:cNvSpPr/>
          <p:nvPr/>
        </p:nvSpPr>
        <p:spPr>
          <a:xfrm>
            <a:off x="3957300" y="1222475"/>
            <a:ext cx="2274900" cy="1014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All parametrizations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90"/>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200">
                <a:latin typeface="Arial"/>
                <a:ea typeface="Arial"/>
                <a:cs typeface="Arial"/>
                <a:sym typeface="Arial"/>
              </a:rPr>
              <a:t>JW BI case with 50km grid resolution: Vorticity field at day 13</a:t>
            </a:r>
            <a:endParaRPr sz="2200">
              <a:latin typeface="Arial"/>
              <a:ea typeface="Arial"/>
              <a:cs typeface="Arial"/>
              <a:sym typeface="Arial"/>
            </a:endParaRPr>
          </a:p>
        </p:txBody>
      </p:sp>
      <p:pic>
        <p:nvPicPr>
          <p:cNvPr id="1012" name="Google Shape;1012;p90"/>
          <p:cNvPicPr preferRelativeResize="0"/>
          <p:nvPr/>
        </p:nvPicPr>
        <p:blipFill rotWithShape="1">
          <a:blip r:embed="rId3">
            <a:alphaModFix/>
          </a:blip>
          <a:srcRect b="0" l="0" r="0" t="0"/>
          <a:stretch/>
        </p:blipFill>
        <p:spPr>
          <a:xfrm>
            <a:off x="152400" y="749825"/>
            <a:ext cx="8839204" cy="4031160"/>
          </a:xfrm>
          <a:prstGeom prst="rect">
            <a:avLst/>
          </a:prstGeom>
          <a:noFill/>
          <a:ln>
            <a:noFill/>
          </a:ln>
        </p:spPr>
      </p:pic>
      <p:sp>
        <p:nvSpPr>
          <p:cNvPr id="1013" name="Google Shape;1013;p90"/>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91"/>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000">
                <a:latin typeface="Arial"/>
                <a:ea typeface="Arial"/>
                <a:cs typeface="Arial"/>
                <a:sym typeface="Arial"/>
              </a:rPr>
              <a:t>JW BI case with 200km grid resolution: Meridional wind field at day 13</a:t>
            </a:r>
            <a:endParaRPr sz="2000">
              <a:latin typeface="Arial"/>
              <a:ea typeface="Arial"/>
              <a:cs typeface="Arial"/>
              <a:sym typeface="Arial"/>
            </a:endParaRPr>
          </a:p>
        </p:txBody>
      </p:sp>
      <p:pic>
        <p:nvPicPr>
          <p:cNvPr id="1019" name="Google Shape;1019;p91"/>
          <p:cNvPicPr preferRelativeResize="0"/>
          <p:nvPr/>
        </p:nvPicPr>
        <p:blipFill rotWithShape="1">
          <a:blip r:embed="rId3">
            <a:alphaModFix/>
          </a:blip>
          <a:srcRect b="0" l="0" r="0" t="0"/>
          <a:stretch/>
        </p:blipFill>
        <p:spPr>
          <a:xfrm>
            <a:off x="152400" y="597425"/>
            <a:ext cx="8839204" cy="4238329"/>
          </a:xfrm>
          <a:prstGeom prst="rect">
            <a:avLst/>
          </a:prstGeom>
          <a:noFill/>
          <a:ln>
            <a:noFill/>
          </a:ln>
        </p:spPr>
      </p:pic>
      <p:sp>
        <p:nvSpPr>
          <p:cNvPr id="1020" name="Google Shape;1020;p91"/>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92"/>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sz="2000">
                <a:latin typeface="Arial"/>
                <a:ea typeface="Arial"/>
                <a:cs typeface="Arial"/>
                <a:sym typeface="Arial"/>
              </a:rPr>
              <a:t>JW BI case with 50km grid resolution: Meridional wind field at day 13</a:t>
            </a:r>
            <a:endParaRPr sz="2000">
              <a:latin typeface="Arial"/>
              <a:ea typeface="Arial"/>
              <a:cs typeface="Arial"/>
              <a:sym typeface="Arial"/>
            </a:endParaRPr>
          </a:p>
        </p:txBody>
      </p:sp>
      <p:pic>
        <p:nvPicPr>
          <p:cNvPr id="1026" name="Google Shape;1026;p92"/>
          <p:cNvPicPr preferRelativeResize="0"/>
          <p:nvPr/>
        </p:nvPicPr>
        <p:blipFill rotWithShape="1">
          <a:blip r:embed="rId3">
            <a:alphaModFix/>
          </a:blip>
          <a:srcRect b="0" l="0" r="0" t="0"/>
          <a:stretch/>
        </p:blipFill>
        <p:spPr>
          <a:xfrm>
            <a:off x="152400" y="597425"/>
            <a:ext cx="8839204" cy="4238329"/>
          </a:xfrm>
          <a:prstGeom prst="rect">
            <a:avLst/>
          </a:prstGeom>
          <a:noFill/>
          <a:ln>
            <a:noFill/>
          </a:ln>
        </p:spPr>
      </p:pic>
      <p:sp>
        <p:nvSpPr>
          <p:cNvPr id="1027" name="Google Shape;1027;p92"/>
          <p:cNvSpPr txBox="1"/>
          <p:nvPr/>
        </p:nvSpPr>
        <p:spPr>
          <a:xfrm>
            <a:off x="6350075" y="4758600"/>
            <a:ext cx="15873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Vertical Level 0</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93"/>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DCMIP2016</a:t>
            </a:r>
            <a:endParaRPr/>
          </a:p>
        </p:txBody>
      </p:sp>
      <p:sp>
        <p:nvSpPr>
          <p:cNvPr id="1033" name="Google Shape;1033;p93"/>
          <p:cNvSpPr txBox="1"/>
          <p:nvPr/>
        </p:nvSpPr>
        <p:spPr>
          <a:xfrm>
            <a:off x="108850" y="524325"/>
            <a:ext cx="750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Non-hydrostatic dynamical core design and intercomparison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4" name="Google Shape;1034;p93"/>
          <p:cNvPicPr preferRelativeResize="0"/>
          <p:nvPr/>
        </p:nvPicPr>
        <p:blipFill rotWithShape="1">
          <a:blip r:embed="rId3">
            <a:alphaModFix/>
          </a:blip>
          <a:srcRect b="0" l="0" r="0" t="0"/>
          <a:stretch/>
        </p:blipFill>
        <p:spPr>
          <a:xfrm>
            <a:off x="152400" y="1292325"/>
            <a:ext cx="8839204" cy="2865836"/>
          </a:xfrm>
          <a:prstGeom prst="rect">
            <a:avLst/>
          </a:prstGeom>
          <a:noFill/>
          <a:ln>
            <a:noFill/>
          </a:ln>
        </p:spPr>
      </p:pic>
      <p:sp>
        <p:nvSpPr>
          <p:cNvPr id="1035" name="Google Shape;1035;p93"/>
          <p:cNvSpPr txBox="1"/>
          <p:nvPr/>
        </p:nvSpPr>
        <p:spPr>
          <a:xfrm>
            <a:off x="4254500" y="4381500"/>
            <a:ext cx="457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888B8F"/>
                </a:solidFill>
                <a:latin typeface="Arial"/>
                <a:ea typeface="Arial"/>
                <a:cs typeface="Arial"/>
                <a:sym typeface="Arial"/>
              </a:rPr>
              <a:t>https://gmd.copernicus.org/articles/10/4477/2017/</a:t>
            </a:r>
            <a:endParaRPr b="0" i="0" sz="1400" u="none" cap="none" strike="noStrike">
              <a:solidFill>
                <a:srgbClr val="888B8F"/>
              </a:solidFill>
              <a:latin typeface="Arial"/>
              <a:ea typeface="Arial"/>
              <a:cs typeface="Arial"/>
              <a:sym typeface="Arial"/>
            </a:endParaRPr>
          </a:p>
        </p:txBody>
      </p:sp>
      <p:sp>
        <p:nvSpPr>
          <p:cNvPr id="1036" name="Google Shape;1036;p93"/>
          <p:cNvSpPr txBox="1"/>
          <p:nvPr/>
        </p:nvSpPr>
        <p:spPr>
          <a:xfrm>
            <a:off x="1034150" y="892125"/>
            <a:ext cx="5408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505150"/>
                </a:solidFill>
                <a:latin typeface="Arial"/>
                <a:ea typeface="Arial"/>
                <a:cs typeface="Arial"/>
                <a:sym typeface="Arial"/>
              </a:rPr>
              <a:t>https://www.earthsystemgrid.org/project/DCMIP_2016.html</a:t>
            </a:r>
            <a:endParaRPr b="0" i="0" sz="1400" u="none" cap="none" strike="noStrike">
              <a:solidFill>
                <a:srgbClr val="50515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94"/>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DCMIP2016</a:t>
            </a:r>
            <a:endParaRPr/>
          </a:p>
        </p:txBody>
      </p:sp>
      <p:sp>
        <p:nvSpPr>
          <p:cNvPr id="1042" name="Google Shape;1042;p94"/>
          <p:cNvSpPr txBox="1"/>
          <p:nvPr/>
        </p:nvSpPr>
        <p:spPr>
          <a:xfrm>
            <a:off x="108850" y="524325"/>
            <a:ext cx="750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Non-hydrostatic dynamical core design and intercomparison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43" name="Google Shape;1043;p94"/>
          <p:cNvPicPr preferRelativeResize="0"/>
          <p:nvPr/>
        </p:nvPicPr>
        <p:blipFill rotWithShape="1">
          <a:blip r:embed="rId3">
            <a:alphaModFix/>
          </a:blip>
          <a:srcRect b="0" l="0" r="0" t="0"/>
          <a:stretch/>
        </p:blipFill>
        <p:spPr>
          <a:xfrm>
            <a:off x="152400" y="1292325"/>
            <a:ext cx="8839204" cy="2865836"/>
          </a:xfrm>
          <a:prstGeom prst="rect">
            <a:avLst/>
          </a:prstGeom>
          <a:noFill/>
          <a:ln>
            <a:noFill/>
          </a:ln>
        </p:spPr>
      </p:pic>
      <p:sp>
        <p:nvSpPr>
          <p:cNvPr id="1044" name="Google Shape;1044;p94"/>
          <p:cNvSpPr txBox="1"/>
          <p:nvPr/>
        </p:nvSpPr>
        <p:spPr>
          <a:xfrm>
            <a:off x="4254500" y="4381500"/>
            <a:ext cx="457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888B8F"/>
                </a:solidFill>
                <a:latin typeface="Arial"/>
                <a:ea typeface="Arial"/>
                <a:cs typeface="Arial"/>
                <a:sym typeface="Arial"/>
              </a:rPr>
              <a:t>https://gmd.copernicus.org/articles/10/4477/2017/</a:t>
            </a:r>
            <a:endParaRPr b="0" i="0" sz="1400" u="none" cap="none" strike="noStrike">
              <a:solidFill>
                <a:srgbClr val="888B8F"/>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95"/>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DCMIP2016</a:t>
            </a:r>
            <a:endParaRPr/>
          </a:p>
        </p:txBody>
      </p:sp>
      <p:sp>
        <p:nvSpPr>
          <p:cNvPr id="1050" name="Google Shape;1050;p95"/>
          <p:cNvSpPr txBox="1"/>
          <p:nvPr/>
        </p:nvSpPr>
        <p:spPr>
          <a:xfrm>
            <a:off x="108850" y="524325"/>
            <a:ext cx="750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Non-hydrostatic dynamical core design and intercomparison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1" name="Google Shape;1051;p95"/>
          <p:cNvPicPr preferRelativeResize="0"/>
          <p:nvPr/>
        </p:nvPicPr>
        <p:blipFill rotWithShape="1">
          <a:blip r:embed="rId3">
            <a:alphaModFix/>
          </a:blip>
          <a:srcRect b="0" l="0" r="0" t="0"/>
          <a:stretch/>
        </p:blipFill>
        <p:spPr>
          <a:xfrm>
            <a:off x="108850" y="929475"/>
            <a:ext cx="4957522" cy="369877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96"/>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DCMIP2016</a:t>
            </a:r>
            <a:endParaRPr/>
          </a:p>
        </p:txBody>
      </p:sp>
      <p:sp>
        <p:nvSpPr>
          <p:cNvPr id="1057" name="Google Shape;1057;p96"/>
          <p:cNvSpPr txBox="1"/>
          <p:nvPr/>
        </p:nvSpPr>
        <p:spPr>
          <a:xfrm>
            <a:off x="108850" y="524325"/>
            <a:ext cx="750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Non-hydrostatic dynamical core design and intercomparison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8" name="Google Shape;1058;p96"/>
          <p:cNvPicPr preferRelativeResize="0"/>
          <p:nvPr/>
        </p:nvPicPr>
        <p:blipFill rotWithShape="1">
          <a:blip r:embed="rId3">
            <a:alphaModFix/>
          </a:blip>
          <a:srcRect b="0" l="0" r="0" t="0"/>
          <a:stretch/>
        </p:blipFill>
        <p:spPr>
          <a:xfrm>
            <a:off x="337450" y="929475"/>
            <a:ext cx="4957522" cy="3698776"/>
          </a:xfrm>
          <a:prstGeom prst="rect">
            <a:avLst/>
          </a:prstGeom>
          <a:noFill/>
          <a:ln>
            <a:noFill/>
          </a:ln>
        </p:spPr>
      </p:pic>
      <p:sp>
        <p:nvSpPr>
          <p:cNvPr id="1059" name="Google Shape;1059;p96"/>
          <p:cNvSpPr txBox="1"/>
          <p:nvPr/>
        </p:nvSpPr>
        <p:spPr>
          <a:xfrm>
            <a:off x="6041550" y="3918850"/>
            <a:ext cx="3000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505150"/>
                </a:solidFill>
                <a:latin typeface="Arial"/>
                <a:ea typeface="Arial"/>
                <a:cs typeface="Arial"/>
                <a:sym typeface="Arial"/>
              </a:rPr>
              <a:t>https://www2.cesm.ucar.edu/events/wg-meetings/2018/presentations/amwg/jablonowski.pdf</a:t>
            </a:r>
            <a:endParaRPr b="0" i="0" sz="1100" u="none" cap="none" strike="noStrike">
              <a:solidFill>
                <a:srgbClr val="50515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97"/>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DCMIP2016</a:t>
            </a:r>
            <a:endParaRPr/>
          </a:p>
        </p:txBody>
      </p:sp>
      <p:sp>
        <p:nvSpPr>
          <p:cNvPr id="1065" name="Google Shape;1065;p97"/>
          <p:cNvSpPr txBox="1"/>
          <p:nvPr/>
        </p:nvSpPr>
        <p:spPr>
          <a:xfrm>
            <a:off x="108850" y="524325"/>
            <a:ext cx="750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Non-hydrostatic dynamical core design and intercomparison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97"/>
          <p:cNvSpPr txBox="1"/>
          <p:nvPr/>
        </p:nvSpPr>
        <p:spPr>
          <a:xfrm>
            <a:off x="6041550" y="3918850"/>
            <a:ext cx="3000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505150"/>
                </a:solidFill>
                <a:latin typeface="Arial"/>
                <a:ea typeface="Arial"/>
                <a:cs typeface="Arial"/>
                <a:sym typeface="Arial"/>
              </a:rPr>
              <a:t>https://www2.cesm.ucar.edu/events/wg-meetings/2018/presentations/amwg/jablonowski.pdf</a:t>
            </a:r>
            <a:endParaRPr b="0" i="0" sz="1100" u="none" cap="none" strike="noStrike">
              <a:solidFill>
                <a:srgbClr val="505150"/>
              </a:solidFill>
              <a:latin typeface="Arial"/>
              <a:ea typeface="Arial"/>
              <a:cs typeface="Arial"/>
              <a:sym typeface="Arial"/>
            </a:endParaRPr>
          </a:p>
        </p:txBody>
      </p:sp>
      <p:pic>
        <p:nvPicPr>
          <p:cNvPr id="1067" name="Google Shape;1067;p97"/>
          <p:cNvPicPr preferRelativeResize="0"/>
          <p:nvPr/>
        </p:nvPicPr>
        <p:blipFill rotWithShape="1">
          <a:blip r:embed="rId3">
            <a:alphaModFix/>
          </a:blip>
          <a:srcRect b="0" l="0" r="0" t="0"/>
          <a:stretch/>
        </p:blipFill>
        <p:spPr>
          <a:xfrm>
            <a:off x="108850" y="633724"/>
            <a:ext cx="5925125" cy="445540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98"/>
          <p:cNvSpPr txBox="1"/>
          <p:nvPr>
            <p:ph type="title"/>
          </p:nvPr>
        </p:nvSpPr>
        <p:spPr>
          <a:xfrm>
            <a:off x="457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DCMIP2016</a:t>
            </a:r>
            <a:endParaRPr/>
          </a:p>
        </p:txBody>
      </p:sp>
      <p:sp>
        <p:nvSpPr>
          <p:cNvPr id="1073" name="Google Shape;1073;p98"/>
          <p:cNvSpPr txBox="1"/>
          <p:nvPr/>
        </p:nvSpPr>
        <p:spPr>
          <a:xfrm>
            <a:off x="108850" y="524325"/>
            <a:ext cx="750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Non-hydrostatic dynamical core design and intercomparison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74" name="Google Shape;1074;p98"/>
          <p:cNvPicPr preferRelativeResize="0"/>
          <p:nvPr/>
        </p:nvPicPr>
        <p:blipFill rotWithShape="1">
          <a:blip r:embed="rId3">
            <a:alphaModFix/>
          </a:blip>
          <a:srcRect b="0" l="0" r="0" t="0"/>
          <a:stretch/>
        </p:blipFill>
        <p:spPr>
          <a:xfrm>
            <a:off x="63500" y="524325"/>
            <a:ext cx="6256660" cy="4619175"/>
          </a:xfrm>
          <a:prstGeom prst="rect">
            <a:avLst/>
          </a:prstGeom>
          <a:noFill/>
          <a:ln>
            <a:noFill/>
          </a:ln>
        </p:spPr>
      </p:pic>
      <p:sp>
        <p:nvSpPr>
          <p:cNvPr id="1075" name="Google Shape;1075;p98"/>
          <p:cNvSpPr txBox="1"/>
          <p:nvPr/>
        </p:nvSpPr>
        <p:spPr>
          <a:xfrm>
            <a:off x="6144000" y="3891625"/>
            <a:ext cx="3000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505150"/>
                </a:solidFill>
                <a:latin typeface="Arial"/>
                <a:ea typeface="Arial"/>
                <a:cs typeface="Arial"/>
                <a:sym typeface="Arial"/>
              </a:rPr>
              <a:t>https://www2.cesm.ucar.edu/events/wg-meetings/2018/presentations/amwg/jablonowski.pdf</a:t>
            </a:r>
            <a:endParaRPr b="0" i="0" sz="1100" u="none" cap="none" strike="noStrike">
              <a:solidFill>
                <a:srgbClr val="505150"/>
              </a:solidFill>
              <a:latin typeface="Arial"/>
              <a:ea typeface="Arial"/>
              <a:cs typeface="Arial"/>
              <a:sym typeface="Arial"/>
            </a:endParaRPr>
          </a:p>
        </p:txBody>
      </p:sp>
      <p:sp>
        <p:nvSpPr>
          <p:cNvPr id="1076" name="Google Shape;1076;p98"/>
          <p:cNvSpPr/>
          <p:nvPr/>
        </p:nvSpPr>
        <p:spPr>
          <a:xfrm>
            <a:off x="183250" y="1591125"/>
            <a:ext cx="1778100" cy="798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98"/>
          <p:cNvSpPr/>
          <p:nvPr/>
        </p:nvSpPr>
        <p:spPr>
          <a:xfrm>
            <a:off x="259450" y="3191325"/>
            <a:ext cx="1778100" cy="798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98"/>
          <p:cNvSpPr/>
          <p:nvPr/>
        </p:nvSpPr>
        <p:spPr>
          <a:xfrm>
            <a:off x="2088250" y="2353125"/>
            <a:ext cx="1778100" cy="798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98"/>
          <p:cNvSpPr/>
          <p:nvPr/>
        </p:nvSpPr>
        <p:spPr>
          <a:xfrm>
            <a:off x="2088250" y="3191325"/>
            <a:ext cx="1778100" cy="798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99"/>
          <p:cNvSpPr txBox="1"/>
          <p:nvPr>
            <p:ph type="title"/>
          </p:nvPr>
        </p:nvSpPr>
        <p:spPr>
          <a:xfrm>
            <a:off x="2235200" y="83225"/>
            <a:ext cx="8229600" cy="51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GB"/>
              <a:t>DCMIP2016</a:t>
            </a:r>
            <a:endParaRPr/>
          </a:p>
        </p:txBody>
      </p:sp>
      <p:sp>
        <p:nvSpPr>
          <p:cNvPr id="1085" name="Google Shape;1085;p99"/>
          <p:cNvSpPr txBox="1"/>
          <p:nvPr/>
        </p:nvSpPr>
        <p:spPr>
          <a:xfrm>
            <a:off x="108850" y="524325"/>
            <a:ext cx="750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Non-hydrostatic dynamical core design and intercomparison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99"/>
          <p:cNvSpPr txBox="1"/>
          <p:nvPr/>
        </p:nvSpPr>
        <p:spPr>
          <a:xfrm>
            <a:off x="6144000" y="3891625"/>
            <a:ext cx="3000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505150"/>
                </a:solidFill>
                <a:latin typeface="Arial"/>
                <a:ea typeface="Arial"/>
                <a:cs typeface="Arial"/>
                <a:sym typeface="Arial"/>
              </a:rPr>
              <a:t>https://www2.cesm.ucar.edu/events/wg-meetings/2018/presentations/amwg/jablonowski.pdf</a:t>
            </a:r>
            <a:endParaRPr b="0" i="0" sz="1100" u="none" cap="none" strike="noStrike">
              <a:solidFill>
                <a:srgbClr val="505150"/>
              </a:solidFill>
              <a:latin typeface="Arial"/>
              <a:ea typeface="Arial"/>
              <a:cs typeface="Arial"/>
              <a:sym typeface="Arial"/>
            </a:endParaRPr>
          </a:p>
        </p:txBody>
      </p:sp>
      <p:pic>
        <p:nvPicPr>
          <p:cNvPr id="1087" name="Google Shape;1087;p99"/>
          <p:cNvPicPr preferRelativeResize="0"/>
          <p:nvPr/>
        </p:nvPicPr>
        <p:blipFill rotWithShape="1">
          <a:blip r:embed="rId3">
            <a:alphaModFix/>
          </a:blip>
          <a:srcRect b="0" l="0" r="0" t="0"/>
          <a:stretch/>
        </p:blipFill>
        <p:spPr>
          <a:xfrm>
            <a:off x="108850" y="21388"/>
            <a:ext cx="4947549" cy="510072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ME-USP">
  <a:themeElements>
    <a:clrScheme name="IFUSP 3">
      <a:dk1>
        <a:srgbClr val="112A3D"/>
      </a:dk1>
      <a:lt1>
        <a:srgbClr val="FFFFFF"/>
      </a:lt1>
      <a:dk2>
        <a:srgbClr val="205C76"/>
      </a:dk2>
      <a:lt2>
        <a:srgbClr val="D1D0C1"/>
      </a:lt2>
      <a:accent1>
        <a:srgbClr val="EDB1C4"/>
      </a:accent1>
      <a:accent2>
        <a:srgbClr val="71BCBD"/>
      </a:accent2>
      <a:accent3>
        <a:srgbClr val="EADA59"/>
      </a:accent3>
      <a:accent4>
        <a:srgbClr val="AA4A83"/>
      </a:accent4>
      <a:accent5>
        <a:srgbClr val="927130"/>
      </a:accent5>
      <a:accent6>
        <a:srgbClr val="D23F3E"/>
      </a:accent6>
      <a:hlink>
        <a:srgbClr val="3C3C3B"/>
      </a:hlink>
      <a:folHlink>
        <a:srgbClr val="2727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