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5.xml" ContentType="application/inkml+xml"/>
  <Override PartName="/ppt/notesSlides/notesSlide15.xml" ContentType="application/vnd.openxmlformats-officedocument.presentationml.notesSlide+xml"/>
  <Override PartName="/ppt/ink/ink6.xml" ContentType="application/inkml+xml"/>
  <Override PartName="/ppt/notesSlides/notesSlide16.xml" ContentType="application/vnd.openxmlformats-officedocument.presentationml.notesSlide+xml"/>
  <Override PartName="/ppt/ink/ink7.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8.xml" ContentType="application/inkml+xml"/>
  <Override PartName="/ppt/notesSlides/notesSlide19.xml" ContentType="application/vnd.openxmlformats-officedocument.presentationml.notesSlide+xml"/>
  <Override PartName="/ppt/ink/ink9.xml" ContentType="application/inkml+xml"/>
  <Override PartName="/ppt/notesSlides/notesSlide20.xml" ContentType="application/vnd.openxmlformats-officedocument.presentationml.notesSlide+xml"/>
  <Override PartName="/ppt/ink/ink10.xml" ContentType="application/inkml+xml"/>
  <Override PartName="/ppt/notesSlides/notesSlide21.xml" ContentType="application/vnd.openxmlformats-officedocument.presentationml.notesSlide+xml"/>
  <Override PartName="/ppt/ink/ink1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2.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3.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4.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5.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77" r:id="rId2"/>
    <p:sldId id="410" r:id="rId3"/>
    <p:sldId id="429" r:id="rId4"/>
    <p:sldId id="449" r:id="rId5"/>
    <p:sldId id="450" r:id="rId6"/>
    <p:sldId id="430" r:id="rId7"/>
    <p:sldId id="428" r:id="rId8"/>
    <p:sldId id="421" r:id="rId9"/>
    <p:sldId id="433" r:id="rId10"/>
    <p:sldId id="350" r:id="rId11"/>
    <p:sldId id="435" r:id="rId12"/>
    <p:sldId id="436" r:id="rId13"/>
    <p:sldId id="431" r:id="rId14"/>
    <p:sldId id="411" r:id="rId15"/>
    <p:sldId id="438" r:id="rId16"/>
    <p:sldId id="437" r:id="rId17"/>
    <p:sldId id="451" r:id="rId18"/>
    <p:sldId id="452" r:id="rId19"/>
    <p:sldId id="439" r:id="rId20"/>
    <p:sldId id="440" r:id="rId21"/>
    <p:sldId id="441" r:id="rId22"/>
    <p:sldId id="442" r:id="rId23"/>
    <p:sldId id="443" r:id="rId24"/>
    <p:sldId id="444" r:id="rId25"/>
    <p:sldId id="445" r:id="rId26"/>
    <p:sldId id="446" r:id="rId27"/>
    <p:sldId id="306" r:id="rId28"/>
    <p:sldId id="311" r:id="rId29"/>
    <p:sldId id="368" r:id="rId30"/>
    <p:sldId id="453" r:id="rId31"/>
    <p:sldId id="463" r:id="rId32"/>
    <p:sldId id="466" r:id="rId33"/>
    <p:sldId id="459" r:id="rId34"/>
    <p:sldId id="455" r:id="rId35"/>
    <p:sldId id="464" r:id="rId36"/>
    <p:sldId id="465" r:id="rId37"/>
    <p:sldId id="427" r:id="rId38"/>
    <p:sldId id="456" r:id="rId39"/>
    <p:sldId id="457" r:id="rId40"/>
    <p:sldId id="454" r:id="rId41"/>
    <p:sldId id="471" r:id="rId42"/>
    <p:sldId id="467" r:id="rId43"/>
    <p:sldId id="468" r:id="rId44"/>
    <p:sldId id="461" r:id="rId45"/>
    <p:sldId id="470" r:id="rId46"/>
    <p:sldId id="469" r:id="rId47"/>
    <p:sldId id="462" r:id="rId48"/>
    <p:sldId id="473" r:id="rId49"/>
    <p:sldId id="474" r:id="rId50"/>
    <p:sldId id="476" r:id="rId51"/>
    <p:sldId id="475" r:id="rId52"/>
    <p:sldId id="458" r:id="rId53"/>
    <p:sldId id="47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7"/>
    <p:restoredTop sz="90325"/>
  </p:normalViewPr>
  <p:slideViewPr>
    <p:cSldViewPr snapToGrid="0">
      <p:cViewPr varScale="1">
        <p:scale>
          <a:sx n="105" d="100"/>
          <a:sy n="105" d="100"/>
        </p:scale>
        <p:origin x="8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4T14:00:01.475"/>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377 1,'-38'20,"2"-4,22 0,0-2,0 1,2-1,-6 4,5-5,-1 4,6-7,1 0,-4 5,1-4,1 4,-3 1,3-5,-1 7,2-4,0 0,0 4,0-7,0 4,1-2,-1 2,1-1,0 3,1-3,1-1,-1 3,2-2,-1 3,2 0,-1-3,-1 4,2-6,0 8,1-4,1 3,1 0,-2-3,-1-1,-1 0,2 1,2-1,0 3,0-1,0-2,0 4,0-6,0 5,0-4,0 5,0-5,0 5,0-5,0 7,0-3,2 3,1-5,3 1,1-2,0-2,3 5,-1-5,2 5,-1-5,0-1,1-2,4 6,-3-4,3 3,-5-7,6 2,-5-4,4 2,0 0,-3-5,6 6,-3-4,-1 2,4 2,-6-1,3 0,0 3,-1-2,5 2,-6-3,3-2,-1-1,-1 1,4 1,-3-3,3 2,-4-3,3 2,-3 1,1-2,3 1,-7-1,9 2,-4-3,0 1,0-1,-1 0,4 3,0-4,0 5,-3-5,-2 1,2 2,1 0,-1 1,1 0,-2-2,2-2,-2 1,2-1,2-1,0 1,4 1,0 0,0-1,-2 1,2-1,1 1,-2-1,1-1,-3-1,1 0,-1 0,-3 0,-1 0,-2 0,4 0,-4 0,3 0,-1 0,7 0,6 0,5 0,0 0,1 0,-4-2,0-1,1 0,-4-2,-1 2,-3-3,0 0,-1 0,4-2,-2 1,-1 0,-1 2,-3 1,3 1,-3 1,-1-1,-3 0,-2 0,3 0,-2 3,3 0,-1 0,0 0,0 0,0 0,0 0,0 0,0 0,0 0,0 0,-3 0,2 0,-1 0,6 0,-3-2,3-1,-5 0,-2 1,6 2,-8 0,5 0,4 0,-7 0,6 0,-6 0,0 0,5-5,-2 4,2-3,-5 3,4 1,-2 0,1 0,5 0,-8 0,3 0,-1 0,-1 0,1 0,1 0,-4 0,6 0,-4 0,5 0,-8 0,8 0,-4 0,1 0,2 0,-5 0,3 0,0 0,-4 0,10 0,-10 2,7 0,-6 1,0 1,7-1,-3 2,1 0,-5 0,4 3,-3-2,4 2,-6-3,5 1,-3 1,2-1,-1 3,-6-4,8 6,-6-5,3 6,0 0,-4-1,5 4,-6-4,1-1,4 5,-6-3,3 3,0-3,-4-4,10 7,-10-8,3 7,-2 1,-3-3,4 7,-6-7,3 3,-4 0,0 2,2-1,-3-1,1 0,-1 1,-2 0,0 2,0-3,0-1,0 5,0-3,0 0,0 4,-2-9,-7 9,2-9,-5 1,1-1,2-1,-9 5,7-3,-6-2,4-2,-1 0,-5 0,7 0,-4-2,1 1,3-6,-8 8,8-7,-7 2,4 0,0-3,-3 5,4-3,-4 0,0-1,1 1,-1 0,4 0,-7 4,5-4,-3 5,3-5,2 1,-3-1,1 0,-1 2,1-2,2 2,-3 0,2-1,-4 1,2-2,0 2,-2-1,1 1,1 0,2-2,-1 4,4-5,-8 2,5 2,0 0,1 8,3-1,0 0,1 0,-1-2,1-1,-4 5,1-3,1 3,-1-2,5-3,-4 8,2-7,-1 4,1-4,-1-1,-2 1,4-1,-8 6,8-5,-6 4,6-4,-3 4,6-4,-4 4,-1-1,4-4,-4 5,4-3,-2 4,1 0,0 1,1 0,1-3,0 0,1-1,-1 2,2 6,-1-3,2 4,0-6,0-2,3 4,0-2,0-1,0 4,0-5,0 1,0 5,0-9,0 9,0-4,0 0,0 4,0-8,0 7,2-5,4 2,4 0,2-5,0 0,-1 2,-1-6,4 9,-5-7,3 2,1 1,-2-3,4 3,0-1,-5-2,4 0,-1 1,-3-3,9 5,-8-4,5 2,-1 2,-4-3,4 4,-1-5,-1 0,1-1,4 2,-6 1,3 0,-2-2,1 0,3-2,-4-1,5 4,-8-4,10 5,-9-2,4 0,0 3,-3-4,3 3,0 0,-3-3,3 5,0-4,-3 2,6-2,-5-1,1-1,5 2,-4-2,7 2,-4 0,1-1,-2-2,1 1,-1-3,-3 3,2-1,-1-2,1 2,1-2,-3 1,5 3,-5-6,5 3,-5-1,6 0,-6-1,3 2,1-1,-5 0,7 1,-4-1,-1 0,1 2,-2-2,1 0,1 2,-2-1,8-1,-4 0,3-3,-4 2,0 1,0 0,-1-1,4-2,-3 0,0 0,-3 0,0 0,9 0,-5 0,6 0,-7 2,-2 0,1 1,-2-1,5-1,-2-1,2 0,-5 0,2 2,-1 1,3 0,-1 0,2-3,-1 0,-2 0,0 0,-1 0,-1 0,7 0,-3 0,1 0,-3 0,-2 0,8 0,-5 0,3 0,-7 0,1 0,4 0,-3 0,3 0,-3 0,3 0,-1 0,0 0,1-2,-3-1,4 0,-5-2,4 2,-3-3,4 1,-3 2,-2-2,0 2,2-2,-2-1,5 0,-5-1,1 1,-3-1,3 2,-1 0,6-3,-8 3,3-3,0-2,-6 4,8-9,-9 9,5-4,2-2,-6 6,6-9,-7 6,3 1,2-8,-5 8,9-9,-8 8,4-4,-1 3,-3-1,4-4,-3 3,-2-3,3 2,-3 2,2-7,-1 6,-5-3,4-1,-6 0,2 0,-1-4,0 8,-1-8,1 6,-3-5,1 0,2 4,-1-2,1-2,-2 3,-1-3,0 3,0 1,0-4,2 5,1-2,0 0,-1 0,-2 0,0-7,0 8,0-2,0-2,0 6,0-4,0-3,0 4,0-3,0 0,0 7,0-8,0 8,-4-9,0 10,-3-5,1-4,-1 7,1-8,-1 10,1-1,-2-5,-1 4,-2-3,2 3,2-1,-1 0,-1-2,-1 1,-1 1,2 0,1 3,-4-4,2 3,-5-4,7 6,-5-5,5 3,-4-2,-1 1,4 3,-2-4,-2-1,5 3,-4-4,4 6,0-6,0 4,-1-3,2 0,1 3,-4-11,4 8,-4-4,4 3,-2 2,2 0,-1-1,-1 1,1-1,-1-2,0-2,-1 1,0-1,3 1,0 3,0-1,1 1,-1 1,3-2,-2 1,2 1,0-2,1 1,1-2,-1 1,-1-1,0 0,1 1,2 0,-2 2,-1-3,0 2,1-4,1 2,0 0,1 0,0-1,0-1,0 1,0-1,-1 1,1 1,0 0,0 2,0-1,0 2,0-8,0 4,0-3,2 6,0 0,2-2,3 0,2-3,-1 1,0 1,0 1,0 0,1-1,-1 1,0 0,-2 0,2 0,0 0,1 0,1 0,1 2,0-1,0 2,0-2,-1-1,1 3,0 0,0 3,4-2,-1 1,1 0,1 0,-2 1,3 0,0 0,0-1,-1 3,-1 1,1-1,-2 1,3-3,3-1,-2 1,1-1,1 1,0 0,2-1,1 1,0 0,-4 0,-2 1,-3 3,-1-1,5 0,-6 2,3-1,6 4,-6 3,11-1,-6 1,4 0,1-2,-1-1,-1 0,-1 0,-1 2,1 1,1-2,1-1,-1 0,0-2,1 1,-3 1,-1 0,0 0,1 0,2 0,-3-2,0 2,-1 0,1-2,0 2,-1 0,-3 0,-2 3,8 0,-4 0,6 0,-4 0,-1 0,-1 0,2 0,-3 0,-2 0,1 0,-1 0,6 0,-3 0,1 0,-6 0,2 0,1 0,3 0,-4 0,2 0,1 4,2-1,-2 4,-5-4,3 1,1 2,-1-1,0 3,-1-1,-4-1,9 4,-9-5,3 4,-1-1,2 1,0-1,0-1,0 1,-6-1,8 4,-8-1,4 0,0 5,-4-6,3 8,-4-8,0 7,-1 0,0-2,0 5,2-4,-2 0,1 0,-2 0,-1-3,1 8,-1-8,0 3,-2 0,2 2,-2-1,2 4,0-9,0 8,2-5,-2 2,0 5,-3-8,-1 7,-1-4,2-1,1 3,0-4,0 2,-3-2,0 8,0-4,0 1,0-6,0 2,0-1,0 3,0 0,0-4,0 5,0-2,0 1,0 2,0-4,0 3,0 3,0-3,0 1,0-3,0-2,0 5,0-5,0 6,2-7,0 3,1 1,-1-5,1 6,0-4,0 0,3 4,-4-6,5 8,-4-8,0 6,1-4,-1 0,2 4,0-4,1 4,-1-4,2 1,2 1,2 0,-2 2,-2-5,1 1,1 1,1-2,-2 2,2 0,-4-3,4 3,1 0,-3-3,4 1,-1-2,0 0,1 3,-2-2,1-2,0 5,-1-5,1 3,-1-1,0-5,2 10,0-8,-3 3,6-1,-4-1,2 1,-2 1,3 0,-4-2,8 3,-6-5,3 5,-5-3,1-2,4 4,-1-5,4 3,-1-5,0 1,0 1,2-1,1 2,0 0,-1-2,0 2,-1-3,2 0,0 0,-2 0,2 0,-3 0,1 0,-1-1,0 0,0 0,-3-1,7 4,-5-6,2 4,1-5,-8 0,9 5,-4-4,-1 4,3-5,-3 0,-1 0,6 0,-6 0,4 0,-1 0,-1 0,1 0,2 0,2 0,2 0,-3 0,0 0,0 0,0 0,0 0,-1-3,-2 0,-5 0,4-4,0 5,-2-3,7 1,-10 1,8-4,-2 3,-1-3,-1 2,-2-3,0 0,0 0,3-2,-6 4,8-5,-7 5,3-5,1 2,-3 2,3-2,0 1,-3 0,3 0,1-2,-5 4,4-4,0-1,-3 2,3-3,-1 5,-4-2,8-1,-8 1,5 0,0-3,-4 3,4-4,-4 3,-1-1,5-4,-3 3,3-3,-4 4,0-2,-1-1,1 0,-1 0,1 4,2 1,2-5,0 4,-2-4,-2 3,-3 0,5-4,-6 3,5-4,-6 3,4-1,-4 1,4-8,-7 6,4-3,-4 1,1 6,3-9,-2 7,3-8,-3 5,-1 1,1-4,-2 4,0-6,0 4,-1 0,1-3,0 4,-1-3,-2 2,0 5,1-7,2 5,-1-1,1-8,-3 9,1-6,-1 1,0 4,0-7,0 6,0-1,0 0,0 0,0 0,0 2,0-3,0 3,0-1,0 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4T14:00:01.475"/>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377 1,'-38'20,"2"-4,22 0,0-2,0 1,2-1,-6 4,5-5,-1 4,6-7,1 0,-4 5,1-4,1 4,-3 1,3-5,-1 7,2-4,0 0,0 4,0-7,0 4,1-2,-1 2,1-1,0 3,1-3,1-1,-1 3,2-2,-1 3,2 0,-1-3,-1 4,2-6,0 8,1-4,1 3,1 0,-2-3,-1-1,-1 0,2 1,2-1,0 3,0-1,0-2,0 4,0-6,0 5,0-4,0 5,0-5,0 5,0-5,0 7,0-3,2 3,1-5,3 1,1-2,0-2,3 5,-1-5,2 5,-1-5,0-1,1-2,4 6,-3-4,3 3,-5-7,6 2,-5-4,4 2,0 0,-3-5,6 6,-3-4,-1 2,4 2,-6-1,3 0,0 3,-1-2,5 2,-6-3,3-2,-1-1,-1 1,4 1,-3-3,3 2,-4-3,3 2,-3 1,1-2,3 1,-7-1,9 2,-4-3,0 1,0-1,-1 0,4 3,0-4,0 5,-3-5,-2 1,2 2,1 0,-1 1,1 0,-2-2,2-2,-2 1,2-1,2-1,0 1,4 1,0 0,0-1,-2 1,2-1,1 1,-2-1,1-1,-3-1,1 0,-1 0,-3 0,-1 0,-2 0,4 0,-4 0,3 0,-1 0,7 0,6 0,5 0,0 0,1 0,-4-2,0-1,1 0,-4-2,-1 2,-3-3,0 0,-1 0,4-2,-2 1,-1 0,-1 2,-3 1,3 1,-3 1,-1-1,-3 0,-2 0,3 0,-2 3,3 0,-1 0,0 0,0 0,0 0,0 0,0 0,0 0,0 0,0 0,-3 0,2 0,-1 0,6 0,-3-2,3-1,-5 0,-2 1,6 2,-8 0,5 0,4 0,-7 0,6 0,-6 0,0 0,5-5,-2 4,2-3,-5 3,4 1,-2 0,1 0,5 0,-8 0,3 0,-1 0,-1 0,1 0,1 0,-4 0,6 0,-4 0,5 0,-8 0,8 0,-4 0,1 0,2 0,-5 0,3 0,0 0,-4 0,10 0,-10 2,7 0,-6 1,0 1,7-1,-3 2,1 0,-5 0,4 3,-3-2,4 2,-6-3,5 1,-3 1,2-1,-1 3,-6-4,8 6,-6-5,3 6,0 0,-4-1,5 4,-6-4,1-1,4 5,-6-3,3 3,0-3,-4-4,10 7,-10-8,3 7,-2 1,-3-3,4 7,-6-7,3 3,-4 0,0 2,2-1,-3-1,1 0,-1 1,-2 0,0 2,0-3,0-1,0 5,0-3,0 0,0 4,-2-9,-7 9,2-9,-5 1,1-1,2-1,-9 5,7-3,-6-2,4-2,-1 0,-5 0,7 0,-4-2,1 1,3-6,-8 8,8-7,-7 2,4 0,0-3,-3 5,4-3,-4 0,0-1,1 1,-1 0,4 0,-7 4,5-4,-3 5,3-5,2 1,-3-1,1 0,-1 2,1-2,2 2,-3 0,2-1,-4 1,2-2,0 2,-2-1,1 1,1 0,2-2,-1 4,4-5,-8 2,5 2,0 0,1 8,3-1,0 0,1 0,-1-2,1-1,-4 5,1-3,1 3,-1-2,5-3,-4 8,2-7,-1 4,1-4,-1-1,-2 1,4-1,-8 6,8-5,-6 4,6-4,-3 4,6-4,-4 4,-1-1,4-4,-4 5,4-3,-2 4,1 0,0 1,1 0,1-3,0 0,1-1,-1 2,2 6,-1-3,2 4,0-6,0-2,3 4,0-2,0-1,0 4,0-5,0 1,0 5,0-9,0 9,0-4,0 0,0 4,0-8,0 7,2-5,4 2,4 0,2-5,0 0,-1 2,-1-6,4 9,-5-7,3 2,1 1,-2-3,4 3,0-1,-5-2,4 0,-1 1,-3-3,9 5,-8-4,5 2,-1 2,-4-3,4 4,-1-5,-1 0,1-1,4 2,-6 1,3 0,-2-2,1 0,3-2,-4-1,5 4,-8-4,10 5,-9-2,4 0,0 3,-3-4,3 3,0 0,-3-3,3 5,0-4,-3 2,6-2,-5-1,1-1,5 2,-4-2,7 2,-4 0,1-1,-2-2,1 1,-1-3,-3 3,2-1,-1-2,1 2,1-2,-3 1,5 3,-5-6,5 3,-5-1,6 0,-6-1,3 2,1-1,-5 0,7 1,-4-1,-1 0,1 2,-2-2,1 0,1 2,-2-1,8-1,-4 0,3-3,-4 2,0 1,0 0,-1-1,4-2,-3 0,0 0,-3 0,0 0,9 0,-5 0,6 0,-7 2,-2 0,1 1,-2-1,5-1,-2-1,2 0,-5 0,2 2,-1 1,3 0,-1 0,2-3,-1 0,-2 0,0 0,-1 0,-1 0,7 0,-3 0,1 0,-3 0,-2 0,8 0,-5 0,3 0,-7 0,1 0,4 0,-3 0,3 0,-3 0,3 0,-1 0,0 0,1-2,-3-1,4 0,-5-2,4 2,-3-3,4 1,-3 2,-2-2,0 2,2-2,-2-1,5 0,-5-1,1 1,-3-1,3 2,-1 0,6-3,-8 3,3-3,0-2,-6 4,8-9,-9 9,5-4,2-2,-6 6,6-9,-7 6,3 1,2-8,-5 8,9-9,-8 8,4-4,-1 3,-3-1,4-4,-3 3,-2-3,3 2,-3 2,2-7,-1 6,-5-3,4-1,-6 0,2 0,-1-4,0 8,-1-8,1 6,-3-5,1 0,2 4,-1-2,1-2,-2 3,-1-3,0 3,0 1,0-4,2 5,1-2,0 0,-1 0,-2 0,0-7,0 8,0-2,0-2,0 6,0-4,0-3,0 4,0-3,0 0,0 7,0-8,0 8,-4-9,0 10,-3-5,1-4,-1 7,1-8,-1 10,1-1,-2-5,-1 4,-2-3,2 3,2-1,-1 0,-1-2,-1 1,-1 1,2 0,1 3,-4-4,2 3,-5-4,7 6,-5-5,5 3,-4-2,-1 1,4 3,-2-4,-2-1,5 3,-4-4,4 6,0-6,0 4,-1-3,2 0,1 3,-4-11,4 8,-4-4,4 3,-2 2,2 0,-1-1,-1 1,1-1,-1-2,0-2,-1 1,0-1,3 1,0 3,0-1,1 1,-1 1,3-2,-2 1,2 1,0-2,1 1,1-2,-1 1,-1-1,0 0,1 1,2 0,-2 2,-1-3,0 2,1-4,1 2,0 0,1 0,0-1,0-1,0 1,0-1,-1 1,1 1,0 0,0 2,0-1,0 2,0-8,0 4,0-3,2 6,0 0,2-2,3 0,2-3,-1 1,0 1,0 1,0 0,1-1,-1 1,0 0,-2 0,2 0,0 0,1 0,1 0,1 2,0-1,0 2,0-2,-1-1,1 3,0 0,0 3,4-2,-1 1,1 0,1 0,-2 1,3 0,0 0,0-1,-1 3,-1 1,1-1,-2 1,3-3,3-1,-2 1,1-1,1 1,0 0,2-1,1 1,0 0,-4 0,-2 1,-3 3,-1-1,5 0,-6 2,3-1,6 4,-6 3,11-1,-6 1,4 0,1-2,-1-1,-1 0,-1 0,-1 2,1 1,1-2,1-1,-1 0,0-2,1 1,-3 1,-1 0,0 0,1 0,2 0,-3-2,0 2,-1 0,1-2,0 2,-1 0,-3 0,-2 3,8 0,-4 0,6 0,-4 0,-1 0,-1 0,2 0,-3 0,-2 0,1 0,-1 0,6 0,-3 0,1 0,-6 0,2 0,1 0,3 0,-4 0,2 0,1 4,2-1,-2 4,-5-4,3 1,1 2,-1-1,0 3,-1-1,-4-1,9 4,-9-5,3 4,-1-1,2 1,0-1,0-1,0 1,-6-1,8 4,-8-1,4 0,0 5,-4-6,3 8,-4-8,0 7,-1 0,0-2,0 5,2-4,-2 0,1 0,-2 0,-1-3,1 8,-1-8,0 3,-2 0,2 2,-2-1,2 4,0-9,0 8,2-5,-2 2,0 5,-3-8,-1 7,-1-4,2-1,1 3,0-4,0 2,-3-2,0 8,0-4,0 1,0-6,0 2,0-1,0 3,0 0,0-4,0 5,0-2,0 1,0 2,0-4,0 3,0 3,0-3,0 1,0-3,0-2,0 5,0-5,0 6,2-7,0 3,1 1,-1-5,1 6,0-4,0 0,3 4,-4-6,5 8,-4-8,0 6,1-4,-1 0,2 4,0-4,1 4,-1-4,2 1,2 1,2 0,-2 2,-2-5,1 1,1 1,1-2,-2 2,2 0,-4-3,4 3,1 0,-3-3,4 1,-1-2,0 0,1 3,-2-2,1-2,0 5,-1-5,1 3,-1-1,0-5,2 10,0-8,-3 3,6-1,-4-1,2 1,-2 1,3 0,-4-2,8 3,-6-5,3 5,-5-3,1-2,4 4,-1-5,4 3,-1-5,0 1,0 1,2-1,1 2,0 0,-1-2,0 2,-1-3,2 0,0 0,-2 0,2 0,-3 0,1 0,-1-1,0 0,0 0,-3-1,7 4,-5-6,2 4,1-5,-8 0,9 5,-4-4,-1 4,3-5,-3 0,-1 0,6 0,-6 0,4 0,-1 0,-1 0,1 0,2 0,2 0,2 0,-3 0,0 0,0 0,0 0,0 0,-1-3,-2 0,-5 0,4-4,0 5,-2-3,7 1,-10 1,8-4,-2 3,-1-3,-1 2,-2-3,0 0,0 0,3-2,-6 4,8-5,-7 5,3-5,1 2,-3 2,3-2,0 1,-3 0,3 0,1-2,-5 4,4-4,0-1,-3 2,3-3,-1 5,-4-2,8-1,-8 1,5 0,0-3,-4 3,4-4,-4 3,-1-1,5-4,-3 3,3-3,-4 4,0-2,-1-1,1 0,-1 0,1 4,2 1,2-5,0 4,-2-4,-2 3,-3 0,5-4,-6 3,5-4,-6 3,4-1,-4 1,4-8,-7 6,4-3,-4 1,1 6,3-9,-2 7,3-8,-3 5,-1 1,1-4,-2 4,0-6,0 4,-1 0,1-3,0 4,-1-3,-2 2,0 5,1-7,2 5,-1-1,1-8,-3 9,1-6,-1 1,0 4,0-7,0 6,0-1,0 0,0 0,0 0,0 2,0-3,0 3,0-1,0 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8T00:54:18.760"/>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848E6-123C-FD4F-85A3-8B4586BC4D25}" type="datetimeFigureOut">
              <a:rPr lang="en-US" smtClean="0"/>
              <a:t>11/18/25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506FC-E359-B448-94FC-FBF6C8BFCF4B}" type="slidenum">
              <a:rPr lang="en-US" smtClean="0"/>
              <a:t>‹#›</a:t>
            </a:fld>
            <a:endParaRPr lang="en-US"/>
          </a:p>
        </p:txBody>
      </p:sp>
    </p:spTree>
    <p:extLst>
      <p:ext uri="{BB962C8B-B14F-4D97-AF65-F5344CB8AC3E}">
        <p14:creationId xmlns:p14="http://schemas.microsoft.com/office/powerpoint/2010/main" val="316165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8D7511-FD2D-49CB-979B-EB0C32C293EF}" type="slidenum">
              <a:rPr lang="pt-BR" smtClean="0"/>
              <a:t>1</a:t>
            </a:fld>
            <a:endParaRPr lang="pt-BR"/>
          </a:p>
        </p:txBody>
      </p:sp>
    </p:spTree>
    <p:extLst>
      <p:ext uri="{BB962C8B-B14F-4D97-AF65-F5344CB8AC3E}">
        <p14:creationId xmlns:p14="http://schemas.microsoft.com/office/powerpoint/2010/main" val="3100850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en-US"/>
          </a:p>
        </p:txBody>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effectLst/>
                <a:latin typeface="Times New Roman" panose="02020603050405020304" pitchFamily="18" charset="0"/>
                <a:ea typeface="Calibri" panose="020F0502020204030204" pitchFamily="34" charset="0"/>
                <a:cs typeface="Times New Roman" panose="02020603050405020304" pitchFamily="18" charset="0"/>
              </a:rPr>
              <a:t>Impacts over the SACZ (subtropical SA) appear only when the ENSO is active, suggesting that the ENSO has a similar effect on the MJO extratropical TC to SA;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effectLst/>
                <a:latin typeface="Times New Roman" panose="02020603050405020304" pitchFamily="18" charset="0"/>
                <a:ea typeface="Calibri" panose="020F0502020204030204" pitchFamily="34" charset="0"/>
                <a:cs typeface="Times New Roman" panose="02020603050405020304" pitchFamily="18" charset="0"/>
              </a:rPr>
              <a:t>Both EN and LN background state favor convection over the subtropical South Pacific, while NT years do not favor;</a:t>
            </a:r>
          </a:p>
          <a:p>
            <a:endParaRPr lang="pt-BR" dirty="0"/>
          </a:p>
        </p:txBody>
      </p:sp>
      <p:sp>
        <p:nvSpPr>
          <p:cNvPr id="4" name="Espaço Reservado para Número de Slide 3"/>
          <p:cNvSpPr>
            <a:spLocks noGrp="1"/>
          </p:cNvSpPr>
          <p:nvPr>
            <p:ph type="sldNum" sz="quarter" idx="5"/>
          </p:nvPr>
        </p:nvSpPr>
        <p:spPr/>
        <p:txBody>
          <a:bodyPr/>
          <a:lstStyle/>
          <a:p>
            <a:fld id="{F58D7511-FD2D-49CB-979B-EB0C32C293EF}" type="slidenum">
              <a:rPr lang="pt-BR" smtClean="0"/>
              <a:t>10</a:t>
            </a:fld>
            <a:endParaRPr lang="pt-BR"/>
          </a:p>
        </p:txBody>
      </p:sp>
    </p:spTree>
    <p:extLst>
      <p:ext uri="{BB962C8B-B14F-4D97-AF65-F5344CB8AC3E}">
        <p14:creationId xmlns:p14="http://schemas.microsoft.com/office/powerpoint/2010/main" val="2213219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0E4BC-656E-393C-52F4-9422C6D0F6D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B23DC8E-741B-214D-B5C2-6598A593BFA3}"/>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5D773556-BDBA-5018-43CF-1023B4A8327F}"/>
              </a:ext>
            </a:extLst>
          </p:cNvPr>
          <p:cNvSpPr>
            <a:spLocks noGrp="1"/>
          </p:cNvSpPr>
          <p:nvPr>
            <p:ph type="body" idx="1"/>
          </p:nvPr>
        </p:nvSpPr>
        <p:spPr/>
        <p:txBody>
          <a:bodyPr/>
          <a:lstStyle/>
          <a:p>
            <a:r>
              <a:rPr lang="pt-BR" dirty="0"/>
              <a:t>Falar que a inclinação das anomalias no diagrama mostra a propagação da OMJ.</a:t>
            </a:r>
          </a:p>
        </p:txBody>
      </p:sp>
      <p:sp>
        <p:nvSpPr>
          <p:cNvPr id="4" name="Espaço Reservado para Número de Slide 3">
            <a:extLst>
              <a:ext uri="{FF2B5EF4-FFF2-40B4-BE49-F238E27FC236}">
                <a16:creationId xmlns:a16="http://schemas.microsoft.com/office/drawing/2014/main" id="{7B697A87-4837-937F-188A-BB3C927ED434}"/>
              </a:ext>
            </a:extLst>
          </p:cNvPr>
          <p:cNvSpPr>
            <a:spLocks noGrp="1"/>
          </p:cNvSpPr>
          <p:nvPr>
            <p:ph type="sldNum" sz="quarter" idx="5"/>
          </p:nvPr>
        </p:nvSpPr>
        <p:spPr/>
        <p:txBody>
          <a:bodyPr/>
          <a:lstStyle/>
          <a:p>
            <a:fld id="{F58D7511-FD2D-49CB-979B-EB0C32C293EF}" type="slidenum">
              <a:rPr lang="pt-BR" smtClean="0"/>
              <a:t>11</a:t>
            </a:fld>
            <a:endParaRPr lang="pt-BR"/>
          </a:p>
        </p:txBody>
      </p:sp>
    </p:spTree>
    <p:extLst>
      <p:ext uri="{BB962C8B-B14F-4D97-AF65-F5344CB8AC3E}">
        <p14:creationId xmlns:p14="http://schemas.microsoft.com/office/powerpoint/2010/main" val="1839184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FC8A-D039-D510-2A7C-CE1F37AC1CE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C848988-7E00-0379-A617-73F33FA7A0F4}"/>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8E6A04FC-E9B1-ED9E-6877-E6E6E7AD815D}"/>
              </a:ext>
            </a:extLst>
          </p:cNvPr>
          <p:cNvSpPr>
            <a:spLocks noGrp="1"/>
          </p:cNvSpPr>
          <p:nvPr>
            <p:ph type="body" idx="1"/>
          </p:nvPr>
        </p:nvSpPr>
        <p:spPr/>
        <p:txBody>
          <a:bodyPr/>
          <a:lstStyle/>
          <a:p>
            <a:r>
              <a:rPr lang="pt-BR" dirty="0"/>
              <a:t>Falar que a inclinação das anomalias no diagrama mostra a propagação da OMJ.</a:t>
            </a:r>
          </a:p>
        </p:txBody>
      </p:sp>
      <p:sp>
        <p:nvSpPr>
          <p:cNvPr id="4" name="Espaço Reservado para Número de Slide 3">
            <a:extLst>
              <a:ext uri="{FF2B5EF4-FFF2-40B4-BE49-F238E27FC236}">
                <a16:creationId xmlns:a16="http://schemas.microsoft.com/office/drawing/2014/main" id="{162981AB-B55F-62D7-1DA6-C5406E680827}"/>
              </a:ext>
            </a:extLst>
          </p:cNvPr>
          <p:cNvSpPr>
            <a:spLocks noGrp="1"/>
          </p:cNvSpPr>
          <p:nvPr>
            <p:ph type="sldNum" sz="quarter" idx="5"/>
          </p:nvPr>
        </p:nvSpPr>
        <p:spPr/>
        <p:txBody>
          <a:bodyPr/>
          <a:lstStyle/>
          <a:p>
            <a:fld id="{F58D7511-FD2D-49CB-979B-EB0C32C293EF}" type="slidenum">
              <a:rPr lang="pt-BR" smtClean="0"/>
              <a:t>12</a:t>
            </a:fld>
            <a:endParaRPr lang="pt-BR"/>
          </a:p>
        </p:txBody>
      </p:sp>
    </p:spTree>
    <p:extLst>
      <p:ext uri="{BB962C8B-B14F-4D97-AF65-F5344CB8AC3E}">
        <p14:creationId xmlns:p14="http://schemas.microsoft.com/office/powerpoint/2010/main" val="181158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1612-568D-EF02-B28E-708F2F6B27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A6B4050-A92F-996F-BC12-31992AD70471}"/>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4339FF29-800B-1052-86F8-FA21ADCE54A8}"/>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9380F4F7-9ECE-4E97-54EC-0995803E3A16}"/>
              </a:ext>
            </a:extLst>
          </p:cNvPr>
          <p:cNvSpPr>
            <a:spLocks noGrp="1"/>
          </p:cNvSpPr>
          <p:nvPr>
            <p:ph type="sldNum" sz="quarter" idx="5"/>
          </p:nvPr>
        </p:nvSpPr>
        <p:spPr/>
        <p:txBody>
          <a:bodyPr/>
          <a:lstStyle/>
          <a:p>
            <a:fld id="{F58D7511-FD2D-49CB-979B-EB0C32C293EF}" type="slidenum">
              <a:rPr lang="pt-BR" smtClean="0"/>
              <a:t>13</a:t>
            </a:fld>
            <a:endParaRPr lang="pt-BR"/>
          </a:p>
        </p:txBody>
      </p:sp>
    </p:spTree>
    <p:extLst>
      <p:ext uri="{BB962C8B-B14F-4D97-AF65-F5344CB8AC3E}">
        <p14:creationId xmlns:p14="http://schemas.microsoft.com/office/powerpoint/2010/main" val="155647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en-US"/>
          </a:p>
        </p:txBody>
      </p:sp>
      <p:sp>
        <p:nvSpPr>
          <p:cNvPr id="3" name="Espaço Reservado para Anotações 2"/>
          <p:cNvSpPr>
            <a:spLocks noGrp="1"/>
          </p:cNvSpPr>
          <p:nvPr>
            <p:ph type="body" idx="1"/>
          </p:nvPr>
        </p:nvSpPr>
        <p:spPr/>
        <p:txBody>
          <a:bodyPr/>
          <a:lstStyle/>
          <a:p>
            <a:r>
              <a:rPr lang="pt-BR" dirty="0"/>
              <a:t>Eastward MJO propagation in a counterclockwise movement</a:t>
            </a:r>
          </a:p>
          <a:p>
            <a:r>
              <a:rPr lang="pt-BR" dirty="0"/>
              <a:t>Colors for the days in a month (MJO circumnavigated the globe twice and a half during this period)</a:t>
            </a:r>
          </a:p>
          <a:p>
            <a:r>
              <a:rPr lang="pt-BR" dirty="0"/>
              <a:t>Around 6-8 days in each phase when it is strong and active</a:t>
            </a:r>
          </a:p>
        </p:txBody>
      </p:sp>
      <p:sp>
        <p:nvSpPr>
          <p:cNvPr id="4" name="Espaço Reservado para Número de Slide 3"/>
          <p:cNvSpPr>
            <a:spLocks noGrp="1"/>
          </p:cNvSpPr>
          <p:nvPr>
            <p:ph type="sldNum" sz="quarter" idx="5"/>
          </p:nvPr>
        </p:nvSpPr>
        <p:spPr/>
        <p:txBody>
          <a:bodyPr/>
          <a:lstStyle/>
          <a:p>
            <a:fld id="{F58D7511-FD2D-49CB-979B-EB0C32C293EF}" type="slidenum">
              <a:rPr lang="pt-BR" smtClean="0"/>
              <a:t>14</a:t>
            </a:fld>
            <a:endParaRPr lang="pt-BR"/>
          </a:p>
        </p:txBody>
      </p:sp>
    </p:spTree>
    <p:extLst>
      <p:ext uri="{BB962C8B-B14F-4D97-AF65-F5344CB8AC3E}">
        <p14:creationId xmlns:p14="http://schemas.microsoft.com/office/powerpoint/2010/main" val="182927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CFCD3-34E1-C8A6-7EA5-36F63E44CC5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26D8842-BE40-D8C3-6249-FF9C22B14960}"/>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355DCA20-EF93-873F-64DC-625C77F8E914}"/>
              </a:ext>
            </a:extLst>
          </p:cNvPr>
          <p:cNvSpPr>
            <a:spLocks noGrp="1"/>
          </p:cNvSpPr>
          <p:nvPr>
            <p:ph type="body" idx="1"/>
          </p:nvPr>
        </p:nvSpPr>
        <p:spPr/>
        <p:txBody>
          <a:bodyPr/>
          <a:lstStyle/>
          <a:p>
            <a:r>
              <a:rPr lang="pt-BR" dirty="0"/>
              <a:t>Eastward MJO propagation in a counterclockwise movement</a:t>
            </a:r>
          </a:p>
          <a:p>
            <a:r>
              <a:rPr lang="pt-BR" dirty="0"/>
              <a:t>Colors for the days in a month (MJO circumnavigated the globe twice and a half during this period)</a:t>
            </a:r>
          </a:p>
          <a:p>
            <a:r>
              <a:rPr lang="pt-BR" dirty="0"/>
              <a:t>Around 6-8 days in each phase when it is strong and active</a:t>
            </a:r>
          </a:p>
        </p:txBody>
      </p:sp>
      <p:sp>
        <p:nvSpPr>
          <p:cNvPr id="4" name="Espaço Reservado para Número de Slide 3">
            <a:extLst>
              <a:ext uri="{FF2B5EF4-FFF2-40B4-BE49-F238E27FC236}">
                <a16:creationId xmlns:a16="http://schemas.microsoft.com/office/drawing/2014/main" id="{0B1E35D4-2BC2-790C-FAF0-7D2571DADACB}"/>
              </a:ext>
            </a:extLst>
          </p:cNvPr>
          <p:cNvSpPr>
            <a:spLocks noGrp="1"/>
          </p:cNvSpPr>
          <p:nvPr>
            <p:ph type="sldNum" sz="quarter" idx="5"/>
          </p:nvPr>
        </p:nvSpPr>
        <p:spPr/>
        <p:txBody>
          <a:bodyPr/>
          <a:lstStyle/>
          <a:p>
            <a:fld id="{F58D7511-FD2D-49CB-979B-EB0C32C293EF}" type="slidenum">
              <a:rPr lang="pt-BR" smtClean="0"/>
              <a:t>16</a:t>
            </a:fld>
            <a:endParaRPr lang="pt-BR"/>
          </a:p>
        </p:txBody>
      </p:sp>
    </p:spTree>
    <p:extLst>
      <p:ext uri="{BB962C8B-B14F-4D97-AF65-F5344CB8AC3E}">
        <p14:creationId xmlns:p14="http://schemas.microsoft.com/office/powerpoint/2010/main" val="251843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418E-4B4F-38C5-777C-3C1AA73A6E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E01B1D7-FAA1-AA8E-B4F0-9784C8E4F3E6}"/>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74682535-6AB2-5EF4-7927-9AEC1BEC9CB7}"/>
              </a:ext>
            </a:extLst>
          </p:cNvPr>
          <p:cNvSpPr>
            <a:spLocks noGrp="1"/>
          </p:cNvSpPr>
          <p:nvPr>
            <p:ph type="body" idx="1"/>
          </p:nvPr>
        </p:nvSpPr>
        <p:spPr/>
        <p:txBody>
          <a:bodyPr/>
          <a:lstStyle/>
          <a:p>
            <a:r>
              <a:rPr lang="pt-BR" dirty="0"/>
              <a:t>Eastward MJO propagation in a counterclockwise movement</a:t>
            </a:r>
          </a:p>
          <a:p>
            <a:r>
              <a:rPr lang="pt-BR" dirty="0"/>
              <a:t>Colors for the days in a month (MJO circumnavigated the globe twice and a half during this period)</a:t>
            </a:r>
          </a:p>
          <a:p>
            <a:r>
              <a:rPr lang="pt-BR" dirty="0"/>
              <a:t>Around 6-8 days in each phase when it is strong and active</a:t>
            </a:r>
          </a:p>
        </p:txBody>
      </p:sp>
      <p:sp>
        <p:nvSpPr>
          <p:cNvPr id="4" name="Espaço Reservado para Número de Slide 3">
            <a:extLst>
              <a:ext uri="{FF2B5EF4-FFF2-40B4-BE49-F238E27FC236}">
                <a16:creationId xmlns:a16="http://schemas.microsoft.com/office/drawing/2014/main" id="{E6BC9F4A-7044-0A95-D458-722DF7CDC458}"/>
              </a:ext>
            </a:extLst>
          </p:cNvPr>
          <p:cNvSpPr>
            <a:spLocks noGrp="1"/>
          </p:cNvSpPr>
          <p:nvPr>
            <p:ph type="sldNum" sz="quarter" idx="5"/>
          </p:nvPr>
        </p:nvSpPr>
        <p:spPr/>
        <p:txBody>
          <a:bodyPr/>
          <a:lstStyle/>
          <a:p>
            <a:fld id="{F58D7511-FD2D-49CB-979B-EB0C32C293EF}" type="slidenum">
              <a:rPr lang="pt-BR" smtClean="0"/>
              <a:t>17</a:t>
            </a:fld>
            <a:endParaRPr lang="pt-BR"/>
          </a:p>
        </p:txBody>
      </p:sp>
    </p:spTree>
    <p:extLst>
      <p:ext uri="{BB962C8B-B14F-4D97-AF65-F5344CB8AC3E}">
        <p14:creationId xmlns:p14="http://schemas.microsoft.com/office/powerpoint/2010/main" val="736387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DC7E-5A8C-1510-1FB2-64E0173E625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A756440-F3E3-6F71-6F53-235B1C73D946}"/>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D4797AC2-17B9-7115-1DC5-8ECBBF0CFE60}"/>
              </a:ext>
            </a:extLst>
          </p:cNvPr>
          <p:cNvSpPr>
            <a:spLocks noGrp="1"/>
          </p:cNvSpPr>
          <p:nvPr>
            <p:ph type="body" idx="1"/>
          </p:nvPr>
        </p:nvSpPr>
        <p:spPr/>
        <p:txBody>
          <a:bodyPr/>
          <a:lstStyle/>
          <a:p>
            <a:r>
              <a:rPr lang="en-US" b="0" i="0" dirty="0">
                <a:solidFill>
                  <a:srgbClr val="1F1F1F"/>
                </a:solidFill>
                <a:effectLst/>
                <a:latin typeface="Google Sans"/>
              </a:rPr>
              <a:t>In climate studies, EOF analysis is often used to </a:t>
            </a:r>
            <a:r>
              <a:rPr lang="en-US" b="0" i="0" dirty="0">
                <a:solidFill>
                  <a:srgbClr val="040C28"/>
                </a:solidFill>
                <a:effectLst/>
                <a:latin typeface="Google Sans"/>
              </a:rPr>
              <a:t>study possible spatial modes (</a:t>
            </a:r>
            <a:r>
              <a:rPr lang="en-US" b="0" i="0" dirty="0" err="1">
                <a:solidFill>
                  <a:srgbClr val="040C28"/>
                </a:solidFill>
                <a:effectLst/>
                <a:latin typeface="Google Sans"/>
              </a:rPr>
              <a:t>ie</a:t>
            </a:r>
            <a:r>
              <a:rPr lang="en-US" b="0" i="0" dirty="0">
                <a:solidFill>
                  <a:srgbClr val="040C28"/>
                </a:solidFill>
                <a:effectLst/>
                <a:latin typeface="Google Sans"/>
              </a:rPr>
              <a:t>, patterns) of variability and how they change with time</a:t>
            </a:r>
            <a:r>
              <a:rPr lang="en-US" b="0" i="0" dirty="0">
                <a:solidFill>
                  <a:srgbClr val="1F1F1F"/>
                </a:solidFill>
                <a:effectLst/>
                <a:latin typeface="Google Sans"/>
              </a:rPr>
              <a:t> (e.g., the North Atlantic Oscilliation). In statistics, EOF analysis is known as Principal Component Analysis (PCA).</a:t>
            </a:r>
            <a:endParaRPr lang="pt-BR" dirty="0"/>
          </a:p>
        </p:txBody>
      </p:sp>
      <p:sp>
        <p:nvSpPr>
          <p:cNvPr id="4" name="Espaço Reservado para Número de Slide 3">
            <a:extLst>
              <a:ext uri="{FF2B5EF4-FFF2-40B4-BE49-F238E27FC236}">
                <a16:creationId xmlns:a16="http://schemas.microsoft.com/office/drawing/2014/main" id="{203E95B4-BED0-2659-58E9-2D47B5EE929B}"/>
              </a:ext>
            </a:extLst>
          </p:cNvPr>
          <p:cNvSpPr>
            <a:spLocks noGrp="1"/>
          </p:cNvSpPr>
          <p:nvPr>
            <p:ph type="sldNum" sz="quarter" idx="5"/>
          </p:nvPr>
        </p:nvSpPr>
        <p:spPr/>
        <p:txBody>
          <a:bodyPr/>
          <a:lstStyle/>
          <a:p>
            <a:fld id="{F58D7511-FD2D-49CB-979B-EB0C32C293EF}" type="slidenum">
              <a:rPr lang="pt-BR" smtClean="0"/>
              <a:t>18</a:t>
            </a:fld>
            <a:endParaRPr lang="pt-BR"/>
          </a:p>
        </p:txBody>
      </p:sp>
    </p:spTree>
    <p:extLst>
      <p:ext uri="{BB962C8B-B14F-4D97-AF65-F5344CB8AC3E}">
        <p14:creationId xmlns:p14="http://schemas.microsoft.com/office/powerpoint/2010/main" val="110650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521A6-8FB7-4241-BF6C-B86D1F2A2BD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D5D913D-C1B9-C20B-9D0C-CB57D537F5A4}"/>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F327D42A-62EA-626C-E8C6-DBB955182DF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667B8E66-B0E9-45FE-C738-3E8069F238B7}"/>
              </a:ext>
            </a:extLst>
          </p:cNvPr>
          <p:cNvSpPr>
            <a:spLocks noGrp="1"/>
          </p:cNvSpPr>
          <p:nvPr>
            <p:ph type="sldNum" sz="quarter" idx="5"/>
          </p:nvPr>
        </p:nvSpPr>
        <p:spPr/>
        <p:txBody>
          <a:bodyPr/>
          <a:lstStyle/>
          <a:p>
            <a:fld id="{F58D7511-FD2D-49CB-979B-EB0C32C293EF}" type="slidenum">
              <a:rPr lang="pt-BR" smtClean="0"/>
              <a:t>20</a:t>
            </a:fld>
            <a:endParaRPr lang="pt-BR"/>
          </a:p>
        </p:txBody>
      </p:sp>
    </p:spTree>
    <p:extLst>
      <p:ext uri="{BB962C8B-B14F-4D97-AF65-F5344CB8AC3E}">
        <p14:creationId xmlns:p14="http://schemas.microsoft.com/office/powerpoint/2010/main" val="2286378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3CB75-1C78-B991-5734-0E94F4B3549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6EF76AE-A6A3-EE43-19B8-FDEA1CA4D05C}"/>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0C4AD315-0B77-D9D7-915A-42997CA560D1}"/>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751D1D30-856F-C513-E40C-CD301EAE353D}"/>
              </a:ext>
            </a:extLst>
          </p:cNvPr>
          <p:cNvSpPr>
            <a:spLocks noGrp="1"/>
          </p:cNvSpPr>
          <p:nvPr>
            <p:ph type="sldNum" sz="quarter" idx="5"/>
          </p:nvPr>
        </p:nvSpPr>
        <p:spPr/>
        <p:txBody>
          <a:bodyPr/>
          <a:lstStyle/>
          <a:p>
            <a:fld id="{F58D7511-FD2D-49CB-979B-EB0C32C293EF}" type="slidenum">
              <a:rPr lang="pt-BR" smtClean="0"/>
              <a:t>22</a:t>
            </a:fld>
            <a:endParaRPr lang="pt-BR"/>
          </a:p>
        </p:txBody>
      </p:sp>
    </p:spTree>
    <p:extLst>
      <p:ext uri="{BB962C8B-B14F-4D97-AF65-F5344CB8AC3E}">
        <p14:creationId xmlns:p14="http://schemas.microsoft.com/office/powerpoint/2010/main" val="404700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en-US"/>
          </a:p>
        </p:txBody>
      </p:sp>
      <p:sp>
        <p:nvSpPr>
          <p:cNvPr id="3" name="Espaço Reservado para Anotações 2"/>
          <p:cNvSpPr>
            <a:spLocks noGrp="1"/>
          </p:cNvSpPr>
          <p:nvPr>
            <p:ph type="body" idx="1"/>
          </p:nvPr>
        </p:nvSpPr>
        <p:spPr/>
        <p:txBody>
          <a:bodyPr/>
          <a:lstStyle/>
          <a:p>
            <a:r>
              <a:rPr lang="en-US" dirty="0"/>
              <a:t>MJO: characterized just by an atmospheric part and comprises two main regions with cloudiness and prec and no cloudiness and no prec (they follow each other)</a:t>
            </a:r>
          </a:p>
          <a:p>
            <a:r>
              <a:rPr lang="en-US" dirty="0"/>
              <a:t>The region of green arrows in fig 1 is the big cloudiness in blue in fig 2</a:t>
            </a:r>
          </a:p>
          <a:p>
            <a:r>
              <a:rPr lang="en-US" dirty="0"/>
              <a:t>8 active phases showing the eastward propagation of the main convection around the globe; each phase shows the position of the convection;</a:t>
            </a:r>
          </a:p>
        </p:txBody>
      </p:sp>
      <p:sp>
        <p:nvSpPr>
          <p:cNvPr id="4" name="Espaço Reservado para Número de Slide 3"/>
          <p:cNvSpPr>
            <a:spLocks noGrp="1"/>
          </p:cNvSpPr>
          <p:nvPr>
            <p:ph type="sldNum" sz="quarter" idx="5"/>
          </p:nvPr>
        </p:nvSpPr>
        <p:spPr/>
        <p:txBody>
          <a:bodyPr/>
          <a:lstStyle/>
          <a:p>
            <a:fld id="{F58D7511-FD2D-49CB-979B-EB0C32C293EF}" type="slidenum">
              <a:rPr lang="pt-BR" smtClean="0"/>
              <a:t>2</a:t>
            </a:fld>
            <a:endParaRPr lang="pt-BR"/>
          </a:p>
        </p:txBody>
      </p:sp>
    </p:spTree>
    <p:extLst>
      <p:ext uri="{BB962C8B-B14F-4D97-AF65-F5344CB8AC3E}">
        <p14:creationId xmlns:p14="http://schemas.microsoft.com/office/powerpoint/2010/main" val="2248030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D9FDD-BB98-9FB2-0A96-4C093B03869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8902333-E34E-A1C0-0326-0446D63DEC9B}"/>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1929FAEB-A45F-2C23-13BA-4F92C7AB1C2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C8F74604-E90D-08EE-19A8-BD04ED84C567}"/>
              </a:ext>
            </a:extLst>
          </p:cNvPr>
          <p:cNvSpPr>
            <a:spLocks noGrp="1"/>
          </p:cNvSpPr>
          <p:nvPr>
            <p:ph type="sldNum" sz="quarter" idx="5"/>
          </p:nvPr>
        </p:nvSpPr>
        <p:spPr/>
        <p:txBody>
          <a:bodyPr/>
          <a:lstStyle/>
          <a:p>
            <a:fld id="{F58D7511-FD2D-49CB-979B-EB0C32C293EF}" type="slidenum">
              <a:rPr lang="pt-BR" smtClean="0"/>
              <a:t>24</a:t>
            </a:fld>
            <a:endParaRPr lang="pt-BR"/>
          </a:p>
        </p:txBody>
      </p:sp>
    </p:spTree>
    <p:extLst>
      <p:ext uri="{BB962C8B-B14F-4D97-AF65-F5344CB8AC3E}">
        <p14:creationId xmlns:p14="http://schemas.microsoft.com/office/powerpoint/2010/main" val="443180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FFE23-E365-8241-728B-4B436E90EC4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38D2516-BE07-7691-0EEC-13F5CC1ED23F}"/>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1DBBF55D-5A71-5687-D1C4-05FAA5D4AFB7}"/>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36BB1B9-BAE0-A846-2E8C-D48F8A2FEF5B}"/>
              </a:ext>
            </a:extLst>
          </p:cNvPr>
          <p:cNvSpPr>
            <a:spLocks noGrp="1"/>
          </p:cNvSpPr>
          <p:nvPr>
            <p:ph type="sldNum" sz="quarter" idx="5"/>
          </p:nvPr>
        </p:nvSpPr>
        <p:spPr/>
        <p:txBody>
          <a:bodyPr/>
          <a:lstStyle/>
          <a:p>
            <a:fld id="{F58D7511-FD2D-49CB-979B-EB0C32C293EF}" type="slidenum">
              <a:rPr lang="pt-BR" smtClean="0"/>
              <a:t>25</a:t>
            </a:fld>
            <a:endParaRPr lang="pt-BR"/>
          </a:p>
        </p:txBody>
      </p:sp>
    </p:spTree>
    <p:extLst>
      <p:ext uri="{BB962C8B-B14F-4D97-AF65-F5344CB8AC3E}">
        <p14:creationId xmlns:p14="http://schemas.microsoft.com/office/powerpoint/2010/main" val="3563035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en-US"/>
          </a:p>
        </p:txBody>
      </p:sp>
      <p:sp>
        <p:nvSpPr>
          <p:cNvPr id="3" name="Espaço Reservado para Anotações 2"/>
          <p:cNvSpPr>
            <a:spLocks noGrp="1"/>
          </p:cNvSpPr>
          <p:nvPr>
            <p:ph type="body" idx="1"/>
          </p:nvPr>
        </p:nvSpPr>
        <p:spPr/>
        <p:txBody>
          <a:bodyPr/>
          <a:lstStyle/>
          <a:p>
            <a:r>
              <a:rPr lang="en-US" noProof="0" dirty="0"/>
              <a:t>Observations: strong convection and convergence over the subtropical South Pacific from phase 7 through phase 1 and the teleconnection appears in phase 8 and peaks in phase 1;</a:t>
            </a:r>
          </a:p>
          <a:p>
            <a:endParaRPr lang="en-US" noProof="0" dirty="0"/>
          </a:p>
          <a:p>
            <a:r>
              <a:rPr lang="en-US" noProof="0" dirty="0"/>
              <a:t>Model simulates well the enhancement of convection and low-level convergence over the source region in phases 7+8 as </a:t>
            </a:r>
            <a:r>
              <a:rPr lang="en-US" noProof="0" dirty="0" err="1"/>
              <a:t>obs</a:t>
            </a:r>
            <a:r>
              <a:rPr lang="en-US" noProof="0" dirty="0"/>
              <a:t>;</a:t>
            </a:r>
          </a:p>
          <a:p>
            <a:r>
              <a:rPr lang="en-US" noProof="0" dirty="0"/>
              <a:t>However, these conditions weakens earlier in the model </a:t>
            </a:r>
            <a:r>
              <a:rPr lang="en-US" noProof="0" dirty="0">
                <a:sym typeface="Wingdings" panose="05000000000000000000" pitchFamily="2" charset="2"/>
              </a:rPr>
              <a:t></a:t>
            </a:r>
            <a:r>
              <a:rPr lang="en-US" noProof="0" dirty="0"/>
              <a:t> they are stronger in </a:t>
            </a:r>
            <a:r>
              <a:rPr lang="en-US" noProof="0" dirty="0" err="1"/>
              <a:t>obs</a:t>
            </a:r>
            <a:r>
              <a:rPr lang="en-US" noProof="0" dirty="0"/>
              <a:t> than in the model in phase </a:t>
            </a:r>
            <a:r>
              <a:rPr lang="en-US" b="0" i="0" noProof="0" dirty="0">
                <a:solidFill>
                  <a:srgbClr val="202122"/>
                </a:solidFill>
                <a:effectLst/>
                <a:latin typeface="Arial" panose="020B0604020202020204" pitchFamily="34" charset="0"/>
              </a:rPr>
              <a:t>1;</a:t>
            </a:r>
          </a:p>
          <a:p>
            <a:r>
              <a:rPr lang="en-US" b="1" noProof="0" dirty="0"/>
              <a:t>One of the reasons is because the eastward MJO propagation is advanced in the model compared to observations;</a:t>
            </a:r>
          </a:p>
          <a:p>
            <a:r>
              <a:rPr lang="en-US" noProof="0" dirty="0"/>
              <a:t>Extratropical TC is established one phase before in the model with respect to observed;</a:t>
            </a:r>
          </a:p>
        </p:txBody>
      </p:sp>
      <p:sp>
        <p:nvSpPr>
          <p:cNvPr id="4" name="Espaço Reservado para Número de Slide 3"/>
          <p:cNvSpPr>
            <a:spLocks noGrp="1"/>
          </p:cNvSpPr>
          <p:nvPr>
            <p:ph type="sldNum" sz="quarter" idx="5"/>
          </p:nvPr>
        </p:nvSpPr>
        <p:spPr/>
        <p:txBody>
          <a:bodyPr/>
          <a:lstStyle/>
          <a:p>
            <a:fld id="{F58D7511-FD2D-49CB-979B-EB0C32C293EF}" type="slidenum">
              <a:rPr lang="pt-BR" smtClean="0"/>
              <a:t>27</a:t>
            </a:fld>
            <a:endParaRPr lang="pt-BR"/>
          </a:p>
        </p:txBody>
      </p:sp>
    </p:spTree>
    <p:extLst>
      <p:ext uri="{BB962C8B-B14F-4D97-AF65-F5344CB8AC3E}">
        <p14:creationId xmlns:p14="http://schemas.microsoft.com/office/powerpoint/2010/main" val="769211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en-US"/>
          </a:p>
        </p:txBody>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Tropical TC is also established one phase before in the model with respect to observed;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Hence, the model simulates the strongest SA precipitation dipole earlier than observed;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Observed precipitation in phases 1 and 2 is simulated in phases 8 and 1 in the model;</a:t>
            </a:r>
          </a:p>
          <a:p>
            <a:endParaRPr lang="pt-BR" dirty="0"/>
          </a:p>
        </p:txBody>
      </p:sp>
      <p:sp>
        <p:nvSpPr>
          <p:cNvPr id="4" name="Espaço Reservado para Número de Slide 3"/>
          <p:cNvSpPr>
            <a:spLocks noGrp="1"/>
          </p:cNvSpPr>
          <p:nvPr>
            <p:ph type="sldNum" sz="quarter" idx="5"/>
          </p:nvPr>
        </p:nvSpPr>
        <p:spPr/>
        <p:txBody>
          <a:bodyPr/>
          <a:lstStyle/>
          <a:p>
            <a:fld id="{F58D7511-FD2D-49CB-979B-EB0C32C293EF}" type="slidenum">
              <a:rPr lang="pt-BR" smtClean="0"/>
              <a:t>28</a:t>
            </a:fld>
            <a:endParaRPr lang="pt-BR"/>
          </a:p>
        </p:txBody>
      </p:sp>
    </p:spTree>
    <p:extLst>
      <p:ext uri="{BB962C8B-B14F-4D97-AF65-F5344CB8AC3E}">
        <p14:creationId xmlns:p14="http://schemas.microsoft.com/office/powerpoint/2010/main" val="486359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52C3-8AF4-10E5-0FE7-9EF0110D9F7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9EB19-0050-1B6E-5D92-FB1E9484045E}"/>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3D65CD20-3816-032F-96CE-A84A9B0A662F}"/>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C5EE5694-FE20-E40C-CCEE-9A008529D137}"/>
              </a:ext>
            </a:extLst>
          </p:cNvPr>
          <p:cNvSpPr>
            <a:spLocks noGrp="1"/>
          </p:cNvSpPr>
          <p:nvPr>
            <p:ph type="sldNum" sz="quarter" idx="5"/>
          </p:nvPr>
        </p:nvSpPr>
        <p:spPr/>
        <p:txBody>
          <a:bodyPr/>
          <a:lstStyle/>
          <a:p>
            <a:fld id="{F58D7511-FD2D-49CB-979B-EB0C32C293EF}" type="slidenum">
              <a:rPr lang="pt-BR" smtClean="0"/>
              <a:t>30</a:t>
            </a:fld>
            <a:endParaRPr lang="pt-BR"/>
          </a:p>
        </p:txBody>
      </p:sp>
    </p:spTree>
    <p:extLst>
      <p:ext uri="{BB962C8B-B14F-4D97-AF65-F5344CB8AC3E}">
        <p14:creationId xmlns:p14="http://schemas.microsoft.com/office/powerpoint/2010/main" val="94721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C6BFA-E41D-C656-94A5-72DDAFFB721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79C815D-CD3E-6100-E92E-D5ADA335EB1C}"/>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A033B2F3-572B-AB40-3D64-25B2BDC3AD95}"/>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E147DCC7-9A90-FFFC-CADB-08986A4BF119}"/>
              </a:ext>
            </a:extLst>
          </p:cNvPr>
          <p:cNvSpPr>
            <a:spLocks noGrp="1"/>
          </p:cNvSpPr>
          <p:nvPr>
            <p:ph type="sldNum" sz="quarter" idx="5"/>
          </p:nvPr>
        </p:nvSpPr>
        <p:spPr/>
        <p:txBody>
          <a:bodyPr/>
          <a:lstStyle/>
          <a:p>
            <a:fld id="{F58D7511-FD2D-49CB-979B-EB0C32C293EF}" type="slidenum">
              <a:rPr lang="pt-BR" smtClean="0"/>
              <a:t>31</a:t>
            </a:fld>
            <a:endParaRPr lang="pt-BR"/>
          </a:p>
        </p:txBody>
      </p:sp>
    </p:spTree>
    <p:extLst>
      <p:ext uri="{BB962C8B-B14F-4D97-AF65-F5344CB8AC3E}">
        <p14:creationId xmlns:p14="http://schemas.microsoft.com/office/powerpoint/2010/main" val="1634075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5A62-99CF-8ABD-98BF-1C3E74D9B0F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3D81A83-7D04-DD9C-625D-6A252DEE716A}"/>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604A0CA8-0C3B-AC67-494C-64E8B3511B15}"/>
              </a:ext>
            </a:extLst>
          </p:cNvPr>
          <p:cNvSpPr>
            <a:spLocks noGrp="1"/>
          </p:cNvSpPr>
          <p:nvPr>
            <p:ph type="body" idx="1"/>
          </p:nvPr>
        </p:nvSpPr>
        <p:spPr/>
        <p:txBody>
          <a:bodyPr/>
          <a:lstStyle/>
          <a:p>
            <a:r>
              <a:rPr lang="en-US" b="0" i="0" dirty="0">
                <a:solidFill>
                  <a:srgbClr val="212121"/>
                </a:solidFill>
                <a:effectLst/>
                <a:latin typeface="Source Sans Pro" panose="020B0503030403020204" pitchFamily="34" charset="0"/>
              </a:rPr>
              <a:t>There is so much energy within this convective system that it releases energy at the top of the cloud by triggering an atmospheric (slides)….</a:t>
            </a:r>
          </a:p>
          <a:p>
            <a:r>
              <a:rPr lang="en-US" b="0" i="0" dirty="0">
                <a:solidFill>
                  <a:srgbClr val="212121"/>
                </a:solidFill>
                <a:effectLst/>
                <a:latin typeface="Source Sans Pro" panose="020B0503030403020204" pitchFamily="34" charset="0"/>
              </a:rPr>
              <a:t>How does this wave modify atmospheric circulation? They impose an alternate atmospheric pattern (for example, here the wind spins…) that affect circulation at low-levels changing  precipitation over the continent.</a:t>
            </a:r>
          </a:p>
          <a:p>
            <a:r>
              <a:rPr lang="en-US" b="0" i="0" dirty="0">
                <a:solidFill>
                  <a:srgbClr val="212121"/>
                </a:solidFill>
                <a:effectLst/>
                <a:latin typeface="Source Sans Pro" panose="020B0503030403020204" pitchFamily="34" charset="0"/>
              </a:rPr>
              <a:t>These waves and their impacts on climate at the ground level are called teleconnections, and they appear when natural climate oscillations are active and intensified.</a:t>
            </a:r>
          </a:p>
        </p:txBody>
      </p:sp>
      <p:sp>
        <p:nvSpPr>
          <p:cNvPr id="4" name="Espaço Reservado para Número de Slide 3">
            <a:extLst>
              <a:ext uri="{FF2B5EF4-FFF2-40B4-BE49-F238E27FC236}">
                <a16:creationId xmlns:a16="http://schemas.microsoft.com/office/drawing/2014/main" id="{C2357EE8-E59F-414F-CF1A-908D8AB1CA7E}"/>
              </a:ext>
            </a:extLst>
          </p:cNvPr>
          <p:cNvSpPr>
            <a:spLocks noGrp="1"/>
          </p:cNvSpPr>
          <p:nvPr>
            <p:ph type="sldNum" sz="quarter" idx="5"/>
          </p:nvPr>
        </p:nvSpPr>
        <p:spPr/>
        <p:txBody>
          <a:bodyPr/>
          <a:lstStyle/>
          <a:p>
            <a:fld id="{F58D7511-FD2D-49CB-979B-EB0C32C293EF}" type="slidenum">
              <a:rPr lang="pt-BR" smtClean="0"/>
              <a:t>32</a:t>
            </a:fld>
            <a:endParaRPr lang="pt-BR"/>
          </a:p>
        </p:txBody>
      </p:sp>
    </p:spTree>
    <p:extLst>
      <p:ext uri="{BB962C8B-B14F-4D97-AF65-F5344CB8AC3E}">
        <p14:creationId xmlns:p14="http://schemas.microsoft.com/office/powerpoint/2010/main" val="2229064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DAB75-0725-2A6C-A9F8-C9F6AA10366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6AF1EB2-6F0D-541F-DD45-79F497A103CA}"/>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499F90A1-39E7-90B7-2F6E-0542DE205AB2}"/>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52DE237A-BC67-6EE4-3E07-7B1862ABFD52}"/>
              </a:ext>
            </a:extLst>
          </p:cNvPr>
          <p:cNvSpPr>
            <a:spLocks noGrp="1"/>
          </p:cNvSpPr>
          <p:nvPr>
            <p:ph type="sldNum" sz="quarter" idx="5"/>
          </p:nvPr>
        </p:nvSpPr>
        <p:spPr/>
        <p:txBody>
          <a:bodyPr/>
          <a:lstStyle/>
          <a:p>
            <a:fld id="{F58D7511-FD2D-49CB-979B-EB0C32C293EF}" type="slidenum">
              <a:rPr lang="pt-BR" smtClean="0"/>
              <a:t>33</a:t>
            </a:fld>
            <a:endParaRPr lang="pt-BR"/>
          </a:p>
        </p:txBody>
      </p:sp>
    </p:spTree>
    <p:extLst>
      <p:ext uri="{BB962C8B-B14F-4D97-AF65-F5344CB8AC3E}">
        <p14:creationId xmlns:p14="http://schemas.microsoft.com/office/powerpoint/2010/main" val="633171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61FBB-3CED-78CD-7F68-E462699AF2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08C0CF2-A5C4-ED3A-175A-8F778584A5EE}"/>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A0E137B0-A1C4-CB74-A7AB-739EF5DAC5A3}"/>
              </a:ext>
            </a:extLst>
          </p:cNvPr>
          <p:cNvSpPr>
            <a:spLocks noGrp="1"/>
          </p:cNvSpPr>
          <p:nvPr>
            <p:ph type="body" idx="1"/>
          </p:nvPr>
        </p:nvSpPr>
        <p:spPr/>
        <p:txBody>
          <a:bodyPr/>
          <a:lstStyle/>
          <a:p>
            <a:r>
              <a:rPr lang="pt-BR" dirty="0"/>
              <a:t>Eastward MJO propagation in a counterclockwise movement</a:t>
            </a:r>
          </a:p>
          <a:p>
            <a:r>
              <a:rPr lang="pt-BR" dirty="0"/>
              <a:t>Colors for the days in a month (MJO circumnavigated the globe twice and a half during this period)</a:t>
            </a:r>
          </a:p>
          <a:p>
            <a:r>
              <a:rPr lang="pt-BR" dirty="0"/>
              <a:t>Around 6-8 days in each phase when it is strong and active</a:t>
            </a:r>
          </a:p>
        </p:txBody>
      </p:sp>
      <p:sp>
        <p:nvSpPr>
          <p:cNvPr id="4" name="Espaço Reservado para Número de Slide 3">
            <a:extLst>
              <a:ext uri="{FF2B5EF4-FFF2-40B4-BE49-F238E27FC236}">
                <a16:creationId xmlns:a16="http://schemas.microsoft.com/office/drawing/2014/main" id="{52D580A9-DB21-FF5A-E7CB-DF41108BA47D}"/>
              </a:ext>
            </a:extLst>
          </p:cNvPr>
          <p:cNvSpPr>
            <a:spLocks noGrp="1"/>
          </p:cNvSpPr>
          <p:nvPr>
            <p:ph type="sldNum" sz="quarter" idx="5"/>
          </p:nvPr>
        </p:nvSpPr>
        <p:spPr/>
        <p:txBody>
          <a:bodyPr/>
          <a:lstStyle/>
          <a:p>
            <a:fld id="{F58D7511-FD2D-49CB-979B-EB0C32C293EF}" type="slidenum">
              <a:rPr lang="pt-BR" smtClean="0"/>
              <a:t>34</a:t>
            </a:fld>
            <a:endParaRPr lang="pt-BR"/>
          </a:p>
        </p:txBody>
      </p:sp>
    </p:spTree>
    <p:extLst>
      <p:ext uri="{BB962C8B-B14F-4D97-AF65-F5344CB8AC3E}">
        <p14:creationId xmlns:p14="http://schemas.microsoft.com/office/powerpoint/2010/main" val="3639414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9E85-3D09-DA9B-035C-3713AF01CD7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D1844AA-50D2-1C3A-8CEF-ECC7D50C6E7B}"/>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7888E43E-2A41-B9F9-F778-51998EC008CE}"/>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C5A7231F-DFF1-146B-68DE-4DA4EAFDBD4C}"/>
              </a:ext>
            </a:extLst>
          </p:cNvPr>
          <p:cNvSpPr>
            <a:spLocks noGrp="1"/>
          </p:cNvSpPr>
          <p:nvPr>
            <p:ph type="sldNum" sz="quarter" idx="5"/>
          </p:nvPr>
        </p:nvSpPr>
        <p:spPr/>
        <p:txBody>
          <a:bodyPr/>
          <a:lstStyle/>
          <a:p>
            <a:fld id="{F58D7511-FD2D-49CB-979B-EB0C32C293EF}" type="slidenum">
              <a:rPr lang="pt-BR" smtClean="0"/>
              <a:t>35</a:t>
            </a:fld>
            <a:endParaRPr lang="pt-BR"/>
          </a:p>
        </p:txBody>
      </p:sp>
    </p:spTree>
    <p:extLst>
      <p:ext uri="{BB962C8B-B14F-4D97-AF65-F5344CB8AC3E}">
        <p14:creationId xmlns:p14="http://schemas.microsoft.com/office/powerpoint/2010/main" val="3570738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E5D45-6349-76CF-C27D-3921829DDB2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3B8F274-57C8-2F16-7F74-DD4F0C76E79A}"/>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C38DE284-8F8E-9B3A-BF7A-C1835C534C32}"/>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4A390CEB-52B5-9A9C-43A3-02E9114CC4CF}"/>
              </a:ext>
            </a:extLst>
          </p:cNvPr>
          <p:cNvSpPr>
            <a:spLocks noGrp="1"/>
          </p:cNvSpPr>
          <p:nvPr>
            <p:ph type="sldNum" sz="quarter" idx="5"/>
          </p:nvPr>
        </p:nvSpPr>
        <p:spPr/>
        <p:txBody>
          <a:bodyPr/>
          <a:lstStyle/>
          <a:p>
            <a:fld id="{F58D7511-FD2D-49CB-979B-EB0C32C293EF}" type="slidenum">
              <a:rPr lang="pt-BR" smtClean="0"/>
              <a:t>3</a:t>
            </a:fld>
            <a:endParaRPr lang="pt-BR"/>
          </a:p>
        </p:txBody>
      </p:sp>
    </p:spTree>
    <p:extLst>
      <p:ext uri="{BB962C8B-B14F-4D97-AF65-F5344CB8AC3E}">
        <p14:creationId xmlns:p14="http://schemas.microsoft.com/office/powerpoint/2010/main" val="2160111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DA0A7-6A17-C0CD-3F15-1ADE52BA6FA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5DE339E-4845-C126-F782-4CB27D06C23F}"/>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6758E770-F9CD-696A-6D79-7844B167B53D}"/>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94D5B186-948F-CF53-9E58-A0EA5AA2FF84}"/>
              </a:ext>
            </a:extLst>
          </p:cNvPr>
          <p:cNvSpPr>
            <a:spLocks noGrp="1"/>
          </p:cNvSpPr>
          <p:nvPr>
            <p:ph type="sldNum" sz="quarter" idx="5"/>
          </p:nvPr>
        </p:nvSpPr>
        <p:spPr/>
        <p:txBody>
          <a:bodyPr/>
          <a:lstStyle/>
          <a:p>
            <a:fld id="{F58D7511-FD2D-49CB-979B-EB0C32C293EF}" type="slidenum">
              <a:rPr lang="pt-BR" smtClean="0"/>
              <a:t>36</a:t>
            </a:fld>
            <a:endParaRPr lang="pt-BR"/>
          </a:p>
        </p:txBody>
      </p:sp>
    </p:spTree>
    <p:extLst>
      <p:ext uri="{BB962C8B-B14F-4D97-AF65-F5344CB8AC3E}">
        <p14:creationId xmlns:p14="http://schemas.microsoft.com/office/powerpoint/2010/main" val="1112562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en-US"/>
          </a:p>
        </p:txBody>
      </p:sp>
      <p:sp>
        <p:nvSpPr>
          <p:cNvPr id="3" name="Espaço Reservado para Anotações 2"/>
          <p:cNvSpPr>
            <a:spLocks noGrp="1"/>
          </p:cNvSpPr>
          <p:nvPr>
            <p:ph type="body" idx="1"/>
          </p:nvPr>
        </p:nvSpPr>
        <p:spPr/>
        <p:txBody>
          <a:bodyPr/>
          <a:lstStyle/>
          <a:p>
            <a:r>
              <a:rPr lang="en-US" b="0" i="0" dirty="0">
                <a:solidFill>
                  <a:srgbClr val="212121"/>
                </a:solidFill>
                <a:effectLst/>
                <a:latin typeface="Source Sans Pro" panose="020B0503030403020204" pitchFamily="34" charset="0"/>
              </a:rPr>
              <a:t>There is so much energy within this convective system that it releases energy at the top of the cloud by triggering an atmospheric (slides)….</a:t>
            </a:r>
          </a:p>
          <a:p>
            <a:r>
              <a:rPr lang="en-US" b="0" i="0" dirty="0">
                <a:solidFill>
                  <a:srgbClr val="212121"/>
                </a:solidFill>
                <a:effectLst/>
                <a:latin typeface="Source Sans Pro" panose="020B0503030403020204" pitchFamily="34" charset="0"/>
              </a:rPr>
              <a:t>How does this wave modify atmospheric circulation? They impose an alternate atmospheric pattern (for example, here the wind spins…) that affect circulation at low-levels changing  precipitation over the continent.</a:t>
            </a:r>
          </a:p>
          <a:p>
            <a:r>
              <a:rPr lang="en-US" b="0" i="0" dirty="0">
                <a:solidFill>
                  <a:srgbClr val="212121"/>
                </a:solidFill>
                <a:effectLst/>
                <a:latin typeface="Source Sans Pro" panose="020B0503030403020204" pitchFamily="34" charset="0"/>
              </a:rPr>
              <a:t>These waves and their impacts on climate at the ground level are called teleconnections, and they appear when natural climate oscillations are active and intensified.</a:t>
            </a:r>
          </a:p>
        </p:txBody>
      </p:sp>
      <p:sp>
        <p:nvSpPr>
          <p:cNvPr id="4" name="Espaço Reservado para Número de Slide 3"/>
          <p:cNvSpPr>
            <a:spLocks noGrp="1"/>
          </p:cNvSpPr>
          <p:nvPr>
            <p:ph type="sldNum" sz="quarter" idx="5"/>
          </p:nvPr>
        </p:nvSpPr>
        <p:spPr/>
        <p:txBody>
          <a:bodyPr/>
          <a:lstStyle/>
          <a:p>
            <a:fld id="{F58D7511-FD2D-49CB-979B-EB0C32C293EF}" type="slidenum">
              <a:rPr lang="pt-BR" smtClean="0"/>
              <a:t>37</a:t>
            </a:fld>
            <a:endParaRPr lang="pt-BR"/>
          </a:p>
        </p:txBody>
      </p:sp>
    </p:spTree>
    <p:extLst>
      <p:ext uri="{BB962C8B-B14F-4D97-AF65-F5344CB8AC3E}">
        <p14:creationId xmlns:p14="http://schemas.microsoft.com/office/powerpoint/2010/main" val="99484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11DBE-1FAE-AA5E-85C2-BDF59D0861D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4792D8C-A4D0-FD43-F105-BCB1D2214374}"/>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CF8AB1E2-9648-E0F2-C0D6-AA6DC0D32450}"/>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DDCB6094-C0AC-2150-BCCA-038A34331000}"/>
              </a:ext>
            </a:extLst>
          </p:cNvPr>
          <p:cNvSpPr>
            <a:spLocks noGrp="1"/>
          </p:cNvSpPr>
          <p:nvPr>
            <p:ph type="sldNum" sz="quarter" idx="5"/>
          </p:nvPr>
        </p:nvSpPr>
        <p:spPr/>
        <p:txBody>
          <a:bodyPr/>
          <a:lstStyle/>
          <a:p>
            <a:fld id="{F58D7511-FD2D-49CB-979B-EB0C32C293EF}" type="slidenum">
              <a:rPr lang="pt-BR" smtClean="0"/>
              <a:t>38</a:t>
            </a:fld>
            <a:endParaRPr lang="pt-BR"/>
          </a:p>
        </p:txBody>
      </p:sp>
    </p:spTree>
    <p:extLst>
      <p:ext uri="{BB962C8B-B14F-4D97-AF65-F5344CB8AC3E}">
        <p14:creationId xmlns:p14="http://schemas.microsoft.com/office/powerpoint/2010/main" val="1898047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687BC-6DAB-23A8-EDBE-FFBA12A299B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FBE4A44-F2A9-7289-2D03-F8FC232C0EFA}"/>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C0E6CC11-7078-34AD-CF62-6274BF5AF168}"/>
              </a:ext>
            </a:extLst>
          </p:cNvPr>
          <p:cNvSpPr>
            <a:spLocks noGrp="1"/>
          </p:cNvSpPr>
          <p:nvPr>
            <p:ph type="body" idx="1"/>
          </p:nvPr>
        </p:nvSpPr>
        <p:spPr/>
        <p:txBody>
          <a:bodyPr/>
          <a:lstStyle/>
          <a:p>
            <a:r>
              <a:rPr lang="pt-BR" dirty="0"/>
              <a:t>Eastward MJO propagation in a counterclockwise movement</a:t>
            </a:r>
          </a:p>
          <a:p>
            <a:r>
              <a:rPr lang="pt-BR" dirty="0"/>
              <a:t>Colors for the days in a month (MJO circumnavigated the globe twice and a half during this period)</a:t>
            </a:r>
          </a:p>
          <a:p>
            <a:r>
              <a:rPr lang="pt-BR" dirty="0"/>
              <a:t>Around 6-8 days in each phase when it is strong and active</a:t>
            </a:r>
          </a:p>
        </p:txBody>
      </p:sp>
      <p:sp>
        <p:nvSpPr>
          <p:cNvPr id="4" name="Espaço Reservado para Número de Slide 3">
            <a:extLst>
              <a:ext uri="{FF2B5EF4-FFF2-40B4-BE49-F238E27FC236}">
                <a16:creationId xmlns:a16="http://schemas.microsoft.com/office/drawing/2014/main" id="{81245C23-8D37-7A8A-CD54-1DA40810724E}"/>
              </a:ext>
            </a:extLst>
          </p:cNvPr>
          <p:cNvSpPr>
            <a:spLocks noGrp="1"/>
          </p:cNvSpPr>
          <p:nvPr>
            <p:ph type="sldNum" sz="quarter" idx="5"/>
          </p:nvPr>
        </p:nvSpPr>
        <p:spPr/>
        <p:txBody>
          <a:bodyPr/>
          <a:lstStyle/>
          <a:p>
            <a:fld id="{F58D7511-FD2D-49CB-979B-EB0C32C293EF}" type="slidenum">
              <a:rPr lang="pt-BR" smtClean="0"/>
              <a:t>39</a:t>
            </a:fld>
            <a:endParaRPr lang="pt-BR"/>
          </a:p>
        </p:txBody>
      </p:sp>
    </p:spTree>
    <p:extLst>
      <p:ext uri="{BB962C8B-B14F-4D97-AF65-F5344CB8AC3E}">
        <p14:creationId xmlns:p14="http://schemas.microsoft.com/office/powerpoint/2010/main" val="693159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9CD62-2DFF-460B-CE3A-16EC50D6272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2591EF5-9306-D7E7-9FFB-522E1A197EC2}"/>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54E0AB99-0BAF-51E5-27EB-275CFE17001F}"/>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8F0E8D91-3A0D-1E55-E68B-CDD2815EA493}"/>
              </a:ext>
            </a:extLst>
          </p:cNvPr>
          <p:cNvSpPr>
            <a:spLocks noGrp="1"/>
          </p:cNvSpPr>
          <p:nvPr>
            <p:ph type="sldNum" sz="quarter" idx="5"/>
          </p:nvPr>
        </p:nvSpPr>
        <p:spPr/>
        <p:txBody>
          <a:bodyPr/>
          <a:lstStyle/>
          <a:p>
            <a:fld id="{F58D7511-FD2D-49CB-979B-EB0C32C293EF}" type="slidenum">
              <a:rPr lang="pt-BR" smtClean="0"/>
              <a:t>40</a:t>
            </a:fld>
            <a:endParaRPr lang="pt-BR"/>
          </a:p>
        </p:txBody>
      </p:sp>
    </p:spTree>
    <p:extLst>
      <p:ext uri="{BB962C8B-B14F-4D97-AF65-F5344CB8AC3E}">
        <p14:creationId xmlns:p14="http://schemas.microsoft.com/office/powerpoint/2010/main" val="2324476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F6233-52C8-0F77-4C05-1816D88F9BE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C2F958A-A906-7CD3-3CD5-9D4353E89EBD}"/>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248E6A3F-630C-4A9A-8D7B-C27EF7F0414F}"/>
              </a:ext>
            </a:extLst>
          </p:cNvPr>
          <p:cNvSpPr>
            <a:spLocks noGrp="1"/>
          </p:cNvSpPr>
          <p:nvPr>
            <p:ph type="body" idx="1"/>
          </p:nvPr>
        </p:nvSpPr>
        <p:spPr/>
        <p:txBody>
          <a:bodyPr/>
          <a:lstStyle/>
          <a:p>
            <a:r>
              <a:rPr lang="en-US" dirty="0"/>
              <a:t>MJO: characterized just by an atmospheric part and comprises two main regions with cloudiness and prec and no cloudiness and no prec (they follow each other)</a:t>
            </a:r>
          </a:p>
          <a:p>
            <a:r>
              <a:rPr lang="en-US" dirty="0"/>
              <a:t>The region of green arrows in fig 1 is the big cloudiness in blue in fig 2</a:t>
            </a:r>
          </a:p>
          <a:p>
            <a:r>
              <a:rPr lang="en-US" dirty="0"/>
              <a:t>8 active phases showing the eastward propagation of the main convection around the globe; each phase shows the position of the convection;</a:t>
            </a:r>
          </a:p>
        </p:txBody>
      </p:sp>
      <p:sp>
        <p:nvSpPr>
          <p:cNvPr id="4" name="Espaço Reservado para Número de Slide 3">
            <a:extLst>
              <a:ext uri="{FF2B5EF4-FFF2-40B4-BE49-F238E27FC236}">
                <a16:creationId xmlns:a16="http://schemas.microsoft.com/office/drawing/2014/main" id="{C12F2120-7550-6BD1-0D61-A8E924C17CC3}"/>
              </a:ext>
            </a:extLst>
          </p:cNvPr>
          <p:cNvSpPr>
            <a:spLocks noGrp="1"/>
          </p:cNvSpPr>
          <p:nvPr>
            <p:ph type="sldNum" sz="quarter" idx="5"/>
          </p:nvPr>
        </p:nvSpPr>
        <p:spPr/>
        <p:txBody>
          <a:bodyPr/>
          <a:lstStyle/>
          <a:p>
            <a:fld id="{F58D7511-FD2D-49CB-979B-EB0C32C293EF}" type="slidenum">
              <a:rPr lang="pt-BR" smtClean="0"/>
              <a:t>41</a:t>
            </a:fld>
            <a:endParaRPr lang="pt-BR"/>
          </a:p>
        </p:txBody>
      </p:sp>
    </p:spTree>
    <p:extLst>
      <p:ext uri="{BB962C8B-B14F-4D97-AF65-F5344CB8AC3E}">
        <p14:creationId xmlns:p14="http://schemas.microsoft.com/office/powerpoint/2010/main" val="1085489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939F7-A405-EFA1-BB36-BAB5D532EF5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1CC27C3-8378-F91E-9827-43DB7666B9CF}"/>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19B96484-64F1-6D9C-A3E7-627A581C258A}"/>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2A813929-2CC1-682C-DDF1-91D9FFD70099}"/>
              </a:ext>
            </a:extLst>
          </p:cNvPr>
          <p:cNvSpPr>
            <a:spLocks noGrp="1"/>
          </p:cNvSpPr>
          <p:nvPr>
            <p:ph type="sldNum" sz="quarter" idx="5"/>
          </p:nvPr>
        </p:nvSpPr>
        <p:spPr/>
        <p:txBody>
          <a:bodyPr/>
          <a:lstStyle/>
          <a:p>
            <a:fld id="{F58D7511-FD2D-49CB-979B-EB0C32C293EF}" type="slidenum">
              <a:rPr lang="pt-BR" smtClean="0"/>
              <a:t>42</a:t>
            </a:fld>
            <a:endParaRPr lang="pt-BR"/>
          </a:p>
        </p:txBody>
      </p:sp>
    </p:spTree>
    <p:extLst>
      <p:ext uri="{BB962C8B-B14F-4D97-AF65-F5344CB8AC3E}">
        <p14:creationId xmlns:p14="http://schemas.microsoft.com/office/powerpoint/2010/main" val="1283458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8DFB3-D450-2063-BEBC-CCB4B4F03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D23EE-2B5B-2F4D-EEA0-8F6EAB8B482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BECAB2-D32E-1962-9799-AD9947F5FACA}"/>
              </a:ext>
            </a:extLst>
          </p:cNvPr>
          <p:cNvSpPr>
            <a:spLocks noGrp="1"/>
          </p:cNvSpPr>
          <p:nvPr>
            <p:ph type="body" idx="1"/>
          </p:nvPr>
        </p:nvSpPr>
        <p:spPr/>
        <p:txBody>
          <a:bodyPr/>
          <a:lstStyle/>
          <a:p>
            <a:r>
              <a:rPr lang="en-US" dirty="0"/>
              <a:t>Time-longitude sections of anomalies in surface zonal wind, 20 degrees Celsius isotherm depth, and SST from September 1996 to August 1998. </a:t>
            </a:r>
          </a:p>
          <a:p>
            <a:endParaRPr lang="en-US" dirty="0"/>
          </a:p>
          <a:p>
            <a:r>
              <a:rPr lang="en-US" dirty="0"/>
              <a:t>Strong positive winds (left) represent WWBs, and positive 20 degrees Celsius isotherm depths (middle) indicate a deeper thermocline.</a:t>
            </a:r>
          </a:p>
        </p:txBody>
      </p:sp>
      <p:sp>
        <p:nvSpPr>
          <p:cNvPr id="4" name="Slide Number Placeholder 3">
            <a:extLst>
              <a:ext uri="{FF2B5EF4-FFF2-40B4-BE49-F238E27FC236}">
                <a16:creationId xmlns:a16="http://schemas.microsoft.com/office/drawing/2014/main" id="{4A848182-23BD-0825-11A5-2E16AE5AFA29}"/>
              </a:ext>
            </a:extLst>
          </p:cNvPr>
          <p:cNvSpPr>
            <a:spLocks noGrp="1"/>
          </p:cNvSpPr>
          <p:nvPr>
            <p:ph type="sldNum" sz="quarter" idx="5"/>
          </p:nvPr>
        </p:nvSpPr>
        <p:spPr/>
        <p:txBody>
          <a:bodyPr/>
          <a:lstStyle/>
          <a:p>
            <a:fld id="{F58D7511-FD2D-49CB-979B-EB0C32C293EF}" type="slidenum">
              <a:rPr lang="pt-BR" smtClean="0"/>
              <a:t>43</a:t>
            </a:fld>
            <a:endParaRPr lang="pt-BR"/>
          </a:p>
        </p:txBody>
      </p:sp>
    </p:spTree>
    <p:extLst>
      <p:ext uri="{BB962C8B-B14F-4D97-AF65-F5344CB8AC3E}">
        <p14:creationId xmlns:p14="http://schemas.microsoft.com/office/powerpoint/2010/main" val="3888886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EC297-4990-0A5E-6B2C-C918B0BEE52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BE1991F-7A35-21EC-D369-636584AC239B}"/>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6B871B52-6C6C-21E8-93BB-F875D9D1C9D4}"/>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20464FD1-00EA-ACB2-9DC7-D846438D97E8}"/>
              </a:ext>
            </a:extLst>
          </p:cNvPr>
          <p:cNvSpPr>
            <a:spLocks noGrp="1"/>
          </p:cNvSpPr>
          <p:nvPr>
            <p:ph type="sldNum" sz="quarter" idx="5"/>
          </p:nvPr>
        </p:nvSpPr>
        <p:spPr/>
        <p:txBody>
          <a:bodyPr/>
          <a:lstStyle/>
          <a:p>
            <a:fld id="{F58D7511-FD2D-49CB-979B-EB0C32C293EF}" type="slidenum">
              <a:rPr lang="pt-BR" smtClean="0"/>
              <a:t>44</a:t>
            </a:fld>
            <a:endParaRPr lang="pt-BR"/>
          </a:p>
        </p:txBody>
      </p:sp>
    </p:spTree>
    <p:extLst>
      <p:ext uri="{BB962C8B-B14F-4D97-AF65-F5344CB8AC3E}">
        <p14:creationId xmlns:p14="http://schemas.microsoft.com/office/powerpoint/2010/main" val="1597136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BA13B-B300-2F5B-19A0-BE403EFDB2F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7839938-96D8-8F9A-A933-A3E3F9EF9F18}"/>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207B563E-82E2-39F0-2BFB-C4BCB660AFD4}"/>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8BD8AE82-7ABD-0AD8-AFBB-D24BF641C26C}"/>
              </a:ext>
            </a:extLst>
          </p:cNvPr>
          <p:cNvSpPr>
            <a:spLocks noGrp="1"/>
          </p:cNvSpPr>
          <p:nvPr>
            <p:ph type="sldNum" sz="quarter" idx="5"/>
          </p:nvPr>
        </p:nvSpPr>
        <p:spPr/>
        <p:txBody>
          <a:bodyPr/>
          <a:lstStyle/>
          <a:p>
            <a:fld id="{F58D7511-FD2D-49CB-979B-EB0C32C293EF}" type="slidenum">
              <a:rPr lang="pt-BR" smtClean="0"/>
              <a:t>45</a:t>
            </a:fld>
            <a:endParaRPr lang="pt-BR"/>
          </a:p>
        </p:txBody>
      </p:sp>
    </p:spTree>
    <p:extLst>
      <p:ext uri="{BB962C8B-B14F-4D97-AF65-F5344CB8AC3E}">
        <p14:creationId xmlns:p14="http://schemas.microsoft.com/office/powerpoint/2010/main" val="1394948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E51EE-909B-F6B8-53F8-6519098FC1A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632167-0499-91D0-F808-9185B98D6A71}"/>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4EFF9C90-D1D2-0B5F-0E6A-5220B7220B6A}"/>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BA0DA3F7-D8E4-02BE-C0BA-321DED39B8F6}"/>
              </a:ext>
            </a:extLst>
          </p:cNvPr>
          <p:cNvSpPr>
            <a:spLocks noGrp="1"/>
          </p:cNvSpPr>
          <p:nvPr>
            <p:ph type="sldNum" sz="quarter" idx="5"/>
          </p:nvPr>
        </p:nvSpPr>
        <p:spPr/>
        <p:txBody>
          <a:bodyPr/>
          <a:lstStyle/>
          <a:p>
            <a:fld id="{F58D7511-FD2D-49CB-979B-EB0C32C293EF}" type="slidenum">
              <a:rPr lang="pt-BR" smtClean="0"/>
              <a:t>4</a:t>
            </a:fld>
            <a:endParaRPr lang="pt-BR"/>
          </a:p>
        </p:txBody>
      </p:sp>
    </p:spTree>
    <p:extLst>
      <p:ext uri="{BB962C8B-B14F-4D97-AF65-F5344CB8AC3E}">
        <p14:creationId xmlns:p14="http://schemas.microsoft.com/office/powerpoint/2010/main" val="223054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A9514-CC54-A1FD-2A41-E672B1C894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8F0A835-AECC-FE2F-42A6-170F45B4208C}"/>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CABAF4A5-78E9-DE2C-536D-E7B16D99F54B}"/>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D8BEA149-1377-E0BB-832C-63D249D0053F}"/>
              </a:ext>
            </a:extLst>
          </p:cNvPr>
          <p:cNvSpPr>
            <a:spLocks noGrp="1"/>
          </p:cNvSpPr>
          <p:nvPr>
            <p:ph type="sldNum" sz="quarter" idx="5"/>
          </p:nvPr>
        </p:nvSpPr>
        <p:spPr/>
        <p:txBody>
          <a:bodyPr/>
          <a:lstStyle/>
          <a:p>
            <a:fld id="{F58D7511-FD2D-49CB-979B-EB0C32C293EF}" type="slidenum">
              <a:rPr lang="pt-BR" smtClean="0"/>
              <a:t>46</a:t>
            </a:fld>
            <a:endParaRPr lang="pt-BR"/>
          </a:p>
        </p:txBody>
      </p:sp>
    </p:spTree>
    <p:extLst>
      <p:ext uri="{BB962C8B-B14F-4D97-AF65-F5344CB8AC3E}">
        <p14:creationId xmlns:p14="http://schemas.microsoft.com/office/powerpoint/2010/main" val="1264575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B99BF-A025-268D-5AAC-158D768C1B5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8D84AE7-219F-D351-78C0-9D06E42B6522}"/>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344CB5A3-6C49-340C-B43B-182E6CD3D0BB}"/>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C4EB83DF-9C6F-0EE5-DDFF-D489987492B5}"/>
              </a:ext>
            </a:extLst>
          </p:cNvPr>
          <p:cNvSpPr>
            <a:spLocks noGrp="1"/>
          </p:cNvSpPr>
          <p:nvPr>
            <p:ph type="sldNum" sz="quarter" idx="5"/>
          </p:nvPr>
        </p:nvSpPr>
        <p:spPr/>
        <p:txBody>
          <a:bodyPr/>
          <a:lstStyle/>
          <a:p>
            <a:fld id="{F58D7511-FD2D-49CB-979B-EB0C32C293EF}" type="slidenum">
              <a:rPr lang="pt-BR" smtClean="0"/>
              <a:t>47</a:t>
            </a:fld>
            <a:endParaRPr lang="pt-BR"/>
          </a:p>
        </p:txBody>
      </p:sp>
    </p:spTree>
    <p:extLst>
      <p:ext uri="{BB962C8B-B14F-4D97-AF65-F5344CB8AC3E}">
        <p14:creationId xmlns:p14="http://schemas.microsoft.com/office/powerpoint/2010/main" val="2194002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CE4BA-97A0-01B1-FE8D-2DE9E9B9A0C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48E606B-25D1-401F-334B-65F0C8B1C1FF}"/>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E7FDED42-20E2-E53F-FAF0-C6B9B19A1AE3}"/>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0F540590-E2A4-0D4D-F79A-48327AA876FE}"/>
              </a:ext>
            </a:extLst>
          </p:cNvPr>
          <p:cNvSpPr>
            <a:spLocks noGrp="1"/>
          </p:cNvSpPr>
          <p:nvPr>
            <p:ph type="sldNum" sz="quarter" idx="5"/>
          </p:nvPr>
        </p:nvSpPr>
        <p:spPr/>
        <p:txBody>
          <a:bodyPr/>
          <a:lstStyle/>
          <a:p>
            <a:fld id="{F58D7511-FD2D-49CB-979B-EB0C32C293EF}" type="slidenum">
              <a:rPr lang="pt-BR" smtClean="0"/>
              <a:t>48</a:t>
            </a:fld>
            <a:endParaRPr lang="pt-BR"/>
          </a:p>
        </p:txBody>
      </p:sp>
    </p:spTree>
    <p:extLst>
      <p:ext uri="{BB962C8B-B14F-4D97-AF65-F5344CB8AC3E}">
        <p14:creationId xmlns:p14="http://schemas.microsoft.com/office/powerpoint/2010/main" val="23441896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5F0B7-6A9B-0671-0D7C-E5982EF31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6D1D6-C88E-8210-E7B5-286ED604AF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22D992-C951-67AF-FA8D-64B6AB29F4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F08EA1-2145-E5D9-16C3-352043529BC6}"/>
              </a:ext>
            </a:extLst>
          </p:cNvPr>
          <p:cNvSpPr>
            <a:spLocks noGrp="1"/>
          </p:cNvSpPr>
          <p:nvPr>
            <p:ph type="sldNum" sz="quarter" idx="5"/>
          </p:nvPr>
        </p:nvSpPr>
        <p:spPr/>
        <p:txBody>
          <a:bodyPr/>
          <a:lstStyle/>
          <a:p>
            <a:fld id="{F58D7511-FD2D-49CB-979B-EB0C32C293EF}" type="slidenum">
              <a:rPr lang="pt-BR" smtClean="0"/>
              <a:t>49</a:t>
            </a:fld>
            <a:endParaRPr lang="pt-BR"/>
          </a:p>
        </p:txBody>
      </p:sp>
    </p:spTree>
    <p:extLst>
      <p:ext uri="{BB962C8B-B14F-4D97-AF65-F5344CB8AC3E}">
        <p14:creationId xmlns:p14="http://schemas.microsoft.com/office/powerpoint/2010/main" val="1787865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AC33B-05AE-5421-DC5D-950B24C82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D503F-A185-C789-C6C8-996A46D58D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2DA378-56B9-FB5D-07D8-33D9DA2CE8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16BC67-B5A4-ADC2-5203-1DB5BEF811BE}"/>
              </a:ext>
            </a:extLst>
          </p:cNvPr>
          <p:cNvSpPr>
            <a:spLocks noGrp="1"/>
          </p:cNvSpPr>
          <p:nvPr>
            <p:ph type="sldNum" sz="quarter" idx="5"/>
          </p:nvPr>
        </p:nvSpPr>
        <p:spPr/>
        <p:txBody>
          <a:bodyPr/>
          <a:lstStyle/>
          <a:p>
            <a:fld id="{F58D7511-FD2D-49CB-979B-EB0C32C293EF}" type="slidenum">
              <a:rPr lang="pt-BR" smtClean="0"/>
              <a:t>50</a:t>
            </a:fld>
            <a:endParaRPr lang="pt-BR"/>
          </a:p>
        </p:txBody>
      </p:sp>
    </p:spTree>
    <p:extLst>
      <p:ext uri="{BB962C8B-B14F-4D97-AF65-F5344CB8AC3E}">
        <p14:creationId xmlns:p14="http://schemas.microsoft.com/office/powerpoint/2010/main" val="287018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99A2C-8215-5552-236A-69DA041AA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151F1-B629-D820-6CFC-CF072335F0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5D3F22-AFA1-680C-FAEC-12F480ADD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DC89BE-F993-2274-82AD-F728172E02AC}"/>
              </a:ext>
            </a:extLst>
          </p:cNvPr>
          <p:cNvSpPr>
            <a:spLocks noGrp="1"/>
          </p:cNvSpPr>
          <p:nvPr>
            <p:ph type="sldNum" sz="quarter" idx="5"/>
          </p:nvPr>
        </p:nvSpPr>
        <p:spPr/>
        <p:txBody>
          <a:bodyPr/>
          <a:lstStyle/>
          <a:p>
            <a:fld id="{F58D7511-FD2D-49CB-979B-EB0C32C293EF}" type="slidenum">
              <a:rPr lang="pt-BR" smtClean="0"/>
              <a:t>51</a:t>
            </a:fld>
            <a:endParaRPr lang="pt-BR"/>
          </a:p>
        </p:txBody>
      </p:sp>
    </p:spTree>
    <p:extLst>
      <p:ext uri="{BB962C8B-B14F-4D97-AF65-F5344CB8AC3E}">
        <p14:creationId xmlns:p14="http://schemas.microsoft.com/office/powerpoint/2010/main" val="2995507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C3F28-B485-164A-C099-1646B8EE8E8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4AC4CD5-21E7-525D-9207-A0B446DEA562}"/>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06676E73-22C0-48F0-C1DF-4D081E431B27}"/>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8FD0FBE7-5D7C-2227-7BAA-2B679F89B6C7}"/>
              </a:ext>
            </a:extLst>
          </p:cNvPr>
          <p:cNvSpPr>
            <a:spLocks noGrp="1"/>
          </p:cNvSpPr>
          <p:nvPr>
            <p:ph type="sldNum" sz="quarter" idx="5"/>
          </p:nvPr>
        </p:nvSpPr>
        <p:spPr/>
        <p:txBody>
          <a:bodyPr/>
          <a:lstStyle/>
          <a:p>
            <a:fld id="{F58D7511-FD2D-49CB-979B-EB0C32C293EF}" type="slidenum">
              <a:rPr lang="pt-BR" smtClean="0"/>
              <a:t>52</a:t>
            </a:fld>
            <a:endParaRPr lang="pt-BR"/>
          </a:p>
        </p:txBody>
      </p:sp>
    </p:spTree>
    <p:extLst>
      <p:ext uri="{BB962C8B-B14F-4D97-AF65-F5344CB8AC3E}">
        <p14:creationId xmlns:p14="http://schemas.microsoft.com/office/powerpoint/2010/main" val="2591157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F6806-385D-5B4A-5FA2-01457CE9C3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10392CB-924F-4C95-94C9-C752D104193A}"/>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99171CFC-5BFD-B90E-8BB2-A2A88A9E321B}"/>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477431EC-E14E-0C34-FAA5-29EBB9812455}"/>
              </a:ext>
            </a:extLst>
          </p:cNvPr>
          <p:cNvSpPr>
            <a:spLocks noGrp="1"/>
          </p:cNvSpPr>
          <p:nvPr>
            <p:ph type="sldNum" sz="quarter" idx="5"/>
          </p:nvPr>
        </p:nvSpPr>
        <p:spPr/>
        <p:txBody>
          <a:bodyPr/>
          <a:lstStyle/>
          <a:p>
            <a:fld id="{F58D7511-FD2D-49CB-979B-EB0C32C293EF}" type="slidenum">
              <a:rPr lang="pt-BR" smtClean="0"/>
              <a:t>53</a:t>
            </a:fld>
            <a:endParaRPr lang="pt-BR"/>
          </a:p>
        </p:txBody>
      </p:sp>
    </p:spTree>
    <p:extLst>
      <p:ext uri="{BB962C8B-B14F-4D97-AF65-F5344CB8AC3E}">
        <p14:creationId xmlns:p14="http://schemas.microsoft.com/office/powerpoint/2010/main" val="349044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5F13-B3A8-5148-A2C9-621D5083BD6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54EA142-FEA5-5F02-2E76-A78E9CD0E6C6}"/>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7A6C657B-0708-660E-E82E-8FE2129A7C58}"/>
              </a:ext>
            </a:extLst>
          </p:cNvPr>
          <p:cNvSpPr>
            <a:spLocks noGrp="1"/>
          </p:cNvSpPr>
          <p:nvPr>
            <p:ph type="body" idx="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1A784194-316F-515E-A7CA-514354B43E2F}"/>
              </a:ext>
            </a:extLst>
          </p:cNvPr>
          <p:cNvSpPr>
            <a:spLocks noGrp="1"/>
          </p:cNvSpPr>
          <p:nvPr>
            <p:ph type="sldNum" sz="quarter" idx="5"/>
          </p:nvPr>
        </p:nvSpPr>
        <p:spPr/>
        <p:txBody>
          <a:bodyPr/>
          <a:lstStyle/>
          <a:p>
            <a:fld id="{F58D7511-FD2D-49CB-979B-EB0C32C293EF}" type="slidenum">
              <a:rPr lang="pt-BR" smtClean="0"/>
              <a:t>5</a:t>
            </a:fld>
            <a:endParaRPr lang="pt-BR"/>
          </a:p>
        </p:txBody>
      </p:sp>
    </p:spTree>
    <p:extLst>
      <p:ext uri="{BB962C8B-B14F-4D97-AF65-F5344CB8AC3E}">
        <p14:creationId xmlns:p14="http://schemas.microsoft.com/office/powerpoint/2010/main" val="391646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B1EE2-DE18-56F6-2A5A-BA021398964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114EEFC-0F8C-D8FC-1438-2CE4E7F6F7A8}"/>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CAD4B44D-6757-938B-4E01-7840AD2A8C22}"/>
              </a:ext>
            </a:extLst>
          </p:cNvPr>
          <p:cNvSpPr>
            <a:spLocks noGrp="1"/>
          </p:cNvSpPr>
          <p:nvPr>
            <p:ph type="body" idx="1"/>
          </p:nvPr>
        </p:nvSpPr>
        <p:spPr/>
        <p:txBody>
          <a:bodyPr/>
          <a:lstStyle/>
          <a:p>
            <a:r>
              <a:rPr lang="pt-BR" dirty="0"/>
              <a:t>Eastward MJO propagation in a counterclockwise movement</a:t>
            </a:r>
          </a:p>
          <a:p>
            <a:r>
              <a:rPr lang="pt-BR" dirty="0"/>
              <a:t>Colors for the days in a month (MJO circumnavigated the globe twice and a half during this period)</a:t>
            </a:r>
          </a:p>
          <a:p>
            <a:r>
              <a:rPr lang="pt-BR" dirty="0"/>
              <a:t>Around 6-8 days in each phase when it is strong and active</a:t>
            </a:r>
          </a:p>
        </p:txBody>
      </p:sp>
      <p:sp>
        <p:nvSpPr>
          <p:cNvPr id="4" name="Espaço Reservado para Número de Slide 3">
            <a:extLst>
              <a:ext uri="{FF2B5EF4-FFF2-40B4-BE49-F238E27FC236}">
                <a16:creationId xmlns:a16="http://schemas.microsoft.com/office/drawing/2014/main" id="{A4CEC52F-275E-AACE-1567-1AF8F1BD956F}"/>
              </a:ext>
            </a:extLst>
          </p:cNvPr>
          <p:cNvSpPr>
            <a:spLocks noGrp="1"/>
          </p:cNvSpPr>
          <p:nvPr>
            <p:ph type="sldNum" sz="quarter" idx="5"/>
          </p:nvPr>
        </p:nvSpPr>
        <p:spPr/>
        <p:txBody>
          <a:bodyPr/>
          <a:lstStyle/>
          <a:p>
            <a:fld id="{F58D7511-FD2D-49CB-979B-EB0C32C293EF}" type="slidenum">
              <a:rPr lang="pt-BR" smtClean="0"/>
              <a:t>6</a:t>
            </a:fld>
            <a:endParaRPr lang="pt-BR"/>
          </a:p>
        </p:txBody>
      </p:sp>
    </p:spTree>
    <p:extLst>
      <p:ext uri="{BB962C8B-B14F-4D97-AF65-F5344CB8AC3E}">
        <p14:creationId xmlns:p14="http://schemas.microsoft.com/office/powerpoint/2010/main" val="1040582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en-US"/>
          </a:p>
        </p:txBody>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5"/>
          </p:nvPr>
        </p:nvSpPr>
        <p:spPr/>
        <p:txBody>
          <a:bodyPr/>
          <a:lstStyle/>
          <a:p>
            <a:fld id="{F58D7511-FD2D-49CB-979B-EB0C32C293EF}" type="slidenum">
              <a:rPr lang="pt-BR" smtClean="0"/>
              <a:t>7</a:t>
            </a:fld>
            <a:endParaRPr lang="pt-BR"/>
          </a:p>
        </p:txBody>
      </p:sp>
    </p:spTree>
    <p:extLst>
      <p:ext uri="{BB962C8B-B14F-4D97-AF65-F5344CB8AC3E}">
        <p14:creationId xmlns:p14="http://schemas.microsoft.com/office/powerpoint/2010/main" val="244643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en-US"/>
          </a:p>
        </p:txBody>
      </p:sp>
      <p:sp>
        <p:nvSpPr>
          <p:cNvPr id="3" name="Espaço Reservado para Anotações 2"/>
          <p:cNvSpPr>
            <a:spLocks noGrp="1"/>
          </p:cNvSpPr>
          <p:nvPr>
            <p:ph type="body" idx="1"/>
          </p:nvPr>
        </p:nvSpPr>
        <p:spPr/>
        <p:txBody>
          <a:bodyPr/>
          <a:lstStyle/>
          <a:p>
            <a:r>
              <a:rPr lang="en-US" dirty="0"/>
              <a:t>Most significant MJO impacts in phases 8+</a:t>
            </a:r>
            <a:r>
              <a:rPr lang="pt-BR" sz="1200" dirty="0">
                <a:effectLst/>
                <a:latin typeface="Times New Roman" panose="02020603050405020304" pitchFamily="18" charset="0"/>
                <a:ea typeface="Calibri" panose="020F0502020204030204" pitchFamily="34" charset="0"/>
                <a:cs typeface="Times New Roman" panose="02020603050405020304" pitchFamily="18" charset="0"/>
              </a:rPr>
              <a:t>1; </a:t>
            </a:r>
          </a:p>
          <a:p>
            <a:r>
              <a:rPr lang="pt-BR" sz="1200" dirty="0">
                <a:effectLst/>
                <a:latin typeface="Times New Roman" panose="02020603050405020304" pitchFamily="18" charset="0"/>
                <a:cs typeface="Times New Roman" panose="02020603050405020304" pitchFamily="18" charset="0"/>
              </a:rPr>
              <a:t>Tropical TC, </a:t>
            </a:r>
            <a:r>
              <a:rPr lang="en-US" sz="1200" dirty="0">
                <a:latin typeface="Times New Roman" panose="02020603050405020304" pitchFamily="18" charset="0"/>
                <a:cs typeface="Times New Roman" panose="02020603050405020304" pitchFamily="18" charset="0"/>
              </a:rPr>
              <a:t>q</a:t>
            </a:r>
            <a:r>
              <a:rPr lang="pt-BR" sz="1200" dirty="0">
                <a:effectLst/>
                <a:latin typeface="Times New Roman" panose="02020603050405020304" pitchFamily="18" charset="0"/>
                <a:cs typeface="Times New Roman" panose="02020603050405020304" pitchFamily="18" charset="0"/>
              </a:rPr>
              <a:t>uadripole, prec over tropical SA;</a:t>
            </a:r>
          </a:p>
          <a:p>
            <a:r>
              <a:rPr lang="pt-BR" sz="1200" dirty="0">
                <a:effectLst/>
                <a:latin typeface="Times New Roman" panose="02020603050405020304" pitchFamily="18" charset="0"/>
                <a:cs typeface="Times New Roman" panose="02020603050405020304" pitchFamily="18" charset="0"/>
              </a:rPr>
              <a:t>Extratropical TC (blue arrow), excited from the convection of the small red circle (fig), over subtropical South Pacific starts prec over the SACZ (which reaches subtropical SA) and increase prec in tropical SA;</a:t>
            </a:r>
            <a:endParaRPr lang="pt-BR" dirty="0"/>
          </a:p>
        </p:txBody>
      </p:sp>
      <p:sp>
        <p:nvSpPr>
          <p:cNvPr id="4" name="Espaço Reservado para Número de Slide 3"/>
          <p:cNvSpPr>
            <a:spLocks noGrp="1"/>
          </p:cNvSpPr>
          <p:nvPr>
            <p:ph type="sldNum" sz="quarter" idx="5"/>
          </p:nvPr>
        </p:nvSpPr>
        <p:spPr/>
        <p:txBody>
          <a:bodyPr/>
          <a:lstStyle/>
          <a:p>
            <a:fld id="{F58D7511-FD2D-49CB-979B-EB0C32C293EF}" type="slidenum">
              <a:rPr lang="pt-BR" smtClean="0"/>
              <a:t>8</a:t>
            </a:fld>
            <a:endParaRPr lang="pt-BR"/>
          </a:p>
        </p:txBody>
      </p:sp>
    </p:spTree>
    <p:extLst>
      <p:ext uri="{BB962C8B-B14F-4D97-AF65-F5344CB8AC3E}">
        <p14:creationId xmlns:p14="http://schemas.microsoft.com/office/powerpoint/2010/main" val="2757930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01F29-BF54-6273-6CEA-CBB48BA99B6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75F98C3-40E6-752E-CFEB-BE209CB1B20A}"/>
              </a:ext>
            </a:extLst>
          </p:cNvPr>
          <p:cNvSpPr>
            <a:spLocks noGrp="1" noRot="1" noChangeAspect="1"/>
          </p:cNvSpPr>
          <p:nvPr>
            <p:ph type="sldImg"/>
          </p:nvPr>
        </p:nvSpPr>
        <p:spPr/>
        <p:txBody>
          <a:bodyPr/>
          <a:lstStyle/>
          <a:p>
            <a:endParaRPr lang="en-US"/>
          </a:p>
        </p:txBody>
      </p:sp>
      <p:sp>
        <p:nvSpPr>
          <p:cNvPr id="3" name="Espaço Reservado para Anotações 2">
            <a:extLst>
              <a:ext uri="{FF2B5EF4-FFF2-40B4-BE49-F238E27FC236}">
                <a16:creationId xmlns:a16="http://schemas.microsoft.com/office/drawing/2014/main" id="{1399F729-123B-B34A-270A-802E491941E4}"/>
              </a:ext>
            </a:extLst>
          </p:cNvPr>
          <p:cNvSpPr>
            <a:spLocks noGrp="1"/>
          </p:cNvSpPr>
          <p:nvPr>
            <p:ph type="body" idx="1"/>
          </p:nvPr>
        </p:nvSpPr>
        <p:spPr/>
        <p:txBody>
          <a:bodyPr/>
          <a:lstStyle/>
          <a:p>
            <a:r>
              <a:rPr lang="pt-BR" dirty="0"/>
              <a:t>Eastward MJO propagation in a counterclockwise movement</a:t>
            </a:r>
          </a:p>
          <a:p>
            <a:r>
              <a:rPr lang="pt-BR" dirty="0"/>
              <a:t>Colors for the days in a month (MJO circumnavigated the globe twice and a half during this period)</a:t>
            </a:r>
          </a:p>
          <a:p>
            <a:r>
              <a:rPr lang="pt-BR" dirty="0"/>
              <a:t>Around 6-8 days in each phase when it is strong and active</a:t>
            </a:r>
          </a:p>
        </p:txBody>
      </p:sp>
      <p:sp>
        <p:nvSpPr>
          <p:cNvPr id="4" name="Espaço Reservado para Número de Slide 3">
            <a:extLst>
              <a:ext uri="{FF2B5EF4-FFF2-40B4-BE49-F238E27FC236}">
                <a16:creationId xmlns:a16="http://schemas.microsoft.com/office/drawing/2014/main" id="{C7E18191-51E3-8FC2-A1FF-260EF8F4C8C3}"/>
              </a:ext>
            </a:extLst>
          </p:cNvPr>
          <p:cNvSpPr>
            <a:spLocks noGrp="1"/>
          </p:cNvSpPr>
          <p:nvPr>
            <p:ph type="sldNum" sz="quarter" idx="5"/>
          </p:nvPr>
        </p:nvSpPr>
        <p:spPr/>
        <p:txBody>
          <a:bodyPr/>
          <a:lstStyle/>
          <a:p>
            <a:fld id="{F58D7511-FD2D-49CB-979B-EB0C32C293EF}" type="slidenum">
              <a:rPr lang="pt-BR" smtClean="0"/>
              <a:t>9</a:t>
            </a:fld>
            <a:endParaRPr lang="pt-BR"/>
          </a:p>
        </p:txBody>
      </p:sp>
    </p:spTree>
    <p:extLst>
      <p:ext uri="{BB962C8B-B14F-4D97-AF65-F5344CB8AC3E}">
        <p14:creationId xmlns:p14="http://schemas.microsoft.com/office/powerpoint/2010/main" val="4043868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E7A0-FEE7-0C11-8FD0-B52165EE1D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DAB3C5-7DD7-C00A-A7C8-6FA172D7B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C439C-7A24-3856-96CD-6645FA7D4E1E}"/>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5" name="Footer Placeholder 4">
            <a:extLst>
              <a:ext uri="{FF2B5EF4-FFF2-40B4-BE49-F238E27FC236}">
                <a16:creationId xmlns:a16="http://schemas.microsoft.com/office/drawing/2014/main" id="{4D4FFE0A-6800-97DA-E3E3-A44394E71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24FE2-F0A3-368E-0C33-1CDBD33C52D1}"/>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2978200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C72-74FD-3D3E-E48F-7075B453D4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8A99A2-C7D6-8F02-413C-B2C9C06266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73623-FD2D-5DE9-2F17-AED51FA7E500}"/>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5" name="Footer Placeholder 4">
            <a:extLst>
              <a:ext uri="{FF2B5EF4-FFF2-40B4-BE49-F238E27FC236}">
                <a16:creationId xmlns:a16="http://schemas.microsoft.com/office/drawing/2014/main" id="{5020435F-B9BB-87A2-79C3-1D4EFA08A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84870-1458-0A52-ED51-D8560523B31E}"/>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1444434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94621D-1A5C-DCEF-964F-A1B44D223F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7C065-A957-3E01-2AFC-F9715DB408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9BD84-0737-01BB-ECFE-D9D69C012D5C}"/>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5" name="Footer Placeholder 4">
            <a:extLst>
              <a:ext uri="{FF2B5EF4-FFF2-40B4-BE49-F238E27FC236}">
                <a16:creationId xmlns:a16="http://schemas.microsoft.com/office/drawing/2014/main" id="{4C389B87-FB6C-1541-AFC3-C52FB8CF2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D2174-ECAC-210E-56B8-5527BA046BA1}"/>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247657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C1C0-A308-3CFC-59BF-8C1F2A55F2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C9F1DB-A6AC-7084-58EC-E7290D5E9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78620-96F4-B17D-A20D-0A31CC09B699}"/>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5" name="Footer Placeholder 4">
            <a:extLst>
              <a:ext uri="{FF2B5EF4-FFF2-40B4-BE49-F238E27FC236}">
                <a16:creationId xmlns:a16="http://schemas.microsoft.com/office/drawing/2014/main" id="{F9B6D5F3-30CD-F31D-7C36-98E8FDABC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215E9-0245-CAA6-719E-D999227E4FDA}"/>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1874159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4AD4-214D-903D-E6EB-50A296131D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0F6621-1827-B440-A375-A8405613EA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6653C-6141-007C-3895-76FA09A0B71B}"/>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5" name="Footer Placeholder 4">
            <a:extLst>
              <a:ext uri="{FF2B5EF4-FFF2-40B4-BE49-F238E27FC236}">
                <a16:creationId xmlns:a16="http://schemas.microsoft.com/office/drawing/2014/main" id="{DEEDBB30-E4AE-8040-B28F-C454A6344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591A6-7C68-F17C-96B4-2117FA1B397C}"/>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5904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2CB3-0D8F-6DAE-0E30-402070167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24A97-D06F-4916-3486-62D4121E31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F10703-A18A-DEE2-1C5B-1A4FA8D18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D94EE4-6F4F-FA1C-5271-C24F92DF6613}"/>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6" name="Footer Placeholder 5">
            <a:extLst>
              <a:ext uri="{FF2B5EF4-FFF2-40B4-BE49-F238E27FC236}">
                <a16:creationId xmlns:a16="http://schemas.microsoft.com/office/drawing/2014/main" id="{EC45B8FB-1C36-E27D-3CDC-7990E06AF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849E4-3023-2051-F1C0-55208CB84887}"/>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4501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78D1-970F-7A34-7264-B1F729F8DA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93A7BF-EE60-D9CC-9454-954DC7E27C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4B1E7-C5D3-2826-2DA3-80E4BD5D11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16C01-354A-0053-C6D9-E33333A7D0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1ABCB6-9A63-2485-CA1A-ED47E5F6DC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183F5-EF7B-55B6-D1C8-C37B21FE1F46}"/>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8" name="Footer Placeholder 7">
            <a:extLst>
              <a:ext uri="{FF2B5EF4-FFF2-40B4-BE49-F238E27FC236}">
                <a16:creationId xmlns:a16="http://schemas.microsoft.com/office/drawing/2014/main" id="{FD2B8516-400F-6991-4D08-575BB8E7ED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0C3DF-4A14-17BB-7304-59825D476965}"/>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272652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A580-E19D-A4EB-30D7-9C8AB3FF7A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31DE7C-D0B9-4200-6258-5F361F6210B1}"/>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4" name="Footer Placeholder 3">
            <a:extLst>
              <a:ext uri="{FF2B5EF4-FFF2-40B4-BE49-F238E27FC236}">
                <a16:creationId xmlns:a16="http://schemas.microsoft.com/office/drawing/2014/main" id="{36D7881D-9AD0-1025-CC6B-71D32BEAC4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3F328A-CBCA-DA12-E2E7-ECC75E6D75ED}"/>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328451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1D372-9980-6C47-A21D-86BDD193ED82}"/>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3" name="Footer Placeholder 2">
            <a:extLst>
              <a:ext uri="{FF2B5EF4-FFF2-40B4-BE49-F238E27FC236}">
                <a16:creationId xmlns:a16="http://schemas.microsoft.com/office/drawing/2014/main" id="{7AB3C88B-5D8D-D88A-294A-77167F3EFF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7E7942-EC57-BB37-F16C-B44A2DA1D6D9}"/>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164584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5EEE-963F-EAE9-096D-2A55A5610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4F1B97-6534-F81C-2850-1EBD610E87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FBB42-30C3-147D-6258-829DC9C11C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5451E-0A58-1D28-EF71-86C20812BD07}"/>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6" name="Footer Placeholder 5">
            <a:extLst>
              <a:ext uri="{FF2B5EF4-FFF2-40B4-BE49-F238E27FC236}">
                <a16:creationId xmlns:a16="http://schemas.microsoft.com/office/drawing/2014/main" id="{AB6EF543-4B00-3D58-2570-1CD987CF83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14DA2-6538-DA59-5821-A669AB75C39C}"/>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334050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BBFCD-2119-CEB1-6123-B91C705C55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BD878-C350-1DA2-A7B9-8B8CFC391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7B1A1F-9FEF-CD95-339A-B233DE92F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7093B-F7B8-AEC2-21B3-4A3447EFD121}"/>
              </a:ext>
            </a:extLst>
          </p:cNvPr>
          <p:cNvSpPr>
            <a:spLocks noGrp="1"/>
          </p:cNvSpPr>
          <p:nvPr>
            <p:ph type="dt" sz="half" idx="10"/>
          </p:nvPr>
        </p:nvSpPr>
        <p:spPr/>
        <p:txBody>
          <a:bodyPr/>
          <a:lstStyle/>
          <a:p>
            <a:fld id="{21E3CD35-45C9-494C-ABDF-171B490E30A1}" type="datetimeFigureOut">
              <a:rPr lang="en-US" smtClean="0"/>
              <a:t>11/18/25</a:t>
            </a:fld>
            <a:endParaRPr lang="en-US"/>
          </a:p>
        </p:txBody>
      </p:sp>
      <p:sp>
        <p:nvSpPr>
          <p:cNvPr id="6" name="Footer Placeholder 5">
            <a:extLst>
              <a:ext uri="{FF2B5EF4-FFF2-40B4-BE49-F238E27FC236}">
                <a16:creationId xmlns:a16="http://schemas.microsoft.com/office/drawing/2014/main" id="{7BAD82E2-9FE1-6ED1-CA51-D76208554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E5219-2A33-4190-0980-8B3DB74CC238}"/>
              </a:ext>
            </a:extLst>
          </p:cNvPr>
          <p:cNvSpPr>
            <a:spLocks noGrp="1"/>
          </p:cNvSpPr>
          <p:nvPr>
            <p:ph type="sldNum" sz="quarter" idx="12"/>
          </p:nvPr>
        </p:nvSpPr>
        <p:spPr/>
        <p:txBody>
          <a:bodyPr/>
          <a:lstStyle/>
          <a:p>
            <a:fld id="{64A9AC8E-AAA5-FE4F-BC11-A80CC8B59782}" type="slidenum">
              <a:rPr lang="en-US" smtClean="0"/>
              <a:t>‹#›</a:t>
            </a:fld>
            <a:endParaRPr lang="en-US"/>
          </a:p>
        </p:txBody>
      </p:sp>
    </p:spTree>
    <p:extLst>
      <p:ext uri="{BB962C8B-B14F-4D97-AF65-F5344CB8AC3E}">
        <p14:creationId xmlns:p14="http://schemas.microsoft.com/office/powerpoint/2010/main" val="1818029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60435-E709-7CB7-2986-9EFAFC0BDC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7CC20E-7DFC-0ECE-4F3F-2738C1289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4EA2E-5263-B39A-7E96-5788AA0907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E3CD35-45C9-494C-ABDF-171B490E30A1}" type="datetimeFigureOut">
              <a:rPr lang="en-US" smtClean="0"/>
              <a:t>11/18/25</a:t>
            </a:fld>
            <a:endParaRPr lang="en-US"/>
          </a:p>
        </p:txBody>
      </p:sp>
      <p:sp>
        <p:nvSpPr>
          <p:cNvPr id="5" name="Footer Placeholder 4">
            <a:extLst>
              <a:ext uri="{FF2B5EF4-FFF2-40B4-BE49-F238E27FC236}">
                <a16:creationId xmlns:a16="http://schemas.microsoft.com/office/drawing/2014/main" id="{A81EA6E1-EAF6-1C1A-A0AF-81CCCD3EEB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B7829C-13EB-47B3-78E6-50AAAEDDD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A9AC8E-AAA5-FE4F-BC11-A80CC8B59782}" type="slidenum">
              <a:rPr lang="en-US" smtClean="0"/>
              <a:t>‹#›</a:t>
            </a:fld>
            <a:endParaRPr lang="en-US"/>
          </a:p>
        </p:txBody>
      </p:sp>
    </p:spTree>
    <p:extLst>
      <p:ext uri="{BB962C8B-B14F-4D97-AF65-F5344CB8AC3E}">
        <p14:creationId xmlns:p14="http://schemas.microsoft.com/office/powerpoint/2010/main" val="493502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0.png"/><Relationship Id="rId4" Type="http://schemas.openxmlformats.org/officeDocument/2006/relationships/customXml" Target="../ink/ink3.xml"/></Relationships>
</file>

<file path=ppt/slides/_rels/slide1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0.png"/><Relationship Id="rId4" Type="http://schemas.openxmlformats.org/officeDocument/2006/relationships/customXml" Target="../ink/ink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0.png"/><Relationship Id="rId4" Type="http://schemas.openxmlformats.org/officeDocument/2006/relationships/customXml" Target="../ink/ink6.xml"/></Relationships>
</file>

<file path=ppt/slides/_rels/slide17.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260.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260.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customXml" Target="../ink/ink9.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60.png"/><Relationship Id="rId4" Type="http://schemas.openxmlformats.org/officeDocument/2006/relationships/customXml" Target="../ink/ink10.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60.png"/><Relationship Id="rId4" Type="http://schemas.openxmlformats.org/officeDocument/2006/relationships/customXml" Target="../ink/ink1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7.png"/><Relationship Id="rId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56.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2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64.jpe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4.jpe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0.png"/><Relationship Id="rId4" Type="http://schemas.openxmlformats.org/officeDocument/2006/relationships/customXml" Target="../ink/ink13.xml"/></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2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image" Target="../media/image64.jpe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4.jpe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0.png"/><Relationship Id="rId4" Type="http://schemas.openxmlformats.org/officeDocument/2006/relationships/customXml" Target="../ink/ink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4.jpe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0.png"/><Relationship Id="rId4" Type="http://schemas.openxmlformats.org/officeDocument/2006/relationships/customXml" Target="../ink/ink1.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4.png"/><Relationship Id="rId7"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0.png"/><Relationship Id="rId4"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C3C0B1-9B1C-4BE8-8E04-587BF39FDC69}"/>
              </a:ext>
            </a:extLst>
          </p:cNvPr>
          <p:cNvSpPr>
            <a:spLocks noGrp="1"/>
          </p:cNvSpPr>
          <p:nvPr>
            <p:ph type="ctrTitle"/>
          </p:nvPr>
        </p:nvSpPr>
        <p:spPr>
          <a:xfrm>
            <a:off x="735406" y="246325"/>
            <a:ext cx="10842875" cy="1804898"/>
          </a:xfrm>
        </p:spPr>
        <p:txBody>
          <a:bodyPr>
            <a:normAutofit fontScale="90000"/>
          </a:bodyPr>
          <a:lstStyle/>
          <a:p>
            <a:pPr>
              <a:lnSpc>
                <a:spcPct val="100000"/>
              </a:lnSpc>
            </a:pPr>
            <a:r>
              <a:rPr lang="pt-BR" sz="1800" b="1" cap="all" dirty="0">
                <a:effectLst/>
                <a:latin typeface="Arial" panose="020B0604020202020204" pitchFamily="34" charset="0"/>
                <a:ea typeface="Calibri" panose="020F0502020204030204" pitchFamily="34" charset="0"/>
                <a:cs typeface="Times New Roman" panose="02020603050405020304" pitchFamily="18" charset="0"/>
              </a:rPr>
              <a:t> </a:t>
            </a:r>
            <a:br>
              <a:rPr lang="pt-BR" sz="1800" b="1" cap="all" dirty="0">
                <a:effectLst/>
                <a:latin typeface="Arial" panose="020B0604020202020204" pitchFamily="34" charset="0"/>
                <a:ea typeface="Calibri" panose="020F0502020204030204" pitchFamily="34" charset="0"/>
                <a:cs typeface="Times New Roman" panose="02020603050405020304" pitchFamily="18" charset="0"/>
              </a:rPr>
            </a:br>
            <a:r>
              <a:rPr lang="en-US" sz="4000" b="1" cap="all" dirty="0">
                <a:effectLst/>
                <a:latin typeface="Segoe Print" panose="02000800000000000000" pitchFamily="2" charset="0"/>
                <a:ea typeface="Calibri" panose="020F0502020204030204" pitchFamily="34" charset="0"/>
                <a:cs typeface="Times New Roman" panose="02020603050405020304" pitchFamily="18" charset="0"/>
              </a:rPr>
              <a:t>A OSCILAção de Madden-JULIAN (OMJ)</a:t>
            </a:r>
            <a:br>
              <a:rPr lang="pt-BR" sz="4000" cap="all" dirty="0">
                <a:effectLst/>
                <a:latin typeface="Segoe Print" panose="02000800000000000000" pitchFamily="2" charset="0"/>
                <a:ea typeface="Calibri" panose="020F0502020204030204" pitchFamily="34" charset="0"/>
                <a:cs typeface="Times New Roman" panose="02020603050405020304" pitchFamily="18" charset="0"/>
              </a:rPr>
            </a:br>
            <a:endParaRPr lang="pt-BR" sz="4000" dirty="0">
              <a:latin typeface="Segoe Print" panose="02000800000000000000" pitchFamily="2" charset="0"/>
            </a:endParaRPr>
          </a:p>
        </p:txBody>
      </p:sp>
      <p:sp>
        <p:nvSpPr>
          <p:cNvPr id="3" name="Subtítulo 2">
            <a:extLst>
              <a:ext uri="{FF2B5EF4-FFF2-40B4-BE49-F238E27FC236}">
                <a16:creationId xmlns:a16="http://schemas.microsoft.com/office/drawing/2014/main" id="{827F6F53-50BD-4834-BEC4-1B306C0EE0C3}"/>
              </a:ext>
            </a:extLst>
          </p:cNvPr>
          <p:cNvSpPr>
            <a:spLocks noGrp="1"/>
          </p:cNvSpPr>
          <p:nvPr>
            <p:ph type="subTitle" idx="1"/>
          </p:nvPr>
        </p:nvSpPr>
        <p:spPr>
          <a:xfrm>
            <a:off x="980572" y="2448719"/>
            <a:ext cx="10230853" cy="1655762"/>
          </a:xfrm>
        </p:spPr>
        <p:txBody>
          <a:bodyPr>
            <a:noAutofit/>
          </a:bodyPr>
          <a:lstStyle/>
          <a:p>
            <a:pPr algn="ctr">
              <a:lnSpc>
                <a:spcPct val="100000"/>
              </a:lnSpc>
              <a:spcAft>
                <a:spcPts val="1000"/>
              </a:spcAft>
            </a:pPr>
            <a:endParaRPr lang="pt-B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1000"/>
              </a:spcAft>
            </a:pPr>
            <a:endPar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1000"/>
              </a:spcAft>
            </a:pPr>
            <a:endParaRPr lang="pt-B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1000"/>
              </a:spcAft>
            </a:pPr>
            <a:r>
              <a:rPr lang="pt-B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Laís G. Fernandes, Ph.D.</a:t>
            </a:r>
          </a:p>
          <a:p>
            <a:endParaRPr lang="pt-BR" dirty="0">
              <a:latin typeface="Times New Roman" panose="02020603050405020304" pitchFamily="18" charset="0"/>
              <a:cs typeface="Times New Roman" panose="02020603050405020304" pitchFamily="18" charset="0"/>
            </a:endParaRPr>
          </a:p>
          <a:p>
            <a:endParaRPr lang="pt-BR" dirty="0">
              <a:latin typeface="Times New Roman" panose="02020603050405020304" pitchFamily="18" charset="0"/>
              <a:cs typeface="Times New Roman" panose="02020603050405020304" pitchFamily="18" charset="0"/>
            </a:endParaRPr>
          </a:p>
          <a:p>
            <a:r>
              <a:rPr lang="pt-BR" dirty="0">
                <a:latin typeface="Times New Roman" panose="02020603050405020304" pitchFamily="18" charset="0"/>
                <a:cs typeface="Times New Roman" panose="02020603050405020304" pitchFamily="18" charset="0"/>
              </a:rPr>
              <a:t>24 de novembro de 2025.</a:t>
            </a:r>
          </a:p>
        </p:txBody>
      </p:sp>
      <p:sp>
        <p:nvSpPr>
          <p:cNvPr id="4" name="Espaço Reservado para Número de Slide 3">
            <a:extLst>
              <a:ext uri="{FF2B5EF4-FFF2-40B4-BE49-F238E27FC236}">
                <a16:creationId xmlns:a16="http://schemas.microsoft.com/office/drawing/2014/main" id="{387AB7E6-6774-4974-958E-148E4DEBAF2F}"/>
              </a:ext>
            </a:extLst>
          </p:cNvPr>
          <p:cNvSpPr>
            <a:spLocks noGrp="1"/>
          </p:cNvSpPr>
          <p:nvPr>
            <p:ph type="sldNum" sz="quarter" idx="12"/>
          </p:nvPr>
        </p:nvSpPr>
        <p:spPr/>
        <p:txBody>
          <a:bodyPr/>
          <a:lstStyle/>
          <a:p>
            <a:fld id="{DF4C8C56-D4CF-4220-9C80-3C8BF7C0E475}" type="slidenum">
              <a:rPr lang="pt-BR" smtClean="0"/>
              <a:t>1</a:t>
            </a:fld>
            <a:endParaRPr lang="pt-BR" dirty="0"/>
          </a:p>
        </p:txBody>
      </p:sp>
      <p:sp>
        <p:nvSpPr>
          <p:cNvPr id="5" name="AutoShape 2" descr="University of Reading – IBEC – INDONESIA BRITAIN EDUCATION CENTRE">
            <a:extLst>
              <a:ext uri="{FF2B5EF4-FFF2-40B4-BE49-F238E27FC236}">
                <a16:creationId xmlns:a16="http://schemas.microsoft.com/office/drawing/2014/main" id="{8D06273C-DD70-4E97-9EE9-B19B3FAB20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17">
            <a:extLst>
              <a:ext uri="{FF2B5EF4-FFF2-40B4-BE49-F238E27FC236}">
                <a16:creationId xmlns:a16="http://schemas.microsoft.com/office/drawing/2014/main" id="{5C136217-D42F-EB6F-8329-5F965A06866A}"/>
              </a:ext>
            </a:extLst>
          </p:cNvPr>
          <p:cNvPicPr>
            <a:picLocks noChangeAspect="1"/>
          </p:cNvPicPr>
          <p:nvPr/>
        </p:nvPicPr>
        <p:blipFill rotWithShape="1">
          <a:blip r:embed="rId3">
            <a:extLst>
              <a:ext uri="{28A0092B-C50C-407E-A947-70E740481C1C}">
                <a14:useLocalDpi xmlns:a14="http://schemas.microsoft.com/office/drawing/2010/main" val="0"/>
              </a:ext>
            </a:extLst>
          </a:blip>
          <a:srcRect t="34053"/>
          <a:stretch/>
        </p:blipFill>
        <p:spPr>
          <a:xfrm>
            <a:off x="2903212" y="1431257"/>
            <a:ext cx="6385575" cy="2978024"/>
          </a:xfrm>
          <a:prstGeom prst="rect">
            <a:avLst/>
          </a:prstGeom>
        </p:spPr>
      </p:pic>
      <p:pic>
        <p:nvPicPr>
          <p:cNvPr id="11" name="Picture 10" descr="A logo of a university&#10;&#10;AI-generated content may be incorrect.">
            <a:extLst>
              <a:ext uri="{FF2B5EF4-FFF2-40B4-BE49-F238E27FC236}">
                <a16:creationId xmlns:a16="http://schemas.microsoft.com/office/drawing/2014/main" id="{6D8A78CB-561F-E12E-4784-202A7ECC9DDD}"/>
              </a:ext>
            </a:extLst>
          </p:cNvPr>
          <p:cNvPicPr>
            <a:picLocks noChangeAspect="1"/>
          </p:cNvPicPr>
          <p:nvPr/>
        </p:nvPicPr>
        <p:blipFill>
          <a:blip r:embed="rId4"/>
          <a:stretch>
            <a:fillRect/>
          </a:stretch>
        </p:blipFill>
        <p:spPr>
          <a:xfrm>
            <a:off x="5400992" y="4932362"/>
            <a:ext cx="1085216" cy="1070873"/>
          </a:xfrm>
          <a:prstGeom prst="rect">
            <a:avLst/>
          </a:prstGeom>
        </p:spPr>
      </p:pic>
    </p:spTree>
    <p:extLst>
      <p:ext uri="{BB962C8B-B14F-4D97-AF65-F5344CB8AC3E}">
        <p14:creationId xmlns:p14="http://schemas.microsoft.com/office/powerpoint/2010/main" val="328519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Agrupar 42">
            <a:extLst>
              <a:ext uri="{FF2B5EF4-FFF2-40B4-BE49-F238E27FC236}">
                <a16:creationId xmlns:a16="http://schemas.microsoft.com/office/drawing/2014/main" id="{0B7CF36B-070C-48B4-97D5-2EB10CF396DF}"/>
              </a:ext>
            </a:extLst>
          </p:cNvPr>
          <p:cNvGrpSpPr/>
          <p:nvPr/>
        </p:nvGrpSpPr>
        <p:grpSpPr>
          <a:xfrm>
            <a:off x="0" y="5453557"/>
            <a:ext cx="6156762" cy="1363489"/>
            <a:chOff x="106933" y="2466428"/>
            <a:chExt cx="7437752" cy="1647180"/>
          </a:xfrm>
        </p:grpSpPr>
        <p:pic>
          <p:nvPicPr>
            <p:cNvPr id="44" name="Imagem 43">
              <a:extLst>
                <a:ext uri="{FF2B5EF4-FFF2-40B4-BE49-F238E27FC236}">
                  <a16:creationId xmlns:a16="http://schemas.microsoft.com/office/drawing/2014/main" id="{3C22E553-264B-400C-8276-33127044F097}"/>
                </a:ext>
              </a:extLst>
            </p:cNvPr>
            <p:cNvPicPr>
              <a:picLocks noChangeAspect="1"/>
            </p:cNvPicPr>
            <p:nvPr/>
          </p:nvPicPr>
          <p:blipFill rotWithShape="1">
            <a:blip r:embed="rId3">
              <a:extLst>
                <a:ext uri="{28A0092B-C50C-407E-A947-70E740481C1C}">
                  <a14:useLocalDpi xmlns:a14="http://schemas.microsoft.com/office/drawing/2010/main" val="0"/>
                </a:ext>
              </a:extLst>
            </a:blip>
            <a:srcRect l="3195" r="14075" b="86040"/>
            <a:stretch/>
          </p:blipFill>
          <p:spPr>
            <a:xfrm>
              <a:off x="106933" y="2466428"/>
              <a:ext cx="7437752" cy="1647180"/>
            </a:xfrm>
            <a:prstGeom prst="rect">
              <a:avLst/>
            </a:prstGeom>
          </p:spPr>
        </p:pic>
        <p:sp>
          <p:nvSpPr>
            <p:cNvPr id="45" name="Seta em curva para cima 88">
              <a:extLst>
                <a:ext uri="{FF2B5EF4-FFF2-40B4-BE49-F238E27FC236}">
                  <a16:creationId xmlns:a16="http://schemas.microsoft.com/office/drawing/2014/main" id="{EBAF4F64-851F-474A-93C7-84B574012B59}"/>
                </a:ext>
              </a:extLst>
            </p:cNvPr>
            <p:cNvSpPr>
              <a:spLocks/>
            </p:cNvSpPr>
            <p:nvPr/>
          </p:nvSpPr>
          <p:spPr>
            <a:xfrm rot="21309516">
              <a:off x="2913072" y="3529889"/>
              <a:ext cx="693178" cy="289221"/>
            </a:xfrm>
            <a:prstGeom prst="curvedUpArrow">
              <a:avLst/>
            </a:prstGeom>
            <a:solidFill>
              <a:schemeClr val="accent1">
                <a:lumMod val="20000"/>
                <a:lumOff val="80000"/>
              </a:schemeClr>
            </a:solidFill>
            <a:ln w="25400" cap="flat" cmpd="sng" algn="ctr">
              <a:solidFill>
                <a:srgbClr val="F90FF9"/>
              </a:solidFill>
              <a:prstDash val="solid"/>
            </a:ln>
            <a:effectLst/>
            <a:scene3d>
              <a:camera prst="orthographicFront">
                <a:rot lat="0" lon="0" rev="21480000"/>
              </a:camera>
              <a:lightRig rig="threePt" dir="t"/>
            </a:scene3d>
          </p:spPr>
          <p:txBody>
            <a:bodyPr rtlCol="0" anchor="ctr"/>
            <a:lstStyle/>
            <a:p>
              <a:endParaRPr lang="pt-BR"/>
            </a:p>
          </p:txBody>
        </p:sp>
        <p:sp>
          <p:nvSpPr>
            <p:cNvPr id="46" name="Seta em curva para cima 85">
              <a:extLst>
                <a:ext uri="{FF2B5EF4-FFF2-40B4-BE49-F238E27FC236}">
                  <a16:creationId xmlns:a16="http://schemas.microsoft.com/office/drawing/2014/main" id="{45187B8F-9AAE-4D6D-A692-A6FD5BF09FD7}"/>
                </a:ext>
              </a:extLst>
            </p:cNvPr>
            <p:cNvSpPr>
              <a:spLocks/>
            </p:cNvSpPr>
            <p:nvPr/>
          </p:nvSpPr>
          <p:spPr>
            <a:xfrm rot="21309516">
              <a:off x="6293536" y="3526672"/>
              <a:ext cx="615371" cy="251672"/>
            </a:xfrm>
            <a:prstGeom prst="curvedUpArrow">
              <a:avLst/>
            </a:prstGeom>
            <a:solidFill>
              <a:schemeClr val="accent1">
                <a:lumMod val="20000"/>
                <a:lumOff val="80000"/>
              </a:schemeClr>
            </a:solidFill>
            <a:ln w="25400" cap="flat" cmpd="sng" algn="ctr">
              <a:solidFill>
                <a:srgbClr val="F90FF9"/>
              </a:solidFill>
              <a:prstDash val="solid"/>
            </a:ln>
            <a:effectLst/>
          </p:spPr>
          <p:txBody>
            <a:bodyPr rtlCol="0" anchor="ctr"/>
            <a:lstStyle/>
            <a:p>
              <a:endParaRPr lang="pt-BR"/>
            </a:p>
          </p:txBody>
        </p:sp>
      </p:grpSp>
      <p:sp>
        <p:nvSpPr>
          <p:cNvPr id="7" name="CaixaDeTexto 6">
            <a:extLst>
              <a:ext uri="{FF2B5EF4-FFF2-40B4-BE49-F238E27FC236}">
                <a16:creationId xmlns:a16="http://schemas.microsoft.com/office/drawing/2014/main" id="{5A73505E-79EF-494D-B7EF-4347B52204AD}"/>
              </a:ext>
            </a:extLst>
          </p:cNvPr>
          <p:cNvSpPr txBox="1"/>
          <p:nvPr/>
        </p:nvSpPr>
        <p:spPr>
          <a:xfrm>
            <a:off x="6651231" y="3718480"/>
            <a:ext cx="5451677" cy="3785652"/>
          </a:xfrm>
          <a:prstGeom prst="rect">
            <a:avLst/>
          </a:prstGeom>
          <a:noFill/>
        </p:spPr>
        <p:txBody>
          <a:bodyPr wrap="square" rtlCol="0">
            <a:spAutoFit/>
          </a:bodyPr>
          <a:lstStyle/>
          <a:p>
            <a:pPr marL="342900" indent="-342900">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a:p>
            <a:pPr algn="r"/>
            <a:r>
              <a:rPr lang="en-US" sz="2400" dirty="0">
                <a:latin typeface="Times New Roman" panose="02020603050405020304" pitchFamily="18" charset="0"/>
                <a:cs typeface="Times New Roman" panose="02020603050405020304" pitchFamily="18" charset="0"/>
              </a:rPr>
              <a:t>The strongest MJO impact over SA is advanced by one phase in LN with respect to EN, since both, the tropics-tropics and the tropics-extratropics teleconnections that connect the MJO to SA are established one phase before in LN;</a:t>
            </a: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Imagem 8">
            <a:extLst>
              <a:ext uri="{FF2B5EF4-FFF2-40B4-BE49-F238E27FC236}">
                <a16:creationId xmlns:a16="http://schemas.microsoft.com/office/drawing/2014/main" id="{FDBD3DCB-A201-41D6-9378-CD4B67227A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777" t="71599" r="31976" b="2089"/>
          <a:stretch/>
        </p:blipFill>
        <p:spPr>
          <a:xfrm>
            <a:off x="6594385" y="1040189"/>
            <a:ext cx="2612161" cy="2712844"/>
          </a:xfrm>
          <a:prstGeom prst="rect">
            <a:avLst/>
          </a:prstGeom>
        </p:spPr>
      </p:pic>
      <p:sp>
        <p:nvSpPr>
          <p:cNvPr id="10" name="CaixaDeTexto 3">
            <a:extLst>
              <a:ext uri="{FF2B5EF4-FFF2-40B4-BE49-F238E27FC236}">
                <a16:creationId xmlns:a16="http://schemas.microsoft.com/office/drawing/2014/main" id="{CE2D73BA-1364-4137-A70E-8B84F598D70F}"/>
              </a:ext>
            </a:extLst>
          </p:cNvPr>
          <p:cNvSpPr txBox="1"/>
          <p:nvPr/>
        </p:nvSpPr>
        <p:spPr>
          <a:xfrm>
            <a:off x="394584" y="611813"/>
            <a:ext cx="2531655" cy="385362"/>
          </a:xfrm>
          <a:prstGeom prst="rect">
            <a:avLst/>
          </a:prstGeom>
          <a:noFill/>
        </p:spPr>
        <p:txBody>
          <a:bodyPr wrap="none" rtlCol="0">
            <a:spAutoFit/>
          </a:bodyPr>
          <a:lstStyle/>
          <a:p>
            <a:pPr>
              <a:lnSpc>
                <a:spcPct val="115000"/>
              </a:lnSpc>
              <a:spcAft>
                <a:spcPts val="1000"/>
              </a:spcAft>
            </a:pP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State (Tropical TC)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etângulo 29">
            <a:extLst>
              <a:ext uri="{FF2B5EF4-FFF2-40B4-BE49-F238E27FC236}">
                <a16:creationId xmlns:a16="http://schemas.microsoft.com/office/drawing/2014/main" id="{76122D95-52BA-4954-8721-2717A072A82E}"/>
              </a:ext>
            </a:extLst>
          </p:cNvPr>
          <p:cNvSpPr/>
          <p:nvPr/>
        </p:nvSpPr>
        <p:spPr>
          <a:xfrm rot="4840838" flipH="1" flipV="1">
            <a:off x="275319" y="5009675"/>
            <a:ext cx="117006" cy="103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a:extLst>
              <a:ext uri="{FF2B5EF4-FFF2-40B4-BE49-F238E27FC236}">
                <a16:creationId xmlns:a16="http://schemas.microsoft.com/office/drawing/2014/main" id="{F407DA8D-817D-4B71-AB74-C369E5EF85F8}"/>
              </a:ext>
            </a:extLst>
          </p:cNvPr>
          <p:cNvSpPr/>
          <p:nvPr/>
        </p:nvSpPr>
        <p:spPr>
          <a:xfrm rot="4840838" flipH="1" flipV="1">
            <a:off x="267573" y="3405444"/>
            <a:ext cx="117006" cy="103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a:extLst>
              <a:ext uri="{FF2B5EF4-FFF2-40B4-BE49-F238E27FC236}">
                <a16:creationId xmlns:a16="http://schemas.microsoft.com/office/drawing/2014/main" id="{8955F86C-BB8C-4A7A-9F42-133B05EA7D0E}"/>
              </a:ext>
            </a:extLst>
          </p:cNvPr>
          <p:cNvSpPr/>
          <p:nvPr/>
        </p:nvSpPr>
        <p:spPr>
          <a:xfrm rot="4840838" flipH="1" flipV="1">
            <a:off x="356280" y="1887642"/>
            <a:ext cx="117006" cy="103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a:extLst>
              <a:ext uri="{FF2B5EF4-FFF2-40B4-BE49-F238E27FC236}">
                <a16:creationId xmlns:a16="http://schemas.microsoft.com/office/drawing/2014/main" id="{10DDCB19-F774-42C7-8905-06A6E8963091}"/>
              </a:ext>
            </a:extLst>
          </p:cNvPr>
          <p:cNvSpPr/>
          <p:nvPr/>
        </p:nvSpPr>
        <p:spPr>
          <a:xfrm rot="4840838" flipH="1" flipV="1">
            <a:off x="6191791" y="5055227"/>
            <a:ext cx="117006" cy="103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id="{23E4231D-C569-4B59-9921-9A8AAD721499}"/>
              </a:ext>
            </a:extLst>
          </p:cNvPr>
          <p:cNvSpPr/>
          <p:nvPr/>
        </p:nvSpPr>
        <p:spPr>
          <a:xfrm rot="4840838" flipH="1" flipV="1">
            <a:off x="6131029" y="3405442"/>
            <a:ext cx="117006" cy="103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a:extLst>
              <a:ext uri="{FF2B5EF4-FFF2-40B4-BE49-F238E27FC236}">
                <a16:creationId xmlns:a16="http://schemas.microsoft.com/office/drawing/2014/main" id="{FB5EA066-0C49-4D6C-A60A-A6E78E70C520}"/>
              </a:ext>
            </a:extLst>
          </p:cNvPr>
          <p:cNvSpPr/>
          <p:nvPr/>
        </p:nvSpPr>
        <p:spPr>
          <a:xfrm rot="4840838" flipH="1" flipV="1">
            <a:off x="6252553" y="1851344"/>
            <a:ext cx="117006" cy="103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a:extLst>
              <a:ext uri="{FF2B5EF4-FFF2-40B4-BE49-F238E27FC236}">
                <a16:creationId xmlns:a16="http://schemas.microsoft.com/office/drawing/2014/main" id="{AD7FC93F-3A35-44AB-BF98-17C87376266A}"/>
              </a:ext>
            </a:extLst>
          </p:cNvPr>
          <p:cNvSpPr/>
          <p:nvPr/>
        </p:nvSpPr>
        <p:spPr>
          <a:xfrm rot="4840838" flipH="1" flipV="1">
            <a:off x="6037497" y="1872426"/>
            <a:ext cx="117006" cy="103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8" name="Imagem 37">
            <a:extLst>
              <a:ext uri="{FF2B5EF4-FFF2-40B4-BE49-F238E27FC236}">
                <a16:creationId xmlns:a16="http://schemas.microsoft.com/office/drawing/2014/main" id="{DA2BA90C-4BCF-44A3-9784-0D5F2A91B1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41" r="64279" b="75905"/>
          <a:stretch/>
        </p:blipFill>
        <p:spPr>
          <a:xfrm>
            <a:off x="9079803" y="980100"/>
            <a:ext cx="2596253" cy="2535186"/>
          </a:xfrm>
          <a:prstGeom prst="rect">
            <a:avLst/>
          </a:prstGeom>
        </p:spPr>
      </p:pic>
      <p:grpSp>
        <p:nvGrpSpPr>
          <p:cNvPr id="39" name="Agrupar 38">
            <a:extLst>
              <a:ext uri="{FF2B5EF4-FFF2-40B4-BE49-F238E27FC236}">
                <a16:creationId xmlns:a16="http://schemas.microsoft.com/office/drawing/2014/main" id="{B3AC7270-4011-4E7C-8971-80A7BE97B697}"/>
              </a:ext>
            </a:extLst>
          </p:cNvPr>
          <p:cNvGrpSpPr/>
          <p:nvPr/>
        </p:nvGrpSpPr>
        <p:grpSpPr>
          <a:xfrm>
            <a:off x="6684" y="3987996"/>
            <a:ext cx="6117229" cy="1516410"/>
            <a:chOff x="106933" y="701545"/>
            <a:chExt cx="7437752" cy="1843757"/>
          </a:xfrm>
        </p:grpSpPr>
        <p:pic>
          <p:nvPicPr>
            <p:cNvPr id="40" name="Imagem 39">
              <a:extLst>
                <a:ext uri="{FF2B5EF4-FFF2-40B4-BE49-F238E27FC236}">
                  <a16:creationId xmlns:a16="http://schemas.microsoft.com/office/drawing/2014/main" id="{C9261CF5-4C29-4D8E-80D8-C5928867854B}"/>
                </a:ext>
              </a:extLst>
            </p:cNvPr>
            <p:cNvPicPr>
              <a:picLocks noChangeAspect="1"/>
            </p:cNvPicPr>
            <p:nvPr/>
          </p:nvPicPr>
          <p:blipFill rotWithShape="1">
            <a:blip r:embed="rId6">
              <a:extLst>
                <a:ext uri="{28A0092B-C50C-407E-A947-70E740481C1C}">
                  <a14:useLocalDpi xmlns:a14="http://schemas.microsoft.com/office/drawing/2010/main" val="0"/>
                </a:ext>
              </a:extLst>
            </a:blip>
            <a:srcRect l="3194" t="40633" r="14142" b="43755"/>
            <a:stretch/>
          </p:blipFill>
          <p:spPr>
            <a:xfrm>
              <a:off x="106933" y="701545"/>
              <a:ext cx="7437752" cy="1843757"/>
            </a:xfrm>
            <a:prstGeom prst="rect">
              <a:avLst/>
            </a:prstGeom>
          </p:spPr>
        </p:pic>
        <p:sp>
          <p:nvSpPr>
            <p:cNvPr id="41" name="Seta em curva para cima 87">
              <a:extLst>
                <a:ext uri="{FF2B5EF4-FFF2-40B4-BE49-F238E27FC236}">
                  <a16:creationId xmlns:a16="http://schemas.microsoft.com/office/drawing/2014/main" id="{39584682-5B57-4D28-827D-8A5CD1CE35E2}"/>
                </a:ext>
              </a:extLst>
            </p:cNvPr>
            <p:cNvSpPr>
              <a:spLocks/>
            </p:cNvSpPr>
            <p:nvPr/>
          </p:nvSpPr>
          <p:spPr>
            <a:xfrm rot="21309516">
              <a:off x="2957494" y="1785010"/>
              <a:ext cx="665175" cy="334329"/>
            </a:xfrm>
            <a:prstGeom prst="curvedUpArrow">
              <a:avLst/>
            </a:prstGeom>
            <a:solidFill>
              <a:schemeClr val="accent1">
                <a:lumMod val="20000"/>
                <a:lumOff val="80000"/>
              </a:schemeClr>
            </a:solidFill>
            <a:ln w="25400" cap="flat" cmpd="sng" algn="ctr">
              <a:solidFill>
                <a:srgbClr val="F90FF9"/>
              </a:solidFill>
              <a:prstDash val="solid"/>
            </a:ln>
            <a:effectLst/>
          </p:spPr>
          <p:txBody>
            <a:bodyPr rtlCol="0" anchor="ctr"/>
            <a:lstStyle/>
            <a:p>
              <a:endParaRPr lang="pt-BR"/>
            </a:p>
          </p:txBody>
        </p:sp>
        <p:sp>
          <p:nvSpPr>
            <p:cNvPr id="42" name="Seta em curva para cima 86">
              <a:extLst>
                <a:ext uri="{FF2B5EF4-FFF2-40B4-BE49-F238E27FC236}">
                  <a16:creationId xmlns:a16="http://schemas.microsoft.com/office/drawing/2014/main" id="{A030344F-8991-4A2E-B5B4-63804DF9B61C}"/>
                </a:ext>
              </a:extLst>
            </p:cNvPr>
            <p:cNvSpPr>
              <a:spLocks/>
            </p:cNvSpPr>
            <p:nvPr/>
          </p:nvSpPr>
          <p:spPr>
            <a:xfrm rot="21309516">
              <a:off x="6286667" y="1774236"/>
              <a:ext cx="848624" cy="284969"/>
            </a:xfrm>
            <a:prstGeom prst="curvedUpArrow">
              <a:avLst/>
            </a:prstGeom>
            <a:solidFill>
              <a:schemeClr val="accent1">
                <a:lumMod val="20000"/>
                <a:lumOff val="80000"/>
              </a:schemeClr>
            </a:solidFill>
            <a:ln w="25400" cap="flat" cmpd="sng" algn="ctr">
              <a:solidFill>
                <a:srgbClr val="F90FF9"/>
              </a:solidFill>
              <a:prstDash val="solid"/>
            </a:ln>
            <a:effectLst/>
          </p:spPr>
          <p:txBody>
            <a:bodyPr rtlCol="0" anchor="ctr"/>
            <a:lstStyle/>
            <a:p>
              <a:endParaRPr lang="pt-BR"/>
            </a:p>
          </p:txBody>
        </p:sp>
      </p:grpSp>
      <p:pic>
        <p:nvPicPr>
          <p:cNvPr id="48" name="Imagem 47">
            <a:extLst>
              <a:ext uri="{FF2B5EF4-FFF2-40B4-BE49-F238E27FC236}">
                <a16:creationId xmlns:a16="http://schemas.microsoft.com/office/drawing/2014/main" id="{A22FFDFC-919E-45A6-94EB-20BFDC1B4D1E}"/>
              </a:ext>
            </a:extLst>
          </p:cNvPr>
          <p:cNvPicPr>
            <a:picLocks noChangeAspect="1"/>
          </p:cNvPicPr>
          <p:nvPr/>
        </p:nvPicPr>
        <p:blipFill rotWithShape="1">
          <a:blip r:embed="rId7">
            <a:extLst>
              <a:ext uri="{28A0092B-C50C-407E-A947-70E740481C1C}">
                <a14:useLocalDpi xmlns:a14="http://schemas.microsoft.com/office/drawing/2010/main" val="0"/>
              </a:ext>
            </a:extLst>
          </a:blip>
          <a:srcRect l="2778" t="40889" r="13194" b="43508"/>
          <a:stretch/>
        </p:blipFill>
        <p:spPr>
          <a:xfrm>
            <a:off x="29235" y="980100"/>
            <a:ext cx="6165119" cy="1474978"/>
          </a:xfrm>
          <a:prstGeom prst="rect">
            <a:avLst/>
          </a:prstGeom>
        </p:spPr>
      </p:pic>
      <p:pic>
        <p:nvPicPr>
          <p:cNvPr id="49" name="Imagem 48">
            <a:extLst>
              <a:ext uri="{FF2B5EF4-FFF2-40B4-BE49-F238E27FC236}">
                <a16:creationId xmlns:a16="http://schemas.microsoft.com/office/drawing/2014/main" id="{2FB2E7A7-1F4A-4ABA-9869-28064F2D8652}"/>
              </a:ext>
            </a:extLst>
          </p:cNvPr>
          <p:cNvPicPr>
            <a:picLocks noChangeAspect="1"/>
          </p:cNvPicPr>
          <p:nvPr/>
        </p:nvPicPr>
        <p:blipFill rotWithShape="1">
          <a:blip r:embed="rId8">
            <a:extLst>
              <a:ext uri="{28A0092B-C50C-407E-A947-70E740481C1C}">
                <a14:useLocalDpi xmlns:a14="http://schemas.microsoft.com/office/drawing/2010/main" val="0"/>
              </a:ext>
            </a:extLst>
          </a:blip>
          <a:srcRect l="3359" r="13495" b="85974"/>
          <a:stretch/>
        </p:blipFill>
        <p:spPr>
          <a:xfrm>
            <a:off x="29235" y="2387621"/>
            <a:ext cx="6127527" cy="1303603"/>
          </a:xfrm>
          <a:prstGeom prst="rect">
            <a:avLst/>
          </a:prstGeom>
        </p:spPr>
      </p:pic>
      <p:sp>
        <p:nvSpPr>
          <p:cNvPr id="50" name="CaixaDeTexto 3">
            <a:extLst>
              <a:ext uri="{FF2B5EF4-FFF2-40B4-BE49-F238E27FC236}">
                <a16:creationId xmlns:a16="http://schemas.microsoft.com/office/drawing/2014/main" id="{6F1A0AAC-8DCB-4F74-AC60-3BF365ECF73D}"/>
              </a:ext>
            </a:extLst>
          </p:cNvPr>
          <p:cNvSpPr txBox="1"/>
          <p:nvPr/>
        </p:nvSpPr>
        <p:spPr>
          <a:xfrm>
            <a:off x="3254908" y="636130"/>
            <a:ext cx="2531655" cy="385362"/>
          </a:xfrm>
          <a:prstGeom prst="rect">
            <a:avLst/>
          </a:prstGeom>
          <a:noFill/>
        </p:spPr>
        <p:txBody>
          <a:bodyPr wrap="none" rtlCol="0">
            <a:spAutoFit/>
          </a:bodyPr>
          <a:lstStyle/>
          <a:p>
            <a:pPr>
              <a:lnSpc>
                <a:spcPct val="115000"/>
              </a:lnSpc>
              <a:spcAft>
                <a:spcPts val="1000"/>
              </a:spcAft>
            </a:pPr>
            <a:r>
              <a:rPr lang="pt-BR"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State (Tropical TC)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CaixaDeTexto 3">
            <a:extLst>
              <a:ext uri="{FF2B5EF4-FFF2-40B4-BE49-F238E27FC236}">
                <a16:creationId xmlns:a16="http://schemas.microsoft.com/office/drawing/2014/main" id="{4FE199AC-1DD9-4635-A179-45FB40A2A777}"/>
              </a:ext>
            </a:extLst>
          </p:cNvPr>
          <p:cNvSpPr txBox="1"/>
          <p:nvPr/>
        </p:nvSpPr>
        <p:spPr>
          <a:xfrm rot="19200000">
            <a:off x="3384489" y="1203355"/>
            <a:ext cx="668773" cy="352789"/>
          </a:xfrm>
          <a:prstGeom prst="rect">
            <a:avLst/>
          </a:prstGeom>
          <a:solidFill>
            <a:schemeClr val="bg1"/>
          </a:solidFill>
        </p:spPr>
        <p:txBody>
          <a:bodyPr wrap="none" rtlCol="0">
            <a:spAutoFit/>
          </a:bodyPr>
          <a:lstStyle/>
          <a:p>
            <a:pPr>
              <a:lnSpc>
                <a:spcPct val="115000"/>
              </a:lnSpc>
              <a:spcAft>
                <a:spcPts val="1000"/>
              </a:spcAft>
            </a:pPr>
            <a:r>
              <a:rPr lang="pt-BR"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Peak</a:t>
            </a:r>
            <a:r>
              <a:rPr lang="pt-BR"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4" name="CaixaDeTexto 3">
            <a:extLst>
              <a:ext uri="{FF2B5EF4-FFF2-40B4-BE49-F238E27FC236}">
                <a16:creationId xmlns:a16="http://schemas.microsoft.com/office/drawing/2014/main" id="{45893654-4F42-475F-BFD4-56914F91164C}"/>
              </a:ext>
            </a:extLst>
          </p:cNvPr>
          <p:cNvSpPr txBox="1"/>
          <p:nvPr/>
        </p:nvSpPr>
        <p:spPr>
          <a:xfrm rot="19200000">
            <a:off x="510699" y="2621852"/>
            <a:ext cx="668773" cy="352789"/>
          </a:xfrm>
          <a:prstGeom prst="rect">
            <a:avLst/>
          </a:prstGeom>
          <a:solidFill>
            <a:schemeClr val="bg1"/>
          </a:solidFill>
        </p:spPr>
        <p:txBody>
          <a:bodyPr wrap="none" rtlCol="0">
            <a:spAutoFit/>
          </a:bodyPr>
          <a:lstStyle/>
          <a:p>
            <a:pPr>
              <a:lnSpc>
                <a:spcPct val="115000"/>
              </a:lnSpc>
              <a:spcAft>
                <a:spcPts val="1000"/>
              </a:spcAft>
            </a:pPr>
            <a:r>
              <a:rPr lang="pt-BR"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Peak</a:t>
            </a:r>
            <a:r>
              <a:rPr lang="pt-BR"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 name="CaixaDeTexto 3">
            <a:extLst>
              <a:ext uri="{FF2B5EF4-FFF2-40B4-BE49-F238E27FC236}">
                <a16:creationId xmlns:a16="http://schemas.microsoft.com/office/drawing/2014/main" id="{0D35CB93-8F1F-4025-8BAC-75CE421604E3}"/>
              </a:ext>
            </a:extLst>
          </p:cNvPr>
          <p:cNvSpPr txBox="1"/>
          <p:nvPr/>
        </p:nvSpPr>
        <p:spPr>
          <a:xfrm rot="19200000">
            <a:off x="3384490" y="4285784"/>
            <a:ext cx="668773" cy="352789"/>
          </a:xfrm>
          <a:prstGeom prst="rect">
            <a:avLst/>
          </a:prstGeom>
          <a:solidFill>
            <a:schemeClr val="bg1"/>
          </a:solidFill>
        </p:spPr>
        <p:txBody>
          <a:bodyPr wrap="none" rtlCol="0">
            <a:spAutoFit/>
          </a:bodyPr>
          <a:lstStyle/>
          <a:p>
            <a:pPr>
              <a:lnSpc>
                <a:spcPct val="115000"/>
              </a:lnSpc>
              <a:spcAft>
                <a:spcPts val="1000"/>
              </a:spcAft>
            </a:pPr>
            <a:r>
              <a:rPr lang="pt-BR"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Peak</a:t>
            </a:r>
            <a:r>
              <a:rPr lang="pt-BR"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6" name="CaixaDeTexto 3">
            <a:extLst>
              <a:ext uri="{FF2B5EF4-FFF2-40B4-BE49-F238E27FC236}">
                <a16:creationId xmlns:a16="http://schemas.microsoft.com/office/drawing/2014/main" id="{A0971E25-1203-42D8-88DD-293790152190}"/>
              </a:ext>
            </a:extLst>
          </p:cNvPr>
          <p:cNvSpPr txBox="1"/>
          <p:nvPr/>
        </p:nvSpPr>
        <p:spPr>
          <a:xfrm rot="19200000">
            <a:off x="501747" y="5719727"/>
            <a:ext cx="668773" cy="352789"/>
          </a:xfrm>
          <a:prstGeom prst="rect">
            <a:avLst/>
          </a:prstGeom>
          <a:solidFill>
            <a:schemeClr val="bg1"/>
          </a:solidFill>
        </p:spPr>
        <p:txBody>
          <a:bodyPr wrap="none" rtlCol="0">
            <a:spAutoFit/>
          </a:bodyPr>
          <a:lstStyle/>
          <a:p>
            <a:pPr>
              <a:lnSpc>
                <a:spcPct val="115000"/>
              </a:lnSpc>
              <a:spcAft>
                <a:spcPts val="1000"/>
              </a:spcAft>
            </a:pPr>
            <a:r>
              <a:rPr lang="pt-BR"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Peak</a:t>
            </a:r>
            <a:r>
              <a:rPr lang="pt-BR"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7" name="CaixaDeTexto 3">
            <a:extLst>
              <a:ext uri="{FF2B5EF4-FFF2-40B4-BE49-F238E27FC236}">
                <a16:creationId xmlns:a16="http://schemas.microsoft.com/office/drawing/2014/main" id="{2138AC83-11AC-44E8-A6A2-F590B7375071}"/>
              </a:ext>
            </a:extLst>
          </p:cNvPr>
          <p:cNvSpPr txBox="1"/>
          <p:nvPr/>
        </p:nvSpPr>
        <p:spPr>
          <a:xfrm>
            <a:off x="354021" y="3666807"/>
            <a:ext cx="3036088" cy="385362"/>
          </a:xfrm>
          <a:prstGeom prst="rect">
            <a:avLst/>
          </a:prstGeom>
          <a:noFill/>
        </p:spPr>
        <p:txBody>
          <a:bodyPr wrap="none" rtlCol="0">
            <a:spAutoFit/>
          </a:bodyPr>
          <a:lstStyle/>
          <a:p>
            <a:pPr>
              <a:lnSpc>
                <a:spcPct val="115000"/>
              </a:lnSpc>
              <a:spcAft>
                <a:spcPts val="1000"/>
              </a:spcAft>
            </a:pP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State (Extratropical TC)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8" name="CaixaDeTexto 3">
            <a:extLst>
              <a:ext uri="{FF2B5EF4-FFF2-40B4-BE49-F238E27FC236}">
                <a16:creationId xmlns:a16="http://schemas.microsoft.com/office/drawing/2014/main" id="{FC83DDFD-8788-4953-B421-7280D9F3E870}"/>
              </a:ext>
            </a:extLst>
          </p:cNvPr>
          <p:cNvSpPr txBox="1"/>
          <p:nvPr/>
        </p:nvSpPr>
        <p:spPr>
          <a:xfrm>
            <a:off x="3248450" y="3688171"/>
            <a:ext cx="3036088" cy="385362"/>
          </a:xfrm>
          <a:prstGeom prst="rect">
            <a:avLst/>
          </a:prstGeom>
          <a:noFill/>
        </p:spPr>
        <p:txBody>
          <a:bodyPr wrap="none" rtlCol="0">
            <a:spAutoFit/>
          </a:bodyPr>
          <a:lstStyle/>
          <a:p>
            <a:pPr>
              <a:lnSpc>
                <a:spcPct val="115000"/>
              </a:lnSpc>
              <a:spcAft>
                <a:spcPts val="1000"/>
              </a:spcAft>
            </a:pPr>
            <a:r>
              <a:rPr lang="pt-BR"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State (Extratropical TC)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Imagem 12">
            <a:extLst>
              <a:ext uri="{FF2B5EF4-FFF2-40B4-BE49-F238E27FC236}">
                <a16:creationId xmlns:a16="http://schemas.microsoft.com/office/drawing/2014/main" id="{CEF2AE6B-C73A-48BC-A1B9-65E0B6C359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249" t="94727" r="32819" b="2784"/>
          <a:stretch/>
        </p:blipFill>
        <p:spPr>
          <a:xfrm>
            <a:off x="9434981" y="3453943"/>
            <a:ext cx="2184338" cy="255495"/>
          </a:xfrm>
          <a:prstGeom prst="rect">
            <a:avLst/>
          </a:prstGeom>
        </p:spPr>
      </p:pic>
      <p:sp>
        <p:nvSpPr>
          <p:cNvPr id="59" name="CaixaDeTexto 3">
            <a:extLst>
              <a:ext uri="{FF2B5EF4-FFF2-40B4-BE49-F238E27FC236}">
                <a16:creationId xmlns:a16="http://schemas.microsoft.com/office/drawing/2014/main" id="{D74AE890-AF56-4C1B-9DF4-A75794F423AA}"/>
              </a:ext>
            </a:extLst>
          </p:cNvPr>
          <p:cNvSpPr txBox="1"/>
          <p:nvPr/>
        </p:nvSpPr>
        <p:spPr>
          <a:xfrm>
            <a:off x="9565104" y="530444"/>
            <a:ext cx="1641796" cy="548099"/>
          </a:xfrm>
          <a:prstGeom prst="rect">
            <a:avLst/>
          </a:prstGeom>
          <a:noFill/>
        </p:spPr>
        <p:txBody>
          <a:bodyPr wrap="none" rtlCol="0">
            <a:spAutoFit/>
          </a:bodyPr>
          <a:lstStyle/>
          <a:p>
            <a:pPr>
              <a:lnSpc>
                <a:spcPct val="115000"/>
              </a:lnSpc>
              <a:spcAft>
                <a:spcPts val="1000"/>
              </a:spcAft>
            </a:pPr>
            <a:r>
              <a:rPr lang="pt-BR" sz="2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State </a:t>
            </a:r>
            <a:endParaRPr lang="pt-BR"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0" name="CaixaDeTexto 3">
            <a:extLst>
              <a:ext uri="{FF2B5EF4-FFF2-40B4-BE49-F238E27FC236}">
                <a16:creationId xmlns:a16="http://schemas.microsoft.com/office/drawing/2014/main" id="{C0B74A6D-2700-412A-8915-F1476B5FB204}"/>
              </a:ext>
            </a:extLst>
          </p:cNvPr>
          <p:cNvSpPr txBox="1"/>
          <p:nvPr/>
        </p:nvSpPr>
        <p:spPr>
          <a:xfrm>
            <a:off x="7069234" y="548423"/>
            <a:ext cx="1641796" cy="548099"/>
          </a:xfrm>
          <a:prstGeom prst="rect">
            <a:avLst/>
          </a:prstGeom>
          <a:noFill/>
        </p:spPr>
        <p:txBody>
          <a:bodyPr wrap="none" rtlCol="0">
            <a:spAutoFit/>
          </a:bodyPr>
          <a:lstStyle/>
          <a:p>
            <a:pPr>
              <a:lnSpc>
                <a:spcPct val="115000"/>
              </a:lnSpc>
              <a:spcAft>
                <a:spcPts val="1000"/>
              </a:spcAft>
            </a:pPr>
            <a:r>
              <a:rPr lang="pt-BR"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pt-BR" sz="28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State </a:t>
            </a:r>
            <a:endParaRPr lang="pt-BR"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 name="Retângulo 60">
            <a:extLst>
              <a:ext uri="{FF2B5EF4-FFF2-40B4-BE49-F238E27FC236}">
                <a16:creationId xmlns:a16="http://schemas.microsoft.com/office/drawing/2014/main" id="{7FAE4D21-5CEF-4846-BD84-155A86DC100E}"/>
              </a:ext>
            </a:extLst>
          </p:cNvPr>
          <p:cNvSpPr/>
          <p:nvPr/>
        </p:nvSpPr>
        <p:spPr>
          <a:xfrm>
            <a:off x="67464" y="3946347"/>
            <a:ext cx="347319" cy="7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CaixaDeTexto 3">
            <a:extLst>
              <a:ext uri="{FF2B5EF4-FFF2-40B4-BE49-F238E27FC236}">
                <a16:creationId xmlns:a16="http://schemas.microsoft.com/office/drawing/2014/main" id="{AE2BF933-BACA-4C47-8E71-5A812560FA4C}"/>
              </a:ext>
            </a:extLst>
          </p:cNvPr>
          <p:cNvSpPr txBox="1"/>
          <p:nvPr/>
        </p:nvSpPr>
        <p:spPr>
          <a:xfrm rot="19200000">
            <a:off x="9739903" y="1288026"/>
            <a:ext cx="668773" cy="352789"/>
          </a:xfrm>
          <a:prstGeom prst="rect">
            <a:avLst/>
          </a:prstGeom>
          <a:solidFill>
            <a:schemeClr val="bg1"/>
          </a:solidFill>
        </p:spPr>
        <p:txBody>
          <a:bodyPr wrap="none" rtlCol="0">
            <a:spAutoFit/>
          </a:bodyPr>
          <a:lstStyle/>
          <a:p>
            <a:pPr>
              <a:lnSpc>
                <a:spcPct val="115000"/>
              </a:lnSpc>
              <a:spcAft>
                <a:spcPts val="1000"/>
              </a:spcAft>
            </a:pPr>
            <a:r>
              <a:rPr lang="pt-BR"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Peak</a:t>
            </a:r>
            <a:r>
              <a:rPr lang="pt-BR"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3" name="CaixaDeTexto 3">
            <a:extLst>
              <a:ext uri="{FF2B5EF4-FFF2-40B4-BE49-F238E27FC236}">
                <a16:creationId xmlns:a16="http://schemas.microsoft.com/office/drawing/2014/main" id="{74A91164-B90C-465E-9BE7-8413BF7A9879}"/>
              </a:ext>
            </a:extLst>
          </p:cNvPr>
          <p:cNvSpPr txBox="1"/>
          <p:nvPr/>
        </p:nvSpPr>
        <p:spPr>
          <a:xfrm rot="19200000">
            <a:off x="7282029" y="1288027"/>
            <a:ext cx="668773" cy="352789"/>
          </a:xfrm>
          <a:prstGeom prst="rect">
            <a:avLst/>
          </a:prstGeom>
          <a:solidFill>
            <a:schemeClr val="bg1"/>
          </a:solidFill>
        </p:spPr>
        <p:txBody>
          <a:bodyPr wrap="square" rtlCol="0">
            <a:spAutoFit/>
          </a:bodyPr>
          <a:lstStyle/>
          <a:p>
            <a:pPr>
              <a:lnSpc>
                <a:spcPct val="115000"/>
              </a:lnSpc>
              <a:spcAft>
                <a:spcPts val="1000"/>
              </a:spcAft>
            </a:pPr>
            <a:r>
              <a:rPr lang="pt-BR"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Peak</a:t>
            </a:r>
            <a:r>
              <a:rPr lang="pt-BR"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4" name="Imagem 63">
            <a:extLst>
              <a:ext uri="{FF2B5EF4-FFF2-40B4-BE49-F238E27FC236}">
                <a16:creationId xmlns:a16="http://schemas.microsoft.com/office/drawing/2014/main" id="{B5A788B2-2BE9-4CA2-86B0-E5B37C62A408}"/>
              </a:ext>
            </a:extLst>
          </p:cNvPr>
          <p:cNvPicPr>
            <a:picLocks noChangeAspect="1"/>
          </p:cNvPicPr>
          <p:nvPr/>
        </p:nvPicPr>
        <p:blipFill rotWithShape="1">
          <a:blip r:embed="rId8">
            <a:extLst>
              <a:ext uri="{28A0092B-C50C-407E-A947-70E740481C1C}">
                <a14:useLocalDpi xmlns:a14="http://schemas.microsoft.com/office/drawing/2010/main" val="0"/>
              </a:ext>
            </a:extLst>
          </a:blip>
          <a:srcRect l="92541" t="4975" r="-633" b="51628"/>
          <a:stretch/>
        </p:blipFill>
        <p:spPr>
          <a:xfrm>
            <a:off x="6184355" y="1690314"/>
            <a:ext cx="581011" cy="4089267"/>
          </a:xfrm>
          <a:prstGeom prst="rect">
            <a:avLst/>
          </a:prstGeom>
        </p:spPr>
      </p:pic>
      <p:pic>
        <p:nvPicPr>
          <p:cNvPr id="65" name="Imagem 64">
            <a:extLst>
              <a:ext uri="{FF2B5EF4-FFF2-40B4-BE49-F238E27FC236}">
                <a16:creationId xmlns:a16="http://schemas.microsoft.com/office/drawing/2014/main" id="{1540C262-2482-4F45-BA41-10E20380DC94}"/>
              </a:ext>
            </a:extLst>
          </p:cNvPr>
          <p:cNvPicPr>
            <a:picLocks noChangeAspect="1"/>
          </p:cNvPicPr>
          <p:nvPr/>
        </p:nvPicPr>
        <p:blipFill rotWithShape="1">
          <a:blip r:embed="rId9">
            <a:extLst>
              <a:ext uri="{28A0092B-C50C-407E-A947-70E740481C1C}">
                <a14:useLocalDpi xmlns:a14="http://schemas.microsoft.com/office/drawing/2010/main" val="0"/>
              </a:ext>
            </a:extLst>
          </a:blip>
          <a:srcRect l="13042" t="96106" r="39863" b="4"/>
          <a:stretch/>
        </p:blipFill>
        <p:spPr>
          <a:xfrm>
            <a:off x="7859879" y="3732425"/>
            <a:ext cx="2844440" cy="310553"/>
          </a:xfrm>
          <a:prstGeom prst="rect">
            <a:avLst/>
          </a:prstGeom>
        </p:spPr>
      </p:pic>
      <p:grpSp>
        <p:nvGrpSpPr>
          <p:cNvPr id="2" name="Agrupar 35">
            <a:extLst>
              <a:ext uri="{FF2B5EF4-FFF2-40B4-BE49-F238E27FC236}">
                <a16:creationId xmlns:a16="http://schemas.microsoft.com/office/drawing/2014/main" id="{FDB3A5A7-0BAA-C44F-24A7-3EDF7BECED80}"/>
              </a:ext>
            </a:extLst>
          </p:cNvPr>
          <p:cNvGrpSpPr/>
          <p:nvPr/>
        </p:nvGrpSpPr>
        <p:grpSpPr>
          <a:xfrm>
            <a:off x="7751996" y="1614176"/>
            <a:ext cx="913052" cy="950645"/>
            <a:chOff x="10975476" y="5693615"/>
            <a:chExt cx="913052" cy="950645"/>
          </a:xfrm>
        </p:grpSpPr>
        <p:sp>
          <p:nvSpPr>
            <p:cNvPr id="3" name="Forma Livre: Forma 36">
              <a:extLst>
                <a:ext uri="{FF2B5EF4-FFF2-40B4-BE49-F238E27FC236}">
                  <a16:creationId xmlns:a16="http://schemas.microsoft.com/office/drawing/2014/main" id="{FAE41F1F-201E-956A-C2F9-491828A14FE4}"/>
                </a:ext>
              </a:extLst>
            </p:cNvPr>
            <p:cNvSpPr/>
            <p:nvPr/>
          </p:nvSpPr>
          <p:spPr>
            <a:xfrm>
              <a:off x="11101718" y="5693615"/>
              <a:ext cx="786810" cy="808075"/>
            </a:xfrm>
            <a:custGeom>
              <a:avLst/>
              <a:gdLst>
                <a:gd name="connsiteX0" fmla="*/ 0 w 786810"/>
                <a:gd name="connsiteY0" fmla="*/ 0 h 808075"/>
                <a:gd name="connsiteX1" fmla="*/ 276447 w 786810"/>
                <a:gd name="connsiteY1" fmla="*/ 180754 h 808075"/>
                <a:gd name="connsiteX2" fmla="*/ 563526 w 786810"/>
                <a:gd name="connsiteY2" fmla="*/ 435935 h 808075"/>
                <a:gd name="connsiteX3" fmla="*/ 733647 w 786810"/>
                <a:gd name="connsiteY3" fmla="*/ 691117 h 808075"/>
                <a:gd name="connsiteX4" fmla="*/ 786810 w 786810"/>
                <a:gd name="connsiteY4" fmla="*/ 808075 h 808075"/>
                <a:gd name="connsiteX5" fmla="*/ 786810 w 786810"/>
                <a:gd name="connsiteY5" fmla="*/ 808075 h 8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10" h="808075">
                  <a:moveTo>
                    <a:pt x="0" y="0"/>
                  </a:moveTo>
                  <a:cubicBezTo>
                    <a:pt x="91263" y="54049"/>
                    <a:pt x="182526" y="108098"/>
                    <a:pt x="276447" y="180754"/>
                  </a:cubicBezTo>
                  <a:cubicBezTo>
                    <a:pt x="370368" y="253410"/>
                    <a:pt x="487326" y="350875"/>
                    <a:pt x="563526" y="435935"/>
                  </a:cubicBezTo>
                  <a:cubicBezTo>
                    <a:pt x="639726" y="520995"/>
                    <a:pt x="696433" y="629094"/>
                    <a:pt x="733647" y="691117"/>
                  </a:cubicBezTo>
                  <a:cubicBezTo>
                    <a:pt x="770861" y="753140"/>
                    <a:pt x="786810" y="808075"/>
                    <a:pt x="786810" y="808075"/>
                  </a:cubicBezTo>
                  <a:lnTo>
                    <a:pt x="786810" y="808075"/>
                  </a:lnTo>
                </a:path>
              </a:pathLst>
            </a:custGeom>
            <a:noFill/>
            <a:ln w="38100">
              <a:solidFill>
                <a:srgbClr val="0CB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Forma Livre: Forma 37">
              <a:extLst>
                <a:ext uri="{FF2B5EF4-FFF2-40B4-BE49-F238E27FC236}">
                  <a16:creationId xmlns:a16="http://schemas.microsoft.com/office/drawing/2014/main" id="{B9EB17CE-602C-42A7-7FB1-A6DABEC18549}"/>
                </a:ext>
              </a:extLst>
            </p:cNvPr>
            <p:cNvSpPr/>
            <p:nvPr/>
          </p:nvSpPr>
          <p:spPr>
            <a:xfrm>
              <a:off x="10975476" y="5836185"/>
              <a:ext cx="786810" cy="808075"/>
            </a:xfrm>
            <a:custGeom>
              <a:avLst/>
              <a:gdLst>
                <a:gd name="connsiteX0" fmla="*/ 0 w 786810"/>
                <a:gd name="connsiteY0" fmla="*/ 0 h 808075"/>
                <a:gd name="connsiteX1" fmla="*/ 276447 w 786810"/>
                <a:gd name="connsiteY1" fmla="*/ 180754 h 808075"/>
                <a:gd name="connsiteX2" fmla="*/ 563526 w 786810"/>
                <a:gd name="connsiteY2" fmla="*/ 435935 h 808075"/>
                <a:gd name="connsiteX3" fmla="*/ 733647 w 786810"/>
                <a:gd name="connsiteY3" fmla="*/ 691117 h 808075"/>
                <a:gd name="connsiteX4" fmla="*/ 786810 w 786810"/>
                <a:gd name="connsiteY4" fmla="*/ 808075 h 808075"/>
                <a:gd name="connsiteX5" fmla="*/ 786810 w 786810"/>
                <a:gd name="connsiteY5" fmla="*/ 808075 h 8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10" h="808075">
                  <a:moveTo>
                    <a:pt x="0" y="0"/>
                  </a:moveTo>
                  <a:cubicBezTo>
                    <a:pt x="91263" y="54049"/>
                    <a:pt x="182526" y="108098"/>
                    <a:pt x="276447" y="180754"/>
                  </a:cubicBezTo>
                  <a:cubicBezTo>
                    <a:pt x="370368" y="253410"/>
                    <a:pt x="487326" y="350875"/>
                    <a:pt x="563526" y="435935"/>
                  </a:cubicBezTo>
                  <a:cubicBezTo>
                    <a:pt x="639726" y="520995"/>
                    <a:pt x="696433" y="629094"/>
                    <a:pt x="733647" y="691117"/>
                  </a:cubicBezTo>
                  <a:cubicBezTo>
                    <a:pt x="770861" y="753140"/>
                    <a:pt x="786810" y="808075"/>
                    <a:pt x="786810" y="808075"/>
                  </a:cubicBezTo>
                  <a:lnTo>
                    <a:pt x="786810" y="808075"/>
                  </a:lnTo>
                </a:path>
              </a:pathLst>
            </a:custGeom>
            <a:noFill/>
            <a:ln w="38100">
              <a:solidFill>
                <a:srgbClr val="0CB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 name="Conector reto 38">
              <a:extLst>
                <a:ext uri="{FF2B5EF4-FFF2-40B4-BE49-F238E27FC236}">
                  <a16:creationId xmlns:a16="http://schemas.microsoft.com/office/drawing/2014/main" id="{F83C9FD3-552A-CAA7-448D-98B090DB4A0E}"/>
                </a:ext>
              </a:extLst>
            </p:cNvPr>
            <p:cNvCxnSpPr>
              <a:cxnSpLocks/>
            </p:cNvCxnSpPr>
            <p:nvPr/>
          </p:nvCxnSpPr>
          <p:spPr>
            <a:xfrm flipH="1">
              <a:off x="11101718" y="5750391"/>
              <a:ext cx="117854" cy="164708"/>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6" name="Conector reto 39">
              <a:extLst>
                <a:ext uri="{FF2B5EF4-FFF2-40B4-BE49-F238E27FC236}">
                  <a16:creationId xmlns:a16="http://schemas.microsoft.com/office/drawing/2014/main" id="{2FC96663-65AE-19D5-D4C1-D11238991984}"/>
                </a:ext>
              </a:extLst>
            </p:cNvPr>
            <p:cNvCxnSpPr>
              <a:cxnSpLocks/>
            </p:cNvCxnSpPr>
            <p:nvPr/>
          </p:nvCxnSpPr>
          <p:spPr>
            <a:xfrm flipH="1">
              <a:off x="11219572" y="5848698"/>
              <a:ext cx="134228" cy="161995"/>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8" name="Conector reto 40">
              <a:extLst>
                <a:ext uri="{FF2B5EF4-FFF2-40B4-BE49-F238E27FC236}">
                  <a16:creationId xmlns:a16="http://schemas.microsoft.com/office/drawing/2014/main" id="{905A74FC-80AD-21D6-8727-53564E85E6C9}"/>
                </a:ext>
              </a:extLst>
            </p:cNvPr>
            <p:cNvCxnSpPr>
              <a:cxnSpLocks/>
            </p:cNvCxnSpPr>
            <p:nvPr/>
          </p:nvCxnSpPr>
          <p:spPr>
            <a:xfrm flipH="1">
              <a:off x="11353800" y="5943253"/>
              <a:ext cx="114817" cy="165747"/>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11" name="Conector reto 41">
              <a:extLst>
                <a:ext uri="{FF2B5EF4-FFF2-40B4-BE49-F238E27FC236}">
                  <a16:creationId xmlns:a16="http://schemas.microsoft.com/office/drawing/2014/main" id="{CA8FBF46-BBD3-B78D-591B-B9E720EAC9ED}"/>
                </a:ext>
              </a:extLst>
            </p:cNvPr>
            <p:cNvCxnSpPr>
              <a:cxnSpLocks/>
            </p:cNvCxnSpPr>
            <p:nvPr/>
          </p:nvCxnSpPr>
          <p:spPr>
            <a:xfrm flipH="1">
              <a:off x="11441685" y="6039379"/>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12" name="Conector reto 42">
              <a:extLst>
                <a:ext uri="{FF2B5EF4-FFF2-40B4-BE49-F238E27FC236}">
                  <a16:creationId xmlns:a16="http://schemas.microsoft.com/office/drawing/2014/main" id="{15B410B8-A0EB-DD4A-F43D-9E08A9B19FC1}"/>
                </a:ext>
              </a:extLst>
            </p:cNvPr>
            <p:cNvCxnSpPr>
              <a:cxnSpLocks/>
            </p:cNvCxnSpPr>
            <p:nvPr/>
          </p:nvCxnSpPr>
          <p:spPr>
            <a:xfrm flipH="1">
              <a:off x="11541991" y="6146897"/>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14" name="Conector reto 43">
              <a:extLst>
                <a:ext uri="{FF2B5EF4-FFF2-40B4-BE49-F238E27FC236}">
                  <a16:creationId xmlns:a16="http://schemas.microsoft.com/office/drawing/2014/main" id="{6CF3940C-0A5B-75BD-5B3C-9EB1065A569C}"/>
                </a:ext>
              </a:extLst>
            </p:cNvPr>
            <p:cNvCxnSpPr>
              <a:cxnSpLocks/>
            </p:cNvCxnSpPr>
            <p:nvPr/>
          </p:nvCxnSpPr>
          <p:spPr>
            <a:xfrm flipH="1">
              <a:off x="11642297" y="6254415"/>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15" name="Conector reto 44">
              <a:extLst>
                <a:ext uri="{FF2B5EF4-FFF2-40B4-BE49-F238E27FC236}">
                  <a16:creationId xmlns:a16="http://schemas.microsoft.com/office/drawing/2014/main" id="{80B24250-8990-C7AD-6844-BFFB03CA9EE3}"/>
                </a:ext>
              </a:extLst>
            </p:cNvPr>
            <p:cNvCxnSpPr>
              <a:cxnSpLocks/>
            </p:cNvCxnSpPr>
            <p:nvPr/>
          </p:nvCxnSpPr>
          <p:spPr>
            <a:xfrm flipH="1">
              <a:off x="11710594" y="6372617"/>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grpSp>
      <p:grpSp>
        <p:nvGrpSpPr>
          <p:cNvPr id="16" name="Agrupar 35">
            <a:extLst>
              <a:ext uri="{FF2B5EF4-FFF2-40B4-BE49-F238E27FC236}">
                <a16:creationId xmlns:a16="http://schemas.microsoft.com/office/drawing/2014/main" id="{2C76BBD2-31BE-EF49-BDA0-F04FE261A0D0}"/>
              </a:ext>
            </a:extLst>
          </p:cNvPr>
          <p:cNvGrpSpPr/>
          <p:nvPr/>
        </p:nvGrpSpPr>
        <p:grpSpPr>
          <a:xfrm>
            <a:off x="10274029" y="1614176"/>
            <a:ext cx="913052" cy="950645"/>
            <a:chOff x="10975476" y="5693615"/>
            <a:chExt cx="913052" cy="950645"/>
          </a:xfrm>
        </p:grpSpPr>
        <p:sp>
          <p:nvSpPr>
            <p:cNvPr id="17" name="Forma Livre: Forma 36">
              <a:extLst>
                <a:ext uri="{FF2B5EF4-FFF2-40B4-BE49-F238E27FC236}">
                  <a16:creationId xmlns:a16="http://schemas.microsoft.com/office/drawing/2014/main" id="{EDF1B63B-8741-1F83-4D42-57B9B023F464}"/>
                </a:ext>
              </a:extLst>
            </p:cNvPr>
            <p:cNvSpPr/>
            <p:nvPr/>
          </p:nvSpPr>
          <p:spPr>
            <a:xfrm>
              <a:off x="11101718" y="5693615"/>
              <a:ext cx="786810" cy="808075"/>
            </a:xfrm>
            <a:custGeom>
              <a:avLst/>
              <a:gdLst>
                <a:gd name="connsiteX0" fmla="*/ 0 w 786810"/>
                <a:gd name="connsiteY0" fmla="*/ 0 h 808075"/>
                <a:gd name="connsiteX1" fmla="*/ 276447 w 786810"/>
                <a:gd name="connsiteY1" fmla="*/ 180754 h 808075"/>
                <a:gd name="connsiteX2" fmla="*/ 563526 w 786810"/>
                <a:gd name="connsiteY2" fmla="*/ 435935 h 808075"/>
                <a:gd name="connsiteX3" fmla="*/ 733647 w 786810"/>
                <a:gd name="connsiteY3" fmla="*/ 691117 h 808075"/>
                <a:gd name="connsiteX4" fmla="*/ 786810 w 786810"/>
                <a:gd name="connsiteY4" fmla="*/ 808075 h 808075"/>
                <a:gd name="connsiteX5" fmla="*/ 786810 w 786810"/>
                <a:gd name="connsiteY5" fmla="*/ 808075 h 8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10" h="808075">
                  <a:moveTo>
                    <a:pt x="0" y="0"/>
                  </a:moveTo>
                  <a:cubicBezTo>
                    <a:pt x="91263" y="54049"/>
                    <a:pt x="182526" y="108098"/>
                    <a:pt x="276447" y="180754"/>
                  </a:cubicBezTo>
                  <a:cubicBezTo>
                    <a:pt x="370368" y="253410"/>
                    <a:pt x="487326" y="350875"/>
                    <a:pt x="563526" y="435935"/>
                  </a:cubicBezTo>
                  <a:cubicBezTo>
                    <a:pt x="639726" y="520995"/>
                    <a:pt x="696433" y="629094"/>
                    <a:pt x="733647" y="691117"/>
                  </a:cubicBezTo>
                  <a:cubicBezTo>
                    <a:pt x="770861" y="753140"/>
                    <a:pt x="786810" y="808075"/>
                    <a:pt x="786810" y="808075"/>
                  </a:cubicBezTo>
                  <a:lnTo>
                    <a:pt x="786810" y="808075"/>
                  </a:lnTo>
                </a:path>
              </a:pathLst>
            </a:custGeom>
            <a:noFill/>
            <a:ln w="38100">
              <a:solidFill>
                <a:srgbClr val="0CB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Forma Livre: Forma 37">
              <a:extLst>
                <a:ext uri="{FF2B5EF4-FFF2-40B4-BE49-F238E27FC236}">
                  <a16:creationId xmlns:a16="http://schemas.microsoft.com/office/drawing/2014/main" id="{42BBFC8A-D86D-9FA0-CF3D-0379C88B9FF6}"/>
                </a:ext>
              </a:extLst>
            </p:cNvPr>
            <p:cNvSpPr/>
            <p:nvPr/>
          </p:nvSpPr>
          <p:spPr>
            <a:xfrm>
              <a:off x="10975476" y="5836185"/>
              <a:ext cx="786810" cy="808075"/>
            </a:xfrm>
            <a:custGeom>
              <a:avLst/>
              <a:gdLst>
                <a:gd name="connsiteX0" fmla="*/ 0 w 786810"/>
                <a:gd name="connsiteY0" fmla="*/ 0 h 808075"/>
                <a:gd name="connsiteX1" fmla="*/ 276447 w 786810"/>
                <a:gd name="connsiteY1" fmla="*/ 180754 h 808075"/>
                <a:gd name="connsiteX2" fmla="*/ 563526 w 786810"/>
                <a:gd name="connsiteY2" fmla="*/ 435935 h 808075"/>
                <a:gd name="connsiteX3" fmla="*/ 733647 w 786810"/>
                <a:gd name="connsiteY3" fmla="*/ 691117 h 808075"/>
                <a:gd name="connsiteX4" fmla="*/ 786810 w 786810"/>
                <a:gd name="connsiteY4" fmla="*/ 808075 h 808075"/>
                <a:gd name="connsiteX5" fmla="*/ 786810 w 786810"/>
                <a:gd name="connsiteY5" fmla="*/ 808075 h 8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10" h="808075">
                  <a:moveTo>
                    <a:pt x="0" y="0"/>
                  </a:moveTo>
                  <a:cubicBezTo>
                    <a:pt x="91263" y="54049"/>
                    <a:pt x="182526" y="108098"/>
                    <a:pt x="276447" y="180754"/>
                  </a:cubicBezTo>
                  <a:cubicBezTo>
                    <a:pt x="370368" y="253410"/>
                    <a:pt x="487326" y="350875"/>
                    <a:pt x="563526" y="435935"/>
                  </a:cubicBezTo>
                  <a:cubicBezTo>
                    <a:pt x="639726" y="520995"/>
                    <a:pt x="696433" y="629094"/>
                    <a:pt x="733647" y="691117"/>
                  </a:cubicBezTo>
                  <a:cubicBezTo>
                    <a:pt x="770861" y="753140"/>
                    <a:pt x="786810" y="808075"/>
                    <a:pt x="786810" y="808075"/>
                  </a:cubicBezTo>
                  <a:lnTo>
                    <a:pt x="786810" y="808075"/>
                  </a:lnTo>
                </a:path>
              </a:pathLst>
            </a:custGeom>
            <a:noFill/>
            <a:ln w="38100">
              <a:solidFill>
                <a:srgbClr val="0CB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9" name="Conector reto 38">
              <a:extLst>
                <a:ext uri="{FF2B5EF4-FFF2-40B4-BE49-F238E27FC236}">
                  <a16:creationId xmlns:a16="http://schemas.microsoft.com/office/drawing/2014/main" id="{7C20AF64-723F-751D-44F0-496D4CEE77BF}"/>
                </a:ext>
              </a:extLst>
            </p:cNvPr>
            <p:cNvCxnSpPr>
              <a:cxnSpLocks/>
            </p:cNvCxnSpPr>
            <p:nvPr/>
          </p:nvCxnSpPr>
          <p:spPr>
            <a:xfrm flipH="1">
              <a:off x="11101718" y="5750391"/>
              <a:ext cx="117854" cy="164708"/>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20" name="Conector reto 39">
              <a:extLst>
                <a:ext uri="{FF2B5EF4-FFF2-40B4-BE49-F238E27FC236}">
                  <a16:creationId xmlns:a16="http://schemas.microsoft.com/office/drawing/2014/main" id="{CA0AEB2B-7D53-86B3-E5EA-8D5A29481CF5}"/>
                </a:ext>
              </a:extLst>
            </p:cNvPr>
            <p:cNvCxnSpPr>
              <a:cxnSpLocks/>
            </p:cNvCxnSpPr>
            <p:nvPr/>
          </p:nvCxnSpPr>
          <p:spPr>
            <a:xfrm flipH="1">
              <a:off x="11219572" y="5848698"/>
              <a:ext cx="134228" cy="161995"/>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21" name="Conector reto 40">
              <a:extLst>
                <a:ext uri="{FF2B5EF4-FFF2-40B4-BE49-F238E27FC236}">
                  <a16:creationId xmlns:a16="http://schemas.microsoft.com/office/drawing/2014/main" id="{C107A605-72D5-2213-B736-73EC20CCE4F4}"/>
                </a:ext>
              </a:extLst>
            </p:cNvPr>
            <p:cNvCxnSpPr>
              <a:cxnSpLocks/>
            </p:cNvCxnSpPr>
            <p:nvPr/>
          </p:nvCxnSpPr>
          <p:spPr>
            <a:xfrm flipH="1">
              <a:off x="11353800" y="5943253"/>
              <a:ext cx="114817" cy="165747"/>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22" name="Conector reto 41">
              <a:extLst>
                <a:ext uri="{FF2B5EF4-FFF2-40B4-BE49-F238E27FC236}">
                  <a16:creationId xmlns:a16="http://schemas.microsoft.com/office/drawing/2014/main" id="{1DE1AB96-A13B-67A6-129E-6F393BDFADF0}"/>
                </a:ext>
              </a:extLst>
            </p:cNvPr>
            <p:cNvCxnSpPr>
              <a:cxnSpLocks/>
            </p:cNvCxnSpPr>
            <p:nvPr/>
          </p:nvCxnSpPr>
          <p:spPr>
            <a:xfrm flipH="1">
              <a:off x="11441685" y="6039379"/>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23" name="Conector reto 42">
              <a:extLst>
                <a:ext uri="{FF2B5EF4-FFF2-40B4-BE49-F238E27FC236}">
                  <a16:creationId xmlns:a16="http://schemas.microsoft.com/office/drawing/2014/main" id="{C0884F8E-70E9-E4FC-EDA7-05AE9C14F81C}"/>
                </a:ext>
              </a:extLst>
            </p:cNvPr>
            <p:cNvCxnSpPr>
              <a:cxnSpLocks/>
            </p:cNvCxnSpPr>
            <p:nvPr/>
          </p:nvCxnSpPr>
          <p:spPr>
            <a:xfrm flipH="1">
              <a:off x="11541991" y="6146897"/>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24" name="Conector reto 43">
              <a:extLst>
                <a:ext uri="{FF2B5EF4-FFF2-40B4-BE49-F238E27FC236}">
                  <a16:creationId xmlns:a16="http://schemas.microsoft.com/office/drawing/2014/main" id="{0B1F0A54-2C88-0DFB-E439-620A59A7C76B}"/>
                </a:ext>
              </a:extLst>
            </p:cNvPr>
            <p:cNvCxnSpPr>
              <a:cxnSpLocks/>
            </p:cNvCxnSpPr>
            <p:nvPr/>
          </p:nvCxnSpPr>
          <p:spPr>
            <a:xfrm flipH="1">
              <a:off x="11642297" y="6254415"/>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25" name="Conector reto 44">
              <a:extLst>
                <a:ext uri="{FF2B5EF4-FFF2-40B4-BE49-F238E27FC236}">
                  <a16:creationId xmlns:a16="http://schemas.microsoft.com/office/drawing/2014/main" id="{53015610-2A86-A7DF-7091-7086174B935B}"/>
                </a:ext>
              </a:extLst>
            </p:cNvPr>
            <p:cNvCxnSpPr>
              <a:cxnSpLocks/>
            </p:cNvCxnSpPr>
            <p:nvPr/>
          </p:nvCxnSpPr>
          <p:spPr>
            <a:xfrm flipH="1">
              <a:off x="11710594" y="6372617"/>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grpSp>
      <p:sp>
        <p:nvSpPr>
          <p:cNvPr id="26" name="CaixaDeTexto 3">
            <a:extLst>
              <a:ext uri="{FF2B5EF4-FFF2-40B4-BE49-F238E27FC236}">
                <a16:creationId xmlns:a16="http://schemas.microsoft.com/office/drawing/2014/main" id="{FBF5B24C-DFBB-964A-3063-85129D72E7F4}"/>
              </a:ext>
            </a:extLst>
          </p:cNvPr>
          <p:cNvSpPr txBox="1"/>
          <p:nvPr/>
        </p:nvSpPr>
        <p:spPr>
          <a:xfrm>
            <a:off x="9214573" y="6367967"/>
            <a:ext cx="3992186" cy="385362"/>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Fernandes and Grimm</a:t>
            </a:r>
            <a:r>
              <a:rPr lang="en-US" b="0" i="0" dirty="0">
                <a:solidFill>
                  <a:srgbClr val="212121"/>
                </a:solidFill>
                <a:effectLst/>
                <a:latin typeface="Times New Roman" panose="02020603050405020304" pitchFamily="18" charset="0"/>
                <a:cs typeface="Times New Roman" panose="02020603050405020304" pitchFamily="18" charset="0"/>
              </a:rPr>
              <a:t> (2023)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CaixaDeTexto 9">
            <a:extLst>
              <a:ext uri="{FF2B5EF4-FFF2-40B4-BE49-F238E27FC236}">
                <a16:creationId xmlns:a16="http://schemas.microsoft.com/office/drawing/2014/main" id="{B4F2AA82-F92B-3B96-9641-B63E77E3FD1A}"/>
              </a:ext>
            </a:extLst>
          </p:cNvPr>
          <p:cNvSpPr txBox="1"/>
          <p:nvPr/>
        </p:nvSpPr>
        <p:spPr>
          <a:xfrm>
            <a:off x="150226" y="10943"/>
            <a:ext cx="12479095"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Modulação do ENOS nos impactos da OMJ</a:t>
            </a:r>
          </a:p>
        </p:txBody>
      </p:sp>
    </p:spTree>
    <p:extLst>
      <p:ext uri="{BB962C8B-B14F-4D97-AF65-F5344CB8AC3E}">
        <p14:creationId xmlns:p14="http://schemas.microsoft.com/office/powerpoint/2010/main" val="143076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52286-B751-8432-C197-B9D6D113870A}"/>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590C269B-2A50-7E0E-E03A-310DE1C2ED0C}"/>
              </a:ext>
            </a:extLst>
          </p:cNvPr>
          <p:cNvSpPr txBox="1"/>
          <p:nvPr/>
        </p:nvSpPr>
        <p:spPr>
          <a:xfrm>
            <a:off x="118930" y="100028"/>
            <a:ext cx="3221623"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Diagramas de Hovmöller</a:t>
            </a:r>
          </a:p>
        </p:txBody>
      </p:sp>
      <p:pic>
        <p:nvPicPr>
          <p:cNvPr id="4" name="Imagem 3">
            <a:extLst>
              <a:ext uri="{FF2B5EF4-FFF2-40B4-BE49-F238E27FC236}">
                <a16:creationId xmlns:a16="http://schemas.microsoft.com/office/drawing/2014/main" id="{9D32E83C-E3A0-775E-FF2E-E11A88C26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4176976C-B9C8-3FDB-81F4-777455436D96}"/>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9E1B1090-C35E-3378-841E-77B6512E0E9D}"/>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9E1B1090-C35E-3378-841E-77B6512E0E9D}"/>
                  </a:ext>
                </a:extLst>
              </p:cNvPr>
              <p:cNvPicPr/>
              <p:nvPr/>
            </p:nvPicPr>
            <p:blipFill>
              <a:blip r:embed="rId5"/>
              <a:stretch>
                <a:fillRect/>
              </a:stretch>
            </p:blipFill>
            <p:spPr>
              <a:xfrm>
                <a:off x="2366864" y="2701717"/>
                <a:ext cx="18000" cy="18000"/>
              </a:xfrm>
              <a:prstGeom prst="rect">
                <a:avLst/>
              </a:prstGeom>
            </p:spPr>
          </p:pic>
        </mc:Fallback>
      </mc:AlternateContent>
      <p:sp>
        <p:nvSpPr>
          <p:cNvPr id="2" name="CaixaDeTexto 3">
            <a:extLst>
              <a:ext uri="{FF2B5EF4-FFF2-40B4-BE49-F238E27FC236}">
                <a16:creationId xmlns:a16="http://schemas.microsoft.com/office/drawing/2014/main" id="{2F64A6AD-25E6-029A-E550-7561A3757E15}"/>
              </a:ext>
            </a:extLst>
          </p:cNvPr>
          <p:cNvSpPr txBox="1"/>
          <p:nvPr/>
        </p:nvSpPr>
        <p:spPr>
          <a:xfrm>
            <a:off x="5736485" y="6153134"/>
            <a:ext cx="2058321" cy="385298"/>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Grimm</a:t>
            </a:r>
            <a:r>
              <a:rPr lang="en-US" b="0" i="0" dirty="0">
                <a:solidFill>
                  <a:srgbClr val="212121"/>
                </a:solidFill>
                <a:effectLst/>
                <a:latin typeface="Times New Roman" panose="02020603050405020304" pitchFamily="18" charset="0"/>
                <a:cs typeface="Times New Roman" panose="02020603050405020304" pitchFamily="18" charset="0"/>
              </a:rPr>
              <a:t> (2019)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descr="A screenshot of a diagram&#10;&#10;Description automatically generated">
            <a:extLst>
              <a:ext uri="{FF2B5EF4-FFF2-40B4-BE49-F238E27FC236}">
                <a16:creationId xmlns:a16="http://schemas.microsoft.com/office/drawing/2014/main" id="{60ADE4E9-1CC9-8D70-84F1-12D79DB312E4}"/>
              </a:ext>
            </a:extLst>
          </p:cNvPr>
          <p:cNvPicPr>
            <a:picLocks noChangeAspect="1"/>
          </p:cNvPicPr>
          <p:nvPr/>
        </p:nvPicPr>
        <p:blipFill>
          <a:blip r:embed="rId6"/>
          <a:srcRect l="26549" t="3400"/>
          <a:stretch/>
        </p:blipFill>
        <p:spPr>
          <a:xfrm>
            <a:off x="3371850" y="888107"/>
            <a:ext cx="3833659" cy="533075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E788CE6-5024-F026-2805-C168EBFD1048}"/>
                  </a:ext>
                </a:extLst>
              </p:cNvPr>
              <p:cNvSpPr txBox="1"/>
              <p:nvPr/>
            </p:nvSpPr>
            <p:spPr>
              <a:xfrm>
                <a:off x="1144478" y="2741487"/>
                <a:ext cx="2196075" cy="3416320"/>
              </a:xfrm>
              <a:prstGeom prst="rect">
                <a:avLst/>
              </a:prstGeom>
              <a:noFill/>
            </p:spPr>
            <p:txBody>
              <a:bodyPr wrap="square" rtlCol="0">
                <a:spAutoFit/>
              </a:bodyPr>
              <a:lstStyle/>
              <a:p>
                <a:r>
                  <a:rPr lang="pt-BR" noProof="0" dirty="0">
                    <a:latin typeface="Times New Roman" panose="02020603050405020304" pitchFamily="18" charset="0"/>
                    <a:cs typeface="Times New Roman" panose="02020603050405020304" pitchFamily="18" charset="0"/>
                  </a:rPr>
                  <a:t>Diagramas de Hovmöller (fases da </a:t>
                </a:r>
                <a:r>
                  <a:rPr lang="pt-BR" dirty="0">
                    <a:latin typeface="Times New Roman" panose="02020603050405020304" pitchFamily="18" charset="0"/>
                    <a:cs typeface="Times New Roman" panose="02020603050405020304" pitchFamily="18" charset="0"/>
                  </a:rPr>
                  <a:t>OMJ versus</a:t>
                </a:r>
                <a:r>
                  <a:rPr lang="pt-BR" noProof="0" dirty="0">
                    <a:latin typeface="Times New Roman" panose="02020603050405020304" pitchFamily="18" charset="0"/>
                    <a:cs typeface="Times New Roman" panose="02020603050405020304" pitchFamily="18" charset="0"/>
                  </a:rPr>
                  <a:t> longitude) de anomalias filtradas  de radiação de onda longa  (ROL) (</a:t>
                </a:r>
                <a14:m>
                  <m:oMath xmlns:m="http://schemas.openxmlformats.org/officeDocument/2006/math">
                    <m:r>
                      <a:rPr lang="en-US" b="0" i="1" noProof="0" smtClean="0">
                        <a:latin typeface="Cambria Math" panose="02040503050406030204" pitchFamily="18" charset="0"/>
                        <a:cs typeface="Times New Roman" panose="02020603050405020304" pitchFamily="18" charset="0"/>
                      </a:rPr>
                      <m:t>𝑊</m:t>
                    </m:r>
                    <m:sSup>
                      <m:sSupPr>
                        <m:ctrlPr>
                          <a:rPr lang="en-US" b="0" i="1" noProof="0" smtClean="0">
                            <a:latin typeface="Cambria Math" panose="02040503050406030204" pitchFamily="18" charset="0"/>
                            <a:cs typeface="Times New Roman" panose="02020603050405020304" pitchFamily="18" charset="0"/>
                          </a:rPr>
                        </m:ctrlPr>
                      </m:sSupPr>
                      <m:e>
                        <m:r>
                          <a:rPr lang="en-US" b="0" i="1" noProof="0" smtClean="0">
                            <a:latin typeface="Cambria Math" panose="02040503050406030204" pitchFamily="18" charset="0"/>
                            <a:cs typeface="Times New Roman" panose="02020603050405020304" pitchFamily="18" charset="0"/>
                          </a:rPr>
                          <m:t>𝑚</m:t>
                        </m:r>
                      </m:e>
                      <m:sup>
                        <m:r>
                          <a:rPr lang="en-US" b="0" i="1" noProof="0" smtClean="0">
                            <a:latin typeface="Cambria Math" panose="02040503050406030204" pitchFamily="18" charset="0"/>
                            <a:cs typeface="Times New Roman" panose="02020603050405020304" pitchFamily="18" charset="0"/>
                          </a:rPr>
                          <m:t>−2</m:t>
                        </m:r>
                      </m:sup>
                    </m:sSup>
                  </m:oMath>
                </a14:m>
                <a:r>
                  <a:rPr lang="pt-BR" noProof="0" dirty="0">
                    <a:latin typeface="Times New Roman" panose="02020603050405020304" pitchFamily="18" charset="0"/>
                    <a:cs typeface="Times New Roman" panose="02020603050405020304" pitchFamily="18" charset="0"/>
                  </a:rPr>
                  <a:t>) e vento zonal (</a:t>
                </a:r>
                <a14:m>
                  <m:oMath xmlns:m="http://schemas.openxmlformats.org/officeDocument/2006/math">
                    <m:r>
                      <a:rPr lang="en-US" b="0" i="1" noProof="0" smtClean="0">
                        <a:latin typeface="Cambria Math" panose="02040503050406030204" pitchFamily="18" charset="0"/>
                        <a:cs typeface="Times New Roman" panose="02020603050405020304" pitchFamily="18" charset="0"/>
                      </a:rPr>
                      <m:t>𝑚</m:t>
                    </m:r>
                    <m:sSup>
                      <m:sSupPr>
                        <m:ctrlPr>
                          <a:rPr lang="en-US" b="0" i="1" noProof="0" smtClean="0">
                            <a:latin typeface="Cambria Math" panose="02040503050406030204" pitchFamily="18" charset="0"/>
                            <a:cs typeface="Times New Roman" panose="02020603050405020304" pitchFamily="18" charset="0"/>
                          </a:rPr>
                        </m:ctrlPr>
                      </m:sSupPr>
                      <m:e>
                        <m:r>
                          <a:rPr lang="en-US" b="0" i="1" noProof="0" smtClean="0">
                            <a:latin typeface="Cambria Math" panose="02040503050406030204" pitchFamily="18" charset="0"/>
                            <a:cs typeface="Times New Roman" panose="02020603050405020304" pitchFamily="18" charset="0"/>
                          </a:rPr>
                          <m:t>𝑠</m:t>
                        </m:r>
                      </m:e>
                      <m:sup>
                        <m:r>
                          <a:rPr lang="en-US" b="0" i="1" noProof="0" smtClean="0">
                            <a:latin typeface="Cambria Math" panose="02040503050406030204" pitchFamily="18" charset="0"/>
                            <a:cs typeface="Times New Roman" panose="02020603050405020304" pitchFamily="18" charset="0"/>
                          </a:rPr>
                          <m:t>−1</m:t>
                        </m:r>
                      </m:sup>
                    </m:sSup>
                  </m:oMath>
                </a14:m>
                <a:r>
                  <a:rPr lang="pt-BR" noProof="0" dirty="0">
                    <a:latin typeface="Times New Roman" panose="02020603050405020304" pitchFamily="18" charset="0"/>
                    <a:cs typeface="Times New Roman" panose="02020603050405020304" pitchFamily="18" charset="0"/>
                  </a:rPr>
                  <a:t>) nos baixos (850 hPa) e altos (200 hPa) níveis da atmosfera em DJF.</a:t>
                </a:r>
              </a:p>
            </p:txBody>
          </p:sp>
        </mc:Choice>
        <mc:Fallback xmlns="">
          <p:sp>
            <p:nvSpPr>
              <p:cNvPr id="3" name="TextBox 2">
                <a:extLst>
                  <a:ext uri="{FF2B5EF4-FFF2-40B4-BE49-F238E27FC236}">
                    <a16:creationId xmlns:a16="http://schemas.microsoft.com/office/drawing/2014/main" id="{BE788CE6-5024-F026-2805-C168EBFD1048}"/>
                  </a:ext>
                </a:extLst>
              </p:cNvPr>
              <p:cNvSpPr txBox="1">
                <a:spLocks noRot="1" noChangeAspect="1" noMove="1" noResize="1" noEditPoints="1" noAdjustHandles="1" noChangeArrowheads="1" noChangeShapeType="1" noTextEdit="1"/>
              </p:cNvSpPr>
              <p:nvPr/>
            </p:nvSpPr>
            <p:spPr>
              <a:xfrm>
                <a:off x="1144478" y="2741487"/>
                <a:ext cx="2196075" cy="3416320"/>
              </a:xfrm>
              <a:prstGeom prst="rect">
                <a:avLst/>
              </a:prstGeom>
              <a:blipFill>
                <a:blip r:embed="rId7"/>
                <a:stretch>
                  <a:fillRect l="-2874" t="-1115" r="-3448" b="-1859"/>
                </a:stretch>
              </a:blipFill>
            </p:spPr>
            <p:txBody>
              <a:bodyPr/>
              <a:lstStyle/>
              <a:p>
                <a:r>
                  <a:rPr lang="en-US">
                    <a:noFill/>
                  </a:rPr>
                  <a:t> </a:t>
                </a:r>
              </a:p>
            </p:txBody>
          </p:sp>
        </mc:Fallback>
      </mc:AlternateContent>
    </p:spTree>
    <p:extLst>
      <p:ext uri="{BB962C8B-B14F-4D97-AF65-F5344CB8AC3E}">
        <p14:creationId xmlns:p14="http://schemas.microsoft.com/office/powerpoint/2010/main" val="2709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85B1E-8874-60D6-23D3-8993FA3BB269}"/>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CE31270A-3F5F-ED0B-5F52-9BD81D6E126F}"/>
              </a:ext>
            </a:extLst>
          </p:cNvPr>
          <p:cNvSpPr txBox="1"/>
          <p:nvPr/>
        </p:nvSpPr>
        <p:spPr>
          <a:xfrm>
            <a:off x="150227" y="10944"/>
            <a:ext cx="6968203"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Como detectar o sinal da OMJ nas composições?</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FF44F0B-EC6D-7891-C842-A848AC119EC6}"/>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0FF44F0B-EC6D-7891-C842-A848AC119EC6}"/>
                  </a:ext>
                </a:extLst>
              </p:cNvPr>
              <p:cNvPicPr/>
              <p:nvPr/>
            </p:nvPicPr>
            <p:blipFill>
              <a:blip r:embed="rId4"/>
              <a:stretch>
                <a:fillRect/>
              </a:stretch>
            </p:blipFill>
            <p:spPr>
              <a:xfrm>
                <a:off x="2366864" y="2701717"/>
                <a:ext cx="18000" cy="18000"/>
              </a:xfrm>
              <a:prstGeom prst="rect">
                <a:avLst/>
              </a:prstGeom>
            </p:spPr>
          </p:pic>
        </mc:Fallback>
      </mc:AlternateContent>
      <p:pic>
        <p:nvPicPr>
          <p:cNvPr id="5" name="Picture 4" descr="A paper with text and a black text&#10;&#10;Description automatically generated">
            <a:extLst>
              <a:ext uri="{FF2B5EF4-FFF2-40B4-BE49-F238E27FC236}">
                <a16:creationId xmlns:a16="http://schemas.microsoft.com/office/drawing/2014/main" id="{514BC232-3A03-5195-99F8-C78E76212E31}"/>
              </a:ext>
            </a:extLst>
          </p:cNvPr>
          <p:cNvPicPr>
            <a:picLocks noChangeAspect="1"/>
          </p:cNvPicPr>
          <p:nvPr/>
        </p:nvPicPr>
        <p:blipFill>
          <a:blip r:embed="rId5"/>
          <a:stretch>
            <a:fillRect/>
          </a:stretch>
        </p:blipFill>
        <p:spPr>
          <a:xfrm>
            <a:off x="226427" y="1552656"/>
            <a:ext cx="5986463" cy="2940290"/>
          </a:xfrm>
          <a:prstGeom prst="rect">
            <a:avLst/>
          </a:prstGeom>
        </p:spPr>
      </p:pic>
      <p:pic>
        <p:nvPicPr>
          <p:cNvPr id="15" name="Picture 14" descr="A graph of a function&#10;&#10;Description automatically generated">
            <a:extLst>
              <a:ext uri="{FF2B5EF4-FFF2-40B4-BE49-F238E27FC236}">
                <a16:creationId xmlns:a16="http://schemas.microsoft.com/office/drawing/2014/main" id="{B95928E3-D382-6CC2-D369-E496975EE43B}"/>
              </a:ext>
            </a:extLst>
          </p:cNvPr>
          <p:cNvPicPr>
            <a:picLocks noChangeAspect="1"/>
          </p:cNvPicPr>
          <p:nvPr/>
        </p:nvPicPr>
        <p:blipFill>
          <a:blip r:embed="rId6"/>
          <a:stretch>
            <a:fillRect/>
          </a:stretch>
        </p:blipFill>
        <p:spPr>
          <a:xfrm>
            <a:off x="6212890" y="1211273"/>
            <a:ext cx="4697317" cy="4884378"/>
          </a:xfrm>
          <a:prstGeom prst="rect">
            <a:avLst/>
          </a:prstGeom>
        </p:spPr>
      </p:pic>
      <p:sp>
        <p:nvSpPr>
          <p:cNvPr id="16" name="TextBox 15">
            <a:extLst>
              <a:ext uri="{FF2B5EF4-FFF2-40B4-BE49-F238E27FC236}">
                <a16:creationId xmlns:a16="http://schemas.microsoft.com/office/drawing/2014/main" id="{A368D258-B520-5A8A-C72A-EE3654520937}"/>
              </a:ext>
            </a:extLst>
          </p:cNvPr>
          <p:cNvSpPr txBox="1"/>
          <p:nvPr/>
        </p:nvSpPr>
        <p:spPr>
          <a:xfrm>
            <a:off x="421041" y="4866177"/>
            <a:ext cx="5597235" cy="1569660"/>
          </a:xfrm>
          <a:prstGeom prst="rect">
            <a:avLst/>
          </a:prstGeom>
          <a:noFill/>
        </p:spPr>
        <p:txBody>
          <a:bodyPr wrap="square" rtlCol="0">
            <a:spAutoFit/>
          </a:bodyPr>
          <a:lstStyle/>
          <a:p>
            <a:r>
              <a:rPr lang="pt-BR" sz="2400" dirty="0">
                <a:latin typeface="Times New Roman" panose="02020603050405020304" pitchFamily="18" charset="0"/>
                <a:cs typeface="Times New Roman" panose="02020603050405020304" pitchFamily="18" charset="0"/>
              </a:rPr>
              <a:t>Filtrar as anomalias de convecção, circulação, e precipitação na banda de 20-90 dias (ou 20-80, 20-100 dias) utilizando o filtro de Lanczos (Duchon, 1979);</a:t>
            </a:r>
          </a:p>
        </p:txBody>
      </p:sp>
    </p:spTree>
    <p:extLst>
      <p:ext uri="{BB962C8B-B14F-4D97-AF65-F5344CB8AC3E}">
        <p14:creationId xmlns:p14="http://schemas.microsoft.com/office/powerpoint/2010/main" val="8979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FAE23-C04D-B8BA-785C-722974E22E0F}"/>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F837496D-6DAA-72E3-E0D8-FB27B4188ECD}"/>
              </a:ext>
            </a:extLst>
          </p:cNvPr>
          <p:cNvSpPr txBox="1"/>
          <p:nvPr/>
        </p:nvSpPr>
        <p:spPr>
          <a:xfrm>
            <a:off x="2740136" y="337725"/>
            <a:ext cx="5225143" cy="1323439"/>
          </a:xfrm>
          <a:prstGeom prst="rect">
            <a:avLst/>
          </a:prstGeom>
          <a:noFill/>
        </p:spPr>
        <p:txBody>
          <a:bodyPr wrap="square" rtlCol="0">
            <a:spAutoFit/>
          </a:bodyPr>
          <a:lstStyle/>
          <a:p>
            <a:r>
              <a:rPr lang="pt-BR" sz="4000" b="1" dirty="0">
                <a:latin typeface="Segoe Print" panose="02000800000000000000" pitchFamily="2" charset="0"/>
                <a:cs typeface="Times New Roman" panose="02020603050405020304" pitchFamily="18" charset="0"/>
              </a:rPr>
              <a:t>Teorias sobre </a:t>
            </a:r>
          </a:p>
          <a:p>
            <a:r>
              <a:rPr lang="pt-BR" sz="4000" b="1" dirty="0">
                <a:latin typeface="Segoe Print" panose="02000800000000000000" pitchFamily="2" charset="0"/>
                <a:cs typeface="Times New Roman" panose="02020603050405020304" pitchFamily="18" charset="0"/>
              </a:rPr>
              <a:t>a OMJ</a:t>
            </a:r>
          </a:p>
        </p:txBody>
      </p:sp>
      <p:pic>
        <p:nvPicPr>
          <p:cNvPr id="5" name="Picture 4">
            <a:extLst>
              <a:ext uri="{FF2B5EF4-FFF2-40B4-BE49-F238E27FC236}">
                <a16:creationId xmlns:a16="http://schemas.microsoft.com/office/drawing/2014/main" id="{06EC2DB3-94E9-D4E3-E09B-4FC693B0A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8" y="0"/>
            <a:ext cx="2403818" cy="1612818"/>
          </a:xfrm>
          <a:prstGeom prst="rect">
            <a:avLst/>
          </a:prstGeom>
        </p:spPr>
      </p:pic>
      <p:sp>
        <p:nvSpPr>
          <p:cNvPr id="6" name="TextBox 5">
            <a:extLst>
              <a:ext uri="{FF2B5EF4-FFF2-40B4-BE49-F238E27FC236}">
                <a16:creationId xmlns:a16="http://schemas.microsoft.com/office/drawing/2014/main" id="{1AE03299-FC06-E529-8D02-B5020E435ECE}"/>
              </a:ext>
            </a:extLst>
          </p:cNvPr>
          <p:cNvSpPr txBox="1"/>
          <p:nvPr/>
        </p:nvSpPr>
        <p:spPr>
          <a:xfrm>
            <a:off x="498765" y="2088292"/>
            <a:ext cx="11139054" cy="3785652"/>
          </a:xfrm>
          <a:prstGeom prst="rect">
            <a:avLst/>
          </a:prstGeom>
          <a:noFill/>
        </p:spPr>
        <p:txBody>
          <a:bodyPr wrap="square" rtlCol="0">
            <a:spAutoFit/>
          </a:bodyPr>
          <a:lstStyle/>
          <a:p>
            <a:pPr marL="342900" indent="-342900">
              <a:buFont typeface="Courier New" panose="02070309020205020404" pitchFamily="49" charset="0"/>
              <a:buChar char="o"/>
            </a:pPr>
            <a:r>
              <a:rPr lang="pt-BR" sz="2400" dirty="0">
                <a:latin typeface="Times New Roman" panose="02020603050405020304" pitchFamily="18" charset="0"/>
                <a:cs typeface="Times New Roman" panose="02020603050405020304" pitchFamily="18" charset="0"/>
              </a:rPr>
              <a:t>A fonte de energia para a OMJ ocorrer bem como a sua propagação para leste podem ser explicadas sob o ponto de vista de pelo menos 3 diferentes teorias que envolvem interações entre ondas equatoriais, convecção, umidade, e a dinâmica dentro da camada limite da atmosfera;</a:t>
            </a:r>
          </a:p>
          <a:p>
            <a:pPr marL="342900" indent="-342900">
              <a:buFont typeface="Courier New" panose="02070309020205020404" pitchFamily="49" charset="0"/>
              <a:buChar char="o"/>
            </a:pPr>
            <a:endParaRPr lang="pt-BR" sz="240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400" dirty="0">
                <a:latin typeface="Times New Roman" panose="02020603050405020304" pitchFamily="18" charset="0"/>
                <a:cs typeface="Times New Roman" panose="02020603050405020304" pitchFamily="18" charset="0"/>
              </a:rPr>
              <a:t>Embora grande progresso tem sido feito para compreender a dinâmica da OMJ e seus impactos globais na últimas décadas, muitos elementos da OMJ permanecem não totalmente compreendidos e são o foco de pesquisas na atualidade, como por exemplo, a convecção e propagação da OMJ através do Pacífico central-leste, Américas e África, bem como o seu início no Oceano Índico equatorial oeste;</a:t>
            </a:r>
            <a:endParaRPr lang="en-US" dirty="0"/>
          </a:p>
        </p:txBody>
      </p:sp>
    </p:spTree>
    <p:extLst>
      <p:ext uri="{BB962C8B-B14F-4D97-AF65-F5344CB8AC3E}">
        <p14:creationId xmlns:p14="http://schemas.microsoft.com/office/powerpoint/2010/main" val="1457751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679D8ACD-B0E6-4913-9A34-4AD637211139}"/>
              </a:ext>
            </a:extLst>
          </p:cNvPr>
          <p:cNvSpPr txBox="1"/>
          <p:nvPr/>
        </p:nvSpPr>
        <p:spPr>
          <a:xfrm>
            <a:off x="150227" y="10944"/>
            <a:ext cx="6319312"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Monitorando a OMJ</a:t>
            </a:r>
          </a:p>
        </p:txBody>
      </p:sp>
      <p:pic>
        <p:nvPicPr>
          <p:cNvPr id="4" name="Imagem 3">
            <a:extLst>
              <a:ext uri="{FF2B5EF4-FFF2-40B4-BE49-F238E27FC236}">
                <a16:creationId xmlns:a16="http://schemas.microsoft.com/office/drawing/2014/main" id="{7A3F3307-033E-4C27-8A1C-DF70D26AE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F6930B2D-5B5C-4F84-8555-63EB465C80DB}"/>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D92A0FD-C8B3-D872-1984-35E55E5CABFA}"/>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DD92A0FD-C8B3-D872-1984-35E55E5CABFA}"/>
                  </a:ext>
                </a:extLst>
              </p:cNvPr>
              <p:cNvPicPr/>
              <p:nvPr/>
            </p:nvPicPr>
            <p:blipFill>
              <a:blip r:embed="rId6"/>
              <a:stretch>
                <a:fillRect/>
              </a:stretch>
            </p:blipFill>
            <p:spPr>
              <a:xfrm>
                <a:off x="2366864" y="2702077"/>
                <a:ext cx="18000" cy="18000"/>
              </a:xfrm>
              <a:prstGeom prst="rect">
                <a:avLst/>
              </a:prstGeom>
            </p:spPr>
          </p:pic>
        </mc:Fallback>
      </mc:AlternateContent>
      <p:sp>
        <p:nvSpPr>
          <p:cNvPr id="13" name="CaixaDeTexto 3">
            <a:extLst>
              <a:ext uri="{FF2B5EF4-FFF2-40B4-BE49-F238E27FC236}">
                <a16:creationId xmlns:a16="http://schemas.microsoft.com/office/drawing/2014/main" id="{7E647C94-31AC-D5E0-C241-E1F117E9E587}"/>
              </a:ext>
            </a:extLst>
          </p:cNvPr>
          <p:cNvSpPr txBox="1"/>
          <p:nvPr/>
        </p:nvSpPr>
        <p:spPr>
          <a:xfrm>
            <a:off x="1987826" y="541802"/>
            <a:ext cx="3984396" cy="385298"/>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FAA6214-8B37-3CA5-3CC5-58C1B9182A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910" y="991980"/>
            <a:ext cx="5391629" cy="5866020"/>
          </a:xfrm>
          <a:prstGeom prst="rect">
            <a:avLst/>
          </a:prstGeom>
        </p:spPr>
      </p:pic>
    </p:spTree>
    <p:extLst>
      <p:ext uri="{BB962C8B-B14F-4D97-AF65-F5344CB8AC3E}">
        <p14:creationId xmlns:p14="http://schemas.microsoft.com/office/powerpoint/2010/main" val="22076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B0A0E1-0181-D32A-8B61-5D5ED6F97429}"/>
              </a:ext>
            </a:extLst>
          </p:cNvPr>
          <p:cNvSpPr txBox="1"/>
          <p:nvPr/>
        </p:nvSpPr>
        <p:spPr>
          <a:xfrm>
            <a:off x="4142509" y="981242"/>
            <a:ext cx="6096000" cy="385362"/>
          </a:xfrm>
          <a:prstGeom prst="rect">
            <a:avLst/>
          </a:prstGeom>
          <a:noFill/>
        </p:spPr>
        <p:txBody>
          <a:bodyPr wrap="square">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B466110-1D2D-1A6A-0D88-EC4B971F9456}"/>
              </a:ext>
            </a:extLst>
          </p:cNvPr>
          <p:cNvPicPr>
            <a:picLocks noChangeAspect="1"/>
          </p:cNvPicPr>
          <p:nvPr/>
        </p:nvPicPr>
        <p:blipFill>
          <a:blip r:embed="rId2"/>
          <a:stretch>
            <a:fillRect/>
          </a:stretch>
        </p:blipFill>
        <p:spPr>
          <a:xfrm>
            <a:off x="1105766" y="1470567"/>
            <a:ext cx="9980468" cy="4406191"/>
          </a:xfrm>
          <a:prstGeom prst="rect">
            <a:avLst/>
          </a:prstGeom>
        </p:spPr>
      </p:pic>
      <p:sp>
        <p:nvSpPr>
          <p:cNvPr id="8" name="Rectangle 7">
            <a:extLst>
              <a:ext uri="{FF2B5EF4-FFF2-40B4-BE49-F238E27FC236}">
                <a16:creationId xmlns:a16="http://schemas.microsoft.com/office/drawing/2014/main" id="{B38D2C75-DAB6-A967-1828-346AA997A897}"/>
              </a:ext>
            </a:extLst>
          </p:cNvPr>
          <p:cNvSpPr/>
          <p:nvPr/>
        </p:nvSpPr>
        <p:spPr>
          <a:xfrm>
            <a:off x="2881745" y="4350327"/>
            <a:ext cx="1011382" cy="3463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584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ECD6-68D2-06B0-9FEB-CCC7A73075FC}"/>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FC446587-66D7-7BA6-42CF-776AA4C29B5E}"/>
              </a:ext>
            </a:extLst>
          </p:cNvPr>
          <p:cNvSpPr txBox="1"/>
          <p:nvPr/>
        </p:nvSpPr>
        <p:spPr>
          <a:xfrm>
            <a:off x="150227" y="10944"/>
            <a:ext cx="6319312"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Monitorando a OMJ</a:t>
            </a:r>
          </a:p>
        </p:txBody>
      </p:sp>
      <p:pic>
        <p:nvPicPr>
          <p:cNvPr id="4" name="Imagem 3">
            <a:extLst>
              <a:ext uri="{FF2B5EF4-FFF2-40B4-BE49-F238E27FC236}">
                <a16:creationId xmlns:a16="http://schemas.microsoft.com/office/drawing/2014/main" id="{5005C01E-C9E7-F864-3047-ED0D2F514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03942B38-FDB8-6485-454D-571664C32E03}"/>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721567C7-C398-7EB0-1499-3C36345AA155}"/>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721567C7-C398-7EB0-1499-3C36345AA155}"/>
                  </a:ext>
                </a:extLst>
              </p:cNvPr>
              <p:cNvPicPr/>
              <p:nvPr/>
            </p:nvPicPr>
            <p:blipFill>
              <a:blip r:embed="rId5"/>
              <a:stretch>
                <a:fillRect/>
              </a:stretch>
            </p:blipFill>
            <p:spPr>
              <a:xfrm>
                <a:off x="2366864" y="2701717"/>
                <a:ext cx="18000" cy="18000"/>
              </a:xfrm>
              <a:prstGeom prst="rect">
                <a:avLst/>
              </a:prstGeom>
            </p:spPr>
          </p:pic>
        </mc:Fallback>
      </mc:AlternateContent>
      <p:sp>
        <p:nvSpPr>
          <p:cNvPr id="13" name="CaixaDeTexto 3">
            <a:extLst>
              <a:ext uri="{FF2B5EF4-FFF2-40B4-BE49-F238E27FC236}">
                <a16:creationId xmlns:a16="http://schemas.microsoft.com/office/drawing/2014/main" id="{3D6CA30D-4A4D-1055-7524-645172544146}"/>
              </a:ext>
            </a:extLst>
          </p:cNvPr>
          <p:cNvSpPr txBox="1"/>
          <p:nvPr/>
        </p:nvSpPr>
        <p:spPr>
          <a:xfrm>
            <a:off x="1987826" y="541802"/>
            <a:ext cx="3984396" cy="385298"/>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A diagram of a map&#10;&#10;AI-generated content may be incorrect.">
            <a:extLst>
              <a:ext uri="{FF2B5EF4-FFF2-40B4-BE49-F238E27FC236}">
                <a16:creationId xmlns:a16="http://schemas.microsoft.com/office/drawing/2014/main" id="{25A5BD61-7B30-FD46-DC53-B95CA81921B7}"/>
              </a:ext>
            </a:extLst>
          </p:cNvPr>
          <p:cNvPicPr>
            <a:picLocks noChangeAspect="1"/>
          </p:cNvPicPr>
          <p:nvPr/>
        </p:nvPicPr>
        <p:blipFill>
          <a:blip r:embed="rId6"/>
          <a:stretch>
            <a:fillRect/>
          </a:stretch>
        </p:blipFill>
        <p:spPr>
          <a:xfrm>
            <a:off x="1312302" y="991980"/>
            <a:ext cx="4783698" cy="5866020"/>
          </a:xfrm>
          <a:prstGeom prst="rect">
            <a:avLst/>
          </a:prstGeom>
        </p:spPr>
      </p:pic>
    </p:spTree>
    <p:extLst>
      <p:ext uri="{BB962C8B-B14F-4D97-AF65-F5344CB8AC3E}">
        <p14:creationId xmlns:p14="http://schemas.microsoft.com/office/powerpoint/2010/main" val="356430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C10E-B239-1D99-62A2-DB8863F95F38}"/>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79734617-FADF-BC3C-68E1-C602FE008C3C}"/>
              </a:ext>
            </a:extLst>
          </p:cNvPr>
          <p:cNvSpPr txBox="1"/>
          <p:nvPr/>
        </p:nvSpPr>
        <p:spPr>
          <a:xfrm>
            <a:off x="150227" y="10944"/>
            <a:ext cx="10405884"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Realtime Multivariate MJO (RMM) Index</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AD43E1B-9540-1082-DC02-A1AC7960D10F}"/>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FAD43E1B-9540-1082-DC02-A1AC7960D10F}"/>
                  </a:ext>
                </a:extLst>
              </p:cNvPr>
              <p:cNvPicPr/>
              <p:nvPr/>
            </p:nvPicPr>
            <p:blipFill>
              <a:blip r:embed="rId4"/>
              <a:stretch>
                <a:fillRect/>
              </a:stretch>
            </p:blipFill>
            <p:spPr>
              <a:xfrm>
                <a:off x="2366864" y="2701717"/>
                <a:ext cx="18000" cy="18000"/>
              </a:xfrm>
              <a:prstGeom prst="rect">
                <a:avLst/>
              </a:prstGeom>
            </p:spPr>
          </p:pic>
        </mc:Fallback>
      </mc:AlternateContent>
      <p:sp>
        <p:nvSpPr>
          <p:cNvPr id="13" name="CaixaDeTexto 3">
            <a:extLst>
              <a:ext uri="{FF2B5EF4-FFF2-40B4-BE49-F238E27FC236}">
                <a16:creationId xmlns:a16="http://schemas.microsoft.com/office/drawing/2014/main" id="{57C2BA07-1BF3-5030-2554-D597ECE0FE58}"/>
              </a:ext>
            </a:extLst>
          </p:cNvPr>
          <p:cNvSpPr txBox="1"/>
          <p:nvPr/>
        </p:nvSpPr>
        <p:spPr>
          <a:xfrm>
            <a:off x="435204" y="574755"/>
            <a:ext cx="3984396" cy="385298"/>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A screenshot of a computer&#10;&#10;Description automatically generated">
            <a:extLst>
              <a:ext uri="{FF2B5EF4-FFF2-40B4-BE49-F238E27FC236}">
                <a16:creationId xmlns:a16="http://schemas.microsoft.com/office/drawing/2014/main" id="{0DB4BB85-3446-247B-F0BE-DF02C9C6042E}"/>
              </a:ext>
            </a:extLst>
          </p:cNvPr>
          <p:cNvPicPr>
            <a:picLocks noChangeAspect="1"/>
          </p:cNvPicPr>
          <p:nvPr/>
        </p:nvPicPr>
        <p:blipFill>
          <a:blip r:embed="rId5"/>
          <a:srcRect b="88650"/>
          <a:stretch/>
        </p:blipFill>
        <p:spPr>
          <a:xfrm>
            <a:off x="4419600" y="674926"/>
            <a:ext cx="7772400" cy="462112"/>
          </a:xfrm>
          <a:prstGeom prst="rect">
            <a:avLst/>
          </a:prstGeom>
        </p:spPr>
      </p:pic>
      <p:sp>
        <p:nvSpPr>
          <p:cNvPr id="16" name="CaixaDeTexto 3">
            <a:extLst>
              <a:ext uri="{FF2B5EF4-FFF2-40B4-BE49-F238E27FC236}">
                <a16:creationId xmlns:a16="http://schemas.microsoft.com/office/drawing/2014/main" id="{B184453D-2BD9-3E4B-A0F6-37AAF74508AB}"/>
              </a:ext>
            </a:extLst>
          </p:cNvPr>
          <p:cNvSpPr txBox="1"/>
          <p:nvPr/>
        </p:nvSpPr>
        <p:spPr>
          <a:xfrm>
            <a:off x="9162591" y="5711221"/>
            <a:ext cx="3604285" cy="386562"/>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Wheeler and Hendon (2004)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descr="A diagram of a map&#10;&#10;AI-generated content may be incorrect.">
            <a:extLst>
              <a:ext uri="{FF2B5EF4-FFF2-40B4-BE49-F238E27FC236}">
                <a16:creationId xmlns:a16="http://schemas.microsoft.com/office/drawing/2014/main" id="{0BB867C0-C7B3-AC2D-0EE9-D85F266B95AD}"/>
              </a:ext>
            </a:extLst>
          </p:cNvPr>
          <p:cNvPicPr>
            <a:picLocks noChangeAspect="1"/>
          </p:cNvPicPr>
          <p:nvPr/>
        </p:nvPicPr>
        <p:blipFill>
          <a:blip r:embed="rId6"/>
          <a:stretch>
            <a:fillRect/>
          </a:stretch>
        </p:blipFill>
        <p:spPr>
          <a:xfrm>
            <a:off x="69650" y="988083"/>
            <a:ext cx="4349950" cy="5334136"/>
          </a:xfrm>
          <a:prstGeom prst="rect">
            <a:avLst/>
          </a:prstGeom>
        </p:spPr>
      </p:pic>
      <p:pic>
        <p:nvPicPr>
          <p:cNvPr id="6" name="Picture 5" descr="A number of numbers and letters&#10;&#10;AI-generated content may be incorrect.">
            <a:extLst>
              <a:ext uri="{FF2B5EF4-FFF2-40B4-BE49-F238E27FC236}">
                <a16:creationId xmlns:a16="http://schemas.microsoft.com/office/drawing/2014/main" id="{1457DD95-238A-F79D-C1EF-481883515B73}"/>
              </a:ext>
            </a:extLst>
          </p:cNvPr>
          <p:cNvPicPr>
            <a:picLocks noChangeAspect="1"/>
          </p:cNvPicPr>
          <p:nvPr/>
        </p:nvPicPr>
        <p:blipFill>
          <a:blip r:embed="rId7"/>
          <a:stretch>
            <a:fillRect/>
          </a:stretch>
        </p:blipFill>
        <p:spPr>
          <a:xfrm>
            <a:off x="4419600" y="1177487"/>
            <a:ext cx="5905943" cy="4503025"/>
          </a:xfrm>
          <a:prstGeom prst="rect">
            <a:avLst/>
          </a:prstGeom>
        </p:spPr>
      </p:pic>
    </p:spTree>
    <p:extLst>
      <p:ext uri="{BB962C8B-B14F-4D97-AF65-F5344CB8AC3E}">
        <p14:creationId xmlns:p14="http://schemas.microsoft.com/office/powerpoint/2010/main" val="3424544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672E4-EB66-C63E-F75A-5B78BC985434}"/>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989A3BC3-A7F9-9B59-3E57-DF9CE3F0EA63}"/>
              </a:ext>
            </a:extLst>
          </p:cNvPr>
          <p:cNvSpPr txBox="1"/>
          <p:nvPr/>
        </p:nvSpPr>
        <p:spPr>
          <a:xfrm>
            <a:off x="150227" y="10944"/>
            <a:ext cx="10648233"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Como são calculados os RMMs, a amplitude e a fase da OMJ?</a:t>
            </a:r>
          </a:p>
        </p:txBody>
      </p:sp>
      <p:pic>
        <p:nvPicPr>
          <p:cNvPr id="4" name="Picture 3" descr="A black text on a white background&#10;&#10;Description automatically generated">
            <a:extLst>
              <a:ext uri="{FF2B5EF4-FFF2-40B4-BE49-F238E27FC236}">
                <a16:creationId xmlns:a16="http://schemas.microsoft.com/office/drawing/2014/main" id="{30C781F8-A951-714D-81BE-782CDDC5028F}"/>
              </a:ext>
            </a:extLst>
          </p:cNvPr>
          <p:cNvPicPr>
            <a:picLocks noChangeAspect="1"/>
          </p:cNvPicPr>
          <p:nvPr/>
        </p:nvPicPr>
        <p:blipFill>
          <a:blip r:embed="rId3"/>
          <a:stretch>
            <a:fillRect/>
          </a:stretch>
        </p:blipFill>
        <p:spPr>
          <a:xfrm>
            <a:off x="632179" y="5143015"/>
            <a:ext cx="7772400" cy="1714985"/>
          </a:xfrm>
          <a:prstGeom prst="rect">
            <a:avLst/>
          </a:prstGeom>
        </p:spPr>
      </p:pic>
      <p:sp>
        <p:nvSpPr>
          <p:cNvPr id="5" name="Rectangle 4">
            <a:extLst>
              <a:ext uri="{FF2B5EF4-FFF2-40B4-BE49-F238E27FC236}">
                <a16:creationId xmlns:a16="http://schemas.microsoft.com/office/drawing/2014/main" id="{B5D810CE-682A-A541-E1CE-A4E91AE21BAE}"/>
              </a:ext>
            </a:extLst>
          </p:cNvPr>
          <p:cNvSpPr/>
          <p:nvPr/>
        </p:nvSpPr>
        <p:spPr>
          <a:xfrm>
            <a:off x="3519055" y="6400800"/>
            <a:ext cx="4885524" cy="3602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text&#10;&#10;Description automatically generated">
            <a:extLst>
              <a:ext uri="{FF2B5EF4-FFF2-40B4-BE49-F238E27FC236}">
                <a16:creationId xmlns:a16="http://schemas.microsoft.com/office/drawing/2014/main" id="{D6D7F452-962E-B859-DDD0-241069D247DD}"/>
              </a:ext>
            </a:extLst>
          </p:cNvPr>
          <p:cNvPicPr>
            <a:picLocks noChangeAspect="1"/>
          </p:cNvPicPr>
          <p:nvPr/>
        </p:nvPicPr>
        <p:blipFill>
          <a:blip r:embed="rId4"/>
          <a:stretch>
            <a:fillRect/>
          </a:stretch>
        </p:blipFill>
        <p:spPr>
          <a:xfrm>
            <a:off x="632179" y="3043258"/>
            <a:ext cx="7772400" cy="2099757"/>
          </a:xfrm>
          <a:prstGeom prst="rect">
            <a:avLst/>
          </a:prstGeom>
        </p:spPr>
      </p:pic>
      <p:sp>
        <p:nvSpPr>
          <p:cNvPr id="9" name="CaixaDeTexto 3">
            <a:extLst>
              <a:ext uri="{FF2B5EF4-FFF2-40B4-BE49-F238E27FC236}">
                <a16:creationId xmlns:a16="http://schemas.microsoft.com/office/drawing/2014/main" id="{03EAAF3C-EB89-29F0-D21D-BBEE8D6B0CDF}"/>
              </a:ext>
            </a:extLst>
          </p:cNvPr>
          <p:cNvSpPr txBox="1"/>
          <p:nvPr/>
        </p:nvSpPr>
        <p:spPr>
          <a:xfrm>
            <a:off x="5629682" y="6374456"/>
            <a:ext cx="3604285" cy="386562"/>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Fernandes and Grimm</a:t>
            </a:r>
            <a:r>
              <a:rPr lang="en-US" b="0" i="0" dirty="0">
                <a:solidFill>
                  <a:srgbClr val="212121"/>
                </a:solidFill>
                <a:effectLst/>
                <a:latin typeface="Times New Roman" panose="02020603050405020304" pitchFamily="18" charset="0"/>
                <a:cs typeface="Times New Roman" panose="02020603050405020304" pitchFamily="18" charset="0"/>
              </a:rPr>
              <a:t> (2023)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5298DAD-1F4E-BF93-CC76-FE225EF50CFC}"/>
              </a:ext>
            </a:extLst>
          </p:cNvPr>
          <p:cNvSpPr txBox="1"/>
          <p:nvPr/>
        </p:nvSpPr>
        <p:spPr>
          <a:xfrm>
            <a:off x="465220" y="1510145"/>
            <a:ext cx="1033323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“RMM1 and RMM2 are mathematical methods that combine cloud amount and winds at upper and lower levels of the atmosphere to provide a measure of the strength and location of the MJO.”</a:t>
            </a:r>
          </a:p>
        </p:txBody>
      </p:sp>
    </p:spTree>
    <p:extLst>
      <p:ext uri="{BB962C8B-B14F-4D97-AF65-F5344CB8AC3E}">
        <p14:creationId xmlns:p14="http://schemas.microsoft.com/office/powerpoint/2010/main" val="3635379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A76E4-3340-D90D-0453-851DD10F8AC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F23E42-1AC7-EBE5-5EDA-44C43FCECEE1}"/>
              </a:ext>
            </a:extLst>
          </p:cNvPr>
          <p:cNvSpPr txBox="1"/>
          <p:nvPr/>
        </p:nvSpPr>
        <p:spPr>
          <a:xfrm>
            <a:off x="4142509" y="981242"/>
            <a:ext cx="6096000" cy="385362"/>
          </a:xfrm>
          <a:prstGeom prst="rect">
            <a:avLst/>
          </a:prstGeom>
          <a:noFill/>
        </p:spPr>
        <p:txBody>
          <a:bodyPr wrap="square">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50F9A1D-9A88-8FED-297D-8EE027B2FDF8}"/>
              </a:ext>
            </a:extLst>
          </p:cNvPr>
          <p:cNvPicPr>
            <a:picLocks noChangeAspect="1"/>
          </p:cNvPicPr>
          <p:nvPr/>
        </p:nvPicPr>
        <p:blipFill>
          <a:blip r:embed="rId2"/>
          <a:stretch>
            <a:fillRect/>
          </a:stretch>
        </p:blipFill>
        <p:spPr>
          <a:xfrm>
            <a:off x="1105766" y="1470567"/>
            <a:ext cx="9980468" cy="4406191"/>
          </a:xfrm>
          <a:prstGeom prst="rect">
            <a:avLst/>
          </a:prstGeom>
        </p:spPr>
      </p:pic>
      <p:sp>
        <p:nvSpPr>
          <p:cNvPr id="8" name="Rectangle 7">
            <a:extLst>
              <a:ext uri="{FF2B5EF4-FFF2-40B4-BE49-F238E27FC236}">
                <a16:creationId xmlns:a16="http://schemas.microsoft.com/office/drawing/2014/main" id="{B321117D-5973-E188-01DB-B44785502016}"/>
              </a:ext>
            </a:extLst>
          </p:cNvPr>
          <p:cNvSpPr/>
          <p:nvPr/>
        </p:nvSpPr>
        <p:spPr>
          <a:xfrm>
            <a:off x="1911927" y="4391891"/>
            <a:ext cx="1011382" cy="3463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33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679D8ACD-B0E6-4913-9A34-4AD637211139}"/>
              </a:ext>
            </a:extLst>
          </p:cNvPr>
          <p:cNvSpPr txBox="1"/>
          <p:nvPr/>
        </p:nvSpPr>
        <p:spPr>
          <a:xfrm>
            <a:off x="306775" y="0"/>
            <a:ext cx="5225143" cy="1077218"/>
          </a:xfrm>
          <a:prstGeom prst="rect">
            <a:avLst/>
          </a:prstGeom>
          <a:noFill/>
        </p:spPr>
        <p:txBody>
          <a:bodyPr wrap="square" rtlCol="0">
            <a:spAutoFit/>
          </a:bodyPr>
          <a:lstStyle/>
          <a:p>
            <a:r>
              <a:rPr lang="pt-BR" sz="3200" b="1" dirty="0">
                <a:latin typeface="Segoe Print" panose="02000800000000000000" pitchFamily="2" charset="0"/>
                <a:cs typeface="Times New Roman" panose="02020603050405020304" pitchFamily="18" charset="0"/>
              </a:rPr>
              <a:t>A Oscilação de </a:t>
            </a:r>
          </a:p>
          <a:p>
            <a:r>
              <a:rPr lang="pt-BR" sz="3200" b="1" dirty="0">
                <a:latin typeface="Segoe Print" panose="02000800000000000000" pitchFamily="2" charset="0"/>
                <a:cs typeface="Times New Roman" panose="02020603050405020304" pitchFamily="18" charset="0"/>
              </a:rPr>
              <a:t>Madden-Julian (OMJ)</a:t>
            </a:r>
          </a:p>
        </p:txBody>
      </p:sp>
      <p:pic>
        <p:nvPicPr>
          <p:cNvPr id="4" name="Imagem 3">
            <a:extLst>
              <a:ext uri="{FF2B5EF4-FFF2-40B4-BE49-F238E27FC236}">
                <a16:creationId xmlns:a16="http://schemas.microsoft.com/office/drawing/2014/main" id="{7A3F3307-033E-4C27-8A1C-DF70D26AE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F6930B2D-5B5C-4F84-8555-63EB465C80DB}"/>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82A8545-BAE7-17D3-8A27-88353DE25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60" y="1352764"/>
            <a:ext cx="6472097" cy="4342390"/>
          </a:xfrm>
          <a:prstGeom prst="rect">
            <a:avLst/>
          </a:prstGeom>
        </p:spPr>
      </p:pic>
      <p:sp>
        <p:nvSpPr>
          <p:cNvPr id="3" name="CaixaDeTexto 3">
            <a:extLst>
              <a:ext uri="{FF2B5EF4-FFF2-40B4-BE49-F238E27FC236}">
                <a16:creationId xmlns:a16="http://schemas.microsoft.com/office/drawing/2014/main" id="{A0707358-D883-F851-CD65-13DFDD894DC5}"/>
              </a:ext>
            </a:extLst>
          </p:cNvPr>
          <p:cNvSpPr txBox="1"/>
          <p:nvPr/>
        </p:nvSpPr>
        <p:spPr>
          <a:xfrm>
            <a:off x="5689378" y="6472702"/>
            <a:ext cx="2058321" cy="385298"/>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Grimm</a:t>
            </a:r>
            <a:r>
              <a:rPr lang="en-US" b="0" i="0" dirty="0">
                <a:solidFill>
                  <a:srgbClr val="212121"/>
                </a:solidFill>
                <a:effectLst/>
                <a:latin typeface="Times New Roman" panose="02020603050405020304" pitchFamily="18" charset="0"/>
                <a:cs typeface="Times New Roman" panose="02020603050405020304" pitchFamily="18" charset="0"/>
              </a:rPr>
              <a:t> (2019)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EC731C5-438C-79AD-9081-3CB4B58138E3}"/>
                  </a:ext>
                </a:extLst>
              </p:cNvPr>
              <p:cNvSpPr txBox="1"/>
              <p:nvPr/>
            </p:nvSpPr>
            <p:spPr>
              <a:xfrm>
                <a:off x="5225144" y="0"/>
                <a:ext cx="2196075" cy="1200329"/>
              </a:xfrm>
              <a:prstGeom prst="rect">
                <a:avLst/>
              </a:prstGeom>
              <a:noFill/>
            </p:spPr>
            <p:txBody>
              <a:bodyPr wrap="square" rtlCol="0">
                <a:spAutoFit/>
              </a:bodyPr>
              <a:lstStyle/>
              <a:p>
                <a:r>
                  <a:rPr lang="pt-BR" noProof="0" dirty="0">
                    <a:latin typeface="Times New Roman" panose="02020603050405020304" pitchFamily="18" charset="0"/>
                    <a:cs typeface="Times New Roman" panose="02020603050405020304" pitchFamily="18" charset="0"/>
                  </a:rPr>
                  <a:t>Anomalias filtradas  de radiação de onda longa  (ROL) (</a:t>
                </a:r>
                <a14:m>
                  <m:oMath xmlns:m="http://schemas.openxmlformats.org/officeDocument/2006/math">
                    <m:r>
                      <a:rPr lang="en-US" b="0" i="1" noProof="0" smtClean="0">
                        <a:latin typeface="Cambria Math" panose="02040503050406030204" pitchFamily="18" charset="0"/>
                        <a:cs typeface="Times New Roman" panose="02020603050405020304" pitchFamily="18" charset="0"/>
                      </a:rPr>
                      <m:t>𝑊</m:t>
                    </m:r>
                    <m:sSup>
                      <m:sSupPr>
                        <m:ctrlPr>
                          <a:rPr lang="en-US" b="0" i="1" noProof="0" smtClean="0">
                            <a:latin typeface="Cambria Math" panose="02040503050406030204" pitchFamily="18" charset="0"/>
                            <a:cs typeface="Times New Roman" panose="02020603050405020304" pitchFamily="18" charset="0"/>
                          </a:rPr>
                        </m:ctrlPr>
                      </m:sSupPr>
                      <m:e>
                        <m:r>
                          <a:rPr lang="en-US" b="0" i="1" noProof="0" smtClean="0">
                            <a:latin typeface="Cambria Math" panose="02040503050406030204" pitchFamily="18" charset="0"/>
                            <a:cs typeface="Times New Roman" panose="02020603050405020304" pitchFamily="18" charset="0"/>
                          </a:rPr>
                          <m:t>𝑚</m:t>
                        </m:r>
                      </m:e>
                      <m:sup>
                        <m:r>
                          <a:rPr lang="en-US" b="0" i="1" noProof="0" smtClean="0">
                            <a:latin typeface="Cambria Math" panose="02040503050406030204" pitchFamily="18" charset="0"/>
                            <a:cs typeface="Times New Roman" panose="02020603050405020304" pitchFamily="18" charset="0"/>
                          </a:rPr>
                          <m:t>−2</m:t>
                        </m:r>
                      </m:sup>
                    </m:sSup>
                  </m:oMath>
                </a14:m>
                <a:r>
                  <a:rPr lang="pt-BR" noProof="0" dirty="0">
                    <a:latin typeface="Times New Roman" panose="02020603050405020304" pitchFamily="18" charset="0"/>
                    <a:cs typeface="Times New Roman" panose="02020603050405020304" pitchFamily="18" charset="0"/>
                  </a:rPr>
                  <a:t>) em DJF.</a:t>
                </a:r>
              </a:p>
            </p:txBody>
          </p:sp>
        </mc:Choice>
        <mc:Fallback xmlns="">
          <p:sp>
            <p:nvSpPr>
              <p:cNvPr id="2" name="TextBox 1">
                <a:extLst>
                  <a:ext uri="{FF2B5EF4-FFF2-40B4-BE49-F238E27FC236}">
                    <a16:creationId xmlns:a16="http://schemas.microsoft.com/office/drawing/2014/main" id="{2EC731C5-438C-79AD-9081-3CB4B58138E3}"/>
                  </a:ext>
                </a:extLst>
              </p:cNvPr>
              <p:cNvSpPr txBox="1">
                <a:spLocks noRot="1" noChangeAspect="1" noMove="1" noResize="1" noEditPoints="1" noAdjustHandles="1" noChangeArrowheads="1" noChangeShapeType="1" noTextEdit="1"/>
              </p:cNvSpPr>
              <p:nvPr/>
            </p:nvSpPr>
            <p:spPr>
              <a:xfrm>
                <a:off x="5225144" y="0"/>
                <a:ext cx="2196075" cy="1200329"/>
              </a:xfrm>
              <a:prstGeom prst="rect">
                <a:avLst/>
              </a:prstGeom>
              <a:blipFill>
                <a:blip r:embed="rId5"/>
                <a:stretch>
                  <a:fillRect l="-2299" t="-2105" b="-6316"/>
                </a:stretch>
              </a:blipFill>
            </p:spPr>
            <p:txBody>
              <a:bodyPr/>
              <a:lstStyle/>
              <a:p>
                <a:r>
                  <a:rPr lang="en-US">
                    <a:noFill/>
                  </a:rPr>
                  <a:t> </a:t>
                </a:r>
              </a:p>
            </p:txBody>
          </p:sp>
        </mc:Fallback>
      </mc:AlternateContent>
    </p:spTree>
    <p:extLst>
      <p:ext uri="{BB962C8B-B14F-4D97-AF65-F5344CB8AC3E}">
        <p14:creationId xmlns:p14="http://schemas.microsoft.com/office/powerpoint/2010/main" val="550630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EA39-13D6-1DED-BCC1-69E19B39D611}"/>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AF02EE0E-23B2-7930-7C81-251388E87062}"/>
              </a:ext>
            </a:extLst>
          </p:cNvPr>
          <p:cNvSpPr txBox="1"/>
          <p:nvPr/>
        </p:nvSpPr>
        <p:spPr>
          <a:xfrm>
            <a:off x="150227" y="10944"/>
            <a:ext cx="6319312"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Monitorando a OMJ</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6C7E5B96-04EA-1A42-FD41-F4F6EAEFCD0A}"/>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6C7E5B96-04EA-1A42-FD41-F4F6EAEFCD0A}"/>
                  </a:ext>
                </a:extLst>
              </p:cNvPr>
              <p:cNvPicPr/>
              <p:nvPr/>
            </p:nvPicPr>
            <p:blipFill>
              <a:blip r:embed="rId4"/>
              <a:stretch>
                <a:fillRect/>
              </a:stretch>
            </p:blipFill>
            <p:spPr>
              <a:xfrm>
                <a:off x="2366864" y="2701717"/>
                <a:ext cx="18000" cy="18000"/>
              </a:xfrm>
              <a:prstGeom prst="rect">
                <a:avLst/>
              </a:prstGeom>
            </p:spPr>
          </p:pic>
        </mc:Fallback>
      </mc:AlternateContent>
      <p:sp>
        <p:nvSpPr>
          <p:cNvPr id="13" name="CaixaDeTexto 3">
            <a:extLst>
              <a:ext uri="{FF2B5EF4-FFF2-40B4-BE49-F238E27FC236}">
                <a16:creationId xmlns:a16="http://schemas.microsoft.com/office/drawing/2014/main" id="{0A3FA95E-B940-20D3-2C6C-62AB780C6618}"/>
              </a:ext>
            </a:extLst>
          </p:cNvPr>
          <p:cNvSpPr txBox="1"/>
          <p:nvPr/>
        </p:nvSpPr>
        <p:spPr>
          <a:xfrm>
            <a:off x="1987826" y="541802"/>
            <a:ext cx="3984396" cy="385298"/>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descr="A diagram of a map&#10;&#10;AI-generated content may be incorrect.">
            <a:extLst>
              <a:ext uri="{FF2B5EF4-FFF2-40B4-BE49-F238E27FC236}">
                <a16:creationId xmlns:a16="http://schemas.microsoft.com/office/drawing/2014/main" id="{4A49A4CD-0F61-A3A8-81A6-1189CEBBBE5B}"/>
              </a:ext>
            </a:extLst>
          </p:cNvPr>
          <p:cNvPicPr>
            <a:picLocks noChangeAspect="1"/>
          </p:cNvPicPr>
          <p:nvPr/>
        </p:nvPicPr>
        <p:blipFill>
          <a:blip r:embed="rId5"/>
          <a:srcRect t="11743"/>
          <a:stretch>
            <a:fillRect/>
          </a:stretch>
        </p:blipFill>
        <p:spPr>
          <a:xfrm>
            <a:off x="607377" y="1188133"/>
            <a:ext cx="4956899" cy="5364601"/>
          </a:xfrm>
          <a:prstGeom prst="rect">
            <a:avLst/>
          </a:prstGeom>
        </p:spPr>
      </p:pic>
      <p:pic>
        <p:nvPicPr>
          <p:cNvPr id="4" name="Picture 3" descr="A diagram of a weather forecast&#10;&#10;AI-generated content may be incorrect.">
            <a:extLst>
              <a:ext uri="{FF2B5EF4-FFF2-40B4-BE49-F238E27FC236}">
                <a16:creationId xmlns:a16="http://schemas.microsoft.com/office/drawing/2014/main" id="{B3C78232-8FD4-44F8-7BB8-2C495E8FA5A5}"/>
              </a:ext>
            </a:extLst>
          </p:cNvPr>
          <p:cNvPicPr>
            <a:picLocks noChangeAspect="1"/>
          </p:cNvPicPr>
          <p:nvPr/>
        </p:nvPicPr>
        <p:blipFill>
          <a:blip r:embed="rId6"/>
          <a:stretch>
            <a:fillRect/>
          </a:stretch>
        </p:blipFill>
        <p:spPr>
          <a:xfrm>
            <a:off x="5550035" y="1023204"/>
            <a:ext cx="6556868" cy="5780267"/>
          </a:xfrm>
          <a:prstGeom prst="rect">
            <a:avLst/>
          </a:prstGeom>
        </p:spPr>
      </p:pic>
    </p:spTree>
    <p:extLst>
      <p:ext uri="{BB962C8B-B14F-4D97-AF65-F5344CB8AC3E}">
        <p14:creationId xmlns:p14="http://schemas.microsoft.com/office/powerpoint/2010/main" val="2096691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12E5-2F5D-4711-FC5A-2815F31C12B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07718D1-C040-3038-0555-1F7CAD59F2B5}"/>
              </a:ext>
            </a:extLst>
          </p:cNvPr>
          <p:cNvSpPr txBox="1"/>
          <p:nvPr/>
        </p:nvSpPr>
        <p:spPr>
          <a:xfrm>
            <a:off x="4142509" y="981242"/>
            <a:ext cx="6096000" cy="385362"/>
          </a:xfrm>
          <a:prstGeom prst="rect">
            <a:avLst/>
          </a:prstGeom>
          <a:noFill/>
        </p:spPr>
        <p:txBody>
          <a:bodyPr wrap="square">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A3D1A76-25A4-6417-298C-8404016A1E8F}"/>
              </a:ext>
            </a:extLst>
          </p:cNvPr>
          <p:cNvPicPr>
            <a:picLocks noChangeAspect="1"/>
          </p:cNvPicPr>
          <p:nvPr/>
        </p:nvPicPr>
        <p:blipFill>
          <a:blip r:embed="rId2"/>
          <a:stretch>
            <a:fillRect/>
          </a:stretch>
        </p:blipFill>
        <p:spPr>
          <a:xfrm>
            <a:off x="1105766" y="1470567"/>
            <a:ext cx="9980468" cy="4406191"/>
          </a:xfrm>
          <a:prstGeom prst="rect">
            <a:avLst/>
          </a:prstGeom>
        </p:spPr>
      </p:pic>
      <p:sp>
        <p:nvSpPr>
          <p:cNvPr id="8" name="Rectangle 7">
            <a:extLst>
              <a:ext uri="{FF2B5EF4-FFF2-40B4-BE49-F238E27FC236}">
                <a16:creationId xmlns:a16="http://schemas.microsoft.com/office/drawing/2014/main" id="{E4B2DC37-10F6-1172-06F7-2818646BD8A8}"/>
              </a:ext>
            </a:extLst>
          </p:cNvPr>
          <p:cNvSpPr/>
          <p:nvPr/>
        </p:nvSpPr>
        <p:spPr>
          <a:xfrm>
            <a:off x="4765963" y="4364182"/>
            <a:ext cx="1011382" cy="3463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94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3A98-93C0-6152-DE1B-DECE5E6E0F21}"/>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30BA1BA6-B550-DAFD-936F-24F90A2EC3C2}"/>
              </a:ext>
            </a:extLst>
          </p:cNvPr>
          <p:cNvSpPr txBox="1"/>
          <p:nvPr/>
        </p:nvSpPr>
        <p:spPr>
          <a:xfrm>
            <a:off x="150227" y="10944"/>
            <a:ext cx="6319312"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Monitorando a OMJ</a:t>
            </a:r>
          </a:p>
        </p:txBody>
      </p:sp>
      <p:pic>
        <p:nvPicPr>
          <p:cNvPr id="4" name="Imagem 3">
            <a:extLst>
              <a:ext uri="{FF2B5EF4-FFF2-40B4-BE49-F238E27FC236}">
                <a16:creationId xmlns:a16="http://schemas.microsoft.com/office/drawing/2014/main" id="{3E2AAF81-037F-26A4-E7C7-697C4E3F7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5C3C856D-31D2-1AC4-5940-7047F1F944E9}"/>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7AA1BE61-AADA-1CEF-995A-A3D9FC2E0C99}"/>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7AA1BE61-AADA-1CEF-995A-A3D9FC2E0C99}"/>
                  </a:ext>
                </a:extLst>
              </p:cNvPr>
              <p:cNvPicPr/>
              <p:nvPr/>
            </p:nvPicPr>
            <p:blipFill>
              <a:blip r:embed="rId5"/>
              <a:stretch>
                <a:fillRect/>
              </a:stretch>
            </p:blipFill>
            <p:spPr>
              <a:xfrm>
                <a:off x="2366864" y="2701717"/>
                <a:ext cx="18000" cy="18000"/>
              </a:xfrm>
              <a:prstGeom prst="rect">
                <a:avLst/>
              </a:prstGeom>
            </p:spPr>
          </p:pic>
        </mc:Fallback>
      </mc:AlternateContent>
      <p:sp>
        <p:nvSpPr>
          <p:cNvPr id="13" name="CaixaDeTexto 3">
            <a:extLst>
              <a:ext uri="{FF2B5EF4-FFF2-40B4-BE49-F238E27FC236}">
                <a16:creationId xmlns:a16="http://schemas.microsoft.com/office/drawing/2014/main" id="{ECAD5937-F813-BDFB-DE77-F06C569F9B6B}"/>
              </a:ext>
            </a:extLst>
          </p:cNvPr>
          <p:cNvSpPr txBox="1"/>
          <p:nvPr/>
        </p:nvSpPr>
        <p:spPr>
          <a:xfrm>
            <a:off x="1987826" y="541802"/>
            <a:ext cx="3984396" cy="385298"/>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A screenshot of a computer screen&#10;&#10;AI-generated content may be incorrect.">
            <a:extLst>
              <a:ext uri="{FF2B5EF4-FFF2-40B4-BE49-F238E27FC236}">
                <a16:creationId xmlns:a16="http://schemas.microsoft.com/office/drawing/2014/main" id="{2F204027-5B74-4E46-A0B5-583AA6B72EEA}"/>
              </a:ext>
            </a:extLst>
          </p:cNvPr>
          <p:cNvPicPr>
            <a:picLocks noChangeAspect="1"/>
          </p:cNvPicPr>
          <p:nvPr/>
        </p:nvPicPr>
        <p:blipFill>
          <a:blip r:embed="rId6"/>
          <a:stretch>
            <a:fillRect/>
          </a:stretch>
        </p:blipFill>
        <p:spPr>
          <a:xfrm>
            <a:off x="1104219" y="930858"/>
            <a:ext cx="5376255" cy="5927142"/>
          </a:xfrm>
          <a:prstGeom prst="rect">
            <a:avLst/>
          </a:prstGeom>
        </p:spPr>
      </p:pic>
    </p:spTree>
    <p:extLst>
      <p:ext uri="{BB962C8B-B14F-4D97-AF65-F5344CB8AC3E}">
        <p14:creationId xmlns:p14="http://schemas.microsoft.com/office/powerpoint/2010/main" val="287905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9887-3EE8-AF7E-1B25-7E9214F0C36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BC64EE-81E3-1CC9-64C0-2AB53043918B}"/>
              </a:ext>
            </a:extLst>
          </p:cNvPr>
          <p:cNvSpPr txBox="1"/>
          <p:nvPr/>
        </p:nvSpPr>
        <p:spPr>
          <a:xfrm>
            <a:off x="4142509" y="981242"/>
            <a:ext cx="6096000" cy="385362"/>
          </a:xfrm>
          <a:prstGeom prst="rect">
            <a:avLst/>
          </a:prstGeom>
          <a:noFill/>
        </p:spPr>
        <p:txBody>
          <a:bodyPr wrap="square">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959881F-1E6F-D785-4ABA-8BC8C242AD12}"/>
              </a:ext>
            </a:extLst>
          </p:cNvPr>
          <p:cNvPicPr>
            <a:picLocks noChangeAspect="1"/>
          </p:cNvPicPr>
          <p:nvPr/>
        </p:nvPicPr>
        <p:blipFill>
          <a:blip r:embed="rId2"/>
          <a:stretch>
            <a:fillRect/>
          </a:stretch>
        </p:blipFill>
        <p:spPr>
          <a:xfrm>
            <a:off x="1105766" y="1470567"/>
            <a:ext cx="9980468" cy="4406191"/>
          </a:xfrm>
          <a:prstGeom prst="rect">
            <a:avLst/>
          </a:prstGeom>
        </p:spPr>
      </p:pic>
      <p:sp>
        <p:nvSpPr>
          <p:cNvPr id="8" name="Rectangle 7">
            <a:extLst>
              <a:ext uri="{FF2B5EF4-FFF2-40B4-BE49-F238E27FC236}">
                <a16:creationId xmlns:a16="http://schemas.microsoft.com/office/drawing/2014/main" id="{0B19F3BC-D073-D753-7607-B9CE071F1DD7}"/>
              </a:ext>
            </a:extLst>
          </p:cNvPr>
          <p:cNvSpPr/>
          <p:nvPr/>
        </p:nvSpPr>
        <p:spPr>
          <a:xfrm>
            <a:off x="7525205" y="4395536"/>
            <a:ext cx="1089405" cy="31500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789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3CDF-A214-7E82-DFFF-326C67E95DC1}"/>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AA901D77-8A09-3323-6971-394BC803BD1B}"/>
              </a:ext>
            </a:extLst>
          </p:cNvPr>
          <p:cNvSpPr txBox="1"/>
          <p:nvPr/>
        </p:nvSpPr>
        <p:spPr>
          <a:xfrm>
            <a:off x="150227" y="10944"/>
            <a:ext cx="6319312"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Monitorando a OMJ</a:t>
            </a:r>
          </a:p>
        </p:txBody>
      </p:sp>
      <p:pic>
        <p:nvPicPr>
          <p:cNvPr id="4" name="Imagem 3">
            <a:extLst>
              <a:ext uri="{FF2B5EF4-FFF2-40B4-BE49-F238E27FC236}">
                <a16:creationId xmlns:a16="http://schemas.microsoft.com/office/drawing/2014/main" id="{1AAFA2C5-772A-3E8F-93EE-9E609D627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50C3A6E3-1816-F5F4-77B0-62ABFE3CC1A3}"/>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A569B36-6664-9267-1EDA-0CE230F374D4}"/>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DA569B36-6664-9267-1EDA-0CE230F374D4}"/>
                  </a:ext>
                </a:extLst>
              </p:cNvPr>
              <p:cNvPicPr/>
              <p:nvPr/>
            </p:nvPicPr>
            <p:blipFill>
              <a:blip r:embed="rId5"/>
              <a:stretch>
                <a:fillRect/>
              </a:stretch>
            </p:blipFill>
            <p:spPr>
              <a:xfrm>
                <a:off x="2366864" y="2701717"/>
                <a:ext cx="18000" cy="18000"/>
              </a:xfrm>
              <a:prstGeom prst="rect">
                <a:avLst/>
              </a:prstGeom>
            </p:spPr>
          </p:pic>
        </mc:Fallback>
      </mc:AlternateContent>
      <p:sp>
        <p:nvSpPr>
          <p:cNvPr id="13" name="CaixaDeTexto 3">
            <a:extLst>
              <a:ext uri="{FF2B5EF4-FFF2-40B4-BE49-F238E27FC236}">
                <a16:creationId xmlns:a16="http://schemas.microsoft.com/office/drawing/2014/main" id="{B8A5F32D-F886-9027-449F-ED095BE77D9C}"/>
              </a:ext>
            </a:extLst>
          </p:cNvPr>
          <p:cNvSpPr txBox="1"/>
          <p:nvPr/>
        </p:nvSpPr>
        <p:spPr>
          <a:xfrm>
            <a:off x="1987826" y="541802"/>
            <a:ext cx="3984396" cy="385298"/>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A screenshot of a graph&#10;&#10;AI-generated content may be incorrect.">
            <a:extLst>
              <a:ext uri="{FF2B5EF4-FFF2-40B4-BE49-F238E27FC236}">
                <a16:creationId xmlns:a16="http://schemas.microsoft.com/office/drawing/2014/main" id="{578F4E2B-9FF4-1A0C-73E1-4799B9638FBB}"/>
              </a:ext>
            </a:extLst>
          </p:cNvPr>
          <p:cNvPicPr>
            <a:picLocks noChangeAspect="1"/>
          </p:cNvPicPr>
          <p:nvPr/>
        </p:nvPicPr>
        <p:blipFill>
          <a:blip r:embed="rId6"/>
          <a:stretch>
            <a:fillRect/>
          </a:stretch>
        </p:blipFill>
        <p:spPr>
          <a:xfrm>
            <a:off x="1287737" y="1423429"/>
            <a:ext cx="4737998" cy="5423627"/>
          </a:xfrm>
          <a:prstGeom prst="rect">
            <a:avLst/>
          </a:prstGeom>
        </p:spPr>
      </p:pic>
      <p:pic>
        <p:nvPicPr>
          <p:cNvPr id="9" name="Picture 8">
            <a:extLst>
              <a:ext uri="{FF2B5EF4-FFF2-40B4-BE49-F238E27FC236}">
                <a16:creationId xmlns:a16="http://schemas.microsoft.com/office/drawing/2014/main" id="{A5AAC761-2BB7-ACAB-0DD2-4CEB3B887B26}"/>
              </a:ext>
            </a:extLst>
          </p:cNvPr>
          <p:cNvPicPr>
            <a:picLocks noChangeAspect="1"/>
          </p:cNvPicPr>
          <p:nvPr/>
        </p:nvPicPr>
        <p:blipFill>
          <a:blip r:embed="rId7"/>
          <a:stretch>
            <a:fillRect/>
          </a:stretch>
        </p:blipFill>
        <p:spPr>
          <a:xfrm>
            <a:off x="1115574" y="952836"/>
            <a:ext cx="5353966" cy="470593"/>
          </a:xfrm>
          <a:prstGeom prst="rect">
            <a:avLst/>
          </a:prstGeom>
        </p:spPr>
      </p:pic>
    </p:spTree>
    <p:extLst>
      <p:ext uri="{BB962C8B-B14F-4D97-AF65-F5344CB8AC3E}">
        <p14:creationId xmlns:p14="http://schemas.microsoft.com/office/powerpoint/2010/main" val="701824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B5D73-2A1C-4C25-4480-35353D18AB09}"/>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E236C271-88A0-13FC-1031-9660F5E0E5CE}"/>
              </a:ext>
            </a:extLst>
          </p:cNvPr>
          <p:cNvSpPr txBox="1"/>
          <p:nvPr/>
        </p:nvSpPr>
        <p:spPr>
          <a:xfrm>
            <a:off x="150227" y="10944"/>
            <a:ext cx="6319312"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Monitorando a OMJ</a:t>
            </a:r>
          </a:p>
        </p:txBody>
      </p:sp>
      <p:pic>
        <p:nvPicPr>
          <p:cNvPr id="4" name="Imagem 3">
            <a:extLst>
              <a:ext uri="{FF2B5EF4-FFF2-40B4-BE49-F238E27FC236}">
                <a16:creationId xmlns:a16="http://schemas.microsoft.com/office/drawing/2014/main" id="{F851BA5B-EAB7-D897-7348-6F523499E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0F4C62AE-7F50-A723-9B5A-D7986D9B463D}"/>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EFB26EB-DE82-29E9-809E-0BC5683D9238}"/>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4EFB26EB-DE82-29E9-809E-0BC5683D9238}"/>
                  </a:ext>
                </a:extLst>
              </p:cNvPr>
              <p:cNvPicPr/>
              <p:nvPr/>
            </p:nvPicPr>
            <p:blipFill>
              <a:blip r:embed="rId5"/>
              <a:stretch>
                <a:fillRect/>
              </a:stretch>
            </p:blipFill>
            <p:spPr>
              <a:xfrm>
                <a:off x="2366864" y="2701717"/>
                <a:ext cx="18000" cy="18000"/>
              </a:xfrm>
              <a:prstGeom prst="rect">
                <a:avLst/>
              </a:prstGeom>
            </p:spPr>
          </p:pic>
        </mc:Fallback>
      </mc:AlternateContent>
      <p:sp>
        <p:nvSpPr>
          <p:cNvPr id="13" name="CaixaDeTexto 3">
            <a:extLst>
              <a:ext uri="{FF2B5EF4-FFF2-40B4-BE49-F238E27FC236}">
                <a16:creationId xmlns:a16="http://schemas.microsoft.com/office/drawing/2014/main" id="{852FD026-9F80-841A-4042-78E70218EC00}"/>
              </a:ext>
            </a:extLst>
          </p:cNvPr>
          <p:cNvSpPr txBox="1"/>
          <p:nvPr/>
        </p:nvSpPr>
        <p:spPr>
          <a:xfrm>
            <a:off x="1987826" y="541802"/>
            <a:ext cx="3984396" cy="385298"/>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screenshot of a graph&#10;&#10;AI-generated content may be incorrect.">
            <a:extLst>
              <a:ext uri="{FF2B5EF4-FFF2-40B4-BE49-F238E27FC236}">
                <a16:creationId xmlns:a16="http://schemas.microsoft.com/office/drawing/2014/main" id="{410C368C-8D1B-94BD-C169-E6662A0D6C30}"/>
              </a:ext>
            </a:extLst>
          </p:cNvPr>
          <p:cNvPicPr>
            <a:picLocks noChangeAspect="1"/>
          </p:cNvPicPr>
          <p:nvPr/>
        </p:nvPicPr>
        <p:blipFill>
          <a:blip r:embed="rId6"/>
          <a:stretch>
            <a:fillRect/>
          </a:stretch>
        </p:blipFill>
        <p:spPr>
          <a:xfrm>
            <a:off x="1160186" y="1523494"/>
            <a:ext cx="4640539" cy="5323562"/>
          </a:xfrm>
          <a:prstGeom prst="rect">
            <a:avLst/>
          </a:prstGeom>
        </p:spPr>
      </p:pic>
      <p:pic>
        <p:nvPicPr>
          <p:cNvPr id="7" name="Picture 6">
            <a:extLst>
              <a:ext uri="{FF2B5EF4-FFF2-40B4-BE49-F238E27FC236}">
                <a16:creationId xmlns:a16="http://schemas.microsoft.com/office/drawing/2014/main" id="{46732360-EB7C-A80E-F87E-D6F7752A0695}"/>
              </a:ext>
            </a:extLst>
          </p:cNvPr>
          <p:cNvPicPr>
            <a:picLocks noChangeAspect="1"/>
          </p:cNvPicPr>
          <p:nvPr/>
        </p:nvPicPr>
        <p:blipFill>
          <a:blip r:embed="rId7"/>
          <a:stretch>
            <a:fillRect/>
          </a:stretch>
        </p:blipFill>
        <p:spPr>
          <a:xfrm>
            <a:off x="858303" y="1052901"/>
            <a:ext cx="5353966" cy="470593"/>
          </a:xfrm>
          <a:prstGeom prst="rect">
            <a:avLst/>
          </a:prstGeom>
        </p:spPr>
      </p:pic>
    </p:spTree>
    <p:extLst>
      <p:ext uri="{BB962C8B-B14F-4D97-AF65-F5344CB8AC3E}">
        <p14:creationId xmlns:p14="http://schemas.microsoft.com/office/powerpoint/2010/main" val="4226021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72B67-02EC-405A-7022-39EB47ABF70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CF453E-B107-1CF4-5766-89543D8FF141}"/>
              </a:ext>
            </a:extLst>
          </p:cNvPr>
          <p:cNvSpPr txBox="1"/>
          <p:nvPr/>
        </p:nvSpPr>
        <p:spPr>
          <a:xfrm>
            <a:off x="4213946" y="452605"/>
            <a:ext cx="6096000" cy="385362"/>
          </a:xfrm>
          <a:prstGeom prst="rect">
            <a:avLst/>
          </a:prstGeom>
          <a:noFill/>
        </p:spPr>
        <p:txBody>
          <a:bodyPr wrap="square">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http://www.bom.gov.au/climate/mjo/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4FAF507-53FF-03EA-D0CA-7497E61B87BA}"/>
              </a:ext>
            </a:extLst>
          </p:cNvPr>
          <p:cNvPicPr>
            <a:picLocks noChangeAspect="1"/>
          </p:cNvPicPr>
          <p:nvPr/>
        </p:nvPicPr>
        <p:blipFill>
          <a:blip r:embed="rId2"/>
          <a:stretch>
            <a:fillRect/>
          </a:stretch>
        </p:blipFill>
        <p:spPr>
          <a:xfrm>
            <a:off x="1105766" y="941929"/>
            <a:ext cx="9980468" cy="4406191"/>
          </a:xfrm>
          <a:prstGeom prst="rect">
            <a:avLst/>
          </a:prstGeom>
        </p:spPr>
      </p:pic>
      <p:sp>
        <p:nvSpPr>
          <p:cNvPr id="8" name="Rectangle 7">
            <a:extLst>
              <a:ext uri="{FF2B5EF4-FFF2-40B4-BE49-F238E27FC236}">
                <a16:creationId xmlns:a16="http://schemas.microsoft.com/office/drawing/2014/main" id="{9522108D-46BE-EA7F-26E0-7CF80A6522CC}"/>
              </a:ext>
            </a:extLst>
          </p:cNvPr>
          <p:cNvSpPr/>
          <p:nvPr/>
        </p:nvSpPr>
        <p:spPr>
          <a:xfrm>
            <a:off x="8790777" y="3865144"/>
            <a:ext cx="1089405" cy="31500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450415A-3554-2DF9-E218-60C227096A69}"/>
              </a:ext>
            </a:extLst>
          </p:cNvPr>
          <p:cNvPicPr>
            <a:picLocks noChangeAspect="1"/>
          </p:cNvPicPr>
          <p:nvPr/>
        </p:nvPicPr>
        <p:blipFill>
          <a:blip r:embed="rId3"/>
          <a:stretch>
            <a:fillRect/>
          </a:stretch>
        </p:blipFill>
        <p:spPr>
          <a:xfrm>
            <a:off x="1214437" y="5452082"/>
            <a:ext cx="10746939" cy="1122483"/>
          </a:xfrm>
          <a:prstGeom prst="rect">
            <a:avLst/>
          </a:prstGeom>
        </p:spPr>
      </p:pic>
    </p:spTree>
    <p:extLst>
      <p:ext uri="{BB962C8B-B14F-4D97-AF65-F5344CB8AC3E}">
        <p14:creationId xmlns:p14="http://schemas.microsoft.com/office/powerpoint/2010/main" val="746311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010A7-E0A7-ED86-0971-6DEBF221AAA8}"/>
              </a:ext>
            </a:extLst>
          </p:cNvPr>
          <p:cNvGrpSpPr/>
          <p:nvPr/>
        </p:nvGrpSpPr>
        <p:grpSpPr>
          <a:xfrm>
            <a:off x="1960343" y="3103967"/>
            <a:ext cx="3310401" cy="2555092"/>
            <a:chOff x="1960343" y="3103967"/>
            <a:chExt cx="3310401" cy="2555092"/>
          </a:xfrm>
        </p:grpSpPr>
        <p:pic>
          <p:nvPicPr>
            <p:cNvPr id="32" name="Imagem 31">
              <a:extLst>
                <a:ext uri="{FF2B5EF4-FFF2-40B4-BE49-F238E27FC236}">
                  <a16:creationId xmlns:a16="http://schemas.microsoft.com/office/drawing/2014/main" id="{54CB2E9F-6184-9018-1B0B-0728492F73A4}"/>
                </a:ext>
              </a:extLst>
            </p:cNvPr>
            <p:cNvPicPr>
              <a:picLocks noChangeAspect="1"/>
            </p:cNvPicPr>
            <p:nvPr/>
          </p:nvPicPr>
          <p:blipFill rotWithShape="1">
            <a:blip r:embed="rId3">
              <a:extLst>
                <a:ext uri="{28A0092B-C50C-407E-A947-70E740481C1C}">
                  <a14:useLocalDpi xmlns:a14="http://schemas.microsoft.com/office/drawing/2010/main" val="0"/>
                </a:ext>
              </a:extLst>
            </a:blip>
            <a:srcRect l="3333" t="18397" r="52150" b="55424"/>
            <a:stretch/>
          </p:blipFill>
          <p:spPr>
            <a:xfrm>
              <a:off x="1960343" y="3103967"/>
              <a:ext cx="3310401" cy="2555092"/>
            </a:xfrm>
            <a:prstGeom prst="rect">
              <a:avLst/>
            </a:prstGeom>
          </p:spPr>
        </p:pic>
        <p:sp>
          <p:nvSpPr>
            <p:cNvPr id="9" name="Seta em curva para cima 1">
              <a:extLst>
                <a:ext uri="{FF2B5EF4-FFF2-40B4-BE49-F238E27FC236}">
                  <a16:creationId xmlns:a16="http://schemas.microsoft.com/office/drawing/2014/main" id="{69C63BFE-2638-404C-B0F7-6ABD080FD7D7}"/>
                </a:ext>
              </a:extLst>
            </p:cNvPr>
            <p:cNvSpPr>
              <a:spLocks/>
            </p:cNvSpPr>
            <p:nvPr/>
          </p:nvSpPr>
          <p:spPr>
            <a:xfrm>
              <a:off x="4192533" y="3920563"/>
              <a:ext cx="553090" cy="235132"/>
            </a:xfrm>
            <a:prstGeom prst="curvedUpArrow">
              <a:avLst/>
            </a:prstGeom>
            <a:solidFill>
              <a:schemeClr val="accent1">
                <a:lumMod val="20000"/>
                <a:lumOff val="80000"/>
              </a:schemeClr>
            </a:solidFill>
            <a:ln w="19050">
              <a:solidFill>
                <a:srgbClr val="F90F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p>
          </p:txBody>
        </p:sp>
        <p:sp>
          <p:nvSpPr>
            <p:cNvPr id="10" name="Seta em curva para cima 1">
              <a:extLst>
                <a:ext uri="{FF2B5EF4-FFF2-40B4-BE49-F238E27FC236}">
                  <a16:creationId xmlns:a16="http://schemas.microsoft.com/office/drawing/2014/main" id="{0CC32ACB-686C-454E-BE8D-BEF922AF7259}"/>
                </a:ext>
              </a:extLst>
            </p:cNvPr>
            <p:cNvSpPr>
              <a:spLocks/>
            </p:cNvSpPr>
            <p:nvPr/>
          </p:nvSpPr>
          <p:spPr>
            <a:xfrm>
              <a:off x="4261648" y="5181808"/>
              <a:ext cx="483975" cy="235132"/>
            </a:xfrm>
            <a:prstGeom prst="curvedUpArrow">
              <a:avLst/>
            </a:prstGeom>
            <a:solidFill>
              <a:schemeClr val="accent1">
                <a:lumMod val="20000"/>
                <a:lumOff val="80000"/>
              </a:schemeClr>
            </a:solidFill>
            <a:ln w="19050">
              <a:solidFill>
                <a:srgbClr val="F90F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p>
          </p:txBody>
        </p:sp>
      </p:grpSp>
      <p:grpSp>
        <p:nvGrpSpPr>
          <p:cNvPr id="4" name="Group 3">
            <a:extLst>
              <a:ext uri="{FF2B5EF4-FFF2-40B4-BE49-F238E27FC236}">
                <a16:creationId xmlns:a16="http://schemas.microsoft.com/office/drawing/2014/main" id="{12CE16BE-5C0B-EDA5-215E-251CE68EC5D0}"/>
              </a:ext>
            </a:extLst>
          </p:cNvPr>
          <p:cNvGrpSpPr/>
          <p:nvPr/>
        </p:nvGrpSpPr>
        <p:grpSpPr>
          <a:xfrm>
            <a:off x="8122057" y="3122760"/>
            <a:ext cx="2914790" cy="2530642"/>
            <a:chOff x="8122057" y="3122760"/>
            <a:chExt cx="2914790" cy="2530642"/>
          </a:xfrm>
        </p:grpSpPr>
        <p:pic>
          <p:nvPicPr>
            <p:cNvPr id="36" name="Imagem 35">
              <a:extLst>
                <a:ext uri="{FF2B5EF4-FFF2-40B4-BE49-F238E27FC236}">
                  <a16:creationId xmlns:a16="http://schemas.microsoft.com/office/drawing/2014/main" id="{B44BC750-F188-EA31-1669-45E35EC0294B}"/>
                </a:ext>
              </a:extLst>
            </p:cNvPr>
            <p:cNvPicPr>
              <a:picLocks noChangeAspect="1"/>
            </p:cNvPicPr>
            <p:nvPr/>
          </p:nvPicPr>
          <p:blipFill rotWithShape="1">
            <a:blip r:embed="rId4">
              <a:extLst>
                <a:ext uri="{28A0092B-C50C-407E-A947-70E740481C1C}">
                  <a14:useLocalDpi xmlns:a14="http://schemas.microsoft.com/office/drawing/2010/main" val="0"/>
                </a:ext>
              </a:extLst>
            </a:blip>
            <a:srcRect l="8174" t="18542" r="52687" b="55587"/>
            <a:stretch/>
          </p:blipFill>
          <p:spPr>
            <a:xfrm>
              <a:off x="8122057" y="3122760"/>
              <a:ext cx="2914790" cy="2530642"/>
            </a:xfrm>
            <a:prstGeom prst="rect">
              <a:avLst/>
            </a:prstGeom>
          </p:spPr>
        </p:pic>
        <p:sp>
          <p:nvSpPr>
            <p:cNvPr id="12" name="Seta em curva para cima 1">
              <a:extLst>
                <a:ext uri="{FF2B5EF4-FFF2-40B4-BE49-F238E27FC236}">
                  <a16:creationId xmlns:a16="http://schemas.microsoft.com/office/drawing/2014/main" id="{0F18B77E-75DA-403E-BCD4-AAA7BB876676}"/>
                </a:ext>
              </a:extLst>
            </p:cNvPr>
            <p:cNvSpPr>
              <a:spLocks/>
            </p:cNvSpPr>
            <p:nvPr/>
          </p:nvSpPr>
          <p:spPr>
            <a:xfrm rot="300000">
              <a:off x="9758586" y="3959921"/>
              <a:ext cx="946143" cy="255409"/>
            </a:xfrm>
            <a:prstGeom prst="curvedUpArrow">
              <a:avLst/>
            </a:prstGeom>
            <a:solidFill>
              <a:schemeClr val="accent1">
                <a:lumMod val="20000"/>
                <a:lumOff val="80000"/>
              </a:schemeClr>
            </a:solidFill>
            <a:ln w="19050">
              <a:solidFill>
                <a:srgbClr val="F90F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p>
          </p:txBody>
        </p:sp>
        <p:sp>
          <p:nvSpPr>
            <p:cNvPr id="13" name="Seta em curva para cima 1">
              <a:extLst>
                <a:ext uri="{FF2B5EF4-FFF2-40B4-BE49-F238E27FC236}">
                  <a16:creationId xmlns:a16="http://schemas.microsoft.com/office/drawing/2014/main" id="{CD0D6E25-3FD8-49C7-8D34-1AB0F652E4A7}"/>
                </a:ext>
              </a:extLst>
            </p:cNvPr>
            <p:cNvSpPr>
              <a:spLocks/>
            </p:cNvSpPr>
            <p:nvPr/>
          </p:nvSpPr>
          <p:spPr>
            <a:xfrm>
              <a:off x="10088979" y="5255435"/>
              <a:ext cx="625081" cy="204635"/>
            </a:xfrm>
            <a:prstGeom prst="curvedUpArrow">
              <a:avLst/>
            </a:prstGeom>
            <a:solidFill>
              <a:schemeClr val="accent1">
                <a:lumMod val="20000"/>
                <a:lumOff val="80000"/>
              </a:schemeClr>
            </a:solidFill>
            <a:ln w="19050">
              <a:solidFill>
                <a:srgbClr val="F90F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p>
          </p:txBody>
        </p:sp>
      </p:grpSp>
      <p:grpSp>
        <p:nvGrpSpPr>
          <p:cNvPr id="3" name="Group 2">
            <a:extLst>
              <a:ext uri="{FF2B5EF4-FFF2-40B4-BE49-F238E27FC236}">
                <a16:creationId xmlns:a16="http://schemas.microsoft.com/office/drawing/2014/main" id="{7173C889-64A6-047B-C987-276213FEE133}"/>
              </a:ext>
            </a:extLst>
          </p:cNvPr>
          <p:cNvGrpSpPr/>
          <p:nvPr/>
        </p:nvGrpSpPr>
        <p:grpSpPr>
          <a:xfrm>
            <a:off x="5219223" y="3078514"/>
            <a:ext cx="2941991" cy="2588987"/>
            <a:chOff x="5219223" y="3078514"/>
            <a:chExt cx="2941991" cy="2588987"/>
          </a:xfrm>
        </p:grpSpPr>
        <p:pic>
          <p:nvPicPr>
            <p:cNvPr id="34" name="Imagem 33">
              <a:extLst>
                <a:ext uri="{FF2B5EF4-FFF2-40B4-BE49-F238E27FC236}">
                  <a16:creationId xmlns:a16="http://schemas.microsoft.com/office/drawing/2014/main" id="{97DCF1EC-DB7E-ED56-0D35-10FC853EE33B}"/>
                </a:ext>
              </a:extLst>
            </p:cNvPr>
            <p:cNvPicPr>
              <a:picLocks noChangeAspect="1"/>
            </p:cNvPicPr>
            <p:nvPr/>
          </p:nvPicPr>
          <p:blipFill rotWithShape="1">
            <a:blip r:embed="rId5">
              <a:extLst>
                <a:ext uri="{28A0092B-C50C-407E-A947-70E740481C1C}">
                  <a14:useLocalDpi xmlns:a14="http://schemas.microsoft.com/office/drawing/2010/main" val="0"/>
                </a:ext>
              </a:extLst>
            </a:blip>
            <a:srcRect l="8064" t="18159" r="52581" b="55455"/>
            <a:stretch/>
          </p:blipFill>
          <p:spPr>
            <a:xfrm>
              <a:off x="5219223" y="3078514"/>
              <a:ext cx="2941991" cy="2588987"/>
            </a:xfrm>
            <a:prstGeom prst="rect">
              <a:avLst/>
            </a:prstGeom>
          </p:spPr>
        </p:pic>
        <p:sp>
          <p:nvSpPr>
            <p:cNvPr id="11" name="Seta em curva para cima 1">
              <a:extLst>
                <a:ext uri="{FF2B5EF4-FFF2-40B4-BE49-F238E27FC236}">
                  <a16:creationId xmlns:a16="http://schemas.microsoft.com/office/drawing/2014/main" id="{F8B6A9C6-75E9-4D73-9C7C-9E936C9FFEE5}"/>
                </a:ext>
              </a:extLst>
            </p:cNvPr>
            <p:cNvSpPr>
              <a:spLocks/>
            </p:cNvSpPr>
            <p:nvPr/>
          </p:nvSpPr>
          <p:spPr>
            <a:xfrm>
              <a:off x="7014238" y="3970060"/>
              <a:ext cx="790776" cy="235132"/>
            </a:xfrm>
            <a:prstGeom prst="curvedUpArrow">
              <a:avLst/>
            </a:prstGeom>
            <a:solidFill>
              <a:schemeClr val="accent1">
                <a:lumMod val="20000"/>
                <a:lumOff val="80000"/>
              </a:schemeClr>
            </a:solidFill>
            <a:ln w="19050">
              <a:solidFill>
                <a:srgbClr val="F90F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p>
          </p:txBody>
        </p:sp>
        <p:sp>
          <p:nvSpPr>
            <p:cNvPr id="14" name="Seta em curva para cima 1">
              <a:extLst>
                <a:ext uri="{FF2B5EF4-FFF2-40B4-BE49-F238E27FC236}">
                  <a16:creationId xmlns:a16="http://schemas.microsoft.com/office/drawing/2014/main" id="{BE0623FF-BE58-4409-8C0A-09B98F905FB0}"/>
                </a:ext>
              </a:extLst>
            </p:cNvPr>
            <p:cNvSpPr>
              <a:spLocks/>
            </p:cNvSpPr>
            <p:nvPr/>
          </p:nvSpPr>
          <p:spPr>
            <a:xfrm>
              <a:off x="7007586" y="5240187"/>
              <a:ext cx="790776" cy="235132"/>
            </a:xfrm>
            <a:prstGeom prst="curvedUpArrow">
              <a:avLst/>
            </a:prstGeom>
            <a:solidFill>
              <a:schemeClr val="accent1">
                <a:lumMod val="20000"/>
                <a:lumOff val="80000"/>
              </a:schemeClr>
            </a:solidFill>
            <a:ln w="19050">
              <a:solidFill>
                <a:srgbClr val="F90F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p>
          </p:txBody>
        </p:sp>
      </p:grpSp>
      <p:sp>
        <p:nvSpPr>
          <p:cNvPr id="15" name="CaixaDeTexto 3">
            <a:extLst>
              <a:ext uri="{FF2B5EF4-FFF2-40B4-BE49-F238E27FC236}">
                <a16:creationId xmlns:a16="http://schemas.microsoft.com/office/drawing/2014/main" id="{F2D452E3-055D-47D1-9707-056F4BB0575A}"/>
              </a:ext>
            </a:extLst>
          </p:cNvPr>
          <p:cNvSpPr txBox="1"/>
          <p:nvPr/>
        </p:nvSpPr>
        <p:spPr>
          <a:xfrm>
            <a:off x="101028" y="6227495"/>
            <a:ext cx="3063639" cy="483017"/>
          </a:xfrm>
          <a:prstGeom prst="rect">
            <a:avLst/>
          </a:prstGeom>
          <a:noFill/>
        </p:spPr>
        <p:txBody>
          <a:bodyPr wrap="square" rtlCol="0">
            <a:spAutoFit/>
          </a:bodyPr>
          <a:lstStyle/>
          <a:p>
            <a:pPr>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MJO </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phases 7, 8, 1</a:t>
            </a:r>
            <a:endParaRPr lang="pt-BR" sz="240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CaixaDeTexto 15">
                <a:extLst>
                  <a:ext uri="{FF2B5EF4-FFF2-40B4-BE49-F238E27FC236}">
                    <a16:creationId xmlns:a16="http://schemas.microsoft.com/office/drawing/2014/main" id="{8CD20B0F-C3C9-4821-A33F-FEDFD3644B87}"/>
                  </a:ext>
                </a:extLst>
              </p:cNvPr>
              <p:cNvSpPr txBox="1"/>
              <p:nvPr/>
            </p:nvSpPr>
            <p:spPr>
              <a:xfrm>
                <a:off x="2854657" y="5833495"/>
                <a:ext cx="8182189" cy="707886"/>
              </a:xfrm>
              <a:prstGeom prst="rect">
                <a:avLst/>
              </a:prstGeom>
              <a:noFill/>
            </p:spPr>
            <p:txBody>
              <a:bodyPr wrap="square">
                <a:spAutoFit/>
              </a:bodyPr>
              <a:lstStyle/>
              <a:p>
                <a:pPr algn="r"/>
                <a:r>
                  <a:rPr lang="en-US" sz="2000">
                    <a:latin typeface="Times New Roman" panose="02020603050405020304" pitchFamily="18" charset="0"/>
                    <a:cs typeface="Times New Roman" panose="02020603050405020304" pitchFamily="18" charset="0"/>
                  </a:rPr>
                  <a:t>OLR </a:t>
                </a:r>
                <a14:m>
                  <m:oMath xmlns:m="http://schemas.openxmlformats.org/officeDocument/2006/math">
                    <m:d>
                      <m:d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𝑊</m:t>
                        </m:r>
                        <m:sSup>
                          <m:sSup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en-US" sz="2000">
                    <a:latin typeface="Times New Roman" panose="02020603050405020304" pitchFamily="18" charset="0"/>
                    <a:cs typeface="Times New Roman" panose="02020603050405020304" pitchFamily="18" charset="0"/>
                  </a:rPr>
                  <a:t>, low-level wind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𝑚</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𝑠</m:t>
                            </m:r>
                          </m:e>
                          <m:sup>
                            <m:r>
                              <a:rPr lang="en-US" sz="2000" i="1">
                                <a:latin typeface="Cambria Math" panose="02040503050406030204" pitchFamily="18" charset="0"/>
                                <a:ea typeface="Calibri" panose="020F0502020204030204" pitchFamily="34" charset="0"/>
                                <a:cs typeface="Times New Roman" panose="02020603050405020304" pitchFamily="18" charset="0"/>
                              </a:rPr>
                              <m:t>−1</m:t>
                            </m:r>
                          </m:sup>
                        </m:sSup>
                      </m:e>
                    </m:d>
                  </m:oMath>
                </a14:m>
                <a:r>
                  <a:rPr lang="en-US" sz="2000">
                    <a:latin typeface="Times New Roman" panose="02020603050405020304" pitchFamily="18" charset="0"/>
                    <a:cs typeface="Times New Roman" panose="02020603050405020304" pitchFamily="18" charset="0"/>
                  </a:rPr>
                  <a:t> (top), and streamfunction anomalies (200 hPa)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𝑚</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𝑠</m:t>
                            </m:r>
                          </m:e>
                          <m:sup>
                            <m:r>
                              <a:rPr lang="en-US" sz="2000" i="1">
                                <a:latin typeface="Cambria Math" panose="02040503050406030204" pitchFamily="18" charset="0"/>
                                <a:ea typeface="Calibri" panose="020F0502020204030204" pitchFamily="34" charset="0"/>
                                <a:cs typeface="Times New Roman" panose="02020603050405020304" pitchFamily="18" charset="0"/>
                              </a:rPr>
                              <m:t>−1</m:t>
                            </m:r>
                          </m:sup>
                        </m:sSup>
                      </m:e>
                    </m:d>
                  </m:oMath>
                </a14:m>
                <a:r>
                  <a:rPr lang="en-US" sz="2000">
                    <a:latin typeface="Times New Roman" panose="02020603050405020304" pitchFamily="18" charset="0"/>
                    <a:cs typeface="Times New Roman" panose="02020603050405020304" pitchFamily="18" charset="0"/>
                  </a:rPr>
                  <a:t> (bottom) in observations and simulations.</a:t>
                </a:r>
                <a:endParaRPr lang="pt-BR" sz="2000"/>
              </a:p>
            </p:txBody>
          </p:sp>
        </mc:Choice>
        <mc:Fallback xmlns="">
          <p:sp>
            <p:nvSpPr>
              <p:cNvPr id="16" name="CaixaDeTexto 15">
                <a:extLst>
                  <a:ext uri="{FF2B5EF4-FFF2-40B4-BE49-F238E27FC236}">
                    <a16:creationId xmlns:a16="http://schemas.microsoft.com/office/drawing/2014/main" id="{8CD20B0F-C3C9-4821-A33F-FEDFD3644B87}"/>
                  </a:ext>
                </a:extLst>
              </p:cNvPr>
              <p:cNvSpPr txBox="1">
                <a:spLocks noRot="1" noChangeAspect="1" noMove="1" noResize="1" noEditPoints="1" noAdjustHandles="1" noChangeArrowheads="1" noChangeShapeType="1" noTextEdit="1"/>
              </p:cNvSpPr>
              <p:nvPr/>
            </p:nvSpPr>
            <p:spPr>
              <a:xfrm>
                <a:off x="2854657" y="5833495"/>
                <a:ext cx="8182189" cy="707886"/>
              </a:xfrm>
              <a:prstGeom prst="rect">
                <a:avLst/>
              </a:prstGeom>
              <a:blipFill>
                <a:blip r:embed="rId6"/>
                <a:stretch>
                  <a:fillRect t="-5172" r="-1340" b="-13793"/>
                </a:stretch>
              </a:blipFill>
            </p:spPr>
            <p:txBody>
              <a:bodyPr/>
              <a:lstStyle/>
              <a:p>
                <a:r>
                  <a:rPr lang="pt-BR">
                    <a:noFill/>
                  </a:rPr>
                  <a:t> </a:t>
                </a:r>
              </a:p>
            </p:txBody>
          </p:sp>
        </mc:Fallback>
      </mc:AlternateContent>
      <p:pic>
        <p:nvPicPr>
          <p:cNvPr id="28" name="Imagem 27">
            <a:extLst>
              <a:ext uri="{FF2B5EF4-FFF2-40B4-BE49-F238E27FC236}">
                <a16:creationId xmlns:a16="http://schemas.microsoft.com/office/drawing/2014/main" id="{FFA98DD9-CA52-F377-1243-2F03BBFE9BA8}"/>
              </a:ext>
            </a:extLst>
          </p:cNvPr>
          <p:cNvPicPr>
            <a:picLocks noChangeAspect="1"/>
          </p:cNvPicPr>
          <p:nvPr/>
        </p:nvPicPr>
        <p:blipFill rotWithShape="1">
          <a:blip r:embed="rId7">
            <a:extLst>
              <a:ext uri="{28A0092B-C50C-407E-A947-70E740481C1C}">
                <a14:useLocalDpi xmlns:a14="http://schemas.microsoft.com/office/drawing/2010/main" val="0"/>
              </a:ext>
            </a:extLst>
          </a:blip>
          <a:srcRect l="4086" t="2675" r="14194" b="57914"/>
          <a:stretch/>
        </p:blipFill>
        <p:spPr>
          <a:xfrm>
            <a:off x="9548" y="33211"/>
            <a:ext cx="4058161" cy="2568710"/>
          </a:xfrm>
          <a:prstGeom prst="rect">
            <a:avLst/>
          </a:prstGeom>
        </p:spPr>
      </p:pic>
      <p:pic>
        <p:nvPicPr>
          <p:cNvPr id="18" name="Imagem 17">
            <a:extLst>
              <a:ext uri="{FF2B5EF4-FFF2-40B4-BE49-F238E27FC236}">
                <a16:creationId xmlns:a16="http://schemas.microsoft.com/office/drawing/2014/main" id="{A783AAF8-AF19-400E-933D-7967F0F5A7DA}"/>
              </a:ext>
            </a:extLst>
          </p:cNvPr>
          <p:cNvPicPr/>
          <p:nvPr/>
        </p:nvPicPr>
        <p:blipFill rotWithShape="1">
          <a:blip r:embed="rId8" cstate="print">
            <a:extLst>
              <a:ext uri="{28A0092B-C50C-407E-A947-70E740481C1C}">
                <a14:useLocalDpi xmlns:a14="http://schemas.microsoft.com/office/drawing/2010/main" val="0"/>
              </a:ext>
            </a:extLst>
          </a:blip>
          <a:srcRect l="6787" t="66121" r="21593" b="32070"/>
          <a:stretch/>
        </p:blipFill>
        <p:spPr bwMode="auto">
          <a:xfrm>
            <a:off x="195348" y="2583913"/>
            <a:ext cx="3509960" cy="127006"/>
          </a:xfrm>
          <a:prstGeom prst="rect">
            <a:avLst/>
          </a:prstGeom>
          <a:ln>
            <a:noFill/>
          </a:ln>
          <a:extLst>
            <a:ext uri="{53640926-AAD7-44D8-BBD7-CCE9431645EC}">
              <a14:shadowObscured xmlns:a14="http://schemas.microsoft.com/office/drawing/2010/main"/>
            </a:ext>
          </a:extLst>
        </p:spPr>
      </p:pic>
      <p:pic>
        <p:nvPicPr>
          <p:cNvPr id="30" name="Imagem 29">
            <a:extLst>
              <a:ext uri="{FF2B5EF4-FFF2-40B4-BE49-F238E27FC236}">
                <a16:creationId xmlns:a16="http://schemas.microsoft.com/office/drawing/2014/main" id="{A33FAA80-57F7-DEBD-E827-7B35D14C470B}"/>
              </a:ext>
            </a:extLst>
          </p:cNvPr>
          <p:cNvPicPr>
            <a:picLocks noChangeAspect="1"/>
          </p:cNvPicPr>
          <p:nvPr/>
        </p:nvPicPr>
        <p:blipFill rotWithShape="1">
          <a:blip r:embed="rId9">
            <a:extLst>
              <a:ext uri="{28A0092B-C50C-407E-A947-70E740481C1C}">
                <a14:useLocalDpi xmlns:a14="http://schemas.microsoft.com/office/drawing/2010/main" val="0"/>
              </a:ext>
            </a:extLst>
          </a:blip>
          <a:srcRect l="4166" t="2592" r="13750" b="57964"/>
          <a:stretch/>
        </p:blipFill>
        <p:spPr>
          <a:xfrm>
            <a:off x="4063896" y="39027"/>
            <a:ext cx="4060397" cy="2560877"/>
          </a:xfrm>
          <a:prstGeom prst="rect">
            <a:avLst/>
          </a:prstGeom>
        </p:spPr>
      </p:pic>
      <p:pic>
        <p:nvPicPr>
          <p:cNvPr id="19" name="Imagem 18">
            <a:extLst>
              <a:ext uri="{FF2B5EF4-FFF2-40B4-BE49-F238E27FC236}">
                <a16:creationId xmlns:a16="http://schemas.microsoft.com/office/drawing/2014/main" id="{AE5EECC3-90D4-4E3E-B55B-44A18B5428BB}"/>
              </a:ext>
            </a:extLst>
          </p:cNvPr>
          <p:cNvPicPr/>
          <p:nvPr/>
        </p:nvPicPr>
        <p:blipFill rotWithShape="1">
          <a:blip r:embed="rId8" cstate="print">
            <a:extLst>
              <a:ext uri="{28A0092B-C50C-407E-A947-70E740481C1C}">
                <a14:useLocalDpi xmlns:a14="http://schemas.microsoft.com/office/drawing/2010/main" val="0"/>
              </a:ext>
            </a:extLst>
          </a:blip>
          <a:srcRect l="6787" t="66121" r="21593" b="32070"/>
          <a:stretch/>
        </p:blipFill>
        <p:spPr bwMode="auto">
          <a:xfrm>
            <a:off x="4253509" y="2584179"/>
            <a:ext cx="3458128" cy="126740"/>
          </a:xfrm>
          <a:prstGeom prst="rect">
            <a:avLst/>
          </a:prstGeom>
          <a:ln>
            <a:noFill/>
          </a:ln>
          <a:extLst>
            <a:ext uri="{53640926-AAD7-44D8-BBD7-CCE9431645EC}">
              <a14:shadowObscured xmlns:a14="http://schemas.microsoft.com/office/drawing/2010/main"/>
            </a:ext>
          </a:extLst>
        </p:spPr>
      </p:pic>
      <p:pic>
        <p:nvPicPr>
          <p:cNvPr id="31" name="Imagem 30">
            <a:extLst>
              <a:ext uri="{FF2B5EF4-FFF2-40B4-BE49-F238E27FC236}">
                <a16:creationId xmlns:a16="http://schemas.microsoft.com/office/drawing/2014/main" id="{5840FACF-18D0-0558-538A-CFAA050B6B1A}"/>
              </a:ext>
            </a:extLst>
          </p:cNvPr>
          <p:cNvPicPr>
            <a:picLocks noChangeAspect="1"/>
          </p:cNvPicPr>
          <p:nvPr/>
        </p:nvPicPr>
        <p:blipFill rotWithShape="1">
          <a:blip r:embed="rId10">
            <a:extLst>
              <a:ext uri="{28A0092B-C50C-407E-A947-70E740481C1C}">
                <a14:useLocalDpi xmlns:a14="http://schemas.microsoft.com/office/drawing/2010/main" val="0"/>
              </a:ext>
            </a:extLst>
          </a:blip>
          <a:srcRect l="4064" t="2713" r="14159" b="57908"/>
          <a:stretch/>
        </p:blipFill>
        <p:spPr>
          <a:xfrm>
            <a:off x="8122057" y="33211"/>
            <a:ext cx="4064433" cy="2568710"/>
          </a:xfrm>
          <a:prstGeom prst="rect">
            <a:avLst/>
          </a:prstGeom>
        </p:spPr>
      </p:pic>
      <p:pic>
        <p:nvPicPr>
          <p:cNvPr id="20" name="Imagem 19">
            <a:extLst>
              <a:ext uri="{FF2B5EF4-FFF2-40B4-BE49-F238E27FC236}">
                <a16:creationId xmlns:a16="http://schemas.microsoft.com/office/drawing/2014/main" id="{183A383F-0B67-4492-A649-4A91798DBCE9}"/>
              </a:ext>
            </a:extLst>
          </p:cNvPr>
          <p:cNvPicPr/>
          <p:nvPr/>
        </p:nvPicPr>
        <p:blipFill rotWithShape="1">
          <a:blip r:embed="rId8" cstate="print">
            <a:extLst>
              <a:ext uri="{28A0092B-C50C-407E-A947-70E740481C1C}">
                <a14:useLocalDpi xmlns:a14="http://schemas.microsoft.com/office/drawing/2010/main" val="0"/>
              </a:ext>
            </a:extLst>
          </a:blip>
          <a:srcRect l="6787" t="66121" r="21593" b="32070"/>
          <a:stretch/>
        </p:blipFill>
        <p:spPr bwMode="auto">
          <a:xfrm>
            <a:off x="8310093" y="2587745"/>
            <a:ext cx="3485933" cy="123174"/>
          </a:xfrm>
          <a:prstGeom prst="rect">
            <a:avLst/>
          </a:prstGeom>
          <a:ln>
            <a:noFill/>
          </a:ln>
          <a:extLst>
            <a:ext uri="{53640926-AAD7-44D8-BBD7-CCE9431645EC}">
              <a14:shadowObscured xmlns:a14="http://schemas.microsoft.com/office/drawing/2010/main"/>
            </a:ext>
          </a:extLst>
        </p:spPr>
      </p:pic>
      <p:pic>
        <p:nvPicPr>
          <p:cNvPr id="21" name="Imagem 20">
            <a:extLst>
              <a:ext uri="{FF2B5EF4-FFF2-40B4-BE49-F238E27FC236}">
                <a16:creationId xmlns:a16="http://schemas.microsoft.com/office/drawing/2014/main" id="{F7F76D01-B732-4EED-ADA5-68C7E1E87873}"/>
              </a:ext>
            </a:extLst>
          </p:cNvPr>
          <p:cNvPicPr/>
          <p:nvPr/>
        </p:nvPicPr>
        <p:blipFill rotWithShape="1">
          <a:blip r:embed="rId11" cstate="print">
            <a:extLst>
              <a:ext uri="{28A0092B-C50C-407E-A947-70E740481C1C}">
                <a14:useLocalDpi xmlns:a14="http://schemas.microsoft.com/office/drawing/2010/main" val="0"/>
              </a:ext>
            </a:extLst>
          </a:blip>
          <a:srcRect l="7835" t="57163" r="61411" b="40319"/>
          <a:stretch/>
        </p:blipFill>
        <p:spPr bwMode="auto">
          <a:xfrm>
            <a:off x="2261880" y="5599948"/>
            <a:ext cx="2345587" cy="244129"/>
          </a:xfrm>
          <a:prstGeom prst="rect">
            <a:avLst/>
          </a:prstGeom>
          <a:ln>
            <a:noFill/>
          </a:ln>
          <a:extLst>
            <a:ext uri="{53640926-AAD7-44D8-BBD7-CCE9431645EC}">
              <a14:shadowObscured xmlns:a14="http://schemas.microsoft.com/office/drawing/2010/main"/>
            </a:ext>
          </a:extLst>
        </p:spPr>
      </p:pic>
      <p:pic>
        <p:nvPicPr>
          <p:cNvPr id="33" name="Imagem 32">
            <a:extLst>
              <a:ext uri="{FF2B5EF4-FFF2-40B4-BE49-F238E27FC236}">
                <a16:creationId xmlns:a16="http://schemas.microsoft.com/office/drawing/2014/main" id="{79714E66-3CA6-E7D1-C3AD-132AF58FEBD6}"/>
              </a:ext>
            </a:extLst>
          </p:cNvPr>
          <p:cNvPicPr/>
          <p:nvPr/>
        </p:nvPicPr>
        <p:blipFill rotWithShape="1">
          <a:blip r:embed="rId11" cstate="print">
            <a:extLst>
              <a:ext uri="{28A0092B-C50C-407E-A947-70E740481C1C}">
                <a14:useLocalDpi xmlns:a14="http://schemas.microsoft.com/office/drawing/2010/main" val="0"/>
              </a:ext>
            </a:extLst>
          </a:blip>
          <a:srcRect l="7835" t="57163" r="61411" b="40319"/>
          <a:stretch/>
        </p:blipFill>
        <p:spPr bwMode="auto">
          <a:xfrm>
            <a:off x="5219223" y="5628434"/>
            <a:ext cx="2345587" cy="244129"/>
          </a:xfrm>
          <a:prstGeom prst="rect">
            <a:avLst/>
          </a:prstGeom>
          <a:ln>
            <a:noFill/>
          </a:ln>
          <a:extLst>
            <a:ext uri="{53640926-AAD7-44D8-BBD7-CCE9431645EC}">
              <a14:shadowObscured xmlns:a14="http://schemas.microsoft.com/office/drawing/2010/main"/>
            </a:ext>
          </a:extLst>
        </p:spPr>
      </p:pic>
      <p:pic>
        <p:nvPicPr>
          <p:cNvPr id="35" name="Imagem 34">
            <a:extLst>
              <a:ext uri="{FF2B5EF4-FFF2-40B4-BE49-F238E27FC236}">
                <a16:creationId xmlns:a16="http://schemas.microsoft.com/office/drawing/2014/main" id="{D851D307-7FB1-FA46-F5F9-C1267F95FA01}"/>
              </a:ext>
            </a:extLst>
          </p:cNvPr>
          <p:cNvPicPr>
            <a:picLocks noChangeAspect="1"/>
          </p:cNvPicPr>
          <p:nvPr/>
        </p:nvPicPr>
        <p:blipFill rotWithShape="1">
          <a:blip r:embed="rId12">
            <a:extLst>
              <a:ext uri="{28A0092B-C50C-407E-A947-70E740481C1C}">
                <a14:useLocalDpi xmlns:a14="http://schemas.microsoft.com/office/drawing/2010/main" val="0"/>
              </a:ext>
            </a:extLst>
          </a:blip>
          <a:srcRect l="87544" t="12083" r="3685" b="44609"/>
          <a:stretch/>
        </p:blipFill>
        <p:spPr>
          <a:xfrm>
            <a:off x="11053278" y="2775039"/>
            <a:ext cx="565032" cy="3661414"/>
          </a:xfrm>
          <a:prstGeom prst="rect">
            <a:avLst/>
          </a:prstGeom>
        </p:spPr>
      </p:pic>
      <p:pic>
        <p:nvPicPr>
          <p:cNvPr id="37" name="Imagem 36">
            <a:extLst>
              <a:ext uri="{FF2B5EF4-FFF2-40B4-BE49-F238E27FC236}">
                <a16:creationId xmlns:a16="http://schemas.microsoft.com/office/drawing/2014/main" id="{1EC62369-BEAA-D165-15E6-AE623A2E9DB7}"/>
              </a:ext>
            </a:extLst>
          </p:cNvPr>
          <p:cNvPicPr/>
          <p:nvPr/>
        </p:nvPicPr>
        <p:blipFill rotWithShape="1">
          <a:blip r:embed="rId11" cstate="print">
            <a:extLst>
              <a:ext uri="{28A0092B-C50C-407E-A947-70E740481C1C}">
                <a14:useLocalDpi xmlns:a14="http://schemas.microsoft.com/office/drawing/2010/main" val="0"/>
              </a:ext>
            </a:extLst>
          </a:blip>
          <a:srcRect l="7835" t="57163" r="61411" b="40319"/>
          <a:stretch/>
        </p:blipFill>
        <p:spPr bwMode="auto">
          <a:xfrm>
            <a:off x="8093362" y="5631853"/>
            <a:ext cx="2345587" cy="244129"/>
          </a:xfrm>
          <a:prstGeom prst="rect">
            <a:avLst/>
          </a:prstGeom>
          <a:ln>
            <a:noFill/>
          </a:ln>
          <a:extLst>
            <a:ext uri="{53640926-AAD7-44D8-BBD7-CCE9431645EC}">
              <a14:shadowObscured xmlns:a14="http://schemas.microsoft.com/office/drawing/2010/main"/>
            </a:ext>
          </a:extLst>
        </p:spPr>
      </p:pic>
      <p:sp>
        <p:nvSpPr>
          <p:cNvPr id="38" name="CaixaDeTexto 3">
            <a:extLst>
              <a:ext uri="{FF2B5EF4-FFF2-40B4-BE49-F238E27FC236}">
                <a16:creationId xmlns:a16="http://schemas.microsoft.com/office/drawing/2014/main" id="{6D1D484D-AE60-4DCF-8D8F-016960CCC9EA}"/>
              </a:ext>
            </a:extLst>
          </p:cNvPr>
          <p:cNvSpPr txBox="1"/>
          <p:nvPr/>
        </p:nvSpPr>
        <p:spPr>
          <a:xfrm>
            <a:off x="3024491" y="2775039"/>
            <a:ext cx="1550424" cy="385362"/>
          </a:xfrm>
          <a:prstGeom prst="rect">
            <a:avLst/>
          </a:prstGeom>
          <a:noFill/>
        </p:spPr>
        <p:txBody>
          <a:bodyPr wrap="none" rtlCol="0">
            <a:spAutoFit/>
          </a:bodyPr>
          <a:lstStyle/>
          <a:p>
            <a:pPr>
              <a:lnSpc>
                <a:spcPct val="115000"/>
              </a:lnSpc>
              <a:spcAft>
                <a:spcPts val="1000"/>
              </a:spcAft>
            </a:pP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Observations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CaixaDeTexto 3">
            <a:extLst>
              <a:ext uri="{FF2B5EF4-FFF2-40B4-BE49-F238E27FC236}">
                <a16:creationId xmlns:a16="http://schemas.microsoft.com/office/drawing/2014/main" id="{9E0F085C-8561-5FB9-EF20-EBC4C189FC83}"/>
              </a:ext>
            </a:extLst>
          </p:cNvPr>
          <p:cNvSpPr txBox="1"/>
          <p:nvPr/>
        </p:nvSpPr>
        <p:spPr>
          <a:xfrm>
            <a:off x="6479094" y="2802836"/>
            <a:ext cx="639919" cy="385362"/>
          </a:xfrm>
          <a:prstGeom prst="rect">
            <a:avLst/>
          </a:prstGeom>
          <a:noFill/>
        </p:spPr>
        <p:txBody>
          <a:bodyPr wrap="none" rtlCol="0">
            <a:spAutoFit/>
          </a:bodyPr>
          <a:lstStyle/>
          <a:p>
            <a:pPr>
              <a:lnSpc>
                <a:spcPct val="115000"/>
              </a:lnSpc>
              <a:spcAft>
                <a:spcPts val="1000"/>
              </a:spcAft>
            </a:pPr>
            <a:r>
              <a:rPr lang="pt-BR"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N96</a:t>
            </a: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CaixaDeTexto 3">
            <a:extLst>
              <a:ext uri="{FF2B5EF4-FFF2-40B4-BE49-F238E27FC236}">
                <a16:creationId xmlns:a16="http://schemas.microsoft.com/office/drawing/2014/main" id="{768F5D49-072D-5B72-11B0-D6E9AAB1DE67}"/>
              </a:ext>
            </a:extLst>
          </p:cNvPr>
          <p:cNvSpPr txBox="1"/>
          <p:nvPr/>
        </p:nvSpPr>
        <p:spPr>
          <a:xfrm>
            <a:off x="9297724" y="2802836"/>
            <a:ext cx="755335" cy="385362"/>
          </a:xfrm>
          <a:prstGeom prst="rect">
            <a:avLst/>
          </a:prstGeom>
          <a:noFill/>
        </p:spPr>
        <p:txBody>
          <a:bodyPr wrap="none" rtlCol="0">
            <a:spAutoFit/>
          </a:bodyPr>
          <a:lstStyle/>
          <a:p>
            <a:pPr>
              <a:lnSpc>
                <a:spcPct val="115000"/>
              </a:lnSpc>
              <a:spcAft>
                <a:spcPts val="1000"/>
              </a:spcAft>
            </a:pPr>
            <a:r>
              <a:rPr lang="pt-BR"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N216</a:t>
            </a: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CaixaDeTexto 3">
            <a:extLst>
              <a:ext uri="{FF2B5EF4-FFF2-40B4-BE49-F238E27FC236}">
                <a16:creationId xmlns:a16="http://schemas.microsoft.com/office/drawing/2014/main" id="{C464EB3F-81B5-CB9C-91B1-1C3AE9FA26EE}"/>
              </a:ext>
            </a:extLst>
          </p:cNvPr>
          <p:cNvSpPr txBox="1"/>
          <p:nvPr/>
        </p:nvSpPr>
        <p:spPr>
          <a:xfrm>
            <a:off x="8717967" y="6472638"/>
            <a:ext cx="3992186" cy="385362"/>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Fernandes et al.</a:t>
            </a:r>
            <a:r>
              <a:rPr lang="en-US" b="0" i="0" dirty="0">
                <a:solidFill>
                  <a:srgbClr val="212121"/>
                </a:solidFill>
                <a:effectLst/>
                <a:latin typeface="Times New Roman" panose="02020603050405020304" pitchFamily="18" charset="0"/>
                <a:cs typeface="Times New Roman" panose="02020603050405020304" pitchFamily="18" charset="0"/>
              </a:rPr>
              <a:t> (</a:t>
            </a:r>
            <a:r>
              <a:rPr lang="en-US" b="0" i="0" dirty="0" err="1">
                <a:solidFill>
                  <a:srgbClr val="212121"/>
                </a:solidFill>
                <a:effectLst/>
                <a:latin typeface="Times New Roman" panose="02020603050405020304" pitchFamily="18" charset="0"/>
                <a:cs typeface="Times New Roman" panose="02020603050405020304" pitchFamily="18" charset="0"/>
              </a:rPr>
              <a:t>submetido</a:t>
            </a:r>
            <a:r>
              <a:rPr lang="en-US" b="0" i="0" dirty="0">
                <a:solidFill>
                  <a:srgbClr val="212121"/>
                </a:solidFill>
                <a:effectLst/>
                <a:latin typeface="Times New Roman" panose="02020603050405020304" pitchFamily="18" charset="0"/>
                <a:cs typeface="Times New Roman" panose="02020603050405020304" pitchFamily="18" charset="0"/>
              </a:rPr>
              <a:t>)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362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a:extLst>
              <a:ext uri="{FF2B5EF4-FFF2-40B4-BE49-F238E27FC236}">
                <a16:creationId xmlns:a16="http://schemas.microsoft.com/office/drawing/2014/main" id="{6CD51062-87C0-909B-4069-F86697972FFE}"/>
              </a:ext>
            </a:extLst>
          </p:cNvPr>
          <p:cNvPicPr>
            <a:picLocks noChangeAspect="1"/>
          </p:cNvPicPr>
          <p:nvPr/>
        </p:nvPicPr>
        <p:blipFill rotWithShape="1">
          <a:blip r:embed="rId3">
            <a:extLst>
              <a:ext uri="{28A0092B-C50C-407E-A947-70E740481C1C}">
                <a14:useLocalDpi xmlns:a14="http://schemas.microsoft.com/office/drawing/2010/main" val="0"/>
              </a:ext>
            </a:extLst>
          </a:blip>
          <a:srcRect l="8172" t="18386" r="52688" b="55398"/>
          <a:stretch/>
        </p:blipFill>
        <p:spPr>
          <a:xfrm>
            <a:off x="393774" y="3563546"/>
            <a:ext cx="3140129" cy="2760538"/>
          </a:xfrm>
          <a:prstGeom prst="rect">
            <a:avLst/>
          </a:prstGeom>
        </p:spPr>
      </p:pic>
      <p:pic>
        <p:nvPicPr>
          <p:cNvPr id="18" name="Imagem 17">
            <a:extLst>
              <a:ext uri="{FF2B5EF4-FFF2-40B4-BE49-F238E27FC236}">
                <a16:creationId xmlns:a16="http://schemas.microsoft.com/office/drawing/2014/main" id="{2EEEE086-E71E-7E0B-95C3-A60B93882F7A}"/>
              </a:ext>
            </a:extLst>
          </p:cNvPr>
          <p:cNvPicPr>
            <a:picLocks noChangeAspect="1"/>
          </p:cNvPicPr>
          <p:nvPr/>
        </p:nvPicPr>
        <p:blipFill rotWithShape="1">
          <a:blip r:embed="rId4">
            <a:extLst>
              <a:ext uri="{28A0092B-C50C-407E-A947-70E740481C1C}">
                <a14:useLocalDpi xmlns:a14="http://schemas.microsoft.com/office/drawing/2010/main" val="0"/>
              </a:ext>
            </a:extLst>
          </a:blip>
          <a:srcRect l="3441" t="18367" r="52688" b="55491"/>
          <a:stretch/>
        </p:blipFill>
        <p:spPr>
          <a:xfrm>
            <a:off x="16842" y="322461"/>
            <a:ext cx="3517061" cy="2750687"/>
          </a:xfrm>
          <a:prstGeom prst="rect">
            <a:avLst/>
          </a:prstGeom>
        </p:spPr>
      </p:pic>
      <p:pic>
        <p:nvPicPr>
          <p:cNvPr id="21" name="Imagem 20">
            <a:extLst>
              <a:ext uri="{FF2B5EF4-FFF2-40B4-BE49-F238E27FC236}">
                <a16:creationId xmlns:a16="http://schemas.microsoft.com/office/drawing/2014/main" id="{9E99F891-BEBA-496E-873C-B3A455C85A8D}"/>
              </a:ext>
            </a:extLst>
          </p:cNvPr>
          <p:cNvPicPr/>
          <p:nvPr/>
        </p:nvPicPr>
        <p:blipFill rotWithShape="1">
          <a:blip r:embed="rId5" cstate="print">
            <a:extLst>
              <a:ext uri="{28A0092B-C50C-407E-A947-70E740481C1C}">
                <a14:useLocalDpi xmlns:a14="http://schemas.microsoft.com/office/drawing/2010/main" val="0"/>
              </a:ext>
            </a:extLst>
          </a:blip>
          <a:srcRect l="3794" r="8433" b="13917"/>
          <a:stretch/>
        </p:blipFill>
        <p:spPr bwMode="auto">
          <a:xfrm>
            <a:off x="6702334" y="0"/>
            <a:ext cx="5149533" cy="6595756"/>
          </a:xfrm>
          <a:prstGeom prst="rect">
            <a:avLst/>
          </a:prstGeom>
          <a:ln>
            <a:noFill/>
          </a:ln>
          <a:extLst>
            <a:ext uri="{53640926-AAD7-44D8-BBD7-CCE9431645EC}">
              <a14:shadowObscured xmlns:a14="http://schemas.microsoft.com/office/drawing/2010/main"/>
            </a:ext>
          </a:extLst>
        </p:spPr>
      </p:pic>
      <p:sp>
        <p:nvSpPr>
          <p:cNvPr id="22" name="CaixaDeTexto 3">
            <a:extLst>
              <a:ext uri="{FF2B5EF4-FFF2-40B4-BE49-F238E27FC236}">
                <a16:creationId xmlns:a16="http://schemas.microsoft.com/office/drawing/2014/main" id="{5834AA9B-0CD5-49E4-8E92-0797EE64D93D}"/>
              </a:ext>
            </a:extLst>
          </p:cNvPr>
          <p:cNvSpPr txBox="1"/>
          <p:nvPr/>
        </p:nvSpPr>
        <p:spPr>
          <a:xfrm>
            <a:off x="4020895" y="365224"/>
            <a:ext cx="2890129" cy="483017"/>
          </a:xfrm>
          <a:prstGeom prst="rect">
            <a:avLst/>
          </a:prstGeom>
          <a:noFill/>
        </p:spPr>
        <p:txBody>
          <a:bodyPr wrap="square" rtlCol="0">
            <a:spAutoFit/>
          </a:bodyPr>
          <a:lstStyle/>
          <a:p>
            <a:pPr>
              <a:lnSpc>
                <a:spcPct val="115000"/>
              </a:lnSpc>
              <a:spcAft>
                <a:spcPts val="1000"/>
              </a:spcAft>
            </a:pPr>
            <a:r>
              <a:rPr lang="en-US"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MJO </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phases 8 and 1</a:t>
            </a:r>
            <a:endParaRPr lang="pt-BR" sz="240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CaixaDeTexto 23">
                <a:extLst>
                  <a:ext uri="{FF2B5EF4-FFF2-40B4-BE49-F238E27FC236}">
                    <a16:creationId xmlns:a16="http://schemas.microsoft.com/office/drawing/2014/main" id="{1FDA4D45-2D91-439B-8088-72E72CD17E13}"/>
                  </a:ext>
                </a:extLst>
              </p:cNvPr>
              <p:cNvSpPr txBox="1"/>
              <p:nvPr/>
            </p:nvSpPr>
            <p:spPr>
              <a:xfrm>
                <a:off x="4020895" y="860762"/>
                <a:ext cx="2399047" cy="2308324"/>
              </a:xfrm>
              <a:prstGeom prst="rect">
                <a:avLst/>
              </a:prstGeom>
              <a:noFill/>
            </p:spPr>
            <p:txBody>
              <a:bodyPr wrap="square">
                <a:spAutoFit/>
              </a:bodyPr>
              <a:lstStyle/>
              <a:p>
                <a:r>
                  <a:rPr lang="en-US" sz="2000">
                    <a:latin typeface="Times New Roman" panose="02020603050405020304" pitchFamily="18" charset="0"/>
                    <a:cs typeface="Times New Roman" panose="02020603050405020304" pitchFamily="18" charset="0"/>
                  </a:rPr>
                  <a:t>Streamfunction (850 hPa) (left)</a:t>
                </a:r>
                <a:r>
                  <a:rPr lang="en-US" sz="2000">
                    <a:ea typeface="Calibri" panose="020F0502020204030204" pitchFamily="34" charset="0"/>
                    <a:cs typeface="Times New Roman" panose="02020603050405020304" pitchFamily="18" charset="0"/>
                  </a:rPr>
                  <a:t>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𝑚</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𝑠</m:t>
                            </m:r>
                          </m:e>
                          <m:sup>
                            <m:r>
                              <a:rPr lang="en-US" sz="2000" i="1">
                                <a:latin typeface="Cambria Math" panose="02040503050406030204" pitchFamily="18" charset="0"/>
                                <a:ea typeface="Calibri" panose="020F0502020204030204" pitchFamily="34" charset="0"/>
                                <a:cs typeface="Times New Roman" panose="02020603050405020304" pitchFamily="18" charset="0"/>
                              </a:rPr>
                              <m:t>−1</m:t>
                            </m:r>
                          </m:sup>
                        </m:sSup>
                      </m:e>
                    </m:d>
                  </m:oMath>
                </a14:m>
                <a:r>
                  <a:rPr lang="en-US" sz="2000">
                    <a:latin typeface="Times New Roman" panose="02020603050405020304" pitchFamily="18" charset="0"/>
                    <a:cs typeface="Times New Roman" panose="02020603050405020304" pitchFamily="18" charset="0"/>
                  </a:rPr>
                  <a:t> and precipitation (right) anomalies</a:t>
                </a:r>
                <a:r>
                  <a:rPr lang="en-US" sz="2000">
                    <a:ea typeface="Calibri" panose="020F0502020204030204" pitchFamily="34" charset="0"/>
                    <a:cs typeface="Times New Roman" panose="02020603050405020304" pitchFamily="18" charset="0"/>
                  </a:rPr>
                  <a:t> </a:t>
                </a:r>
                <a14:m>
                  <m:oMath xmlns:m="http://schemas.openxmlformats.org/officeDocument/2006/math">
                    <m:r>
                      <a:rPr lang="en-US" sz="2000" smtClean="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𝑚𝑚</m:t>
                    </m:r>
                    <m:r>
                      <a:rPr lang="en-US" sz="2000" i="1">
                        <a:latin typeface="Cambria Math" panose="02040503050406030204" pitchFamily="18" charset="0"/>
                        <a:ea typeface="Calibri" panose="020F0502020204030204" pitchFamily="34" charset="0"/>
                        <a:cs typeface="Times New Roman" panose="02020603050405020304" pitchFamily="18" charset="0"/>
                      </a:rPr>
                      <m:t> </m:t>
                    </m:r>
                    <m:r>
                      <a:rPr lang="en-US" sz="2000" i="1">
                        <a:latin typeface="Cambria Math" panose="02040503050406030204" pitchFamily="18" charset="0"/>
                        <a:ea typeface="Calibri" panose="020F0502020204030204" pitchFamily="34" charset="0"/>
                        <a:cs typeface="Times New Roman" panose="02020603050405020304" pitchFamily="18" charset="0"/>
                      </a:rPr>
                      <m:t>𝑑𝑎</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−1</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oMath>
                </a14:m>
                <a:r>
                  <a:rPr lang="en-US" sz="2000">
                    <a:latin typeface="Times New Roman" panose="02020603050405020304" pitchFamily="18" charset="0"/>
                    <a:cs typeface="Times New Roman" panose="02020603050405020304" pitchFamily="18" charset="0"/>
                  </a:rPr>
                  <a:t> in observations and simulations</a:t>
                </a:r>
                <a:r>
                  <a:rPr lang="en-US" sz="2400">
                    <a:latin typeface="Times New Roman" panose="02020603050405020304" pitchFamily="18" charset="0"/>
                    <a:cs typeface="Times New Roman" panose="02020603050405020304" pitchFamily="18" charset="0"/>
                  </a:rPr>
                  <a:t>.</a:t>
                </a:r>
                <a:endParaRPr lang="pt-BR" sz="2400"/>
              </a:p>
            </p:txBody>
          </p:sp>
        </mc:Choice>
        <mc:Fallback xmlns="">
          <p:sp>
            <p:nvSpPr>
              <p:cNvPr id="24" name="CaixaDeTexto 23">
                <a:extLst>
                  <a:ext uri="{FF2B5EF4-FFF2-40B4-BE49-F238E27FC236}">
                    <a16:creationId xmlns:a16="http://schemas.microsoft.com/office/drawing/2014/main" id="{1FDA4D45-2D91-439B-8088-72E72CD17E13}"/>
                  </a:ext>
                </a:extLst>
              </p:cNvPr>
              <p:cNvSpPr txBox="1">
                <a:spLocks noRot="1" noChangeAspect="1" noMove="1" noResize="1" noEditPoints="1" noAdjustHandles="1" noChangeArrowheads="1" noChangeShapeType="1" noTextEdit="1"/>
              </p:cNvSpPr>
              <p:nvPr/>
            </p:nvSpPr>
            <p:spPr>
              <a:xfrm>
                <a:off x="4020895" y="860762"/>
                <a:ext cx="2399047" cy="2308324"/>
              </a:xfrm>
              <a:prstGeom prst="rect">
                <a:avLst/>
              </a:prstGeom>
              <a:blipFill>
                <a:blip r:embed="rId6"/>
                <a:stretch>
                  <a:fillRect l="-2799" t="-1319" b="-4749"/>
                </a:stretch>
              </a:blipFill>
            </p:spPr>
            <p:txBody>
              <a:bodyPr/>
              <a:lstStyle/>
              <a:p>
                <a:r>
                  <a:rPr lang="pt-BR">
                    <a:noFill/>
                  </a:rPr>
                  <a:t> </a:t>
                </a:r>
              </a:p>
            </p:txBody>
          </p:sp>
        </mc:Fallback>
      </mc:AlternateContent>
      <p:pic>
        <p:nvPicPr>
          <p:cNvPr id="16" name="Imagem 15">
            <a:extLst>
              <a:ext uri="{FF2B5EF4-FFF2-40B4-BE49-F238E27FC236}">
                <a16:creationId xmlns:a16="http://schemas.microsoft.com/office/drawing/2014/main" id="{643AB3C4-C291-4781-9416-5411F9382BAD}"/>
              </a:ext>
            </a:extLst>
          </p:cNvPr>
          <p:cNvPicPr/>
          <p:nvPr/>
        </p:nvPicPr>
        <p:blipFill rotWithShape="1">
          <a:blip r:embed="rId7" cstate="print">
            <a:extLst>
              <a:ext uri="{28A0092B-C50C-407E-A947-70E740481C1C}">
                <a14:useLocalDpi xmlns:a14="http://schemas.microsoft.com/office/drawing/2010/main" val="0"/>
              </a:ext>
            </a:extLst>
          </a:blip>
          <a:srcRect l="7835" t="57163" r="61411" b="40319"/>
          <a:stretch/>
        </p:blipFill>
        <p:spPr bwMode="auto">
          <a:xfrm>
            <a:off x="393774" y="3029198"/>
            <a:ext cx="2463726" cy="255407"/>
          </a:xfrm>
          <a:prstGeom prst="rect">
            <a:avLst/>
          </a:prstGeom>
          <a:ln>
            <a:noFill/>
          </a:ln>
          <a:extLst>
            <a:ext uri="{53640926-AAD7-44D8-BBD7-CCE9431645EC}">
              <a14:shadowObscured xmlns:a14="http://schemas.microsoft.com/office/drawing/2010/main"/>
            </a:ext>
          </a:extLst>
        </p:spPr>
      </p:pic>
      <p:pic>
        <p:nvPicPr>
          <p:cNvPr id="17" name="Imagem 16">
            <a:extLst>
              <a:ext uri="{FF2B5EF4-FFF2-40B4-BE49-F238E27FC236}">
                <a16:creationId xmlns:a16="http://schemas.microsoft.com/office/drawing/2014/main" id="{576A3482-D32D-4601-8A3B-98AC5849293F}"/>
              </a:ext>
            </a:extLst>
          </p:cNvPr>
          <p:cNvPicPr/>
          <p:nvPr/>
        </p:nvPicPr>
        <p:blipFill rotWithShape="1">
          <a:blip r:embed="rId7" cstate="print">
            <a:extLst>
              <a:ext uri="{28A0092B-C50C-407E-A947-70E740481C1C}">
                <a14:useLocalDpi xmlns:a14="http://schemas.microsoft.com/office/drawing/2010/main" val="0"/>
              </a:ext>
            </a:extLst>
          </a:blip>
          <a:srcRect l="7835" t="57163" r="61411" b="40319"/>
          <a:stretch/>
        </p:blipFill>
        <p:spPr bwMode="auto">
          <a:xfrm>
            <a:off x="393774" y="6267541"/>
            <a:ext cx="2463726" cy="255407"/>
          </a:xfrm>
          <a:prstGeom prst="rect">
            <a:avLst/>
          </a:prstGeom>
          <a:ln>
            <a:noFill/>
          </a:ln>
          <a:extLst>
            <a:ext uri="{53640926-AAD7-44D8-BBD7-CCE9431645EC}">
              <a14:shadowObscured xmlns:a14="http://schemas.microsoft.com/office/drawing/2010/main"/>
            </a:ext>
          </a:extLst>
        </p:spPr>
      </p:pic>
      <p:pic>
        <p:nvPicPr>
          <p:cNvPr id="26" name="Imagem 25">
            <a:extLst>
              <a:ext uri="{FF2B5EF4-FFF2-40B4-BE49-F238E27FC236}">
                <a16:creationId xmlns:a16="http://schemas.microsoft.com/office/drawing/2014/main" id="{C07F5A08-F02E-4C27-B00B-D11A1433B668}"/>
              </a:ext>
            </a:extLst>
          </p:cNvPr>
          <p:cNvPicPr/>
          <p:nvPr/>
        </p:nvPicPr>
        <p:blipFill rotWithShape="1">
          <a:blip r:embed="rId7" cstate="print">
            <a:extLst>
              <a:ext uri="{28A0092B-C50C-407E-A947-70E740481C1C}">
                <a14:useLocalDpi xmlns:a14="http://schemas.microsoft.com/office/drawing/2010/main" val="0"/>
              </a:ext>
            </a:extLst>
          </a:blip>
          <a:srcRect l="7835" t="57163" r="61411" b="40319"/>
          <a:stretch/>
        </p:blipFill>
        <p:spPr bwMode="auto">
          <a:xfrm>
            <a:off x="3533903" y="6249615"/>
            <a:ext cx="2463726" cy="255407"/>
          </a:xfrm>
          <a:prstGeom prst="rect">
            <a:avLst/>
          </a:prstGeom>
          <a:ln>
            <a:noFill/>
          </a:ln>
          <a:extLst>
            <a:ext uri="{53640926-AAD7-44D8-BBD7-CCE9431645EC}">
              <a14:shadowObscured xmlns:a14="http://schemas.microsoft.com/office/drawing/2010/main"/>
            </a:ext>
          </a:extLst>
        </p:spPr>
      </p:pic>
      <p:pic>
        <p:nvPicPr>
          <p:cNvPr id="14" name="Imagem 13">
            <a:extLst>
              <a:ext uri="{FF2B5EF4-FFF2-40B4-BE49-F238E27FC236}">
                <a16:creationId xmlns:a16="http://schemas.microsoft.com/office/drawing/2014/main" id="{EF4B1895-DCD4-4325-9DC9-6EA85E2288C9}"/>
              </a:ext>
            </a:extLst>
          </p:cNvPr>
          <p:cNvPicPr/>
          <p:nvPr/>
        </p:nvPicPr>
        <p:blipFill rotWithShape="1">
          <a:blip r:embed="rId8" cstate="print">
            <a:extLst>
              <a:ext uri="{28A0092B-C50C-407E-A947-70E740481C1C}">
                <a14:useLocalDpi xmlns:a14="http://schemas.microsoft.com/office/drawing/2010/main" val="0"/>
              </a:ext>
            </a:extLst>
          </a:blip>
          <a:srcRect l="3354" t="4109" r="91233" b="83788"/>
          <a:stretch/>
        </p:blipFill>
        <p:spPr bwMode="auto">
          <a:xfrm>
            <a:off x="0" y="3573396"/>
            <a:ext cx="435089" cy="1277507"/>
          </a:xfrm>
          <a:prstGeom prst="rect">
            <a:avLst/>
          </a:prstGeom>
          <a:ln>
            <a:noFill/>
          </a:ln>
          <a:extLst>
            <a:ext uri="{53640926-AAD7-44D8-BBD7-CCE9431645EC}">
              <a14:shadowObscured xmlns:a14="http://schemas.microsoft.com/office/drawing/2010/main"/>
            </a:ext>
          </a:extLst>
        </p:spPr>
      </p:pic>
      <p:pic>
        <p:nvPicPr>
          <p:cNvPr id="15" name="Imagem 14">
            <a:extLst>
              <a:ext uri="{FF2B5EF4-FFF2-40B4-BE49-F238E27FC236}">
                <a16:creationId xmlns:a16="http://schemas.microsoft.com/office/drawing/2014/main" id="{14B87CB0-9C5D-40CD-9480-7F37896671D8}"/>
              </a:ext>
            </a:extLst>
          </p:cNvPr>
          <p:cNvPicPr/>
          <p:nvPr/>
        </p:nvPicPr>
        <p:blipFill rotWithShape="1">
          <a:blip r:embed="rId8" cstate="print">
            <a:extLst>
              <a:ext uri="{28A0092B-C50C-407E-A947-70E740481C1C}">
                <a14:useLocalDpi xmlns:a14="http://schemas.microsoft.com/office/drawing/2010/main" val="0"/>
              </a:ext>
            </a:extLst>
          </a:blip>
          <a:srcRect l="3354" t="4109" r="91233" b="83788"/>
          <a:stretch/>
        </p:blipFill>
        <p:spPr bwMode="auto">
          <a:xfrm>
            <a:off x="0" y="4928691"/>
            <a:ext cx="435089" cy="1277507"/>
          </a:xfrm>
          <a:prstGeom prst="rect">
            <a:avLst/>
          </a:prstGeom>
          <a:ln>
            <a:noFill/>
          </a:ln>
          <a:extLst>
            <a:ext uri="{53640926-AAD7-44D8-BBD7-CCE9431645EC}">
              <a14:shadowObscured xmlns:a14="http://schemas.microsoft.com/office/drawing/2010/main"/>
            </a:ext>
          </a:extLst>
        </p:spPr>
      </p:pic>
      <p:pic>
        <p:nvPicPr>
          <p:cNvPr id="20" name="Imagem 19">
            <a:extLst>
              <a:ext uri="{FF2B5EF4-FFF2-40B4-BE49-F238E27FC236}">
                <a16:creationId xmlns:a16="http://schemas.microsoft.com/office/drawing/2014/main" id="{CF0E4F66-8CDB-E6CD-2494-3FBC1660C0A0}"/>
              </a:ext>
            </a:extLst>
          </p:cNvPr>
          <p:cNvPicPr>
            <a:picLocks noChangeAspect="1"/>
          </p:cNvPicPr>
          <p:nvPr/>
        </p:nvPicPr>
        <p:blipFill rotWithShape="1">
          <a:blip r:embed="rId9">
            <a:extLst>
              <a:ext uri="{28A0092B-C50C-407E-A947-70E740481C1C}">
                <a14:useLocalDpi xmlns:a14="http://schemas.microsoft.com/office/drawing/2010/main" val="0"/>
              </a:ext>
            </a:extLst>
          </a:blip>
          <a:srcRect l="8280" t="18334" r="52581" b="55790"/>
          <a:stretch/>
        </p:blipFill>
        <p:spPr>
          <a:xfrm>
            <a:off x="3525355" y="3563546"/>
            <a:ext cx="3140129" cy="2734644"/>
          </a:xfrm>
          <a:prstGeom prst="rect">
            <a:avLst/>
          </a:prstGeom>
        </p:spPr>
      </p:pic>
      <p:pic>
        <p:nvPicPr>
          <p:cNvPr id="27" name="Imagem 26">
            <a:extLst>
              <a:ext uri="{FF2B5EF4-FFF2-40B4-BE49-F238E27FC236}">
                <a16:creationId xmlns:a16="http://schemas.microsoft.com/office/drawing/2014/main" id="{21F7CDE9-974B-3B6A-0488-DB867C17858E}"/>
              </a:ext>
            </a:extLst>
          </p:cNvPr>
          <p:cNvPicPr>
            <a:picLocks noChangeAspect="1"/>
          </p:cNvPicPr>
          <p:nvPr/>
        </p:nvPicPr>
        <p:blipFill rotWithShape="1">
          <a:blip r:embed="rId10">
            <a:extLst>
              <a:ext uri="{28A0092B-C50C-407E-A947-70E740481C1C}">
                <a14:useLocalDpi xmlns:a14="http://schemas.microsoft.com/office/drawing/2010/main" val="0"/>
              </a:ext>
            </a:extLst>
          </a:blip>
          <a:srcRect l="87544" t="12083" r="3685" b="44609"/>
          <a:stretch/>
        </p:blipFill>
        <p:spPr>
          <a:xfrm>
            <a:off x="3525355" y="25894"/>
            <a:ext cx="545933" cy="3537652"/>
          </a:xfrm>
          <a:prstGeom prst="rect">
            <a:avLst/>
          </a:prstGeom>
        </p:spPr>
      </p:pic>
      <p:sp>
        <p:nvSpPr>
          <p:cNvPr id="28" name="CaixaDeTexto 3">
            <a:extLst>
              <a:ext uri="{FF2B5EF4-FFF2-40B4-BE49-F238E27FC236}">
                <a16:creationId xmlns:a16="http://schemas.microsoft.com/office/drawing/2014/main" id="{586DEF0B-F8C2-94D3-444F-3E2FF19CD8D6}"/>
              </a:ext>
            </a:extLst>
          </p:cNvPr>
          <p:cNvSpPr txBox="1"/>
          <p:nvPr/>
        </p:nvSpPr>
        <p:spPr>
          <a:xfrm>
            <a:off x="1307076" y="25894"/>
            <a:ext cx="1550424" cy="385362"/>
          </a:xfrm>
          <a:prstGeom prst="rect">
            <a:avLst/>
          </a:prstGeom>
          <a:noFill/>
        </p:spPr>
        <p:txBody>
          <a:bodyPr wrap="none" rtlCol="0">
            <a:spAutoFit/>
          </a:bodyPr>
          <a:lstStyle/>
          <a:p>
            <a:pPr>
              <a:lnSpc>
                <a:spcPct val="115000"/>
              </a:lnSpc>
              <a:spcAft>
                <a:spcPts val="1000"/>
              </a:spcAft>
            </a:pP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Observations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CaixaDeTexto 3">
            <a:extLst>
              <a:ext uri="{FF2B5EF4-FFF2-40B4-BE49-F238E27FC236}">
                <a16:creationId xmlns:a16="http://schemas.microsoft.com/office/drawing/2014/main" id="{B2B75D18-A0EA-64A5-6572-D0C57CFDAE20}"/>
              </a:ext>
            </a:extLst>
          </p:cNvPr>
          <p:cNvSpPr txBox="1"/>
          <p:nvPr/>
        </p:nvSpPr>
        <p:spPr>
          <a:xfrm>
            <a:off x="1762328" y="3284605"/>
            <a:ext cx="639919" cy="385362"/>
          </a:xfrm>
          <a:prstGeom prst="rect">
            <a:avLst/>
          </a:prstGeom>
          <a:noFill/>
        </p:spPr>
        <p:txBody>
          <a:bodyPr wrap="none" rtlCol="0">
            <a:spAutoFit/>
          </a:bodyPr>
          <a:lstStyle/>
          <a:p>
            <a:pPr>
              <a:lnSpc>
                <a:spcPct val="115000"/>
              </a:lnSpc>
              <a:spcAft>
                <a:spcPts val="1000"/>
              </a:spcAft>
            </a:pPr>
            <a:r>
              <a:rPr lang="pt-BR"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N96</a:t>
            </a: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CaixaDeTexto 3">
            <a:extLst>
              <a:ext uri="{FF2B5EF4-FFF2-40B4-BE49-F238E27FC236}">
                <a16:creationId xmlns:a16="http://schemas.microsoft.com/office/drawing/2014/main" id="{21B30174-4384-0848-4E9E-FC66D29A244D}"/>
              </a:ext>
            </a:extLst>
          </p:cNvPr>
          <p:cNvSpPr txBox="1"/>
          <p:nvPr/>
        </p:nvSpPr>
        <p:spPr>
          <a:xfrm>
            <a:off x="4867947" y="3274122"/>
            <a:ext cx="755335" cy="385362"/>
          </a:xfrm>
          <a:prstGeom prst="rect">
            <a:avLst/>
          </a:prstGeom>
          <a:noFill/>
        </p:spPr>
        <p:txBody>
          <a:bodyPr wrap="none" rtlCol="0">
            <a:spAutoFit/>
          </a:bodyPr>
          <a:lstStyle/>
          <a:p>
            <a:pPr>
              <a:lnSpc>
                <a:spcPct val="115000"/>
              </a:lnSpc>
              <a:spcAft>
                <a:spcPts val="1000"/>
              </a:spcAft>
            </a:pPr>
            <a:r>
              <a:rPr lang="pt-BR"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N216</a:t>
            </a:r>
            <a:r>
              <a:rPr lang="pt-BR"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1" name="Imagem 30">
            <a:extLst>
              <a:ext uri="{FF2B5EF4-FFF2-40B4-BE49-F238E27FC236}">
                <a16:creationId xmlns:a16="http://schemas.microsoft.com/office/drawing/2014/main" id="{569AAC42-7B3C-1D2B-015F-B8B84C33AD8F}"/>
              </a:ext>
            </a:extLst>
          </p:cNvPr>
          <p:cNvPicPr>
            <a:picLocks noChangeAspect="1"/>
          </p:cNvPicPr>
          <p:nvPr/>
        </p:nvPicPr>
        <p:blipFill rotWithShape="1">
          <a:blip r:embed="rId11">
            <a:extLst>
              <a:ext uri="{28A0092B-C50C-407E-A947-70E740481C1C}">
                <a14:useLocalDpi xmlns:a14="http://schemas.microsoft.com/office/drawing/2010/main" val="0"/>
              </a:ext>
            </a:extLst>
          </a:blip>
          <a:srcRect l="13042" t="96106" r="39863" b="4"/>
          <a:stretch/>
        </p:blipFill>
        <p:spPr>
          <a:xfrm>
            <a:off x="8373461" y="6599800"/>
            <a:ext cx="2228901" cy="243349"/>
          </a:xfrm>
          <a:prstGeom prst="rect">
            <a:avLst/>
          </a:prstGeom>
        </p:spPr>
      </p:pic>
      <p:sp>
        <p:nvSpPr>
          <p:cNvPr id="2" name="CaixaDeTexto 3">
            <a:extLst>
              <a:ext uri="{FF2B5EF4-FFF2-40B4-BE49-F238E27FC236}">
                <a16:creationId xmlns:a16="http://schemas.microsoft.com/office/drawing/2014/main" id="{5A30BD65-21FD-ABC0-7628-C83E0BF46246}"/>
              </a:ext>
            </a:extLst>
          </p:cNvPr>
          <p:cNvSpPr txBox="1"/>
          <p:nvPr/>
        </p:nvSpPr>
        <p:spPr>
          <a:xfrm>
            <a:off x="318294" y="6472638"/>
            <a:ext cx="3992186" cy="385362"/>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Fernandes et al.</a:t>
            </a:r>
            <a:r>
              <a:rPr lang="en-US" b="0" i="0" dirty="0">
                <a:solidFill>
                  <a:srgbClr val="212121"/>
                </a:solidFill>
                <a:effectLst/>
                <a:latin typeface="Times New Roman" panose="02020603050405020304" pitchFamily="18" charset="0"/>
                <a:cs typeface="Times New Roman" panose="02020603050405020304" pitchFamily="18" charset="0"/>
              </a:rPr>
              <a:t> (</a:t>
            </a:r>
            <a:r>
              <a:rPr lang="en-US" b="0" i="0" dirty="0" err="1">
                <a:solidFill>
                  <a:srgbClr val="212121"/>
                </a:solidFill>
                <a:effectLst/>
                <a:latin typeface="Times New Roman" panose="02020603050405020304" pitchFamily="18" charset="0"/>
                <a:cs typeface="Times New Roman" panose="02020603050405020304" pitchFamily="18" charset="0"/>
              </a:rPr>
              <a:t>submetido</a:t>
            </a:r>
            <a:r>
              <a:rPr lang="en-US" b="0" i="0" dirty="0">
                <a:solidFill>
                  <a:srgbClr val="212121"/>
                </a:solidFill>
                <a:effectLst/>
                <a:latin typeface="Times New Roman" panose="02020603050405020304" pitchFamily="18" charset="0"/>
                <a:cs typeface="Times New Roman" panose="02020603050405020304" pitchFamily="18" charset="0"/>
              </a:rPr>
              <a:t>)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4673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38915-43C4-A435-0236-ED6B2A591A8F}"/>
              </a:ext>
            </a:extLst>
          </p:cNvPr>
          <p:cNvSpPr>
            <a:spLocks noGrp="1"/>
          </p:cNvSpPr>
          <p:nvPr>
            <p:ph type="title"/>
          </p:nvPr>
        </p:nvSpPr>
        <p:spPr>
          <a:xfrm>
            <a:off x="444304" y="136526"/>
            <a:ext cx="10909496" cy="806010"/>
          </a:xfrm>
        </p:spPr>
        <p:txBody>
          <a:bodyPr>
            <a:normAutofit/>
          </a:bodyPr>
          <a:lstStyle/>
          <a:p>
            <a:r>
              <a:rPr lang="en-US" sz="3600" b="1" dirty="0">
                <a:latin typeface="Segoe Print" panose="02000800000000000000" pitchFamily="2" charset="0"/>
                <a:cs typeface="Times New Roman" panose="02020603050405020304" pitchFamily="18" charset="0"/>
              </a:rPr>
              <a:t>References</a:t>
            </a:r>
            <a:r>
              <a:rPr lang="en-US" sz="3600" b="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52737C72-9A12-1B66-416F-0433640448A4}"/>
              </a:ext>
            </a:extLst>
          </p:cNvPr>
          <p:cNvSpPr>
            <a:spLocks noGrp="1"/>
          </p:cNvSpPr>
          <p:nvPr>
            <p:ph idx="1"/>
          </p:nvPr>
        </p:nvSpPr>
        <p:spPr>
          <a:xfrm>
            <a:off x="444304" y="942536"/>
            <a:ext cx="11100582" cy="5778938"/>
          </a:xfrm>
        </p:spPr>
        <p:txBody>
          <a:bodyPr>
            <a:normAutofit fontScale="40000" lnSpcReduction="20000"/>
          </a:bodyPr>
          <a:lstStyle/>
          <a:p>
            <a:pPr>
              <a:lnSpc>
                <a:spcPct val="120000"/>
              </a:lnSpc>
              <a:buFont typeface="Wingdings" pitchFamily="2" charset="2"/>
              <a:buChar char="ü"/>
            </a:pPr>
            <a:r>
              <a:rPr lang="en-US" sz="5500" dirty="0">
                <a:latin typeface="Times New Roman" panose="02020603050405020304" pitchFamily="18" charset="0"/>
                <a:cs typeface="Times New Roman" panose="02020603050405020304" pitchFamily="18" charset="0"/>
              </a:rPr>
              <a:t>Duchon CE (1979) </a:t>
            </a:r>
            <a:r>
              <a:rPr lang="en-US" sz="5500" b="1" dirty="0">
                <a:latin typeface="Times New Roman" panose="02020603050405020304" pitchFamily="18" charset="0"/>
                <a:cs typeface="Times New Roman" panose="02020603050405020304" pitchFamily="18" charset="0"/>
              </a:rPr>
              <a:t>Lanczos Filtering in One and Two Dimensions</a:t>
            </a:r>
            <a:r>
              <a:rPr lang="en-US" sz="5500" dirty="0">
                <a:latin typeface="Times New Roman" panose="02020603050405020304" pitchFamily="18" charset="0"/>
                <a:cs typeface="Times New Roman" panose="02020603050405020304" pitchFamily="18" charset="0"/>
              </a:rPr>
              <a:t>. J Appl Meteorol 18:1016–1022.</a:t>
            </a:r>
          </a:p>
          <a:p>
            <a:pPr>
              <a:lnSpc>
                <a:spcPct val="120000"/>
              </a:lnSpc>
              <a:buFont typeface="Wingdings" pitchFamily="2" charset="2"/>
              <a:buChar char="ü"/>
            </a:pPr>
            <a:r>
              <a:rPr lang="en-US" sz="5500" dirty="0">
                <a:latin typeface="Times New Roman" panose="02020603050405020304" pitchFamily="18" charset="0"/>
                <a:cs typeface="Times New Roman" panose="02020603050405020304" pitchFamily="18" charset="0"/>
              </a:rPr>
              <a:t>Fernandes LG, Grimm AM (2023) </a:t>
            </a:r>
            <a:r>
              <a:rPr lang="en-US" sz="5500" b="1" dirty="0">
                <a:latin typeface="Times New Roman" panose="02020603050405020304" pitchFamily="18" charset="0"/>
                <a:cs typeface="Times New Roman" panose="02020603050405020304" pitchFamily="18" charset="0"/>
              </a:rPr>
              <a:t>ENSO modulation of global MJO and its impacts on South America</a:t>
            </a:r>
            <a:r>
              <a:rPr lang="en-US" sz="5500" dirty="0">
                <a:latin typeface="Times New Roman" panose="02020603050405020304" pitchFamily="18" charset="0"/>
                <a:cs typeface="Times New Roman" panose="02020603050405020304" pitchFamily="18" charset="0"/>
              </a:rPr>
              <a:t>. J Clim, 33(22), 7715–7738. </a:t>
            </a:r>
          </a:p>
          <a:p>
            <a:pPr>
              <a:lnSpc>
                <a:spcPct val="120000"/>
              </a:lnSpc>
              <a:buFont typeface="Wingdings" pitchFamily="2" charset="2"/>
              <a:buChar char="ü"/>
            </a:pPr>
            <a:r>
              <a:rPr lang="en-US" sz="5500" dirty="0">
                <a:latin typeface="Times New Roman" panose="02020603050405020304" pitchFamily="18" charset="0"/>
                <a:cs typeface="Times New Roman" panose="02020603050405020304" pitchFamily="18" charset="0"/>
              </a:rPr>
              <a:t>Fernandes LG et al. (2025) Ocean-atmosphere interactions: </a:t>
            </a:r>
            <a:r>
              <a:rPr lang="en-US" sz="5500" b="1" dirty="0">
                <a:latin typeface="Times New Roman" panose="02020603050405020304" pitchFamily="18" charset="0"/>
                <a:cs typeface="Times New Roman" panose="02020603050405020304" pitchFamily="18" charset="0"/>
              </a:rPr>
              <a:t>Madden-Julian Oscillation and El Niño-Southern Oscillation</a:t>
            </a:r>
            <a:r>
              <a:rPr lang="en-US" sz="5500" dirty="0">
                <a:latin typeface="Times New Roman" panose="02020603050405020304" pitchFamily="18" charset="0"/>
                <a:cs typeface="Times New Roman" panose="02020603050405020304" pitchFamily="18" charset="0"/>
              </a:rPr>
              <a:t>. In B. Guan (Ed.), </a:t>
            </a:r>
            <a:r>
              <a:rPr lang="en-US" sz="5500" i="1" dirty="0">
                <a:latin typeface="Times New Roman" panose="02020603050405020304" pitchFamily="18" charset="0"/>
                <a:cs typeface="Times New Roman" panose="02020603050405020304" pitchFamily="18" charset="0"/>
              </a:rPr>
              <a:t>Atmospheric oscillations: Sources of subseasonal-to-seasonal variability and predictability</a:t>
            </a:r>
            <a:r>
              <a:rPr lang="en-US" sz="5500" dirty="0">
                <a:latin typeface="Times New Roman" panose="02020603050405020304" pitchFamily="18" charset="0"/>
                <a:cs typeface="Times New Roman" panose="02020603050405020304" pitchFamily="18" charset="0"/>
              </a:rPr>
              <a:t>. Elsevier.</a:t>
            </a:r>
          </a:p>
          <a:p>
            <a:pPr>
              <a:lnSpc>
                <a:spcPct val="120000"/>
              </a:lnSpc>
              <a:buFont typeface="Wingdings" pitchFamily="2" charset="2"/>
              <a:buChar char="ü"/>
            </a:pPr>
            <a:r>
              <a:rPr lang="en-US" sz="5500" dirty="0">
                <a:latin typeface="Times New Roman" panose="02020603050405020304" pitchFamily="18" charset="0"/>
                <a:cs typeface="Times New Roman" panose="02020603050405020304" pitchFamily="18" charset="0"/>
              </a:rPr>
              <a:t>Grimm AM (2019) </a:t>
            </a:r>
            <a:r>
              <a:rPr lang="en-US" sz="5500" b="1" dirty="0">
                <a:latin typeface="Times New Roman" panose="02020603050405020304" pitchFamily="18" charset="0"/>
                <a:cs typeface="Times New Roman" panose="02020603050405020304" pitchFamily="18" charset="0"/>
              </a:rPr>
              <a:t>Madden-Julian Oscillation impacts on South American summer  monsoon season: precipitation anomalies, extreme events, teleconnections, and role in the MJO cycle. </a:t>
            </a:r>
            <a:r>
              <a:rPr lang="en-US" sz="5500" dirty="0">
                <a:latin typeface="Times New Roman" panose="02020603050405020304" pitchFamily="18" charset="0"/>
                <a:cs typeface="Times New Roman" panose="02020603050405020304" pitchFamily="18" charset="0"/>
              </a:rPr>
              <a:t>Clim Dyn, 53, 907–932.</a:t>
            </a:r>
          </a:p>
          <a:p>
            <a:pPr>
              <a:lnSpc>
                <a:spcPct val="120000"/>
              </a:lnSpc>
              <a:buFont typeface="Wingdings" pitchFamily="2" charset="2"/>
              <a:buChar char="ü"/>
            </a:pPr>
            <a:r>
              <a:rPr lang="en-US" sz="5500" dirty="0">
                <a:latin typeface="Times New Roman" panose="02020603050405020304" pitchFamily="18" charset="0"/>
                <a:cs typeface="Times New Roman" panose="02020603050405020304" pitchFamily="18" charset="0"/>
              </a:rPr>
              <a:t>Wheeler MC, Hendon HH (2004) </a:t>
            </a:r>
            <a:r>
              <a:rPr lang="en-US" sz="5500" b="1" dirty="0">
                <a:latin typeface="Times New Roman" panose="02020603050405020304" pitchFamily="18" charset="0"/>
                <a:cs typeface="Times New Roman" panose="02020603050405020304" pitchFamily="18" charset="0"/>
              </a:rPr>
              <a:t>An All-Season Real-Time Multivariate MJO Index: Development of an Index for Monitoring and Prediction</a:t>
            </a:r>
            <a:r>
              <a:rPr lang="en-US" sz="5500" dirty="0">
                <a:latin typeface="Times New Roman" panose="02020603050405020304" pitchFamily="18" charset="0"/>
                <a:cs typeface="Times New Roman" panose="02020603050405020304" pitchFamily="18" charset="0"/>
              </a:rPr>
              <a:t>. Mon Weather Rev 132:1917–1932. </a:t>
            </a:r>
          </a:p>
          <a:p>
            <a:pPr>
              <a:lnSpc>
                <a:spcPct val="120000"/>
              </a:lnSpc>
              <a:buFont typeface="Wingdings" pitchFamily="2" charset="2"/>
              <a:buChar char="ü"/>
            </a:pPr>
            <a:r>
              <a:rPr lang="en-US" sz="5500" dirty="0">
                <a:latin typeface="Times New Roman" panose="02020603050405020304" pitchFamily="18" charset="0"/>
                <a:cs typeface="Times New Roman" panose="02020603050405020304" pitchFamily="18" charset="0"/>
              </a:rPr>
              <a:t>Yoneyama K, Zhang C (2020) </a:t>
            </a:r>
            <a:r>
              <a:rPr lang="en-US" sz="5500" b="1" dirty="0">
                <a:latin typeface="Times New Roman" panose="02020603050405020304" pitchFamily="18" charset="0"/>
                <a:cs typeface="Times New Roman" panose="02020603050405020304" pitchFamily="18" charset="0"/>
              </a:rPr>
              <a:t>Years of the Maritime Continent</a:t>
            </a:r>
            <a:r>
              <a:rPr lang="en-US" sz="5500" dirty="0">
                <a:latin typeface="Times New Roman" panose="02020603050405020304" pitchFamily="18" charset="0"/>
                <a:cs typeface="Times New Roman" panose="02020603050405020304" pitchFamily="18" charset="0"/>
              </a:rPr>
              <a:t>. Geophys Res Lett, 47</a:t>
            </a:r>
            <a:r>
              <a:rPr lang="en-US" sz="5500">
                <a:latin typeface="Times New Roman" panose="02020603050405020304" pitchFamily="18" charset="0"/>
                <a:cs typeface="Times New Roman" panose="02020603050405020304" pitchFamily="18" charset="0"/>
              </a:rPr>
              <a:t>, e2020GL087182.</a:t>
            </a:r>
            <a:endParaRPr lang="en-US" sz="5500" dirty="0">
              <a:latin typeface="Times New Roman" panose="02020603050405020304" pitchFamily="18" charset="0"/>
              <a:cs typeface="Times New Roman" panose="02020603050405020304" pitchFamily="18" charset="0"/>
            </a:endParaRPr>
          </a:p>
          <a:p>
            <a:pPr>
              <a:lnSpc>
                <a:spcPct val="120000"/>
              </a:lnSpc>
              <a:buFont typeface="Wingdings" pitchFamily="2" charset="2"/>
              <a:buChar char="ü"/>
            </a:pPr>
            <a:endParaRPr lang="en-US" sz="3600" dirty="0">
              <a:latin typeface="Times New Roman" panose="02020603050405020304" pitchFamily="18" charset="0"/>
              <a:cs typeface="Times New Roman" panose="02020603050405020304" pitchFamily="18" charset="0"/>
            </a:endParaRPr>
          </a:p>
          <a:p>
            <a:pPr>
              <a:lnSpc>
                <a:spcPct val="120000"/>
              </a:lnSpc>
              <a:buFont typeface="Wingdings" pitchFamily="2" charset="2"/>
              <a:buChar char="ü"/>
            </a:pPr>
            <a:endParaRPr lang="en-US" dirty="0"/>
          </a:p>
          <a:p>
            <a:pPr marL="0" indent="0">
              <a:buNone/>
            </a:pPr>
            <a:endParaRPr lang="en-US" dirty="0"/>
          </a:p>
        </p:txBody>
      </p:sp>
    </p:spTree>
    <p:extLst>
      <p:ext uri="{BB962C8B-B14F-4D97-AF65-F5344CB8AC3E}">
        <p14:creationId xmlns:p14="http://schemas.microsoft.com/office/powerpoint/2010/main" val="2525177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14305-60B7-58FA-0FE3-7B5A75AB8618}"/>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2C326348-6B23-6F14-EA92-F9897DAA2870}"/>
              </a:ext>
            </a:extLst>
          </p:cNvPr>
          <p:cNvSpPr txBox="1"/>
          <p:nvPr/>
        </p:nvSpPr>
        <p:spPr>
          <a:xfrm>
            <a:off x="2700380" y="206244"/>
            <a:ext cx="6131104"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A Oscilação de </a:t>
            </a:r>
          </a:p>
          <a:p>
            <a:r>
              <a:rPr lang="pt-BR" sz="3600" b="1" dirty="0">
                <a:latin typeface="Segoe Print" panose="02000800000000000000" pitchFamily="2" charset="0"/>
                <a:cs typeface="Times New Roman" panose="02020603050405020304" pitchFamily="18" charset="0"/>
              </a:rPr>
              <a:t>Madden-Julian (OMJ)</a:t>
            </a:r>
          </a:p>
        </p:txBody>
      </p:sp>
      <p:pic>
        <p:nvPicPr>
          <p:cNvPr id="5" name="Picture 4">
            <a:extLst>
              <a:ext uri="{FF2B5EF4-FFF2-40B4-BE49-F238E27FC236}">
                <a16:creationId xmlns:a16="http://schemas.microsoft.com/office/drawing/2014/main" id="{81315A86-5041-5ED0-051B-B1342E158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8" y="0"/>
            <a:ext cx="2403818" cy="1612818"/>
          </a:xfrm>
          <a:prstGeom prst="rect">
            <a:avLst/>
          </a:prstGeom>
        </p:spPr>
      </p:pic>
      <p:sp>
        <p:nvSpPr>
          <p:cNvPr id="6" name="TextBox 5">
            <a:extLst>
              <a:ext uri="{FF2B5EF4-FFF2-40B4-BE49-F238E27FC236}">
                <a16:creationId xmlns:a16="http://schemas.microsoft.com/office/drawing/2014/main" id="{DBFFB071-3128-1274-4060-83F1880409B1}"/>
              </a:ext>
            </a:extLst>
          </p:cNvPr>
          <p:cNvSpPr txBox="1"/>
          <p:nvPr/>
        </p:nvSpPr>
        <p:spPr>
          <a:xfrm>
            <a:off x="498765" y="1764632"/>
            <a:ext cx="11179888" cy="5170646"/>
          </a:xfrm>
          <a:prstGeom prst="rect">
            <a:avLst/>
          </a:prstGeom>
          <a:noFill/>
        </p:spPr>
        <p:txBody>
          <a:bodyPr wrap="square" rtlCol="0">
            <a:spAutoFit/>
          </a:bodyPr>
          <a:lstStyle/>
          <a:p>
            <a:pPr marL="342900" indent="-342900">
              <a:buFont typeface="Courier New" panose="02070309020205020404" pitchFamily="49" charset="0"/>
              <a:buChar char="o"/>
            </a:pPr>
            <a:r>
              <a:rPr lang="pt-BR" sz="2400" noProof="0" dirty="0">
                <a:latin typeface="Times New Roman" panose="02020603050405020304" pitchFamily="18" charset="0"/>
                <a:cs typeface="Times New Roman" panose="02020603050405020304" pitchFamily="18" charset="0"/>
              </a:rPr>
              <a:t>Modo de variabilidade climática natural que ocorre em escala de tempo intrassazonal identificado pela primeira vez por Roland Madden and Paul Julian nos anos 70 em observações de vento e pressão;</a:t>
            </a:r>
          </a:p>
          <a:p>
            <a:pPr marL="342900" indent="-342900">
              <a:buFont typeface="Courier New" panose="02070309020205020404" pitchFamily="49" charset="0"/>
              <a:buChar char="o"/>
            </a:pPr>
            <a:endParaRPr lang="pt-BR" sz="240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400" noProof="0" dirty="0">
                <a:latin typeface="Times New Roman" panose="02020603050405020304" pitchFamily="18" charset="0"/>
                <a:cs typeface="Times New Roman" panose="02020603050405020304" pitchFamily="18" charset="0"/>
              </a:rPr>
              <a:t>Cada fase da OMJ dura cerca de 6-8 dias, e leva em torno de 30-60 dias para a oscilação completar a volta completa em torno do globo terrestre;</a:t>
            </a:r>
          </a:p>
          <a:p>
            <a:pPr marL="342900" indent="-342900">
              <a:buFont typeface="Courier New" panose="02070309020205020404" pitchFamily="49" charset="0"/>
              <a:buChar char="o"/>
            </a:pPr>
            <a:endParaRPr lang="pt-BR" sz="240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400" noProof="0" dirty="0">
                <a:latin typeface="Times New Roman" panose="02020603050405020304" pitchFamily="18" charset="0"/>
                <a:cs typeface="Times New Roman" panose="02020603050405020304" pitchFamily="18" charset="0"/>
              </a:rPr>
              <a:t>A OMJ apresenta forte sazonalidade marcada por uma migração latitudinal ao longo do equador: em DJF está mais forte no Hemisfério </a:t>
            </a:r>
            <a:r>
              <a:rPr lang="pt-BR" sz="2400" dirty="0">
                <a:latin typeface="Times New Roman" panose="02020603050405020304" pitchFamily="18" charset="0"/>
                <a:cs typeface="Times New Roman" panose="02020603050405020304" pitchFamily="18" charset="0"/>
              </a:rPr>
              <a:t>Sul e em JJA é dominante ao norte do equador; </a:t>
            </a:r>
          </a:p>
          <a:p>
            <a:pPr marL="342900" indent="-342900">
              <a:buFont typeface="Courier New" panose="02070309020205020404" pitchFamily="49" charset="0"/>
              <a:buChar char="o"/>
            </a:pPr>
            <a:endParaRPr lang="pt-BR" sz="2400" noProof="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400" dirty="0">
                <a:latin typeface="Times New Roman" panose="02020603050405020304" pitchFamily="18" charset="0"/>
                <a:cs typeface="Times New Roman" panose="02020603050405020304" pitchFamily="18" charset="0"/>
              </a:rPr>
              <a:t>Considerada uma “janela de oportunidade” para a previsão em escala subssazonal (2-5 semanas).</a:t>
            </a:r>
            <a:endParaRPr lang="pt-BR" sz="2400" noProof="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75830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8E924-FB0F-4B58-C26E-7F3485EBDAEC}"/>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2ABDD864-3C3B-3A77-55FA-2F9CDA22A99A}"/>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Rio Grande do Sul rainfall case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(15/04/24 a 22/05/24)</a:t>
            </a:r>
          </a:p>
        </p:txBody>
      </p:sp>
      <p:pic>
        <p:nvPicPr>
          <p:cNvPr id="16" name="Picture 15" descr="A map of the north&#10;&#10;AI-generated content may be incorrect.">
            <a:extLst>
              <a:ext uri="{FF2B5EF4-FFF2-40B4-BE49-F238E27FC236}">
                <a16:creationId xmlns:a16="http://schemas.microsoft.com/office/drawing/2014/main" id="{04385F47-2F55-2D14-FFC2-3B367414D301}"/>
              </a:ext>
            </a:extLst>
          </p:cNvPr>
          <p:cNvPicPr>
            <a:picLocks noChangeAspect="1"/>
          </p:cNvPicPr>
          <p:nvPr/>
        </p:nvPicPr>
        <p:blipFill>
          <a:blip r:embed="rId3"/>
          <a:stretch>
            <a:fillRect/>
          </a:stretch>
        </p:blipFill>
        <p:spPr>
          <a:xfrm>
            <a:off x="226481" y="1592706"/>
            <a:ext cx="7690602" cy="3561166"/>
          </a:xfrm>
          <a:prstGeom prst="rect">
            <a:avLst/>
          </a:prstGeom>
        </p:spPr>
      </p:pic>
      <p:pic>
        <p:nvPicPr>
          <p:cNvPr id="14" name="Picture 13" descr="A screenshot of a graph&#10;&#10;AI-generated content may be incorrect.">
            <a:extLst>
              <a:ext uri="{FF2B5EF4-FFF2-40B4-BE49-F238E27FC236}">
                <a16:creationId xmlns:a16="http://schemas.microsoft.com/office/drawing/2014/main" id="{020FF846-BF10-CB5D-0D6F-00C59F6CFE7A}"/>
              </a:ext>
            </a:extLst>
          </p:cNvPr>
          <p:cNvPicPr>
            <a:picLocks noChangeAspect="1"/>
          </p:cNvPicPr>
          <p:nvPr/>
        </p:nvPicPr>
        <p:blipFill>
          <a:blip r:embed="rId4"/>
          <a:stretch>
            <a:fillRect/>
          </a:stretch>
        </p:blipFill>
        <p:spPr>
          <a:xfrm>
            <a:off x="1504708" y="5045895"/>
            <a:ext cx="5729469" cy="1466965"/>
          </a:xfrm>
          <a:prstGeom prst="rect">
            <a:avLst/>
          </a:prstGeom>
        </p:spPr>
      </p:pic>
    </p:spTree>
    <p:extLst>
      <p:ext uri="{BB962C8B-B14F-4D97-AF65-F5344CB8AC3E}">
        <p14:creationId xmlns:p14="http://schemas.microsoft.com/office/powerpoint/2010/main" val="4250429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DF91-1585-C9B8-CC81-5342E2794F37}"/>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D0F2F596-F0A8-AA9E-EBD4-7AAE957A3FB1}"/>
              </a:ext>
            </a:extLst>
          </p:cNvPr>
          <p:cNvSpPr txBox="1"/>
          <p:nvPr/>
        </p:nvSpPr>
        <p:spPr>
          <a:xfrm>
            <a:off x="408592" y="248401"/>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Rio Grande do Sul rainfall case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(15/04/24 a 22/05/24)</a:t>
            </a:r>
          </a:p>
        </p:txBody>
      </p:sp>
      <p:pic>
        <p:nvPicPr>
          <p:cNvPr id="2" name="Picture 1">
            <a:extLst>
              <a:ext uri="{FF2B5EF4-FFF2-40B4-BE49-F238E27FC236}">
                <a16:creationId xmlns:a16="http://schemas.microsoft.com/office/drawing/2014/main" id="{93B6A448-F2A6-1327-CA52-E4458EB85580}"/>
              </a:ext>
            </a:extLst>
          </p:cNvPr>
          <p:cNvPicPr>
            <a:picLocks noChangeAspect="1"/>
          </p:cNvPicPr>
          <p:nvPr/>
        </p:nvPicPr>
        <p:blipFill>
          <a:blip r:embed="rId3"/>
          <a:srcRect t="7853" r="1321"/>
          <a:stretch>
            <a:fillRect/>
          </a:stretch>
        </p:blipFill>
        <p:spPr>
          <a:xfrm>
            <a:off x="1789656" y="1448730"/>
            <a:ext cx="8187722" cy="5409270"/>
          </a:xfrm>
          <a:prstGeom prst="rect">
            <a:avLst/>
          </a:prstGeom>
        </p:spPr>
      </p:pic>
      <p:sp>
        <p:nvSpPr>
          <p:cNvPr id="3" name="Oval 2">
            <a:extLst>
              <a:ext uri="{FF2B5EF4-FFF2-40B4-BE49-F238E27FC236}">
                <a16:creationId xmlns:a16="http://schemas.microsoft.com/office/drawing/2014/main" id="{7EB54009-47AE-D425-AC8F-05B0527F76DF}"/>
              </a:ext>
            </a:extLst>
          </p:cNvPr>
          <p:cNvSpPr/>
          <p:nvPr/>
        </p:nvSpPr>
        <p:spPr>
          <a:xfrm rot="960000">
            <a:off x="8757738" y="4190175"/>
            <a:ext cx="1113981" cy="59547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30BAF43-5F8A-56EA-13D4-B7DEE077034E}"/>
              </a:ext>
            </a:extLst>
          </p:cNvPr>
          <p:cNvSpPr/>
          <p:nvPr/>
        </p:nvSpPr>
        <p:spPr>
          <a:xfrm>
            <a:off x="9120850" y="4927639"/>
            <a:ext cx="652885" cy="48163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8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00CD4-1D82-7EB6-D9B6-FAEE60A47C2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2BE6FD1-7FC8-864A-F6B0-8426CD294DA6}"/>
              </a:ext>
            </a:extLst>
          </p:cNvPr>
          <p:cNvPicPr>
            <a:picLocks noChangeAspect="1"/>
          </p:cNvPicPr>
          <p:nvPr/>
        </p:nvPicPr>
        <p:blipFill>
          <a:blip r:embed="rId3"/>
          <a:srcRect l="59984" t="13741"/>
          <a:stretch>
            <a:fillRect/>
          </a:stretch>
        </p:blipFill>
        <p:spPr>
          <a:xfrm>
            <a:off x="8441776" y="1959632"/>
            <a:ext cx="3358668" cy="5122257"/>
          </a:xfrm>
          <a:prstGeom prst="rect">
            <a:avLst/>
          </a:prstGeom>
        </p:spPr>
      </p:pic>
      <p:pic>
        <p:nvPicPr>
          <p:cNvPr id="15" name="Imagem 4">
            <a:extLst>
              <a:ext uri="{FF2B5EF4-FFF2-40B4-BE49-F238E27FC236}">
                <a16:creationId xmlns:a16="http://schemas.microsoft.com/office/drawing/2014/main" id="{3A43FB3E-4B81-9DA9-1775-D25308463486}"/>
              </a:ext>
            </a:extLst>
          </p:cNvPr>
          <p:cNvPicPr>
            <a:picLocks noChangeAspect="1"/>
          </p:cNvPicPr>
          <p:nvPr/>
        </p:nvPicPr>
        <p:blipFill rotWithShape="1">
          <a:blip r:embed="rId4">
            <a:extLst>
              <a:ext uri="{28A0092B-C50C-407E-A947-70E740481C1C}">
                <a14:useLocalDpi xmlns:a14="http://schemas.microsoft.com/office/drawing/2010/main" val="0"/>
              </a:ext>
            </a:extLst>
          </a:blip>
          <a:srcRect l="-1" t="44103" r="50823" b="39809"/>
          <a:stretch>
            <a:fillRect/>
          </a:stretch>
        </p:blipFill>
        <p:spPr>
          <a:xfrm>
            <a:off x="767736" y="3212820"/>
            <a:ext cx="7746938" cy="3326092"/>
          </a:xfrm>
          <a:prstGeom prst="rect">
            <a:avLst/>
          </a:prstGeom>
          <a:noFill/>
        </p:spPr>
      </p:pic>
      <p:pic>
        <p:nvPicPr>
          <p:cNvPr id="5" name="Picture 4">
            <a:extLst>
              <a:ext uri="{FF2B5EF4-FFF2-40B4-BE49-F238E27FC236}">
                <a16:creationId xmlns:a16="http://schemas.microsoft.com/office/drawing/2014/main" id="{7257C48B-4E20-A89E-8885-B1AF91A7428D}"/>
              </a:ext>
            </a:extLst>
          </p:cNvPr>
          <p:cNvPicPr>
            <a:picLocks noChangeAspect="1"/>
          </p:cNvPicPr>
          <p:nvPr/>
        </p:nvPicPr>
        <p:blipFill rotWithShape="1">
          <a:blip r:embed="rId5">
            <a:extLst>
              <a:ext uri="{28A0092B-C50C-407E-A947-70E740481C1C}">
                <a14:useLocalDpi xmlns:a14="http://schemas.microsoft.com/office/drawing/2010/main" val="0"/>
              </a:ext>
            </a:extLst>
          </a:blip>
          <a:srcRect b="48645"/>
          <a:stretch/>
        </p:blipFill>
        <p:spPr>
          <a:xfrm>
            <a:off x="3679300" y="173269"/>
            <a:ext cx="8512700" cy="2905506"/>
          </a:xfrm>
          <a:prstGeom prst="rect">
            <a:avLst/>
          </a:prstGeom>
        </p:spPr>
      </p:pic>
      <p:sp>
        <p:nvSpPr>
          <p:cNvPr id="10" name="CaixaDeTexto 9">
            <a:extLst>
              <a:ext uri="{FF2B5EF4-FFF2-40B4-BE49-F238E27FC236}">
                <a16:creationId xmlns:a16="http://schemas.microsoft.com/office/drawing/2014/main" id="{355DDC5F-D200-0DC6-04FD-6D7EDB65E52E}"/>
              </a:ext>
            </a:extLst>
          </p:cNvPr>
          <p:cNvSpPr txBox="1"/>
          <p:nvPr/>
        </p:nvSpPr>
        <p:spPr>
          <a:xfrm>
            <a:off x="187087" y="94800"/>
            <a:ext cx="3718869" cy="2677656"/>
          </a:xfrm>
          <a:prstGeom prst="rect">
            <a:avLst/>
          </a:prstGeom>
          <a:noFill/>
        </p:spPr>
        <p:txBody>
          <a:bodyPr wrap="square" rtlCol="0">
            <a:spAutoFit/>
          </a:bodyPr>
          <a:lstStyle/>
          <a:p>
            <a:r>
              <a:rPr lang="pt-BR" sz="2800" b="1" dirty="0">
                <a:latin typeface="Segoe Print" panose="02000800000000000000" pitchFamily="2" charset="0"/>
                <a:cs typeface="Times New Roman" panose="02020603050405020304" pitchFamily="18" charset="0"/>
              </a:rPr>
              <a:t>How does the </a:t>
            </a:r>
          </a:p>
          <a:p>
            <a:r>
              <a:rPr lang="pt-BR" sz="2800" b="1" dirty="0">
                <a:latin typeface="Segoe Print" panose="02000800000000000000" pitchFamily="2" charset="0"/>
                <a:cs typeface="Times New Roman" panose="02020603050405020304" pitchFamily="18" charset="0"/>
              </a:rPr>
              <a:t>El Niño affect the weather over subtropical/ extratropical </a:t>
            </a:r>
          </a:p>
          <a:p>
            <a:r>
              <a:rPr lang="pt-BR" sz="2800" b="1" dirty="0">
                <a:latin typeface="Segoe Print" panose="02000800000000000000" pitchFamily="2" charset="0"/>
                <a:cs typeface="Times New Roman" panose="02020603050405020304" pitchFamily="18" charset="0"/>
              </a:rPr>
              <a:t>South America?</a:t>
            </a:r>
          </a:p>
        </p:txBody>
      </p:sp>
      <p:sp>
        <p:nvSpPr>
          <p:cNvPr id="2" name="Espaço Reservado para Número de Slide 1">
            <a:extLst>
              <a:ext uri="{FF2B5EF4-FFF2-40B4-BE49-F238E27FC236}">
                <a16:creationId xmlns:a16="http://schemas.microsoft.com/office/drawing/2014/main" id="{6177DCD4-CA5D-9AB1-0EE0-9E1CECCDFF32}"/>
              </a:ext>
            </a:extLst>
          </p:cNvPr>
          <p:cNvSpPr>
            <a:spLocks noGrp="1"/>
          </p:cNvSpPr>
          <p:nvPr>
            <p:ph type="sldNum" sz="quarter" idx="12"/>
          </p:nvPr>
        </p:nvSpPr>
        <p:spPr/>
        <p:txBody>
          <a:bodyPr/>
          <a:lstStyle/>
          <a:p>
            <a:fld id="{DF4C8C56-D4CF-4220-9C80-3C8BF7C0E475}" type="slidenum">
              <a:rPr lang="pt-BR" smtClean="0"/>
              <a:t>32</a:t>
            </a:fld>
            <a:endParaRPr lang="pt-BR"/>
          </a:p>
        </p:txBody>
      </p:sp>
      <p:sp>
        <p:nvSpPr>
          <p:cNvPr id="6" name="Cloud 5">
            <a:extLst>
              <a:ext uri="{FF2B5EF4-FFF2-40B4-BE49-F238E27FC236}">
                <a16:creationId xmlns:a16="http://schemas.microsoft.com/office/drawing/2014/main" id="{BDE8FC60-3971-594D-FC98-A1FF5CE9C6BC}"/>
              </a:ext>
            </a:extLst>
          </p:cNvPr>
          <p:cNvSpPr/>
          <p:nvPr/>
        </p:nvSpPr>
        <p:spPr>
          <a:xfrm>
            <a:off x="4815586" y="4045760"/>
            <a:ext cx="1799397" cy="712568"/>
          </a:xfrm>
          <a:prstGeom prst="cloud">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D72710D-DD04-5F25-D4FF-EED205379B81}"/>
              </a:ext>
            </a:extLst>
          </p:cNvPr>
          <p:cNvSpPr txBox="1"/>
          <p:nvPr/>
        </p:nvSpPr>
        <p:spPr>
          <a:xfrm>
            <a:off x="5410072" y="4426900"/>
            <a:ext cx="576775"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A</a:t>
            </a:r>
          </a:p>
        </p:txBody>
      </p:sp>
      <p:sp>
        <p:nvSpPr>
          <p:cNvPr id="7" name="TextBox 6">
            <a:extLst>
              <a:ext uri="{FF2B5EF4-FFF2-40B4-BE49-F238E27FC236}">
                <a16:creationId xmlns:a16="http://schemas.microsoft.com/office/drawing/2014/main" id="{781C4192-44B0-B817-5E85-0DC822C792BA}"/>
              </a:ext>
            </a:extLst>
          </p:cNvPr>
          <p:cNvSpPr txBox="1"/>
          <p:nvPr/>
        </p:nvSpPr>
        <p:spPr>
          <a:xfrm>
            <a:off x="5929299" y="5286174"/>
            <a:ext cx="576775"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A</a:t>
            </a:r>
          </a:p>
        </p:txBody>
      </p:sp>
      <p:sp>
        <p:nvSpPr>
          <p:cNvPr id="8" name="TextBox 7">
            <a:extLst>
              <a:ext uri="{FF2B5EF4-FFF2-40B4-BE49-F238E27FC236}">
                <a16:creationId xmlns:a16="http://schemas.microsoft.com/office/drawing/2014/main" id="{77C94FDF-7F48-DFB2-3DAC-E8AC82FD36BB}"/>
              </a:ext>
            </a:extLst>
          </p:cNvPr>
          <p:cNvSpPr txBox="1"/>
          <p:nvPr/>
        </p:nvSpPr>
        <p:spPr>
          <a:xfrm>
            <a:off x="7370367" y="4791113"/>
            <a:ext cx="576775"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A</a:t>
            </a:r>
          </a:p>
        </p:txBody>
      </p:sp>
      <p:sp>
        <p:nvSpPr>
          <p:cNvPr id="11" name="TextBox 10">
            <a:extLst>
              <a:ext uri="{FF2B5EF4-FFF2-40B4-BE49-F238E27FC236}">
                <a16:creationId xmlns:a16="http://schemas.microsoft.com/office/drawing/2014/main" id="{05954393-C8A9-E9A0-3507-F52DD76E927B}"/>
              </a:ext>
            </a:extLst>
          </p:cNvPr>
          <p:cNvSpPr txBox="1"/>
          <p:nvPr/>
        </p:nvSpPr>
        <p:spPr>
          <a:xfrm>
            <a:off x="5364490" y="4965810"/>
            <a:ext cx="57677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a:t>
            </a:r>
          </a:p>
        </p:txBody>
      </p:sp>
      <p:sp>
        <p:nvSpPr>
          <p:cNvPr id="12" name="TextBox 11">
            <a:extLst>
              <a:ext uri="{FF2B5EF4-FFF2-40B4-BE49-F238E27FC236}">
                <a16:creationId xmlns:a16="http://schemas.microsoft.com/office/drawing/2014/main" id="{1E53CBD6-C1E9-0A07-3BF5-17568A95F971}"/>
              </a:ext>
            </a:extLst>
          </p:cNvPr>
          <p:cNvSpPr txBox="1"/>
          <p:nvPr/>
        </p:nvSpPr>
        <p:spPr>
          <a:xfrm>
            <a:off x="6581333" y="4843940"/>
            <a:ext cx="57677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a:t>
            </a:r>
          </a:p>
        </p:txBody>
      </p:sp>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F636699B-D6CB-28FC-BB0D-7D3E6FB400D2}"/>
                  </a:ext>
                </a:extLst>
              </p14:cNvPr>
              <p14:cNvContentPartPr/>
              <p14:nvPr/>
            </p14:nvContentPartPr>
            <p14:xfrm>
              <a:off x="4902457" y="4547407"/>
              <a:ext cx="3128040" cy="1306800"/>
            </p14:xfrm>
          </p:contentPart>
        </mc:Choice>
        <mc:Fallback xmlns="">
          <p:pic>
            <p:nvPicPr>
              <p:cNvPr id="17" name="Ink 16">
                <a:extLst>
                  <a:ext uri="{FF2B5EF4-FFF2-40B4-BE49-F238E27FC236}">
                    <a16:creationId xmlns:a16="http://schemas.microsoft.com/office/drawing/2014/main" id="{648F06B2-789F-380F-A759-1D9817439CB2}"/>
                  </a:ext>
                </a:extLst>
              </p:cNvPr>
              <p:cNvPicPr/>
              <p:nvPr/>
            </p:nvPicPr>
            <p:blipFill>
              <a:blip r:embed="rId7"/>
              <a:stretch>
                <a:fillRect/>
              </a:stretch>
            </p:blipFill>
            <p:spPr>
              <a:xfrm>
                <a:off x="4848817" y="4439767"/>
                <a:ext cx="3235680" cy="1522440"/>
              </a:xfrm>
              <a:prstGeom prst="rect">
                <a:avLst/>
              </a:prstGeom>
            </p:spPr>
          </p:pic>
        </mc:Fallback>
      </mc:AlternateContent>
      <p:sp>
        <p:nvSpPr>
          <p:cNvPr id="18" name="Rectangle 17">
            <a:extLst>
              <a:ext uri="{FF2B5EF4-FFF2-40B4-BE49-F238E27FC236}">
                <a16:creationId xmlns:a16="http://schemas.microsoft.com/office/drawing/2014/main" id="{68010BD5-37B8-5837-410A-461CB7BEC9A2}"/>
              </a:ext>
            </a:extLst>
          </p:cNvPr>
          <p:cNvSpPr/>
          <p:nvPr/>
        </p:nvSpPr>
        <p:spPr>
          <a:xfrm>
            <a:off x="8441776" y="6215063"/>
            <a:ext cx="473624" cy="3238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D55C94E-B9BD-194B-B6C1-81794369B1F2}"/>
              </a:ext>
            </a:extLst>
          </p:cNvPr>
          <p:cNvSpPr/>
          <p:nvPr/>
        </p:nvSpPr>
        <p:spPr>
          <a:xfrm>
            <a:off x="6829425" y="2971800"/>
            <a:ext cx="540942" cy="241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9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D40F4-32F4-1747-1611-074466F57B6B}"/>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D90B3614-0F1E-322A-AD69-64259566E43A}"/>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Rio Grande do Sul rainfall case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(15/04/24 a 22/05/24)</a:t>
            </a:r>
          </a:p>
        </p:txBody>
      </p:sp>
      <p:pic>
        <p:nvPicPr>
          <p:cNvPr id="2" name="Picture 1" descr="A screenshot of a computer&#10;&#10;Description automatically generated">
            <a:extLst>
              <a:ext uri="{FF2B5EF4-FFF2-40B4-BE49-F238E27FC236}">
                <a16:creationId xmlns:a16="http://schemas.microsoft.com/office/drawing/2014/main" id="{171DEA12-68FF-6A81-389E-90D58AEF79B7}"/>
              </a:ext>
            </a:extLst>
          </p:cNvPr>
          <p:cNvPicPr>
            <a:picLocks noChangeAspect="1"/>
          </p:cNvPicPr>
          <p:nvPr/>
        </p:nvPicPr>
        <p:blipFill>
          <a:blip r:embed="rId3"/>
          <a:srcRect b="88650"/>
          <a:stretch/>
        </p:blipFill>
        <p:spPr>
          <a:xfrm>
            <a:off x="276637" y="1705072"/>
            <a:ext cx="7772400" cy="462112"/>
          </a:xfrm>
          <a:prstGeom prst="rect">
            <a:avLst/>
          </a:prstGeom>
        </p:spPr>
      </p:pic>
      <p:pic>
        <p:nvPicPr>
          <p:cNvPr id="4" name="Picture 3" descr="A number on a white background&#10;&#10;AI-generated content may be incorrect.">
            <a:extLst>
              <a:ext uri="{FF2B5EF4-FFF2-40B4-BE49-F238E27FC236}">
                <a16:creationId xmlns:a16="http://schemas.microsoft.com/office/drawing/2014/main" id="{76217C2D-112A-02C7-DDEC-3821A50EDEE9}"/>
              </a:ext>
            </a:extLst>
          </p:cNvPr>
          <p:cNvPicPr>
            <a:picLocks noChangeAspect="1"/>
          </p:cNvPicPr>
          <p:nvPr/>
        </p:nvPicPr>
        <p:blipFill>
          <a:blip r:embed="rId4"/>
          <a:srcRect t="1542"/>
          <a:stretch>
            <a:fillRect/>
          </a:stretch>
        </p:blipFill>
        <p:spPr>
          <a:xfrm>
            <a:off x="144683" y="2235200"/>
            <a:ext cx="7772400" cy="4340735"/>
          </a:xfrm>
          <a:prstGeom prst="rect">
            <a:avLst/>
          </a:prstGeom>
        </p:spPr>
      </p:pic>
      <p:sp>
        <p:nvSpPr>
          <p:cNvPr id="7" name="Rectangle 6">
            <a:extLst>
              <a:ext uri="{FF2B5EF4-FFF2-40B4-BE49-F238E27FC236}">
                <a16:creationId xmlns:a16="http://schemas.microsoft.com/office/drawing/2014/main" id="{F16A5E91-383F-E44B-0A4B-D8E72E17D35E}"/>
              </a:ext>
            </a:extLst>
          </p:cNvPr>
          <p:cNvSpPr/>
          <p:nvPr/>
        </p:nvSpPr>
        <p:spPr>
          <a:xfrm>
            <a:off x="276637" y="3429000"/>
            <a:ext cx="5031963" cy="13123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19CE82-4149-04F4-F8BF-482BB2988AEF}"/>
              </a:ext>
            </a:extLst>
          </p:cNvPr>
          <p:cNvSpPr/>
          <p:nvPr/>
        </p:nvSpPr>
        <p:spPr>
          <a:xfrm>
            <a:off x="276637" y="5850466"/>
            <a:ext cx="5031963" cy="7254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315C97F-647E-3C48-7B22-E5D5B6ACD5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083" y="270153"/>
            <a:ext cx="3084944" cy="2069813"/>
          </a:xfrm>
          <a:prstGeom prst="rect">
            <a:avLst/>
          </a:prstGeom>
        </p:spPr>
      </p:pic>
      <p:pic>
        <p:nvPicPr>
          <p:cNvPr id="12" name="Picture 11" descr="A map of a continent&#10;&#10;AI-generated content may be incorrect.">
            <a:extLst>
              <a:ext uri="{FF2B5EF4-FFF2-40B4-BE49-F238E27FC236}">
                <a16:creationId xmlns:a16="http://schemas.microsoft.com/office/drawing/2014/main" id="{76D6C159-00C9-DC3C-555B-F243731416FD}"/>
              </a:ext>
            </a:extLst>
          </p:cNvPr>
          <p:cNvPicPr>
            <a:picLocks noChangeAspect="1"/>
          </p:cNvPicPr>
          <p:nvPr/>
        </p:nvPicPr>
        <p:blipFill>
          <a:blip r:embed="rId6"/>
          <a:stretch>
            <a:fillRect/>
          </a:stretch>
        </p:blipFill>
        <p:spPr>
          <a:xfrm>
            <a:off x="8049037" y="2557486"/>
            <a:ext cx="3814329" cy="4198914"/>
          </a:xfrm>
          <a:prstGeom prst="rect">
            <a:avLst/>
          </a:prstGeom>
        </p:spPr>
      </p:pic>
    </p:spTree>
    <p:extLst>
      <p:ext uri="{BB962C8B-B14F-4D97-AF65-F5344CB8AC3E}">
        <p14:creationId xmlns:p14="http://schemas.microsoft.com/office/powerpoint/2010/main" val="78846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0081D-110F-576F-7F57-6BA0425CFD0F}"/>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A1A62243-8CA5-5F3B-8A79-12174B96A6A3}"/>
              </a:ext>
            </a:extLst>
          </p:cNvPr>
          <p:cNvSpPr txBox="1"/>
          <p:nvPr/>
        </p:nvSpPr>
        <p:spPr>
          <a:xfrm>
            <a:off x="88376" y="147899"/>
            <a:ext cx="3518948" cy="1569660"/>
          </a:xfrm>
          <a:prstGeom prst="rect">
            <a:avLst/>
          </a:prstGeom>
          <a:noFill/>
        </p:spPr>
        <p:txBody>
          <a:bodyPr wrap="square" rtlCol="0">
            <a:spAutoFit/>
          </a:bodyPr>
          <a:lstStyle/>
          <a:p>
            <a:r>
              <a:rPr lang="pt-BR" sz="3200" b="1" dirty="0">
                <a:latin typeface="Segoe Print" panose="02000800000000000000" pitchFamily="2" charset="0"/>
                <a:cs typeface="Times New Roman" panose="02020603050405020304" pitchFamily="18" charset="0"/>
              </a:rPr>
              <a:t>Impactos da OMJ na América do Sul</a:t>
            </a:r>
          </a:p>
        </p:txBody>
      </p:sp>
      <p:pic>
        <p:nvPicPr>
          <p:cNvPr id="4" name="Imagem 3">
            <a:extLst>
              <a:ext uri="{FF2B5EF4-FFF2-40B4-BE49-F238E27FC236}">
                <a16:creationId xmlns:a16="http://schemas.microsoft.com/office/drawing/2014/main" id="{828900B7-F6D3-4652-C935-3724B086F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D796926E-9B0D-FF24-811F-7B770712A74B}"/>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1250CB2-BC58-3824-7BED-CC2510C831C0}"/>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90A3C0C9-55B9-3719-B8CB-178F75392A25}"/>
                  </a:ext>
                </a:extLst>
              </p:cNvPr>
              <p:cNvPicPr/>
              <p:nvPr/>
            </p:nvPicPr>
            <p:blipFill>
              <a:blip r:embed="rId5"/>
              <a:stretch>
                <a:fillRect/>
              </a:stretch>
            </p:blipFill>
            <p:spPr>
              <a:xfrm>
                <a:off x="2366864" y="2701717"/>
                <a:ext cx="18000" cy="18000"/>
              </a:xfrm>
              <a:prstGeom prst="rect">
                <a:avLst/>
              </a:prstGeom>
            </p:spPr>
          </p:pic>
        </mc:Fallback>
      </mc:AlternateContent>
      <p:sp>
        <p:nvSpPr>
          <p:cNvPr id="2" name="CaixaDeTexto 3">
            <a:extLst>
              <a:ext uri="{FF2B5EF4-FFF2-40B4-BE49-F238E27FC236}">
                <a16:creationId xmlns:a16="http://schemas.microsoft.com/office/drawing/2014/main" id="{1D697CE7-C15A-3ADA-87B5-C7D041169F70}"/>
              </a:ext>
            </a:extLst>
          </p:cNvPr>
          <p:cNvSpPr txBox="1"/>
          <p:nvPr/>
        </p:nvSpPr>
        <p:spPr>
          <a:xfrm>
            <a:off x="1926485" y="5011897"/>
            <a:ext cx="2058321" cy="385298"/>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Grimm</a:t>
            </a:r>
            <a:r>
              <a:rPr lang="en-US" b="0" i="0" dirty="0">
                <a:solidFill>
                  <a:srgbClr val="212121"/>
                </a:solidFill>
                <a:effectLst/>
                <a:latin typeface="Times New Roman" panose="02020603050405020304" pitchFamily="18" charset="0"/>
                <a:cs typeface="Times New Roman" panose="02020603050405020304" pitchFamily="18" charset="0"/>
              </a:rPr>
              <a:t> (2019)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A map of the world with different colored dots&#10;&#10;Description automatically generated">
            <a:extLst>
              <a:ext uri="{FF2B5EF4-FFF2-40B4-BE49-F238E27FC236}">
                <a16:creationId xmlns:a16="http://schemas.microsoft.com/office/drawing/2014/main" id="{9E271D1B-CB3E-8B99-AB1A-95A5DD6AF733}"/>
              </a:ext>
            </a:extLst>
          </p:cNvPr>
          <p:cNvPicPr>
            <a:picLocks noChangeAspect="1"/>
          </p:cNvPicPr>
          <p:nvPr/>
        </p:nvPicPr>
        <p:blipFill>
          <a:blip r:embed="rId6"/>
          <a:srcRect l="38065"/>
          <a:stretch/>
        </p:blipFill>
        <p:spPr>
          <a:xfrm>
            <a:off x="3377294" y="-10944"/>
            <a:ext cx="3695699" cy="6858000"/>
          </a:xfrm>
          <a:prstGeom prst="rect">
            <a:avLst/>
          </a:prstGeom>
        </p:spPr>
      </p:pic>
      <p:pic>
        <p:nvPicPr>
          <p:cNvPr id="9" name="Picture 8" descr="A map of south america with red and blue squares&#10;&#10;Description automatically generated">
            <a:extLst>
              <a:ext uri="{FF2B5EF4-FFF2-40B4-BE49-F238E27FC236}">
                <a16:creationId xmlns:a16="http://schemas.microsoft.com/office/drawing/2014/main" id="{C792CD8F-09D4-2BCB-0200-F860C81EED1F}"/>
              </a:ext>
            </a:extLst>
          </p:cNvPr>
          <p:cNvPicPr>
            <a:picLocks noChangeAspect="1"/>
          </p:cNvPicPr>
          <p:nvPr/>
        </p:nvPicPr>
        <p:blipFill>
          <a:blip r:embed="rId7"/>
          <a:stretch>
            <a:fillRect/>
          </a:stretch>
        </p:blipFill>
        <p:spPr>
          <a:xfrm>
            <a:off x="150227" y="1829374"/>
            <a:ext cx="3050173" cy="3263357"/>
          </a:xfrm>
          <a:prstGeom prst="rect">
            <a:avLst/>
          </a:prstGeom>
        </p:spPr>
      </p:pic>
      <p:sp>
        <p:nvSpPr>
          <p:cNvPr id="6" name="TextBox 5">
            <a:extLst>
              <a:ext uri="{FF2B5EF4-FFF2-40B4-BE49-F238E27FC236}">
                <a16:creationId xmlns:a16="http://schemas.microsoft.com/office/drawing/2014/main" id="{E428ACF2-77B0-7C46-66EE-AB75DCEE9A57}"/>
              </a:ext>
            </a:extLst>
          </p:cNvPr>
          <p:cNvSpPr txBox="1"/>
          <p:nvPr/>
        </p:nvSpPr>
        <p:spPr>
          <a:xfrm>
            <a:off x="1413541" y="5894685"/>
            <a:ext cx="2058321" cy="923330"/>
          </a:xfrm>
          <a:prstGeom prst="rect">
            <a:avLst/>
          </a:prstGeom>
          <a:noFill/>
        </p:spPr>
        <p:txBody>
          <a:bodyPr wrap="square" rtlCol="0">
            <a:spAutoFit/>
          </a:bodyPr>
          <a:lstStyle/>
          <a:p>
            <a:r>
              <a:rPr lang="pt-BR" noProof="0" dirty="0">
                <a:latin typeface="Times New Roman" panose="02020603050405020304" pitchFamily="18" charset="0"/>
                <a:cs typeface="Times New Roman" panose="02020603050405020304" pitchFamily="18" charset="0"/>
              </a:rPr>
              <a:t>Anomalias filtradas de precipitação (mm/dia) em DJF.</a:t>
            </a:r>
          </a:p>
        </p:txBody>
      </p:sp>
    </p:spTree>
    <p:extLst>
      <p:ext uri="{BB962C8B-B14F-4D97-AF65-F5344CB8AC3E}">
        <p14:creationId xmlns:p14="http://schemas.microsoft.com/office/powerpoint/2010/main" val="625627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70D6E-594F-00A7-44AD-4641C956DA61}"/>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A64CFC69-31B8-8B4E-31D4-71C127C836B1}"/>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Heat wave case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(15/04/24 a 22/05/24)</a:t>
            </a:r>
          </a:p>
        </p:txBody>
      </p:sp>
      <p:pic>
        <p:nvPicPr>
          <p:cNvPr id="16" name="Picture 15" descr="A map of the north&#10;&#10;AI-generated content may be incorrect.">
            <a:extLst>
              <a:ext uri="{FF2B5EF4-FFF2-40B4-BE49-F238E27FC236}">
                <a16:creationId xmlns:a16="http://schemas.microsoft.com/office/drawing/2014/main" id="{423D108A-0C90-F418-3EAE-714A5A9ED235}"/>
              </a:ext>
            </a:extLst>
          </p:cNvPr>
          <p:cNvPicPr>
            <a:picLocks noChangeAspect="1"/>
          </p:cNvPicPr>
          <p:nvPr/>
        </p:nvPicPr>
        <p:blipFill>
          <a:blip r:embed="rId3"/>
          <a:stretch>
            <a:fillRect/>
          </a:stretch>
        </p:blipFill>
        <p:spPr>
          <a:xfrm>
            <a:off x="226481" y="1592706"/>
            <a:ext cx="7690602" cy="3561166"/>
          </a:xfrm>
          <a:prstGeom prst="rect">
            <a:avLst/>
          </a:prstGeom>
        </p:spPr>
      </p:pic>
      <p:pic>
        <p:nvPicPr>
          <p:cNvPr id="14" name="Picture 13" descr="A screenshot of a graph&#10;&#10;AI-generated content may be incorrect.">
            <a:extLst>
              <a:ext uri="{FF2B5EF4-FFF2-40B4-BE49-F238E27FC236}">
                <a16:creationId xmlns:a16="http://schemas.microsoft.com/office/drawing/2014/main" id="{48C751F9-3AD5-C0F2-830B-1FB57F6C10E9}"/>
              </a:ext>
            </a:extLst>
          </p:cNvPr>
          <p:cNvPicPr>
            <a:picLocks noChangeAspect="1"/>
          </p:cNvPicPr>
          <p:nvPr/>
        </p:nvPicPr>
        <p:blipFill>
          <a:blip r:embed="rId4"/>
          <a:stretch>
            <a:fillRect/>
          </a:stretch>
        </p:blipFill>
        <p:spPr>
          <a:xfrm>
            <a:off x="1298102" y="5045895"/>
            <a:ext cx="5729469" cy="1466965"/>
          </a:xfrm>
          <a:prstGeom prst="rect">
            <a:avLst/>
          </a:prstGeom>
        </p:spPr>
      </p:pic>
    </p:spTree>
    <p:extLst>
      <p:ext uri="{BB962C8B-B14F-4D97-AF65-F5344CB8AC3E}">
        <p14:creationId xmlns:p14="http://schemas.microsoft.com/office/powerpoint/2010/main" val="1866532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86593-DD85-4E5C-51D9-E44671B1B02B}"/>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3CB4EAA9-48AC-BC9E-ECF0-3685E21F7BD1}"/>
              </a:ext>
            </a:extLst>
          </p:cNvPr>
          <p:cNvSpPr txBox="1"/>
          <p:nvPr/>
        </p:nvSpPr>
        <p:spPr>
          <a:xfrm>
            <a:off x="385443" y="248401"/>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Heat wave case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(15/04/24 a 22/05/24)</a:t>
            </a:r>
          </a:p>
        </p:txBody>
      </p:sp>
      <p:pic>
        <p:nvPicPr>
          <p:cNvPr id="2" name="Picture 1">
            <a:extLst>
              <a:ext uri="{FF2B5EF4-FFF2-40B4-BE49-F238E27FC236}">
                <a16:creationId xmlns:a16="http://schemas.microsoft.com/office/drawing/2014/main" id="{0D3C8A3A-5F74-8B7D-ECAD-142319626922}"/>
              </a:ext>
            </a:extLst>
          </p:cNvPr>
          <p:cNvPicPr>
            <a:picLocks noChangeAspect="1"/>
          </p:cNvPicPr>
          <p:nvPr/>
        </p:nvPicPr>
        <p:blipFill>
          <a:blip r:embed="rId3"/>
          <a:srcRect t="7853" r="1321"/>
          <a:stretch>
            <a:fillRect/>
          </a:stretch>
        </p:blipFill>
        <p:spPr>
          <a:xfrm>
            <a:off x="1789656" y="1448730"/>
            <a:ext cx="8187722" cy="5409270"/>
          </a:xfrm>
          <a:prstGeom prst="rect">
            <a:avLst/>
          </a:prstGeom>
        </p:spPr>
      </p:pic>
      <p:sp>
        <p:nvSpPr>
          <p:cNvPr id="3" name="Oval 2">
            <a:extLst>
              <a:ext uri="{FF2B5EF4-FFF2-40B4-BE49-F238E27FC236}">
                <a16:creationId xmlns:a16="http://schemas.microsoft.com/office/drawing/2014/main" id="{4B05E6A6-7934-B18D-A299-101D43F16467}"/>
              </a:ext>
            </a:extLst>
          </p:cNvPr>
          <p:cNvSpPr/>
          <p:nvPr/>
        </p:nvSpPr>
        <p:spPr>
          <a:xfrm rot="960000">
            <a:off x="8757738" y="4190175"/>
            <a:ext cx="1113981" cy="59547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8376819-24FD-C625-7357-9BA831A1D3D2}"/>
              </a:ext>
            </a:extLst>
          </p:cNvPr>
          <p:cNvSpPr/>
          <p:nvPr/>
        </p:nvSpPr>
        <p:spPr>
          <a:xfrm>
            <a:off x="9120850" y="4927639"/>
            <a:ext cx="652885" cy="48163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5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6416E1F-AA22-4EB3-B314-C55E0BA23A7A}"/>
              </a:ext>
            </a:extLst>
          </p:cNvPr>
          <p:cNvPicPr>
            <a:picLocks noChangeAspect="1"/>
          </p:cNvPicPr>
          <p:nvPr/>
        </p:nvPicPr>
        <p:blipFill>
          <a:blip r:embed="rId3"/>
          <a:srcRect l="59984" t="13741"/>
          <a:stretch>
            <a:fillRect/>
          </a:stretch>
        </p:blipFill>
        <p:spPr>
          <a:xfrm>
            <a:off x="8441776" y="1959632"/>
            <a:ext cx="3358668" cy="5122257"/>
          </a:xfrm>
          <a:prstGeom prst="rect">
            <a:avLst/>
          </a:prstGeom>
        </p:spPr>
      </p:pic>
      <p:pic>
        <p:nvPicPr>
          <p:cNvPr id="15" name="Imagem 4">
            <a:extLst>
              <a:ext uri="{FF2B5EF4-FFF2-40B4-BE49-F238E27FC236}">
                <a16:creationId xmlns:a16="http://schemas.microsoft.com/office/drawing/2014/main" id="{404DD6A9-8011-4377-1A43-6B15FC627AA8}"/>
              </a:ext>
            </a:extLst>
          </p:cNvPr>
          <p:cNvPicPr>
            <a:picLocks noChangeAspect="1"/>
          </p:cNvPicPr>
          <p:nvPr/>
        </p:nvPicPr>
        <p:blipFill rotWithShape="1">
          <a:blip r:embed="rId4">
            <a:extLst>
              <a:ext uri="{28A0092B-C50C-407E-A947-70E740481C1C}">
                <a14:useLocalDpi xmlns:a14="http://schemas.microsoft.com/office/drawing/2010/main" val="0"/>
              </a:ext>
            </a:extLst>
          </a:blip>
          <a:srcRect l="-1" t="44103" r="50823" b="39809"/>
          <a:stretch>
            <a:fillRect/>
          </a:stretch>
        </p:blipFill>
        <p:spPr>
          <a:xfrm>
            <a:off x="767736" y="3212820"/>
            <a:ext cx="7746938" cy="3326092"/>
          </a:xfrm>
          <a:prstGeom prst="rect">
            <a:avLst/>
          </a:prstGeom>
          <a:noFill/>
        </p:spPr>
      </p:pic>
      <p:pic>
        <p:nvPicPr>
          <p:cNvPr id="5" name="Picture 4">
            <a:extLst>
              <a:ext uri="{FF2B5EF4-FFF2-40B4-BE49-F238E27FC236}">
                <a16:creationId xmlns:a16="http://schemas.microsoft.com/office/drawing/2014/main" id="{14E32C09-F5D1-9FE4-4D56-4891397524B3}"/>
              </a:ext>
            </a:extLst>
          </p:cNvPr>
          <p:cNvPicPr>
            <a:picLocks noChangeAspect="1"/>
          </p:cNvPicPr>
          <p:nvPr/>
        </p:nvPicPr>
        <p:blipFill rotWithShape="1">
          <a:blip r:embed="rId5">
            <a:extLst>
              <a:ext uri="{28A0092B-C50C-407E-A947-70E740481C1C}">
                <a14:useLocalDpi xmlns:a14="http://schemas.microsoft.com/office/drawing/2010/main" val="0"/>
              </a:ext>
            </a:extLst>
          </a:blip>
          <a:srcRect b="48645"/>
          <a:stretch/>
        </p:blipFill>
        <p:spPr>
          <a:xfrm>
            <a:off x="3679300" y="173269"/>
            <a:ext cx="8512700" cy="2905506"/>
          </a:xfrm>
          <a:prstGeom prst="rect">
            <a:avLst/>
          </a:prstGeom>
        </p:spPr>
      </p:pic>
      <p:sp>
        <p:nvSpPr>
          <p:cNvPr id="10" name="CaixaDeTexto 9">
            <a:extLst>
              <a:ext uri="{FF2B5EF4-FFF2-40B4-BE49-F238E27FC236}">
                <a16:creationId xmlns:a16="http://schemas.microsoft.com/office/drawing/2014/main" id="{679D8ACD-B0E6-4913-9A34-4AD637211139}"/>
              </a:ext>
            </a:extLst>
          </p:cNvPr>
          <p:cNvSpPr txBox="1"/>
          <p:nvPr/>
        </p:nvSpPr>
        <p:spPr>
          <a:xfrm>
            <a:off x="187087" y="94800"/>
            <a:ext cx="3718869" cy="2677656"/>
          </a:xfrm>
          <a:prstGeom prst="rect">
            <a:avLst/>
          </a:prstGeom>
          <a:noFill/>
        </p:spPr>
        <p:txBody>
          <a:bodyPr wrap="square" rtlCol="0">
            <a:spAutoFit/>
          </a:bodyPr>
          <a:lstStyle/>
          <a:p>
            <a:r>
              <a:rPr lang="pt-BR" sz="2800" b="1" dirty="0">
                <a:latin typeface="Segoe Print" panose="02000800000000000000" pitchFamily="2" charset="0"/>
                <a:cs typeface="Times New Roman" panose="02020603050405020304" pitchFamily="18" charset="0"/>
              </a:rPr>
              <a:t>How does the </a:t>
            </a:r>
          </a:p>
          <a:p>
            <a:r>
              <a:rPr lang="pt-BR" sz="2800" b="1" dirty="0">
                <a:latin typeface="Segoe Print" panose="02000800000000000000" pitchFamily="2" charset="0"/>
                <a:cs typeface="Times New Roman" panose="02020603050405020304" pitchFamily="18" charset="0"/>
              </a:rPr>
              <a:t>El Niño affect the weather over subtropical/ extratropical </a:t>
            </a:r>
          </a:p>
          <a:p>
            <a:r>
              <a:rPr lang="pt-BR" sz="2800" b="1" dirty="0">
                <a:latin typeface="Segoe Print" panose="02000800000000000000" pitchFamily="2" charset="0"/>
                <a:cs typeface="Times New Roman" panose="02020603050405020304" pitchFamily="18" charset="0"/>
              </a:rPr>
              <a:t>South America?</a:t>
            </a:r>
          </a:p>
        </p:txBody>
      </p:sp>
      <p:sp>
        <p:nvSpPr>
          <p:cNvPr id="2" name="Espaço Reservado para Número de Slide 1">
            <a:extLst>
              <a:ext uri="{FF2B5EF4-FFF2-40B4-BE49-F238E27FC236}">
                <a16:creationId xmlns:a16="http://schemas.microsoft.com/office/drawing/2014/main" id="{BEA005B2-4499-4DDE-AA68-98D5BCC59EA3}"/>
              </a:ext>
            </a:extLst>
          </p:cNvPr>
          <p:cNvSpPr>
            <a:spLocks noGrp="1"/>
          </p:cNvSpPr>
          <p:nvPr>
            <p:ph type="sldNum" sz="quarter" idx="12"/>
          </p:nvPr>
        </p:nvSpPr>
        <p:spPr/>
        <p:txBody>
          <a:bodyPr/>
          <a:lstStyle/>
          <a:p>
            <a:fld id="{DF4C8C56-D4CF-4220-9C80-3C8BF7C0E475}" type="slidenum">
              <a:rPr lang="pt-BR" smtClean="0"/>
              <a:t>37</a:t>
            </a:fld>
            <a:endParaRPr lang="pt-BR"/>
          </a:p>
        </p:txBody>
      </p:sp>
      <p:sp>
        <p:nvSpPr>
          <p:cNvPr id="6" name="Cloud 5">
            <a:extLst>
              <a:ext uri="{FF2B5EF4-FFF2-40B4-BE49-F238E27FC236}">
                <a16:creationId xmlns:a16="http://schemas.microsoft.com/office/drawing/2014/main" id="{4FC879ED-7F71-103B-0BD4-DE7D207D2523}"/>
              </a:ext>
            </a:extLst>
          </p:cNvPr>
          <p:cNvSpPr/>
          <p:nvPr/>
        </p:nvSpPr>
        <p:spPr>
          <a:xfrm>
            <a:off x="4815586" y="4045760"/>
            <a:ext cx="1799397" cy="712568"/>
          </a:xfrm>
          <a:prstGeom prst="cloud">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4038BA3-2F41-CF86-05CE-ABF867ACE15B}"/>
              </a:ext>
            </a:extLst>
          </p:cNvPr>
          <p:cNvSpPr txBox="1"/>
          <p:nvPr/>
        </p:nvSpPr>
        <p:spPr>
          <a:xfrm>
            <a:off x="5410072" y="4426900"/>
            <a:ext cx="576775"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A</a:t>
            </a:r>
          </a:p>
        </p:txBody>
      </p:sp>
      <p:sp>
        <p:nvSpPr>
          <p:cNvPr id="7" name="TextBox 6">
            <a:extLst>
              <a:ext uri="{FF2B5EF4-FFF2-40B4-BE49-F238E27FC236}">
                <a16:creationId xmlns:a16="http://schemas.microsoft.com/office/drawing/2014/main" id="{F1B8DCBA-77C4-6D6B-ADE3-7120BBA003AE}"/>
              </a:ext>
            </a:extLst>
          </p:cNvPr>
          <p:cNvSpPr txBox="1"/>
          <p:nvPr/>
        </p:nvSpPr>
        <p:spPr>
          <a:xfrm>
            <a:off x="5929299" y="5286174"/>
            <a:ext cx="576775"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A</a:t>
            </a:r>
          </a:p>
        </p:txBody>
      </p:sp>
      <p:sp>
        <p:nvSpPr>
          <p:cNvPr id="8" name="TextBox 7">
            <a:extLst>
              <a:ext uri="{FF2B5EF4-FFF2-40B4-BE49-F238E27FC236}">
                <a16:creationId xmlns:a16="http://schemas.microsoft.com/office/drawing/2014/main" id="{31EC1FF1-D327-ADC1-1065-E6DFECF9AFDD}"/>
              </a:ext>
            </a:extLst>
          </p:cNvPr>
          <p:cNvSpPr txBox="1"/>
          <p:nvPr/>
        </p:nvSpPr>
        <p:spPr>
          <a:xfrm>
            <a:off x="7370367" y="4791113"/>
            <a:ext cx="576775"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A</a:t>
            </a:r>
          </a:p>
        </p:txBody>
      </p:sp>
      <p:sp>
        <p:nvSpPr>
          <p:cNvPr id="11" name="TextBox 10">
            <a:extLst>
              <a:ext uri="{FF2B5EF4-FFF2-40B4-BE49-F238E27FC236}">
                <a16:creationId xmlns:a16="http://schemas.microsoft.com/office/drawing/2014/main" id="{D30694D3-0005-4048-D5B3-CF0F7C2A5FD0}"/>
              </a:ext>
            </a:extLst>
          </p:cNvPr>
          <p:cNvSpPr txBox="1"/>
          <p:nvPr/>
        </p:nvSpPr>
        <p:spPr>
          <a:xfrm>
            <a:off x="5364490" y="4965810"/>
            <a:ext cx="57677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a:t>
            </a:r>
          </a:p>
        </p:txBody>
      </p:sp>
      <p:sp>
        <p:nvSpPr>
          <p:cNvPr id="12" name="TextBox 11">
            <a:extLst>
              <a:ext uri="{FF2B5EF4-FFF2-40B4-BE49-F238E27FC236}">
                <a16:creationId xmlns:a16="http://schemas.microsoft.com/office/drawing/2014/main" id="{0025990A-2379-3E85-F824-C4D09DD769DB}"/>
              </a:ext>
            </a:extLst>
          </p:cNvPr>
          <p:cNvSpPr txBox="1"/>
          <p:nvPr/>
        </p:nvSpPr>
        <p:spPr>
          <a:xfrm>
            <a:off x="6581333" y="4843940"/>
            <a:ext cx="57677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a:t>
            </a:r>
          </a:p>
        </p:txBody>
      </p:sp>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648F06B2-789F-380F-A759-1D9817439CB2}"/>
                  </a:ext>
                </a:extLst>
              </p14:cNvPr>
              <p14:cNvContentPartPr/>
              <p14:nvPr/>
            </p14:nvContentPartPr>
            <p14:xfrm>
              <a:off x="4902457" y="4547407"/>
              <a:ext cx="3128040" cy="1306800"/>
            </p14:xfrm>
          </p:contentPart>
        </mc:Choice>
        <mc:Fallback xmlns="">
          <p:pic>
            <p:nvPicPr>
              <p:cNvPr id="17" name="Ink 16">
                <a:extLst>
                  <a:ext uri="{FF2B5EF4-FFF2-40B4-BE49-F238E27FC236}">
                    <a16:creationId xmlns:a16="http://schemas.microsoft.com/office/drawing/2014/main" id="{648F06B2-789F-380F-A759-1D9817439CB2}"/>
                  </a:ext>
                </a:extLst>
              </p:cNvPr>
              <p:cNvPicPr/>
              <p:nvPr/>
            </p:nvPicPr>
            <p:blipFill>
              <a:blip r:embed="rId7"/>
              <a:stretch>
                <a:fillRect/>
              </a:stretch>
            </p:blipFill>
            <p:spPr>
              <a:xfrm>
                <a:off x="4848817" y="4439767"/>
                <a:ext cx="3235680" cy="1522440"/>
              </a:xfrm>
              <a:prstGeom prst="rect">
                <a:avLst/>
              </a:prstGeom>
            </p:spPr>
          </p:pic>
        </mc:Fallback>
      </mc:AlternateContent>
      <p:sp>
        <p:nvSpPr>
          <p:cNvPr id="18" name="Rectangle 17">
            <a:extLst>
              <a:ext uri="{FF2B5EF4-FFF2-40B4-BE49-F238E27FC236}">
                <a16:creationId xmlns:a16="http://schemas.microsoft.com/office/drawing/2014/main" id="{C14709FF-856D-59E8-A944-6C93AF0244CD}"/>
              </a:ext>
            </a:extLst>
          </p:cNvPr>
          <p:cNvSpPr/>
          <p:nvPr/>
        </p:nvSpPr>
        <p:spPr>
          <a:xfrm>
            <a:off x="8441776" y="6215063"/>
            <a:ext cx="473624" cy="3238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DB271C-E4D9-0567-BEB8-EB83D805CA7E}"/>
              </a:ext>
            </a:extLst>
          </p:cNvPr>
          <p:cNvSpPr/>
          <p:nvPr/>
        </p:nvSpPr>
        <p:spPr>
          <a:xfrm>
            <a:off x="6829425" y="2971800"/>
            <a:ext cx="540942" cy="241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58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8A194-518D-D684-6B57-1A2E11D94C6D}"/>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27401D05-AEF6-68F9-16EF-55882C23B047}"/>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Heat wave case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(15/04/24 a 22/05/24)</a:t>
            </a:r>
          </a:p>
        </p:txBody>
      </p:sp>
      <p:pic>
        <p:nvPicPr>
          <p:cNvPr id="2" name="Picture 1" descr="A screenshot of a computer&#10;&#10;Description automatically generated">
            <a:extLst>
              <a:ext uri="{FF2B5EF4-FFF2-40B4-BE49-F238E27FC236}">
                <a16:creationId xmlns:a16="http://schemas.microsoft.com/office/drawing/2014/main" id="{DD0E667D-F967-AF76-AE1E-D091549B2E07}"/>
              </a:ext>
            </a:extLst>
          </p:cNvPr>
          <p:cNvPicPr>
            <a:picLocks noChangeAspect="1"/>
          </p:cNvPicPr>
          <p:nvPr/>
        </p:nvPicPr>
        <p:blipFill>
          <a:blip r:embed="rId3"/>
          <a:srcRect b="88650"/>
          <a:stretch/>
        </p:blipFill>
        <p:spPr>
          <a:xfrm>
            <a:off x="276637" y="1705072"/>
            <a:ext cx="7772400" cy="462112"/>
          </a:xfrm>
          <a:prstGeom prst="rect">
            <a:avLst/>
          </a:prstGeom>
        </p:spPr>
      </p:pic>
      <p:pic>
        <p:nvPicPr>
          <p:cNvPr id="4" name="Picture 3" descr="A number on a white background&#10;&#10;AI-generated content may be incorrect.">
            <a:extLst>
              <a:ext uri="{FF2B5EF4-FFF2-40B4-BE49-F238E27FC236}">
                <a16:creationId xmlns:a16="http://schemas.microsoft.com/office/drawing/2014/main" id="{D92042F2-C778-248A-A4AC-B9A583103DCA}"/>
              </a:ext>
            </a:extLst>
          </p:cNvPr>
          <p:cNvPicPr>
            <a:picLocks noChangeAspect="1"/>
          </p:cNvPicPr>
          <p:nvPr/>
        </p:nvPicPr>
        <p:blipFill>
          <a:blip r:embed="rId4"/>
          <a:srcRect t="1542"/>
          <a:stretch>
            <a:fillRect/>
          </a:stretch>
        </p:blipFill>
        <p:spPr>
          <a:xfrm>
            <a:off x="144683" y="2235200"/>
            <a:ext cx="7772400" cy="4340735"/>
          </a:xfrm>
          <a:prstGeom prst="rect">
            <a:avLst/>
          </a:prstGeom>
        </p:spPr>
      </p:pic>
      <p:sp>
        <p:nvSpPr>
          <p:cNvPr id="7" name="Rectangle 6">
            <a:extLst>
              <a:ext uri="{FF2B5EF4-FFF2-40B4-BE49-F238E27FC236}">
                <a16:creationId xmlns:a16="http://schemas.microsoft.com/office/drawing/2014/main" id="{AC03F285-B9DF-E529-9D30-FA50B733B328}"/>
              </a:ext>
            </a:extLst>
          </p:cNvPr>
          <p:cNvSpPr/>
          <p:nvPr/>
        </p:nvSpPr>
        <p:spPr>
          <a:xfrm>
            <a:off x="276637" y="3429000"/>
            <a:ext cx="5031963" cy="13123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BFBDE2-B767-5B7E-9AA6-599BE5B25A4E}"/>
              </a:ext>
            </a:extLst>
          </p:cNvPr>
          <p:cNvSpPr/>
          <p:nvPr/>
        </p:nvSpPr>
        <p:spPr>
          <a:xfrm>
            <a:off x="276637" y="5850466"/>
            <a:ext cx="5031963" cy="72546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2F3F96-54FE-BE33-18AC-0C48677A4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083" y="270153"/>
            <a:ext cx="3084944" cy="2069813"/>
          </a:xfrm>
          <a:prstGeom prst="rect">
            <a:avLst/>
          </a:prstGeom>
        </p:spPr>
      </p:pic>
      <p:pic>
        <p:nvPicPr>
          <p:cNvPr id="3" name="Picture 2" descr="A map of a continent&#10;&#10;AI-generated content may be incorrect.">
            <a:extLst>
              <a:ext uri="{FF2B5EF4-FFF2-40B4-BE49-F238E27FC236}">
                <a16:creationId xmlns:a16="http://schemas.microsoft.com/office/drawing/2014/main" id="{1DD06867-3383-F497-2DDE-55ED53DA9D7C}"/>
              </a:ext>
            </a:extLst>
          </p:cNvPr>
          <p:cNvPicPr>
            <a:picLocks noChangeAspect="1"/>
          </p:cNvPicPr>
          <p:nvPr/>
        </p:nvPicPr>
        <p:blipFill>
          <a:blip r:embed="rId6"/>
          <a:stretch>
            <a:fillRect/>
          </a:stretch>
        </p:blipFill>
        <p:spPr>
          <a:xfrm>
            <a:off x="8049037" y="2557486"/>
            <a:ext cx="3814329" cy="4198914"/>
          </a:xfrm>
          <a:prstGeom prst="rect">
            <a:avLst/>
          </a:prstGeom>
        </p:spPr>
      </p:pic>
    </p:spTree>
    <p:extLst>
      <p:ext uri="{BB962C8B-B14F-4D97-AF65-F5344CB8AC3E}">
        <p14:creationId xmlns:p14="http://schemas.microsoft.com/office/powerpoint/2010/main" val="851333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91096-2DA7-B02F-16F0-5402F934647F}"/>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1964EBC8-24F5-AF44-CE54-9F597A715C5A}"/>
              </a:ext>
            </a:extLst>
          </p:cNvPr>
          <p:cNvSpPr txBox="1"/>
          <p:nvPr/>
        </p:nvSpPr>
        <p:spPr>
          <a:xfrm>
            <a:off x="88376" y="147899"/>
            <a:ext cx="3518948" cy="1569660"/>
          </a:xfrm>
          <a:prstGeom prst="rect">
            <a:avLst/>
          </a:prstGeom>
          <a:noFill/>
        </p:spPr>
        <p:txBody>
          <a:bodyPr wrap="square" rtlCol="0">
            <a:spAutoFit/>
          </a:bodyPr>
          <a:lstStyle/>
          <a:p>
            <a:r>
              <a:rPr lang="pt-BR" sz="3200" b="1" dirty="0">
                <a:latin typeface="Segoe Print" panose="02000800000000000000" pitchFamily="2" charset="0"/>
                <a:cs typeface="Times New Roman" panose="02020603050405020304" pitchFamily="18" charset="0"/>
              </a:rPr>
              <a:t>Impactos da OMJ na América do Sul</a:t>
            </a:r>
          </a:p>
        </p:txBody>
      </p:sp>
      <p:pic>
        <p:nvPicPr>
          <p:cNvPr id="4" name="Imagem 3">
            <a:extLst>
              <a:ext uri="{FF2B5EF4-FFF2-40B4-BE49-F238E27FC236}">
                <a16:creationId xmlns:a16="http://schemas.microsoft.com/office/drawing/2014/main" id="{4C442879-CC28-17B7-A088-39D3BD1E2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23459325-5D1E-4EDD-4B4C-FAD4FB13E6E9}"/>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3D5A9DD0-6CBF-D7B3-107A-BB88AAEB78B3}"/>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90A3C0C9-55B9-3719-B8CB-178F75392A25}"/>
                  </a:ext>
                </a:extLst>
              </p:cNvPr>
              <p:cNvPicPr/>
              <p:nvPr/>
            </p:nvPicPr>
            <p:blipFill>
              <a:blip r:embed="rId5"/>
              <a:stretch>
                <a:fillRect/>
              </a:stretch>
            </p:blipFill>
            <p:spPr>
              <a:xfrm>
                <a:off x="2366864" y="2701717"/>
                <a:ext cx="18000" cy="18000"/>
              </a:xfrm>
              <a:prstGeom prst="rect">
                <a:avLst/>
              </a:prstGeom>
            </p:spPr>
          </p:pic>
        </mc:Fallback>
      </mc:AlternateContent>
      <p:sp>
        <p:nvSpPr>
          <p:cNvPr id="2" name="CaixaDeTexto 3">
            <a:extLst>
              <a:ext uri="{FF2B5EF4-FFF2-40B4-BE49-F238E27FC236}">
                <a16:creationId xmlns:a16="http://schemas.microsoft.com/office/drawing/2014/main" id="{A74789A5-A52F-6EB6-6D9D-975AC461B4A3}"/>
              </a:ext>
            </a:extLst>
          </p:cNvPr>
          <p:cNvSpPr txBox="1"/>
          <p:nvPr/>
        </p:nvSpPr>
        <p:spPr>
          <a:xfrm>
            <a:off x="1926485" y="5011897"/>
            <a:ext cx="2058321" cy="385298"/>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Grimm</a:t>
            </a:r>
            <a:r>
              <a:rPr lang="en-US" b="0" i="0" dirty="0">
                <a:solidFill>
                  <a:srgbClr val="212121"/>
                </a:solidFill>
                <a:effectLst/>
                <a:latin typeface="Times New Roman" panose="02020603050405020304" pitchFamily="18" charset="0"/>
                <a:cs typeface="Times New Roman" panose="02020603050405020304" pitchFamily="18" charset="0"/>
              </a:rPr>
              <a:t> (2019)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A map of the world with different colored dots&#10;&#10;Description automatically generated">
            <a:extLst>
              <a:ext uri="{FF2B5EF4-FFF2-40B4-BE49-F238E27FC236}">
                <a16:creationId xmlns:a16="http://schemas.microsoft.com/office/drawing/2014/main" id="{A4ED6476-D63E-92B6-EA8A-3D6DA99377F3}"/>
              </a:ext>
            </a:extLst>
          </p:cNvPr>
          <p:cNvPicPr>
            <a:picLocks noChangeAspect="1"/>
          </p:cNvPicPr>
          <p:nvPr/>
        </p:nvPicPr>
        <p:blipFill>
          <a:blip r:embed="rId6"/>
          <a:srcRect l="38065"/>
          <a:stretch/>
        </p:blipFill>
        <p:spPr>
          <a:xfrm>
            <a:off x="3377294" y="-10944"/>
            <a:ext cx="3695699" cy="6858000"/>
          </a:xfrm>
          <a:prstGeom prst="rect">
            <a:avLst/>
          </a:prstGeom>
        </p:spPr>
      </p:pic>
      <p:pic>
        <p:nvPicPr>
          <p:cNvPr id="9" name="Picture 8" descr="A map of south america with red and blue squares&#10;&#10;Description automatically generated">
            <a:extLst>
              <a:ext uri="{FF2B5EF4-FFF2-40B4-BE49-F238E27FC236}">
                <a16:creationId xmlns:a16="http://schemas.microsoft.com/office/drawing/2014/main" id="{42E9EDD0-73A9-3819-020B-F75C7E028C14}"/>
              </a:ext>
            </a:extLst>
          </p:cNvPr>
          <p:cNvPicPr>
            <a:picLocks noChangeAspect="1"/>
          </p:cNvPicPr>
          <p:nvPr/>
        </p:nvPicPr>
        <p:blipFill>
          <a:blip r:embed="rId7"/>
          <a:stretch>
            <a:fillRect/>
          </a:stretch>
        </p:blipFill>
        <p:spPr>
          <a:xfrm>
            <a:off x="150227" y="1829374"/>
            <a:ext cx="3050173" cy="3263357"/>
          </a:xfrm>
          <a:prstGeom prst="rect">
            <a:avLst/>
          </a:prstGeom>
        </p:spPr>
      </p:pic>
      <p:sp>
        <p:nvSpPr>
          <p:cNvPr id="6" name="TextBox 5">
            <a:extLst>
              <a:ext uri="{FF2B5EF4-FFF2-40B4-BE49-F238E27FC236}">
                <a16:creationId xmlns:a16="http://schemas.microsoft.com/office/drawing/2014/main" id="{55649A65-E32A-4F9D-43F8-3CF5E6B1059D}"/>
              </a:ext>
            </a:extLst>
          </p:cNvPr>
          <p:cNvSpPr txBox="1"/>
          <p:nvPr/>
        </p:nvSpPr>
        <p:spPr>
          <a:xfrm>
            <a:off x="1413541" y="5894685"/>
            <a:ext cx="2058321" cy="923330"/>
          </a:xfrm>
          <a:prstGeom prst="rect">
            <a:avLst/>
          </a:prstGeom>
          <a:noFill/>
        </p:spPr>
        <p:txBody>
          <a:bodyPr wrap="square" rtlCol="0">
            <a:spAutoFit/>
          </a:bodyPr>
          <a:lstStyle/>
          <a:p>
            <a:r>
              <a:rPr lang="pt-BR" noProof="0" dirty="0">
                <a:latin typeface="Times New Roman" panose="02020603050405020304" pitchFamily="18" charset="0"/>
                <a:cs typeface="Times New Roman" panose="02020603050405020304" pitchFamily="18" charset="0"/>
              </a:rPr>
              <a:t>Anomalias filtradas de precipitação (mm/dia) em DJF.</a:t>
            </a:r>
          </a:p>
        </p:txBody>
      </p:sp>
    </p:spTree>
    <p:extLst>
      <p:ext uri="{BB962C8B-B14F-4D97-AF65-F5344CB8AC3E}">
        <p14:creationId xmlns:p14="http://schemas.microsoft.com/office/powerpoint/2010/main" val="2250971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E17BA-BCB1-E5AC-FB45-4078D77C5B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57A3B1-70F0-862D-EB6B-B425F32A6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202" y="39689"/>
            <a:ext cx="2786123" cy="1869322"/>
          </a:xfrm>
          <a:prstGeom prst="rect">
            <a:avLst/>
          </a:prstGeom>
        </p:spPr>
      </p:pic>
      <p:pic>
        <p:nvPicPr>
          <p:cNvPr id="3" name="Picture 2" descr="A diagram of a wave&#10;&#10;Description automatically generated">
            <a:extLst>
              <a:ext uri="{FF2B5EF4-FFF2-40B4-BE49-F238E27FC236}">
                <a16:creationId xmlns:a16="http://schemas.microsoft.com/office/drawing/2014/main" id="{BCE998D5-3D7A-264C-A8CC-92CC13493B2D}"/>
              </a:ext>
            </a:extLst>
          </p:cNvPr>
          <p:cNvPicPr>
            <a:picLocks noChangeAspect="1"/>
          </p:cNvPicPr>
          <p:nvPr/>
        </p:nvPicPr>
        <p:blipFill>
          <a:blip r:embed="rId4"/>
          <a:stretch>
            <a:fillRect/>
          </a:stretch>
        </p:blipFill>
        <p:spPr>
          <a:xfrm>
            <a:off x="0" y="1909011"/>
            <a:ext cx="5630096" cy="4235117"/>
          </a:xfrm>
          <a:prstGeom prst="rect">
            <a:avLst/>
          </a:prstGeom>
        </p:spPr>
      </p:pic>
      <p:pic>
        <p:nvPicPr>
          <p:cNvPr id="4" name="Picture 3" descr="A chart of a diagram&#10;&#10;Description automatically generated with medium confidence">
            <a:extLst>
              <a:ext uri="{FF2B5EF4-FFF2-40B4-BE49-F238E27FC236}">
                <a16:creationId xmlns:a16="http://schemas.microsoft.com/office/drawing/2014/main" id="{648F7B00-D84A-9A14-C7C2-D5CF451C320D}"/>
              </a:ext>
            </a:extLst>
          </p:cNvPr>
          <p:cNvPicPr>
            <a:picLocks noChangeAspect="1"/>
          </p:cNvPicPr>
          <p:nvPr/>
        </p:nvPicPr>
        <p:blipFill>
          <a:blip r:embed="rId5"/>
          <a:srcRect l="25600"/>
          <a:stretch>
            <a:fillRect/>
          </a:stretch>
        </p:blipFill>
        <p:spPr>
          <a:xfrm>
            <a:off x="7315200" y="0"/>
            <a:ext cx="4274144" cy="6858000"/>
          </a:xfrm>
          <a:prstGeom prst="rect">
            <a:avLst/>
          </a:prstGeom>
        </p:spPr>
      </p:pic>
      <p:sp>
        <p:nvSpPr>
          <p:cNvPr id="6" name="CaixaDeTexto 3">
            <a:extLst>
              <a:ext uri="{FF2B5EF4-FFF2-40B4-BE49-F238E27FC236}">
                <a16:creationId xmlns:a16="http://schemas.microsoft.com/office/drawing/2014/main" id="{69BBB18A-2F2C-9D77-4AF7-0461DB5B13F9}"/>
              </a:ext>
            </a:extLst>
          </p:cNvPr>
          <p:cNvSpPr txBox="1"/>
          <p:nvPr/>
        </p:nvSpPr>
        <p:spPr>
          <a:xfrm>
            <a:off x="6371806" y="6472702"/>
            <a:ext cx="2058321" cy="385298"/>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Grimm</a:t>
            </a:r>
            <a:r>
              <a:rPr lang="en-US" b="0" i="0" dirty="0">
                <a:solidFill>
                  <a:srgbClr val="212121"/>
                </a:solidFill>
                <a:effectLst/>
                <a:latin typeface="Times New Roman" panose="02020603050405020304" pitchFamily="18" charset="0"/>
                <a:cs typeface="Times New Roman" panose="02020603050405020304" pitchFamily="18" charset="0"/>
              </a:rPr>
              <a:t> (2019)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937138E-5676-EE7A-DA5B-C26B3F5EF86B}"/>
                  </a:ext>
                </a:extLst>
              </p:cNvPr>
              <p:cNvSpPr txBox="1"/>
              <p:nvPr/>
            </p:nvSpPr>
            <p:spPr>
              <a:xfrm>
                <a:off x="5680931" y="0"/>
                <a:ext cx="1785117" cy="3416320"/>
              </a:xfrm>
              <a:prstGeom prst="rect">
                <a:avLst/>
              </a:prstGeom>
              <a:noFill/>
            </p:spPr>
            <p:txBody>
              <a:bodyPr wrap="square" rtlCol="0">
                <a:spAutoFit/>
              </a:bodyPr>
              <a:lstStyle/>
              <a:p>
                <a:r>
                  <a:rPr lang="pt-BR" noProof="0" dirty="0">
                    <a:latin typeface="Times New Roman" panose="02020603050405020304" pitchFamily="18" charset="0"/>
                    <a:cs typeface="Times New Roman" panose="02020603050405020304" pitchFamily="18" charset="0"/>
                  </a:rPr>
                  <a:t>Anomalias filtradas de radiação de onda longa (ROL) </a:t>
                </a:r>
                <a:r>
                  <a:rPr lang="pt-BR" dirty="0">
                    <a:latin typeface="Times New Roman" panose="02020603050405020304" pitchFamily="18" charset="0"/>
                    <a:cs typeface="Times New Roman" panose="02020603050405020304" pitchFamily="18" charset="0"/>
                  </a:rPr>
                  <a:t>(</a:t>
                </a:r>
                <a14:m>
                  <m:oMath xmlns:m="http://schemas.openxmlformats.org/officeDocument/2006/math">
                    <m:r>
                      <a:rPr lang="en-US" i="1">
                        <a:latin typeface="Cambria Math" panose="02040503050406030204" pitchFamily="18" charset="0"/>
                        <a:cs typeface="Times New Roman" panose="02020603050405020304" pitchFamily="18" charset="0"/>
                      </a:rPr>
                      <m:t>𝑊</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𝑚</m:t>
                        </m:r>
                      </m:e>
                      <m:sup>
                        <m:r>
                          <a:rPr lang="en-US" i="1">
                            <a:latin typeface="Cambria Math" panose="02040503050406030204" pitchFamily="18" charset="0"/>
                            <a:cs typeface="Times New Roman" panose="02020603050405020304" pitchFamily="18" charset="0"/>
                          </a:rPr>
                          <m:t>−2</m:t>
                        </m:r>
                      </m:sup>
                    </m:sSup>
                  </m:oMath>
                </a14:m>
                <a:r>
                  <a:rPr lang="pt-BR" dirty="0">
                    <a:latin typeface="Times New Roman" panose="02020603050405020304" pitchFamily="18" charset="0"/>
                    <a:cs typeface="Times New Roman" panose="02020603050405020304" pitchFamily="18" charset="0"/>
                  </a:rPr>
                  <a:t>)</a:t>
                </a:r>
                <a:r>
                  <a:rPr lang="pt-BR" noProof="0" dirty="0">
                    <a:latin typeface="Times New Roman" panose="02020603050405020304" pitchFamily="18" charset="0"/>
                    <a:cs typeface="Times New Roman" panose="02020603050405020304" pitchFamily="18" charset="0"/>
                  </a:rPr>
                  <a:t> e potencial de velocidade </a:t>
                </a:r>
                <a:r>
                  <a:rPr lang="pt-BR" dirty="0">
                    <a:latin typeface="Times New Roman" panose="02020603050405020304" pitchFamily="18" charset="0"/>
                    <a:cs typeface="Times New Roman" panose="02020603050405020304" pitchFamily="18" charset="0"/>
                  </a:rPr>
                  <a:t>(</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𝑚</m:t>
                        </m:r>
                      </m:e>
                      <m:sup>
                        <m:r>
                          <a:rPr lang="en-US" i="1">
                            <a:latin typeface="Cambria Math" panose="02040503050406030204" pitchFamily="18" charset="0"/>
                            <a:cs typeface="Times New Roman" panose="02020603050405020304" pitchFamily="18" charset="0"/>
                          </a:rPr>
                          <m:t>2</m:t>
                        </m:r>
                      </m:sup>
                    </m:sSup>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𝑠</m:t>
                        </m:r>
                      </m:e>
                      <m:sup>
                        <m:r>
                          <a:rPr lang="en-US" i="1">
                            <a:latin typeface="Cambria Math" panose="02040503050406030204" pitchFamily="18" charset="0"/>
                            <a:cs typeface="Times New Roman" panose="02020603050405020304" pitchFamily="18" charset="0"/>
                          </a:rPr>
                          <m:t>−1</m:t>
                        </m:r>
                      </m:sup>
                    </m:sSup>
                  </m:oMath>
                </a14:m>
                <a:r>
                  <a:rPr lang="pt-BR" dirty="0">
                    <a:latin typeface="Times New Roman" panose="02020603050405020304" pitchFamily="18" charset="0"/>
                    <a:cs typeface="Times New Roman" panose="02020603050405020304" pitchFamily="18" charset="0"/>
                  </a:rPr>
                  <a:t>)</a:t>
                </a:r>
                <a:r>
                  <a:rPr lang="pt-BR" noProof="0" dirty="0">
                    <a:latin typeface="Times New Roman" panose="02020603050405020304" pitchFamily="18" charset="0"/>
                    <a:cs typeface="Times New Roman" panose="02020603050405020304" pitchFamily="18" charset="0"/>
                  </a:rPr>
                  <a:t> (verde divergência e roxo convergência) em DJF.</a:t>
                </a:r>
              </a:p>
            </p:txBody>
          </p:sp>
        </mc:Choice>
        <mc:Fallback xmlns="">
          <p:sp>
            <p:nvSpPr>
              <p:cNvPr id="2" name="TextBox 1">
                <a:extLst>
                  <a:ext uri="{FF2B5EF4-FFF2-40B4-BE49-F238E27FC236}">
                    <a16:creationId xmlns:a16="http://schemas.microsoft.com/office/drawing/2014/main" id="{F937138E-5676-EE7A-DA5B-C26B3F5EF86B}"/>
                  </a:ext>
                </a:extLst>
              </p:cNvPr>
              <p:cNvSpPr txBox="1">
                <a:spLocks noRot="1" noChangeAspect="1" noMove="1" noResize="1" noEditPoints="1" noAdjustHandles="1" noChangeArrowheads="1" noChangeShapeType="1" noTextEdit="1"/>
              </p:cNvSpPr>
              <p:nvPr/>
            </p:nvSpPr>
            <p:spPr>
              <a:xfrm>
                <a:off x="5680931" y="0"/>
                <a:ext cx="1785117" cy="3416320"/>
              </a:xfrm>
              <a:prstGeom prst="rect">
                <a:avLst/>
              </a:prstGeom>
              <a:blipFill>
                <a:blip r:embed="rId6"/>
                <a:stretch>
                  <a:fillRect l="-2837" t="-743" r="-3546" b="-1859"/>
                </a:stretch>
              </a:blipFill>
            </p:spPr>
            <p:txBody>
              <a:bodyPr/>
              <a:lstStyle/>
              <a:p>
                <a:r>
                  <a:rPr lang="en-US">
                    <a:noFill/>
                  </a:rPr>
                  <a:t> </a:t>
                </a:r>
              </a:p>
            </p:txBody>
          </p:sp>
        </mc:Fallback>
      </mc:AlternateContent>
    </p:spTree>
    <p:extLst>
      <p:ext uri="{BB962C8B-B14F-4D97-AF65-F5344CB8AC3E}">
        <p14:creationId xmlns:p14="http://schemas.microsoft.com/office/powerpoint/2010/main" val="300023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55B1B-96B4-F489-28D2-8DED2DD26197}"/>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C1720557-D8F7-4C7B-D89C-63B496D76D14}"/>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Cyclone Yaku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(07/03/23 a 13/03/23)</a:t>
            </a:r>
          </a:p>
        </p:txBody>
      </p:sp>
      <p:pic>
        <p:nvPicPr>
          <p:cNvPr id="2" name="Picture 1" descr="A screenshot of a computer&#10;&#10;Description automatically generated">
            <a:extLst>
              <a:ext uri="{FF2B5EF4-FFF2-40B4-BE49-F238E27FC236}">
                <a16:creationId xmlns:a16="http://schemas.microsoft.com/office/drawing/2014/main" id="{7A902E71-9D40-1035-38B5-BAF8C1571D5F}"/>
              </a:ext>
            </a:extLst>
          </p:cNvPr>
          <p:cNvPicPr>
            <a:picLocks noChangeAspect="1"/>
          </p:cNvPicPr>
          <p:nvPr/>
        </p:nvPicPr>
        <p:blipFill>
          <a:blip r:embed="rId3"/>
          <a:srcRect b="88650"/>
          <a:stretch/>
        </p:blipFill>
        <p:spPr>
          <a:xfrm>
            <a:off x="276637" y="1705072"/>
            <a:ext cx="7772400" cy="462112"/>
          </a:xfrm>
          <a:prstGeom prst="rect">
            <a:avLst/>
          </a:prstGeom>
        </p:spPr>
      </p:pic>
      <p:pic>
        <p:nvPicPr>
          <p:cNvPr id="4" name="Picture 3" descr="A number of numbers on a white background&#10;&#10;AI-generated content may be incorrect.">
            <a:extLst>
              <a:ext uri="{FF2B5EF4-FFF2-40B4-BE49-F238E27FC236}">
                <a16:creationId xmlns:a16="http://schemas.microsoft.com/office/drawing/2014/main" id="{8A948612-903B-5BC5-2EFA-69E1E6068864}"/>
              </a:ext>
            </a:extLst>
          </p:cNvPr>
          <p:cNvPicPr>
            <a:picLocks noChangeAspect="1"/>
          </p:cNvPicPr>
          <p:nvPr/>
        </p:nvPicPr>
        <p:blipFill>
          <a:blip r:embed="rId4"/>
          <a:stretch>
            <a:fillRect/>
          </a:stretch>
        </p:blipFill>
        <p:spPr>
          <a:xfrm>
            <a:off x="276637" y="2167184"/>
            <a:ext cx="7772400" cy="3658126"/>
          </a:xfrm>
          <a:prstGeom prst="rect">
            <a:avLst/>
          </a:prstGeom>
        </p:spPr>
      </p:pic>
      <p:sp>
        <p:nvSpPr>
          <p:cNvPr id="5" name="Rectangle 4">
            <a:extLst>
              <a:ext uri="{FF2B5EF4-FFF2-40B4-BE49-F238E27FC236}">
                <a16:creationId xmlns:a16="http://schemas.microsoft.com/office/drawing/2014/main" id="{ADEC3E7B-2F9A-03EE-FEDC-A840AE02E8F4}"/>
              </a:ext>
            </a:extLst>
          </p:cNvPr>
          <p:cNvSpPr/>
          <p:nvPr/>
        </p:nvSpPr>
        <p:spPr>
          <a:xfrm>
            <a:off x="276637" y="2755900"/>
            <a:ext cx="5120863" cy="1778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4D8C95-F87E-0592-F31F-19B8D5042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083" y="97371"/>
            <a:ext cx="3084944" cy="2069813"/>
          </a:xfrm>
          <a:prstGeom prst="rect">
            <a:avLst/>
          </a:prstGeom>
        </p:spPr>
      </p:pic>
      <p:pic>
        <p:nvPicPr>
          <p:cNvPr id="8" name="Picture 7" descr="A diagram of a map&#10;&#10;AI-generated content may be incorrect.">
            <a:extLst>
              <a:ext uri="{FF2B5EF4-FFF2-40B4-BE49-F238E27FC236}">
                <a16:creationId xmlns:a16="http://schemas.microsoft.com/office/drawing/2014/main" id="{E42F94B8-411C-1D3D-F6A9-1952CCC7D36A}"/>
              </a:ext>
            </a:extLst>
          </p:cNvPr>
          <p:cNvPicPr>
            <a:picLocks noChangeAspect="1"/>
          </p:cNvPicPr>
          <p:nvPr/>
        </p:nvPicPr>
        <p:blipFill>
          <a:blip r:embed="rId6"/>
          <a:stretch>
            <a:fillRect/>
          </a:stretch>
        </p:blipFill>
        <p:spPr>
          <a:xfrm>
            <a:off x="8049037" y="2205285"/>
            <a:ext cx="4058530" cy="4498938"/>
          </a:xfrm>
          <a:prstGeom prst="rect">
            <a:avLst/>
          </a:prstGeom>
        </p:spPr>
      </p:pic>
    </p:spTree>
    <p:extLst>
      <p:ext uri="{BB962C8B-B14F-4D97-AF65-F5344CB8AC3E}">
        <p14:creationId xmlns:p14="http://schemas.microsoft.com/office/powerpoint/2010/main" val="2037871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F062-8AE2-A761-1CCA-6C10AB6B796F}"/>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8DCB12B9-7D6A-DBCF-1F9F-8B4EE5FFC242}"/>
              </a:ext>
            </a:extLst>
          </p:cNvPr>
          <p:cNvSpPr txBox="1"/>
          <p:nvPr/>
        </p:nvSpPr>
        <p:spPr>
          <a:xfrm>
            <a:off x="306775" y="0"/>
            <a:ext cx="5225143" cy="1077218"/>
          </a:xfrm>
          <a:prstGeom prst="rect">
            <a:avLst/>
          </a:prstGeom>
          <a:noFill/>
        </p:spPr>
        <p:txBody>
          <a:bodyPr wrap="square" rtlCol="0">
            <a:spAutoFit/>
          </a:bodyPr>
          <a:lstStyle/>
          <a:p>
            <a:r>
              <a:rPr lang="pt-BR" sz="3200" b="1" dirty="0">
                <a:latin typeface="Segoe Print" panose="02000800000000000000" pitchFamily="2" charset="0"/>
                <a:cs typeface="Times New Roman" panose="02020603050405020304" pitchFamily="18" charset="0"/>
              </a:rPr>
              <a:t>A Oscilação de </a:t>
            </a:r>
          </a:p>
          <a:p>
            <a:r>
              <a:rPr lang="pt-BR" sz="3200" b="1" dirty="0">
                <a:latin typeface="Segoe Print" panose="02000800000000000000" pitchFamily="2" charset="0"/>
                <a:cs typeface="Times New Roman" panose="02020603050405020304" pitchFamily="18" charset="0"/>
              </a:rPr>
              <a:t>Madden-Julian (OMJ)</a:t>
            </a:r>
          </a:p>
        </p:txBody>
      </p:sp>
      <p:pic>
        <p:nvPicPr>
          <p:cNvPr id="4" name="Imagem 3">
            <a:extLst>
              <a:ext uri="{FF2B5EF4-FFF2-40B4-BE49-F238E27FC236}">
                <a16:creationId xmlns:a16="http://schemas.microsoft.com/office/drawing/2014/main" id="{0EDADC20-6B10-2EED-C3EC-B24A88A85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78D112BF-8E45-C8FD-086A-81B31C5E33A3}"/>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2BBEA5-FEE2-3A53-B535-D36CADD97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60" y="1352764"/>
            <a:ext cx="6472097" cy="4342390"/>
          </a:xfrm>
          <a:prstGeom prst="rect">
            <a:avLst/>
          </a:prstGeom>
        </p:spPr>
      </p:pic>
      <p:sp>
        <p:nvSpPr>
          <p:cNvPr id="3" name="CaixaDeTexto 3">
            <a:extLst>
              <a:ext uri="{FF2B5EF4-FFF2-40B4-BE49-F238E27FC236}">
                <a16:creationId xmlns:a16="http://schemas.microsoft.com/office/drawing/2014/main" id="{E41AF07D-082D-FCD1-5D07-B63F548C5A5F}"/>
              </a:ext>
            </a:extLst>
          </p:cNvPr>
          <p:cNvSpPr txBox="1"/>
          <p:nvPr/>
        </p:nvSpPr>
        <p:spPr>
          <a:xfrm>
            <a:off x="5689378" y="6472702"/>
            <a:ext cx="2058321" cy="385298"/>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Grimm</a:t>
            </a:r>
            <a:r>
              <a:rPr lang="en-US" b="0" i="0" dirty="0">
                <a:solidFill>
                  <a:srgbClr val="212121"/>
                </a:solidFill>
                <a:effectLst/>
                <a:latin typeface="Times New Roman" panose="02020603050405020304" pitchFamily="18" charset="0"/>
                <a:cs typeface="Times New Roman" panose="02020603050405020304" pitchFamily="18" charset="0"/>
              </a:rPr>
              <a:t> (2019)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558C577-A5DE-AD3D-52FB-944E80A5AF08}"/>
                  </a:ext>
                </a:extLst>
              </p:cNvPr>
              <p:cNvSpPr txBox="1"/>
              <p:nvPr/>
            </p:nvSpPr>
            <p:spPr>
              <a:xfrm>
                <a:off x="5225144" y="0"/>
                <a:ext cx="2196075" cy="1200329"/>
              </a:xfrm>
              <a:prstGeom prst="rect">
                <a:avLst/>
              </a:prstGeom>
              <a:noFill/>
            </p:spPr>
            <p:txBody>
              <a:bodyPr wrap="square" rtlCol="0">
                <a:spAutoFit/>
              </a:bodyPr>
              <a:lstStyle/>
              <a:p>
                <a:r>
                  <a:rPr lang="pt-BR" noProof="0" dirty="0">
                    <a:latin typeface="Times New Roman" panose="02020603050405020304" pitchFamily="18" charset="0"/>
                    <a:cs typeface="Times New Roman" panose="02020603050405020304" pitchFamily="18" charset="0"/>
                  </a:rPr>
                  <a:t>Anomalias filtradas  de radiação de onda longa  (ROL) (</a:t>
                </a:r>
                <a14:m>
                  <m:oMath xmlns:m="http://schemas.openxmlformats.org/officeDocument/2006/math">
                    <m:r>
                      <a:rPr lang="en-US" b="0" i="1" noProof="0" smtClean="0">
                        <a:latin typeface="Cambria Math" panose="02040503050406030204" pitchFamily="18" charset="0"/>
                        <a:cs typeface="Times New Roman" panose="02020603050405020304" pitchFamily="18" charset="0"/>
                      </a:rPr>
                      <m:t>𝑊</m:t>
                    </m:r>
                    <m:sSup>
                      <m:sSupPr>
                        <m:ctrlPr>
                          <a:rPr lang="en-US" b="0" i="1" noProof="0" smtClean="0">
                            <a:latin typeface="Cambria Math" panose="02040503050406030204" pitchFamily="18" charset="0"/>
                            <a:cs typeface="Times New Roman" panose="02020603050405020304" pitchFamily="18" charset="0"/>
                          </a:rPr>
                        </m:ctrlPr>
                      </m:sSupPr>
                      <m:e>
                        <m:r>
                          <a:rPr lang="en-US" b="0" i="1" noProof="0" smtClean="0">
                            <a:latin typeface="Cambria Math" panose="02040503050406030204" pitchFamily="18" charset="0"/>
                            <a:cs typeface="Times New Roman" panose="02020603050405020304" pitchFamily="18" charset="0"/>
                          </a:rPr>
                          <m:t>𝑚</m:t>
                        </m:r>
                      </m:e>
                      <m:sup>
                        <m:r>
                          <a:rPr lang="en-US" b="0" i="1" noProof="0" smtClean="0">
                            <a:latin typeface="Cambria Math" panose="02040503050406030204" pitchFamily="18" charset="0"/>
                            <a:cs typeface="Times New Roman" panose="02020603050405020304" pitchFamily="18" charset="0"/>
                          </a:rPr>
                          <m:t>−2</m:t>
                        </m:r>
                      </m:sup>
                    </m:sSup>
                  </m:oMath>
                </a14:m>
                <a:r>
                  <a:rPr lang="pt-BR" noProof="0" dirty="0">
                    <a:latin typeface="Times New Roman" panose="02020603050405020304" pitchFamily="18" charset="0"/>
                    <a:cs typeface="Times New Roman" panose="02020603050405020304" pitchFamily="18" charset="0"/>
                  </a:rPr>
                  <a:t>) em DJF.</a:t>
                </a:r>
              </a:p>
            </p:txBody>
          </p:sp>
        </mc:Choice>
        <mc:Fallback xmlns="">
          <p:sp>
            <p:nvSpPr>
              <p:cNvPr id="2" name="TextBox 1">
                <a:extLst>
                  <a:ext uri="{FF2B5EF4-FFF2-40B4-BE49-F238E27FC236}">
                    <a16:creationId xmlns:a16="http://schemas.microsoft.com/office/drawing/2014/main" id="{2EC731C5-438C-79AD-9081-3CB4B58138E3}"/>
                  </a:ext>
                </a:extLst>
              </p:cNvPr>
              <p:cNvSpPr txBox="1">
                <a:spLocks noRot="1" noChangeAspect="1" noMove="1" noResize="1" noEditPoints="1" noAdjustHandles="1" noChangeArrowheads="1" noChangeShapeType="1" noTextEdit="1"/>
              </p:cNvSpPr>
              <p:nvPr/>
            </p:nvSpPr>
            <p:spPr>
              <a:xfrm>
                <a:off x="5225144" y="0"/>
                <a:ext cx="2196075" cy="1200329"/>
              </a:xfrm>
              <a:prstGeom prst="rect">
                <a:avLst/>
              </a:prstGeom>
              <a:blipFill>
                <a:blip r:embed="rId5"/>
                <a:stretch>
                  <a:fillRect l="-2299" t="-2105" b="-6316"/>
                </a:stretch>
              </a:blipFill>
            </p:spPr>
            <p:txBody>
              <a:bodyPr/>
              <a:lstStyle/>
              <a:p>
                <a:r>
                  <a:rPr lang="en-US">
                    <a:noFill/>
                  </a:rPr>
                  <a:t> </a:t>
                </a:r>
              </a:p>
            </p:txBody>
          </p:sp>
        </mc:Fallback>
      </mc:AlternateContent>
    </p:spTree>
    <p:extLst>
      <p:ext uri="{BB962C8B-B14F-4D97-AF65-F5344CB8AC3E}">
        <p14:creationId xmlns:p14="http://schemas.microsoft.com/office/powerpoint/2010/main" val="2698508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4D296-D56F-939B-B79D-58111341FE1C}"/>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BABBB853-CFE3-B89B-6BD5-57922E98EEA5}"/>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Cyclone Yaku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(07/03/23 a 13/03/23)</a:t>
            </a:r>
          </a:p>
        </p:txBody>
      </p:sp>
      <p:pic>
        <p:nvPicPr>
          <p:cNvPr id="3" name="Picture 2" descr="A map of the sea&#10;&#10;AI-generated content may be incorrect.">
            <a:extLst>
              <a:ext uri="{FF2B5EF4-FFF2-40B4-BE49-F238E27FC236}">
                <a16:creationId xmlns:a16="http://schemas.microsoft.com/office/drawing/2014/main" id="{B77B008B-877D-FD72-0A7B-46EDA86FFC7E}"/>
              </a:ext>
            </a:extLst>
          </p:cNvPr>
          <p:cNvPicPr>
            <a:picLocks noChangeAspect="1"/>
          </p:cNvPicPr>
          <p:nvPr/>
        </p:nvPicPr>
        <p:blipFill>
          <a:blip r:embed="rId3"/>
          <a:stretch>
            <a:fillRect/>
          </a:stretch>
        </p:blipFill>
        <p:spPr>
          <a:xfrm>
            <a:off x="408591" y="1545469"/>
            <a:ext cx="7091803" cy="3283889"/>
          </a:xfrm>
          <a:prstGeom prst="rect">
            <a:avLst/>
          </a:prstGeom>
        </p:spPr>
      </p:pic>
      <p:pic>
        <p:nvPicPr>
          <p:cNvPr id="14" name="Picture 13" descr="A screenshot of a graph&#10;&#10;AI-generated content may be incorrect.">
            <a:extLst>
              <a:ext uri="{FF2B5EF4-FFF2-40B4-BE49-F238E27FC236}">
                <a16:creationId xmlns:a16="http://schemas.microsoft.com/office/drawing/2014/main" id="{9CB3536C-DB2D-0CD1-6B39-9871F49D5FE4}"/>
              </a:ext>
            </a:extLst>
          </p:cNvPr>
          <p:cNvPicPr>
            <a:picLocks noChangeAspect="1"/>
          </p:cNvPicPr>
          <p:nvPr/>
        </p:nvPicPr>
        <p:blipFill>
          <a:blip r:embed="rId4"/>
          <a:stretch>
            <a:fillRect/>
          </a:stretch>
        </p:blipFill>
        <p:spPr>
          <a:xfrm>
            <a:off x="1014139" y="4713612"/>
            <a:ext cx="6089051" cy="1559032"/>
          </a:xfrm>
          <a:prstGeom prst="rect">
            <a:avLst/>
          </a:prstGeom>
        </p:spPr>
      </p:pic>
    </p:spTree>
    <p:extLst>
      <p:ext uri="{BB962C8B-B14F-4D97-AF65-F5344CB8AC3E}">
        <p14:creationId xmlns:p14="http://schemas.microsoft.com/office/powerpoint/2010/main" val="3635883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9CDDB-EF2C-61D7-2A12-CAA6FA7311F3}"/>
            </a:ext>
          </a:extLst>
        </p:cNvPr>
        <p:cNvGrpSpPr/>
        <p:nvPr/>
      </p:nvGrpSpPr>
      <p:grpSpPr>
        <a:xfrm>
          <a:off x="0" y="0"/>
          <a:ext cx="0" cy="0"/>
          <a:chOff x="0" y="0"/>
          <a:chExt cx="0" cy="0"/>
        </a:xfrm>
      </p:grpSpPr>
      <p:pic>
        <p:nvPicPr>
          <p:cNvPr id="4" name="Picture 3" descr="A close-up of a map&#10;&#10;AI-generated content may be incorrect.">
            <a:extLst>
              <a:ext uri="{FF2B5EF4-FFF2-40B4-BE49-F238E27FC236}">
                <a16:creationId xmlns:a16="http://schemas.microsoft.com/office/drawing/2014/main" id="{D9716DA9-AE1C-6464-0227-2C9CD04B25DA}"/>
              </a:ext>
            </a:extLst>
          </p:cNvPr>
          <p:cNvPicPr>
            <a:picLocks noChangeAspect="1"/>
          </p:cNvPicPr>
          <p:nvPr/>
        </p:nvPicPr>
        <p:blipFill>
          <a:blip r:embed="rId3"/>
          <a:srcRect r="8068" b="11277"/>
          <a:stretch>
            <a:fillRect/>
          </a:stretch>
        </p:blipFill>
        <p:spPr>
          <a:xfrm>
            <a:off x="264811" y="755810"/>
            <a:ext cx="8584205" cy="4661141"/>
          </a:xfrm>
          <a:prstGeom prst="rect">
            <a:avLst/>
          </a:prstGeom>
        </p:spPr>
      </p:pic>
      <p:sp>
        <p:nvSpPr>
          <p:cNvPr id="5" name="CaixaDeTexto 9">
            <a:extLst>
              <a:ext uri="{FF2B5EF4-FFF2-40B4-BE49-F238E27FC236}">
                <a16:creationId xmlns:a16="http://schemas.microsoft.com/office/drawing/2014/main" id="{B6DF9BAC-7BE2-00B3-3FA7-10EC9448E34C}"/>
              </a:ext>
            </a:extLst>
          </p:cNvPr>
          <p:cNvSpPr txBox="1"/>
          <p:nvPr/>
        </p:nvSpPr>
        <p:spPr>
          <a:xfrm>
            <a:off x="8981954" y="868101"/>
            <a:ext cx="3210046" cy="4524315"/>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Arrows and dashed lines show that strong westerlies (WWB) over the western-central equatorial Pacific trigger downwelling oceanic Kelvin waves that cause positive SST anomalies over the eastern equatorial Pacific around three months later.</a:t>
            </a:r>
          </a:p>
        </p:txBody>
      </p:sp>
      <p:sp>
        <p:nvSpPr>
          <p:cNvPr id="3" name="CaixaDeTexto 3">
            <a:extLst>
              <a:ext uri="{FF2B5EF4-FFF2-40B4-BE49-F238E27FC236}">
                <a16:creationId xmlns:a16="http://schemas.microsoft.com/office/drawing/2014/main" id="{1CF99E20-369A-8AF1-4281-6190593A0E06}"/>
              </a:ext>
            </a:extLst>
          </p:cNvPr>
          <p:cNvSpPr txBox="1"/>
          <p:nvPr/>
        </p:nvSpPr>
        <p:spPr>
          <a:xfrm>
            <a:off x="5487183" y="5416951"/>
            <a:ext cx="3361833" cy="400110"/>
          </a:xfrm>
          <a:prstGeom prst="rect">
            <a:avLst/>
          </a:prstGeom>
          <a:noFill/>
        </p:spPr>
        <p:txBody>
          <a:bodyPr wrap="square" rtlCol="0">
            <a:spAutoFit/>
          </a:bodyPr>
          <a:lstStyle/>
          <a:p>
            <a:pPr algn="r">
              <a:spcAft>
                <a:spcPts val="10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McPhaden (2009)</a:t>
            </a:r>
            <a:endParaRPr lang="pt-BR"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3555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6A6F-BBFE-BBDB-ABF3-16D64FEC1E67}"/>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3974EE68-CDBB-65DA-E217-0E1BACC8B693}"/>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Cyclone Yaku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(07/03/23 a 13/03/23)</a:t>
            </a:r>
          </a:p>
        </p:txBody>
      </p:sp>
      <p:pic>
        <p:nvPicPr>
          <p:cNvPr id="5" name="Picture 4" descr="A close-up of a text&#10;&#10;AI-generated content may be incorrect.">
            <a:extLst>
              <a:ext uri="{FF2B5EF4-FFF2-40B4-BE49-F238E27FC236}">
                <a16:creationId xmlns:a16="http://schemas.microsoft.com/office/drawing/2014/main" id="{1279D598-CD03-F2F3-602F-E784E1858C12}"/>
              </a:ext>
            </a:extLst>
          </p:cNvPr>
          <p:cNvPicPr>
            <a:picLocks noChangeAspect="1"/>
          </p:cNvPicPr>
          <p:nvPr/>
        </p:nvPicPr>
        <p:blipFill>
          <a:blip r:embed="rId3"/>
          <a:stretch>
            <a:fillRect/>
          </a:stretch>
        </p:blipFill>
        <p:spPr>
          <a:xfrm>
            <a:off x="408592" y="1815988"/>
            <a:ext cx="7772400" cy="3459265"/>
          </a:xfrm>
          <a:prstGeom prst="rect">
            <a:avLst/>
          </a:prstGeom>
        </p:spPr>
      </p:pic>
      <p:sp>
        <p:nvSpPr>
          <p:cNvPr id="6" name="CaixaDeTexto 3">
            <a:extLst>
              <a:ext uri="{FF2B5EF4-FFF2-40B4-BE49-F238E27FC236}">
                <a16:creationId xmlns:a16="http://schemas.microsoft.com/office/drawing/2014/main" id="{19AD52C0-0F4F-358F-0A70-C967844A6D10}"/>
              </a:ext>
            </a:extLst>
          </p:cNvPr>
          <p:cNvSpPr txBox="1"/>
          <p:nvPr/>
        </p:nvSpPr>
        <p:spPr>
          <a:xfrm>
            <a:off x="6384185" y="5353123"/>
            <a:ext cx="2058321" cy="385298"/>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Peng et al. (2024)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A map of weather forecast&#10;&#10;AI-generated content may be incorrect.">
            <a:extLst>
              <a:ext uri="{FF2B5EF4-FFF2-40B4-BE49-F238E27FC236}">
                <a16:creationId xmlns:a16="http://schemas.microsoft.com/office/drawing/2014/main" id="{7739C643-D4E5-8F6B-D395-1C3F8495E33F}"/>
              </a:ext>
            </a:extLst>
          </p:cNvPr>
          <p:cNvPicPr>
            <a:picLocks noChangeAspect="1"/>
          </p:cNvPicPr>
          <p:nvPr/>
        </p:nvPicPr>
        <p:blipFill>
          <a:blip r:embed="rId4"/>
          <a:srcRect r="2273" b="2304"/>
          <a:stretch>
            <a:fillRect/>
          </a:stretch>
        </p:blipFill>
        <p:spPr>
          <a:xfrm>
            <a:off x="7960708" y="412638"/>
            <a:ext cx="3822700" cy="2742042"/>
          </a:xfrm>
          <a:prstGeom prst="rect">
            <a:avLst/>
          </a:prstGeom>
        </p:spPr>
      </p:pic>
      <p:pic>
        <p:nvPicPr>
          <p:cNvPr id="7" name="Picture 6" descr="A green bar with black numbers&#10;&#10;AI-generated content may be incorrect.">
            <a:extLst>
              <a:ext uri="{FF2B5EF4-FFF2-40B4-BE49-F238E27FC236}">
                <a16:creationId xmlns:a16="http://schemas.microsoft.com/office/drawing/2014/main" id="{07FA28C0-6C9C-AA86-A3E0-B0B1E8083CAC}"/>
              </a:ext>
            </a:extLst>
          </p:cNvPr>
          <p:cNvPicPr>
            <a:picLocks noChangeAspect="1"/>
          </p:cNvPicPr>
          <p:nvPr/>
        </p:nvPicPr>
        <p:blipFill>
          <a:blip r:embed="rId5"/>
          <a:srcRect t="20000"/>
          <a:stretch>
            <a:fillRect/>
          </a:stretch>
        </p:blipFill>
        <p:spPr>
          <a:xfrm>
            <a:off x="9178290" y="3271299"/>
            <a:ext cx="1790700" cy="274321"/>
          </a:xfrm>
          <a:prstGeom prst="rect">
            <a:avLst/>
          </a:prstGeom>
        </p:spPr>
      </p:pic>
    </p:spTree>
    <p:extLst>
      <p:ext uri="{BB962C8B-B14F-4D97-AF65-F5344CB8AC3E}">
        <p14:creationId xmlns:p14="http://schemas.microsoft.com/office/powerpoint/2010/main" val="1397463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6F0EA-F5E9-C32B-49B4-AE1CCEA93F7C}"/>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44CFE18F-CF09-AFB0-5859-E5DC3EA36FB3}"/>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Cyclone Yaku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(07/03/23 a 13/03/23)</a:t>
            </a:r>
          </a:p>
        </p:txBody>
      </p:sp>
      <p:sp>
        <p:nvSpPr>
          <p:cNvPr id="2" name="CaixaDeTexto 6">
            <a:extLst>
              <a:ext uri="{FF2B5EF4-FFF2-40B4-BE49-F238E27FC236}">
                <a16:creationId xmlns:a16="http://schemas.microsoft.com/office/drawing/2014/main" id="{CF060BAE-6E62-26F3-EDC7-E4CB8583CE09}"/>
              </a:ext>
            </a:extLst>
          </p:cNvPr>
          <p:cNvSpPr txBox="1"/>
          <p:nvPr/>
        </p:nvSpPr>
        <p:spPr>
          <a:xfrm>
            <a:off x="408592" y="1741921"/>
            <a:ext cx="7067029" cy="4893647"/>
          </a:xfrm>
          <a:prstGeom prst="rect">
            <a:avLst/>
          </a:prstGeom>
          <a:noFill/>
        </p:spPr>
        <p:txBody>
          <a:bodyPr wrap="square" rtlCol="0">
            <a:spAutoFit/>
          </a:bodyPr>
          <a:lstStyle/>
          <a:p>
            <a:pPr marL="342900" indent="-342900">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﻿In early March, a record-strong MJO drives westerly wind anomalies over the EEP, and a rare low-pressure system Yaku develops off Peru with anomalous northerly alongshore winds. ﻿Results show that these anomalous winds are crucial in driving the 2023 coastal El Niño by suppressing coastal upwelling and deepening the thermocline depth via downwelling Kelvin waves.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3" name="Picture 2" descr="A map of weather forecast&#10;&#10;AI-generated content may be incorrect.">
            <a:extLst>
              <a:ext uri="{FF2B5EF4-FFF2-40B4-BE49-F238E27FC236}">
                <a16:creationId xmlns:a16="http://schemas.microsoft.com/office/drawing/2014/main" id="{3AE924E4-764B-2C69-D0CE-892A37707159}"/>
              </a:ext>
            </a:extLst>
          </p:cNvPr>
          <p:cNvPicPr>
            <a:picLocks noChangeAspect="1"/>
          </p:cNvPicPr>
          <p:nvPr/>
        </p:nvPicPr>
        <p:blipFill>
          <a:blip r:embed="rId3"/>
          <a:srcRect r="2273" b="2304"/>
          <a:stretch>
            <a:fillRect/>
          </a:stretch>
        </p:blipFill>
        <p:spPr>
          <a:xfrm>
            <a:off x="7960708" y="412638"/>
            <a:ext cx="3822700" cy="2742042"/>
          </a:xfrm>
          <a:prstGeom prst="rect">
            <a:avLst/>
          </a:prstGeom>
        </p:spPr>
      </p:pic>
      <p:pic>
        <p:nvPicPr>
          <p:cNvPr id="4" name="Picture 3" descr="A green bar with black numbers&#10;&#10;AI-generated content may be incorrect.">
            <a:extLst>
              <a:ext uri="{FF2B5EF4-FFF2-40B4-BE49-F238E27FC236}">
                <a16:creationId xmlns:a16="http://schemas.microsoft.com/office/drawing/2014/main" id="{6FE0C408-9D3B-9D35-D04C-1E874E56C3A3}"/>
              </a:ext>
            </a:extLst>
          </p:cNvPr>
          <p:cNvPicPr>
            <a:picLocks noChangeAspect="1"/>
          </p:cNvPicPr>
          <p:nvPr/>
        </p:nvPicPr>
        <p:blipFill>
          <a:blip r:embed="rId4"/>
          <a:srcRect t="20000"/>
          <a:stretch>
            <a:fillRect/>
          </a:stretch>
        </p:blipFill>
        <p:spPr>
          <a:xfrm>
            <a:off x="9178290" y="3271299"/>
            <a:ext cx="1790700" cy="274321"/>
          </a:xfrm>
          <a:prstGeom prst="rect">
            <a:avLst/>
          </a:prstGeom>
        </p:spPr>
      </p:pic>
    </p:spTree>
    <p:extLst>
      <p:ext uri="{BB962C8B-B14F-4D97-AF65-F5344CB8AC3E}">
        <p14:creationId xmlns:p14="http://schemas.microsoft.com/office/powerpoint/2010/main" val="67234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56BC6-BA11-DB05-18C5-EC323586DDE7}"/>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10458709-9EDA-EEAB-1D0E-1963A82FAA39}"/>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Cyclone Yaku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(07/03/23 a 13/03/23)</a:t>
            </a:r>
          </a:p>
        </p:txBody>
      </p:sp>
      <p:sp>
        <p:nvSpPr>
          <p:cNvPr id="2" name="CaixaDeTexto 6">
            <a:extLst>
              <a:ext uri="{FF2B5EF4-FFF2-40B4-BE49-F238E27FC236}">
                <a16:creationId xmlns:a16="http://schemas.microsoft.com/office/drawing/2014/main" id="{A2CB35F7-D75A-D043-DAAB-93F3E6620FE8}"/>
              </a:ext>
            </a:extLst>
          </p:cNvPr>
          <p:cNvSpPr txBox="1"/>
          <p:nvPr/>
        </p:nvSpPr>
        <p:spPr>
          <a:xfrm>
            <a:off x="364967" y="1545469"/>
            <a:ext cx="7323703" cy="5262979"/>
          </a:xfrm>
          <a:prstGeom prst="rect">
            <a:avLst/>
          </a:prstGeom>
          <a:noFill/>
        </p:spPr>
        <p:txBody>
          <a:bodyPr wrap="square" rtlCol="0">
            <a:spAutoFit/>
          </a:bodyPr>
          <a:lstStyle/>
          <a:p>
            <a:pPr marL="342900" indent="-342900">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study further identifies a positive feedback between coastal warming and internal atmospheric variability such as Yaku-like cyclones off Peru. The analysis suggests that Yaku is part of the strong phase 8 MJO, induced by the orographic effect of the high Andes and ﻿amplified by convective heating over warm coastal waters.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Given the rarity of extreme coastal El Niño, the 2023 case provides a valuable opportunity to test ocean-atmospheric processes involved.</a:t>
            </a: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3" name="Picture 2" descr="A map of weather forecast&#10;&#10;AI-generated content may be incorrect.">
            <a:extLst>
              <a:ext uri="{FF2B5EF4-FFF2-40B4-BE49-F238E27FC236}">
                <a16:creationId xmlns:a16="http://schemas.microsoft.com/office/drawing/2014/main" id="{408C4AB4-F5F4-3F6B-B3B0-759A5A0594AC}"/>
              </a:ext>
            </a:extLst>
          </p:cNvPr>
          <p:cNvPicPr>
            <a:picLocks noChangeAspect="1"/>
          </p:cNvPicPr>
          <p:nvPr/>
        </p:nvPicPr>
        <p:blipFill>
          <a:blip r:embed="rId3"/>
          <a:srcRect r="2273" b="2304"/>
          <a:stretch>
            <a:fillRect/>
          </a:stretch>
        </p:blipFill>
        <p:spPr>
          <a:xfrm>
            <a:off x="7960708" y="412638"/>
            <a:ext cx="3822700" cy="2742042"/>
          </a:xfrm>
          <a:prstGeom prst="rect">
            <a:avLst/>
          </a:prstGeom>
        </p:spPr>
      </p:pic>
      <p:pic>
        <p:nvPicPr>
          <p:cNvPr id="4" name="Picture 3" descr="A green bar with black numbers&#10;&#10;AI-generated content may be incorrect.">
            <a:extLst>
              <a:ext uri="{FF2B5EF4-FFF2-40B4-BE49-F238E27FC236}">
                <a16:creationId xmlns:a16="http://schemas.microsoft.com/office/drawing/2014/main" id="{3D36CB41-B533-8EAE-5685-C963F888F3BE}"/>
              </a:ext>
            </a:extLst>
          </p:cNvPr>
          <p:cNvPicPr>
            <a:picLocks noChangeAspect="1"/>
          </p:cNvPicPr>
          <p:nvPr/>
        </p:nvPicPr>
        <p:blipFill>
          <a:blip r:embed="rId4"/>
          <a:srcRect t="20000"/>
          <a:stretch>
            <a:fillRect/>
          </a:stretch>
        </p:blipFill>
        <p:spPr>
          <a:xfrm>
            <a:off x="9178290" y="3271299"/>
            <a:ext cx="1790700" cy="274321"/>
          </a:xfrm>
          <a:prstGeom prst="rect">
            <a:avLst/>
          </a:prstGeom>
        </p:spPr>
      </p:pic>
    </p:spTree>
    <p:extLst>
      <p:ext uri="{BB962C8B-B14F-4D97-AF65-F5344CB8AC3E}">
        <p14:creationId xmlns:p14="http://schemas.microsoft.com/office/powerpoint/2010/main" val="2594851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CD34B-7BF5-11AA-16A9-716039F705A4}"/>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EFD45FBF-4C9D-B24B-A1C4-2FB10647F883}"/>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Furacão Júlia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(07/10/22 a 11/10/22)</a:t>
            </a:r>
          </a:p>
        </p:txBody>
      </p:sp>
      <p:pic>
        <p:nvPicPr>
          <p:cNvPr id="3" name="Picture 2" descr="A map of the sea&#10;&#10;AI-generated content may be incorrect.">
            <a:extLst>
              <a:ext uri="{FF2B5EF4-FFF2-40B4-BE49-F238E27FC236}">
                <a16:creationId xmlns:a16="http://schemas.microsoft.com/office/drawing/2014/main" id="{1CEE8306-1457-8FFF-AAA8-8CB8CA928620}"/>
              </a:ext>
            </a:extLst>
          </p:cNvPr>
          <p:cNvPicPr>
            <a:picLocks noChangeAspect="1"/>
          </p:cNvPicPr>
          <p:nvPr/>
        </p:nvPicPr>
        <p:blipFill>
          <a:blip r:embed="rId3"/>
          <a:stretch>
            <a:fillRect/>
          </a:stretch>
        </p:blipFill>
        <p:spPr>
          <a:xfrm>
            <a:off x="964176" y="1545469"/>
            <a:ext cx="7665539" cy="3549560"/>
          </a:xfrm>
          <a:prstGeom prst="rect">
            <a:avLst/>
          </a:prstGeom>
        </p:spPr>
      </p:pic>
      <p:pic>
        <p:nvPicPr>
          <p:cNvPr id="14" name="Picture 13" descr="A screenshot of a graph&#10;&#10;AI-generated content may be incorrect.">
            <a:extLst>
              <a:ext uri="{FF2B5EF4-FFF2-40B4-BE49-F238E27FC236}">
                <a16:creationId xmlns:a16="http://schemas.microsoft.com/office/drawing/2014/main" id="{B95E55D4-4DA5-372B-2A07-16AB052AD596}"/>
              </a:ext>
            </a:extLst>
          </p:cNvPr>
          <p:cNvPicPr>
            <a:picLocks noChangeAspect="1"/>
          </p:cNvPicPr>
          <p:nvPr/>
        </p:nvPicPr>
        <p:blipFill>
          <a:blip r:embed="rId4"/>
          <a:stretch>
            <a:fillRect/>
          </a:stretch>
        </p:blipFill>
        <p:spPr>
          <a:xfrm>
            <a:off x="1916385" y="4897143"/>
            <a:ext cx="6310445" cy="1615717"/>
          </a:xfrm>
          <a:prstGeom prst="rect">
            <a:avLst/>
          </a:prstGeom>
        </p:spPr>
      </p:pic>
    </p:spTree>
    <p:extLst>
      <p:ext uri="{BB962C8B-B14F-4D97-AF65-F5344CB8AC3E}">
        <p14:creationId xmlns:p14="http://schemas.microsoft.com/office/powerpoint/2010/main" val="1073132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44D7C-82EE-4C11-9640-0C03A610EF33}"/>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04B480E4-0BA5-FBF8-E0D9-F2136A3BF53D}"/>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Furacão Júlia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(07/10/22 a 11/10/22)</a:t>
            </a:r>
          </a:p>
        </p:txBody>
      </p:sp>
      <p:sp>
        <p:nvSpPr>
          <p:cNvPr id="2" name="TextBox 1">
            <a:extLst>
              <a:ext uri="{FF2B5EF4-FFF2-40B4-BE49-F238E27FC236}">
                <a16:creationId xmlns:a16="http://schemas.microsoft.com/office/drawing/2014/main" id="{0B275826-976F-C009-A140-BADA9565410D}"/>
              </a:ext>
            </a:extLst>
          </p:cNvPr>
          <p:cNvSpPr txBox="1"/>
          <p:nvPr/>
        </p:nvSpPr>
        <p:spPr>
          <a:xfrm>
            <a:off x="408592" y="1828800"/>
            <a:ext cx="11125200" cy="230832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ENSO (El Niño-Southern Oscillation) significantly impacts Caribbean tropical cyclone (TC) activity, with El Niño typically leading to lower activity and La Niña leading to higher activity. This is primarily due to ENSO’s influence on environmental conditions in the Atlantic basin, such as vertical wind shear and atmospheric stability. During an El Niño, increased vertical wind shear suppresses storm formation, while during a La Niña, reduced shear and atmospheric stability allow for more activity. </a:t>
            </a:r>
          </a:p>
        </p:txBody>
      </p:sp>
      <p:sp>
        <p:nvSpPr>
          <p:cNvPr id="4" name="TextBox 3">
            <a:extLst>
              <a:ext uri="{FF2B5EF4-FFF2-40B4-BE49-F238E27FC236}">
                <a16:creationId xmlns:a16="http://schemas.microsoft.com/office/drawing/2014/main" id="{6658299E-69EB-6C15-1633-D820E25C0FB9}"/>
              </a:ext>
            </a:extLst>
          </p:cNvPr>
          <p:cNvSpPr txBox="1"/>
          <p:nvPr/>
        </p:nvSpPr>
        <p:spPr>
          <a:xfrm>
            <a:off x="8232887" y="4299289"/>
            <a:ext cx="3300905" cy="707886"/>
          </a:xfrm>
          <a:prstGeom prst="rect">
            <a:avLst/>
          </a:prstGeom>
          <a:noFill/>
        </p:spPr>
        <p:txBody>
          <a:bodyPr wrap="none" rtlCol="0">
            <a:spAutoFit/>
          </a:bodyPr>
          <a:lstStyle/>
          <a:p>
            <a:pPr algn="r"/>
            <a:r>
              <a:rPr lang="en-US" sz="2000" dirty="0">
                <a:latin typeface="Times New Roman" panose="02020603050405020304" pitchFamily="18" charset="0"/>
                <a:cs typeface="Times New Roman" panose="02020603050405020304" pitchFamily="18" charset="0"/>
              </a:rPr>
              <a:t>(Doane-Solomon et al., 2023 </a:t>
            </a:r>
          </a:p>
          <a:p>
            <a:pPr algn="r"/>
            <a:r>
              <a:rPr lang="en-US" sz="2000" dirty="0">
                <a:latin typeface="Times New Roman" panose="02020603050405020304" pitchFamily="18" charset="0"/>
                <a:cs typeface="Times New Roman" panose="02020603050405020304" pitchFamily="18" charset="0"/>
              </a:rPr>
              <a:t>and ref. therein)</a:t>
            </a:r>
          </a:p>
        </p:txBody>
      </p:sp>
    </p:spTree>
    <p:extLst>
      <p:ext uri="{BB962C8B-B14F-4D97-AF65-F5344CB8AC3E}">
        <p14:creationId xmlns:p14="http://schemas.microsoft.com/office/powerpoint/2010/main" val="2068726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1D1C-DD54-8727-C3F0-675FFF3488B4}"/>
            </a:ext>
          </a:extLst>
        </p:cNvPr>
        <p:cNvGrpSpPr/>
        <p:nvPr/>
      </p:nvGrpSpPr>
      <p:grpSpPr>
        <a:xfrm>
          <a:off x="0" y="0"/>
          <a:ext cx="0" cy="0"/>
          <a:chOff x="0" y="0"/>
          <a:chExt cx="0" cy="0"/>
        </a:xfrm>
      </p:grpSpPr>
      <p:sp>
        <p:nvSpPr>
          <p:cNvPr id="7" name="CaixaDeTexto 9">
            <a:extLst>
              <a:ext uri="{FF2B5EF4-FFF2-40B4-BE49-F238E27FC236}">
                <a16:creationId xmlns:a16="http://schemas.microsoft.com/office/drawing/2014/main" id="{08162182-5373-A451-4F8E-2AC93964C036}"/>
              </a:ext>
            </a:extLst>
          </p:cNvPr>
          <p:cNvSpPr txBox="1"/>
          <p:nvPr/>
        </p:nvSpPr>
        <p:spPr>
          <a:xfrm>
            <a:off x="99515" y="183468"/>
            <a:ext cx="12487773"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How ENSO leads to a cascade of global impacts</a:t>
            </a:r>
          </a:p>
        </p:txBody>
      </p:sp>
      <p:pic>
        <p:nvPicPr>
          <p:cNvPr id="2" name="Picture 1">
            <a:extLst>
              <a:ext uri="{FF2B5EF4-FFF2-40B4-BE49-F238E27FC236}">
                <a16:creationId xmlns:a16="http://schemas.microsoft.com/office/drawing/2014/main" id="{72FE81D0-3CD9-5833-2AB0-B30C582F0090}"/>
              </a:ext>
            </a:extLst>
          </p:cNvPr>
          <p:cNvPicPr>
            <a:picLocks noChangeAspect="1"/>
          </p:cNvPicPr>
          <p:nvPr/>
        </p:nvPicPr>
        <p:blipFill rotWithShape="1">
          <a:blip r:embed="rId3">
            <a:extLst>
              <a:ext uri="{28A0092B-C50C-407E-A947-70E740481C1C}">
                <a14:useLocalDpi xmlns:a14="http://schemas.microsoft.com/office/drawing/2010/main" val="0"/>
              </a:ext>
            </a:extLst>
          </a:blip>
          <a:srcRect b="48645"/>
          <a:stretch/>
        </p:blipFill>
        <p:spPr>
          <a:xfrm>
            <a:off x="5191125" y="829799"/>
            <a:ext cx="7000875" cy="2389498"/>
          </a:xfrm>
          <a:prstGeom prst="rect">
            <a:avLst/>
          </a:prstGeom>
        </p:spPr>
      </p:pic>
      <p:pic>
        <p:nvPicPr>
          <p:cNvPr id="4" name="Picture 3">
            <a:extLst>
              <a:ext uri="{FF2B5EF4-FFF2-40B4-BE49-F238E27FC236}">
                <a16:creationId xmlns:a16="http://schemas.microsoft.com/office/drawing/2014/main" id="{2B3B97A6-EB43-4BF2-5C62-DFC72281AFD6}"/>
              </a:ext>
            </a:extLst>
          </p:cNvPr>
          <p:cNvPicPr>
            <a:picLocks noChangeAspect="1"/>
          </p:cNvPicPr>
          <p:nvPr/>
        </p:nvPicPr>
        <p:blipFill>
          <a:blip r:embed="rId4"/>
          <a:srcRect l="2349" t="13968" r="2214"/>
          <a:stretch>
            <a:fillRect/>
          </a:stretch>
        </p:blipFill>
        <p:spPr>
          <a:xfrm>
            <a:off x="5929312" y="3383212"/>
            <a:ext cx="5448300" cy="3474788"/>
          </a:xfrm>
          <a:prstGeom prst="rect">
            <a:avLst/>
          </a:prstGeom>
        </p:spPr>
      </p:pic>
      <p:sp>
        <p:nvSpPr>
          <p:cNvPr id="5" name="CaixaDeTexto 9">
            <a:extLst>
              <a:ext uri="{FF2B5EF4-FFF2-40B4-BE49-F238E27FC236}">
                <a16:creationId xmlns:a16="http://schemas.microsoft.com/office/drawing/2014/main" id="{EA854F0B-DB2A-F4B4-A17C-4AD07C04ED59}"/>
              </a:ext>
            </a:extLst>
          </p:cNvPr>
          <p:cNvSpPr txBox="1"/>
          <p:nvPr/>
        </p:nvSpPr>
        <p:spPr>
          <a:xfrm>
            <a:off x="567170" y="1182609"/>
            <a:ext cx="4499213" cy="4401205"/>
          </a:xfrm>
          <a:prstGeom prst="rect">
            <a:avLst/>
          </a:prstGeom>
          <a:noFill/>
        </p:spPr>
        <p:txBody>
          <a:bodyPr wrap="square" rtlCol="0">
            <a:spAutoFit/>
          </a:bodyPr>
          <a:lstStyle/>
          <a:p>
            <a:r>
              <a:rPr lang="en-US" sz="2800" noProof="0" dirty="0">
                <a:latin typeface="Times New Roman" panose="02020603050405020304" pitchFamily="18" charset="0"/>
                <a:cs typeface="Times New Roman" panose="02020603050405020304" pitchFamily="18" charset="0"/>
              </a:rPr>
              <a:t>ENSO arises from changes across the tropical Pacific Ocean. So why does ENSO affect the climate over sizable portions of the globe, including some regions far removed from the tropical Pacific Ocean?  Does the strength of ENSO matter for global impacts? </a:t>
            </a:r>
          </a:p>
        </p:txBody>
      </p:sp>
    </p:spTree>
    <p:extLst>
      <p:ext uri="{BB962C8B-B14F-4D97-AF65-F5344CB8AC3E}">
        <p14:creationId xmlns:p14="http://schemas.microsoft.com/office/powerpoint/2010/main" val="211987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6AFBB-32AE-451F-7528-65D4E613047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00A270D-7279-1C85-E8A7-730FC1C4E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170" y="111879"/>
            <a:ext cx="2786123" cy="1869322"/>
          </a:xfrm>
          <a:prstGeom prst="rect">
            <a:avLst/>
          </a:prstGeom>
        </p:spPr>
      </p:pic>
      <p:pic>
        <p:nvPicPr>
          <p:cNvPr id="2" name="Picture 1" descr="A diagram of a wave&#10;&#10;Description automatically generated">
            <a:extLst>
              <a:ext uri="{FF2B5EF4-FFF2-40B4-BE49-F238E27FC236}">
                <a16:creationId xmlns:a16="http://schemas.microsoft.com/office/drawing/2014/main" id="{84A9FDC0-EB68-014A-FED7-2A091871BC30}"/>
              </a:ext>
            </a:extLst>
          </p:cNvPr>
          <p:cNvPicPr>
            <a:picLocks noChangeAspect="1"/>
          </p:cNvPicPr>
          <p:nvPr/>
        </p:nvPicPr>
        <p:blipFill>
          <a:blip r:embed="rId4"/>
          <a:stretch>
            <a:fillRect/>
          </a:stretch>
        </p:blipFill>
        <p:spPr>
          <a:xfrm>
            <a:off x="225807" y="1981201"/>
            <a:ext cx="5870193" cy="4405261"/>
          </a:xfrm>
          <a:prstGeom prst="rect">
            <a:avLst/>
          </a:prstGeom>
        </p:spPr>
      </p:pic>
      <p:pic>
        <p:nvPicPr>
          <p:cNvPr id="8" name="Picture 7" descr="A screenshot of a map&#10;&#10;Description automatically generated">
            <a:extLst>
              <a:ext uri="{FF2B5EF4-FFF2-40B4-BE49-F238E27FC236}">
                <a16:creationId xmlns:a16="http://schemas.microsoft.com/office/drawing/2014/main" id="{696D5B55-F702-F739-7707-3BA4F706A6D2}"/>
              </a:ext>
            </a:extLst>
          </p:cNvPr>
          <p:cNvPicPr>
            <a:picLocks noChangeAspect="1"/>
          </p:cNvPicPr>
          <p:nvPr/>
        </p:nvPicPr>
        <p:blipFill>
          <a:blip r:embed="rId5"/>
          <a:stretch>
            <a:fillRect/>
          </a:stretch>
        </p:blipFill>
        <p:spPr>
          <a:xfrm>
            <a:off x="6096000" y="1363866"/>
            <a:ext cx="6106941" cy="549413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A3A67C1-6DEA-CB80-B9E2-BDCAD5491613}"/>
                  </a:ext>
                </a:extLst>
              </p:cNvPr>
              <p:cNvSpPr txBox="1"/>
              <p:nvPr/>
            </p:nvSpPr>
            <p:spPr>
              <a:xfrm>
                <a:off x="6213790" y="440536"/>
                <a:ext cx="6257104" cy="923330"/>
              </a:xfrm>
              <a:prstGeom prst="rect">
                <a:avLst/>
              </a:prstGeom>
              <a:noFill/>
            </p:spPr>
            <p:txBody>
              <a:bodyPr wrap="square" rtlCol="0">
                <a:spAutoFit/>
              </a:bodyPr>
              <a:lstStyle/>
              <a:p>
                <a:r>
                  <a:rPr lang="pt-BR" dirty="0">
                    <a:latin typeface="Times New Roman" panose="02020603050405020304" pitchFamily="18" charset="0"/>
                    <a:cs typeface="Times New Roman" panose="02020603050405020304" pitchFamily="18" charset="0"/>
                  </a:rPr>
                  <a:t>Anomalias filtradas de radiação de onda longa (ROL) (</a:t>
                </a:r>
                <a14:m>
                  <m:oMath xmlns:m="http://schemas.openxmlformats.org/officeDocument/2006/math">
                    <m:r>
                      <a:rPr lang="en-US" i="1">
                        <a:latin typeface="Cambria Math" panose="02040503050406030204" pitchFamily="18" charset="0"/>
                        <a:cs typeface="Times New Roman" panose="02020603050405020304" pitchFamily="18" charset="0"/>
                      </a:rPr>
                      <m:t>𝑊</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𝑚</m:t>
                        </m:r>
                      </m:e>
                      <m:sup>
                        <m:r>
                          <a:rPr lang="en-US" i="1">
                            <a:latin typeface="Cambria Math" panose="02040503050406030204" pitchFamily="18" charset="0"/>
                            <a:cs typeface="Times New Roman" panose="02020603050405020304" pitchFamily="18" charset="0"/>
                          </a:rPr>
                          <m:t>−2</m:t>
                        </m:r>
                      </m:sup>
                    </m:sSup>
                  </m:oMath>
                </a14:m>
                <a:r>
                  <a:rPr lang="pt-BR" dirty="0">
                    <a:latin typeface="Times New Roman" panose="02020603050405020304" pitchFamily="18" charset="0"/>
                    <a:cs typeface="Times New Roman" panose="02020603050405020304" pitchFamily="18" charset="0"/>
                  </a:rPr>
                  <a:t>) </a:t>
                </a:r>
              </a:p>
              <a:p>
                <a:r>
                  <a:rPr lang="pt-BR" noProof="0" dirty="0">
                    <a:latin typeface="Times New Roman" panose="02020603050405020304" pitchFamily="18" charset="0"/>
                    <a:cs typeface="Times New Roman" panose="02020603050405020304" pitchFamily="18" charset="0"/>
                  </a:rPr>
                  <a:t>e função corrente em 850 hPa (</a:t>
                </a:r>
                <a14:m>
                  <m:oMath xmlns:m="http://schemas.openxmlformats.org/officeDocument/2006/math">
                    <m:sSup>
                      <m:sSupPr>
                        <m:ctrlPr>
                          <a:rPr lang="en-US" b="0" i="1" noProof="0" smtClean="0">
                            <a:latin typeface="Cambria Math" panose="02040503050406030204" pitchFamily="18" charset="0"/>
                            <a:cs typeface="Times New Roman" panose="02020603050405020304" pitchFamily="18" charset="0"/>
                          </a:rPr>
                        </m:ctrlPr>
                      </m:sSupPr>
                      <m:e>
                        <m:r>
                          <a:rPr lang="en-US" b="0" i="1" noProof="0" smtClean="0">
                            <a:latin typeface="Cambria Math" panose="02040503050406030204" pitchFamily="18" charset="0"/>
                            <a:cs typeface="Times New Roman" panose="02020603050405020304" pitchFamily="18" charset="0"/>
                          </a:rPr>
                          <m:t>𝑚</m:t>
                        </m:r>
                      </m:e>
                      <m:sup>
                        <m:r>
                          <a:rPr lang="en-US" b="0" i="1" noProof="0" smtClean="0">
                            <a:latin typeface="Cambria Math" panose="02040503050406030204" pitchFamily="18" charset="0"/>
                            <a:cs typeface="Times New Roman" panose="02020603050405020304" pitchFamily="18" charset="0"/>
                          </a:rPr>
                          <m:t>2</m:t>
                        </m:r>
                      </m:sup>
                    </m:sSup>
                    <m:sSup>
                      <m:sSupPr>
                        <m:ctrlPr>
                          <a:rPr lang="en-US" b="0" i="1" noProof="0" smtClean="0">
                            <a:latin typeface="Cambria Math" panose="02040503050406030204" pitchFamily="18" charset="0"/>
                            <a:cs typeface="Times New Roman" panose="02020603050405020304" pitchFamily="18" charset="0"/>
                          </a:rPr>
                        </m:ctrlPr>
                      </m:sSupPr>
                      <m:e>
                        <m:r>
                          <a:rPr lang="en-US" b="0" i="1" noProof="0" smtClean="0">
                            <a:latin typeface="Cambria Math" panose="02040503050406030204" pitchFamily="18" charset="0"/>
                            <a:cs typeface="Times New Roman" panose="02020603050405020304" pitchFamily="18" charset="0"/>
                          </a:rPr>
                          <m:t>𝑠</m:t>
                        </m:r>
                      </m:e>
                      <m:sup>
                        <m:r>
                          <a:rPr lang="en-US" b="0" i="1" noProof="0" smtClean="0">
                            <a:latin typeface="Cambria Math" panose="02040503050406030204" pitchFamily="18" charset="0"/>
                            <a:cs typeface="Times New Roman" panose="02020603050405020304" pitchFamily="18" charset="0"/>
                          </a:rPr>
                          <m:t>−1</m:t>
                        </m:r>
                      </m:sup>
                    </m:sSup>
                  </m:oMath>
                </a14:m>
                <a:r>
                  <a:rPr lang="pt-BR" noProof="0" dirty="0">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azul circulação anticiclônica e laranja ciclônica no HS</a:t>
                </a:r>
                <a:r>
                  <a:rPr lang="pt-BR" noProof="0" dirty="0">
                    <a:latin typeface="Times New Roman" panose="02020603050405020304" pitchFamily="18" charset="0"/>
                    <a:cs typeface="Times New Roman" panose="02020603050405020304" pitchFamily="18" charset="0"/>
                  </a:rPr>
                  <a:t>) em DJF.</a:t>
                </a:r>
              </a:p>
            </p:txBody>
          </p:sp>
        </mc:Choice>
        <mc:Fallback xmlns="">
          <p:sp>
            <p:nvSpPr>
              <p:cNvPr id="3" name="TextBox 2">
                <a:extLst>
                  <a:ext uri="{FF2B5EF4-FFF2-40B4-BE49-F238E27FC236}">
                    <a16:creationId xmlns:a16="http://schemas.microsoft.com/office/drawing/2014/main" id="{3A3A67C1-6DEA-CB80-B9E2-BDCAD5491613}"/>
                  </a:ext>
                </a:extLst>
              </p:cNvPr>
              <p:cNvSpPr txBox="1">
                <a:spLocks noRot="1" noChangeAspect="1" noMove="1" noResize="1" noEditPoints="1" noAdjustHandles="1" noChangeArrowheads="1" noChangeShapeType="1" noTextEdit="1"/>
              </p:cNvSpPr>
              <p:nvPr/>
            </p:nvSpPr>
            <p:spPr>
              <a:xfrm>
                <a:off x="6213790" y="440536"/>
                <a:ext cx="6257104" cy="923330"/>
              </a:xfrm>
              <a:prstGeom prst="rect">
                <a:avLst/>
              </a:prstGeom>
              <a:blipFill>
                <a:blip r:embed="rId6"/>
                <a:stretch>
                  <a:fillRect l="-810" t="-2703" b="-9459"/>
                </a:stretch>
              </a:blipFill>
            </p:spPr>
            <p:txBody>
              <a:bodyPr/>
              <a:lstStyle/>
              <a:p>
                <a:r>
                  <a:rPr lang="en-US">
                    <a:noFill/>
                  </a:rPr>
                  <a:t> </a:t>
                </a:r>
              </a:p>
            </p:txBody>
          </p:sp>
        </mc:Fallback>
      </mc:AlternateContent>
      <p:sp>
        <p:nvSpPr>
          <p:cNvPr id="6" name="CaixaDeTexto 3">
            <a:extLst>
              <a:ext uri="{FF2B5EF4-FFF2-40B4-BE49-F238E27FC236}">
                <a16:creationId xmlns:a16="http://schemas.microsoft.com/office/drawing/2014/main" id="{B102862D-D6EB-1205-56EE-9ED746BDF7CF}"/>
              </a:ext>
            </a:extLst>
          </p:cNvPr>
          <p:cNvSpPr txBox="1"/>
          <p:nvPr/>
        </p:nvSpPr>
        <p:spPr>
          <a:xfrm>
            <a:off x="5728034" y="6472702"/>
            <a:ext cx="2058321" cy="385298"/>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Grimm</a:t>
            </a:r>
            <a:r>
              <a:rPr lang="en-US" b="0" i="0" dirty="0">
                <a:solidFill>
                  <a:srgbClr val="212121"/>
                </a:solidFill>
                <a:effectLst/>
                <a:latin typeface="Times New Roman" panose="02020603050405020304" pitchFamily="18" charset="0"/>
                <a:cs typeface="Times New Roman" panose="02020603050405020304" pitchFamily="18" charset="0"/>
              </a:rPr>
              <a:t> (2019)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36F78-88C3-D9E4-8479-B120F2ACA352}"/>
            </a:ext>
          </a:extLst>
        </p:cNvPr>
        <p:cNvGrpSpPr/>
        <p:nvPr/>
      </p:nvGrpSpPr>
      <p:grpSpPr>
        <a:xfrm>
          <a:off x="0" y="0"/>
          <a:ext cx="0" cy="0"/>
          <a:chOff x="0" y="0"/>
          <a:chExt cx="0" cy="0"/>
        </a:xfrm>
      </p:grpSpPr>
      <p:sp>
        <p:nvSpPr>
          <p:cNvPr id="7" name="CaixaDeTexto 9">
            <a:extLst>
              <a:ext uri="{FF2B5EF4-FFF2-40B4-BE49-F238E27FC236}">
                <a16:creationId xmlns:a16="http://schemas.microsoft.com/office/drawing/2014/main" id="{9914816C-2906-3B7D-C217-61D072609A22}"/>
              </a:ext>
            </a:extLst>
          </p:cNvPr>
          <p:cNvSpPr txBox="1"/>
          <p:nvPr/>
        </p:nvSpPr>
        <p:spPr>
          <a:xfrm>
            <a:off x="99515" y="183468"/>
            <a:ext cx="12487773"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How ENSO leads to a cascade of global impacts</a:t>
            </a:r>
          </a:p>
        </p:txBody>
      </p:sp>
      <p:sp>
        <p:nvSpPr>
          <p:cNvPr id="5" name="CaixaDeTexto 9">
            <a:extLst>
              <a:ext uri="{FF2B5EF4-FFF2-40B4-BE49-F238E27FC236}">
                <a16:creationId xmlns:a16="http://schemas.microsoft.com/office/drawing/2014/main" id="{74DE72D9-5E4A-5EE4-FC64-B5105CB9B994}"/>
              </a:ext>
            </a:extLst>
          </p:cNvPr>
          <p:cNvSpPr txBox="1"/>
          <p:nvPr/>
        </p:nvSpPr>
        <p:spPr>
          <a:xfrm>
            <a:off x="567170" y="1182609"/>
            <a:ext cx="4499213" cy="4401205"/>
          </a:xfrm>
          <a:prstGeom prst="rect">
            <a:avLst/>
          </a:prstGeom>
          <a:noFill/>
        </p:spPr>
        <p:txBody>
          <a:bodyPr wrap="square" rtlCol="0">
            <a:spAutoFit/>
          </a:bodyPr>
          <a:lstStyle/>
          <a:p>
            <a:r>
              <a:rPr lang="en-US" sz="2800" noProof="0" dirty="0">
                <a:latin typeface="Times New Roman" panose="02020603050405020304" pitchFamily="18" charset="0"/>
                <a:cs typeface="Times New Roman" panose="02020603050405020304" pitchFamily="18" charset="0"/>
              </a:rPr>
              <a:t>ENSO arises from changes across the tropical Pacific Ocean. So why does ENSO affect the climate over sizable portions of the globe, including some regions far removed from the tropical Pacific Ocean?  Does the strength of ENSO matter for global impacts? </a:t>
            </a:r>
          </a:p>
        </p:txBody>
      </p:sp>
      <p:pic>
        <p:nvPicPr>
          <p:cNvPr id="6" name="Picture 5">
            <a:extLst>
              <a:ext uri="{FF2B5EF4-FFF2-40B4-BE49-F238E27FC236}">
                <a16:creationId xmlns:a16="http://schemas.microsoft.com/office/drawing/2014/main" id="{EF285E58-7AB6-B0B6-B46D-3E4598E28F37}"/>
              </a:ext>
            </a:extLst>
          </p:cNvPr>
          <p:cNvPicPr>
            <a:picLocks noChangeAspect="1"/>
          </p:cNvPicPr>
          <p:nvPr/>
        </p:nvPicPr>
        <p:blipFill>
          <a:blip r:embed="rId3"/>
          <a:srcRect t="17995" b="7029"/>
          <a:stretch>
            <a:fillRect/>
          </a:stretch>
        </p:blipFill>
        <p:spPr>
          <a:xfrm>
            <a:off x="5657791" y="3327816"/>
            <a:ext cx="6093224" cy="3530184"/>
          </a:xfrm>
          <a:prstGeom prst="rect">
            <a:avLst/>
          </a:prstGeom>
        </p:spPr>
      </p:pic>
      <p:pic>
        <p:nvPicPr>
          <p:cNvPr id="8" name="Picture 7">
            <a:extLst>
              <a:ext uri="{FF2B5EF4-FFF2-40B4-BE49-F238E27FC236}">
                <a16:creationId xmlns:a16="http://schemas.microsoft.com/office/drawing/2014/main" id="{604CF7CC-BC4C-AF6F-D6A6-24F710A8BF6C}"/>
              </a:ext>
            </a:extLst>
          </p:cNvPr>
          <p:cNvPicPr>
            <a:picLocks noChangeAspect="1"/>
          </p:cNvPicPr>
          <p:nvPr/>
        </p:nvPicPr>
        <p:blipFill rotWithShape="1">
          <a:blip r:embed="rId4">
            <a:extLst>
              <a:ext uri="{28A0092B-C50C-407E-A947-70E740481C1C}">
                <a14:useLocalDpi xmlns:a14="http://schemas.microsoft.com/office/drawing/2010/main" val="0"/>
              </a:ext>
            </a:extLst>
          </a:blip>
          <a:srcRect t="50840"/>
          <a:stretch/>
        </p:blipFill>
        <p:spPr>
          <a:xfrm>
            <a:off x="5388266" y="1160896"/>
            <a:ext cx="6632273" cy="2166920"/>
          </a:xfrm>
          <a:prstGeom prst="rect">
            <a:avLst/>
          </a:prstGeom>
        </p:spPr>
      </p:pic>
    </p:spTree>
    <p:extLst>
      <p:ext uri="{BB962C8B-B14F-4D97-AF65-F5344CB8AC3E}">
        <p14:creationId xmlns:p14="http://schemas.microsoft.com/office/powerpoint/2010/main" val="3629291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2D082-7D83-2A28-2921-60C9AA42065C}"/>
            </a:ext>
          </a:extLst>
        </p:cNvPr>
        <p:cNvGrpSpPr/>
        <p:nvPr/>
      </p:nvGrpSpPr>
      <p:grpSpPr>
        <a:xfrm>
          <a:off x="0" y="0"/>
          <a:ext cx="0" cy="0"/>
          <a:chOff x="0" y="0"/>
          <a:chExt cx="0" cy="0"/>
        </a:xfrm>
      </p:grpSpPr>
      <p:sp>
        <p:nvSpPr>
          <p:cNvPr id="7" name="CaixaDeTexto 9">
            <a:extLst>
              <a:ext uri="{FF2B5EF4-FFF2-40B4-BE49-F238E27FC236}">
                <a16:creationId xmlns:a16="http://schemas.microsoft.com/office/drawing/2014/main" id="{D28A9518-58B2-6973-0616-AE949ED163C0}"/>
              </a:ext>
            </a:extLst>
          </p:cNvPr>
          <p:cNvSpPr txBox="1"/>
          <p:nvPr/>
        </p:nvSpPr>
        <p:spPr>
          <a:xfrm>
            <a:off x="99515" y="183468"/>
            <a:ext cx="12487773"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How ENSO leads to a cascade of global impacts</a:t>
            </a:r>
          </a:p>
        </p:txBody>
      </p:sp>
      <p:sp>
        <p:nvSpPr>
          <p:cNvPr id="5" name="CaixaDeTexto 9">
            <a:extLst>
              <a:ext uri="{FF2B5EF4-FFF2-40B4-BE49-F238E27FC236}">
                <a16:creationId xmlns:a16="http://schemas.microsoft.com/office/drawing/2014/main" id="{5498324D-120D-8DC1-26F2-91DC10A6F2D2}"/>
              </a:ext>
            </a:extLst>
          </p:cNvPr>
          <p:cNvSpPr txBox="1"/>
          <p:nvPr/>
        </p:nvSpPr>
        <p:spPr>
          <a:xfrm>
            <a:off x="567170" y="1182609"/>
            <a:ext cx="4499213" cy="3539430"/>
          </a:xfrm>
          <a:prstGeom prst="rect">
            <a:avLst/>
          </a:prstGeom>
          <a:noFill/>
        </p:spPr>
        <p:txBody>
          <a:bodyPr wrap="square" rtlCol="0">
            <a:spAutoFit/>
          </a:bodyPr>
          <a:lstStyle/>
          <a:p>
            <a:r>
              <a:rPr lang="en-US" sz="2800" noProof="0" dirty="0">
                <a:latin typeface="Times New Roman" panose="02020603050405020304" pitchFamily="18" charset="0"/>
                <a:cs typeface="Times New Roman" panose="02020603050405020304" pitchFamily="18" charset="0"/>
              </a:rPr>
              <a:t>El Niño causes excess heating in the tropical Pacific upper atmosphere </a:t>
            </a:r>
            <a:r>
              <a:rPr lang="en-US" sz="2800" noProof="0" dirty="0">
                <a:latin typeface="Times New Roman" panose="02020603050405020304" pitchFamily="18" charset="0"/>
                <a:cs typeface="Times New Roman" panose="02020603050405020304" pitchFamily="18" charset="0"/>
                <a:sym typeface="Wingdings" pitchFamily="2" charset="2"/>
              </a:rPr>
              <a:t> the air flow toward the poles becomes more vigorous  strength of the Hadley cell  elongated jet stream  supply of storms;</a:t>
            </a:r>
            <a:endParaRPr lang="en-US" sz="2800" noProof="0" dirty="0">
              <a:latin typeface="Times New Roman" panose="02020603050405020304" pitchFamily="18" charset="0"/>
              <a:cs typeface="Times New Roman" panose="02020603050405020304" pitchFamily="18" charset="0"/>
            </a:endParaRPr>
          </a:p>
        </p:txBody>
      </p:sp>
      <p:pic>
        <p:nvPicPr>
          <p:cNvPr id="6" name="Picture 5" descr="A diagram of a global warming&#10;&#10;AI-generated content may be incorrect.">
            <a:extLst>
              <a:ext uri="{FF2B5EF4-FFF2-40B4-BE49-F238E27FC236}">
                <a16:creationId xmlns:a16="http://schemas.microsoft.com/office/drawing/2014/main" id="{425DD07F-56E1-5372-D901-29A24A0FE7D8}"/>
              </a:ext>
            </a:extLst>
          </p:cNvPr>
          <p:cNvPicPr>
            <a:picLocks noChangeAspect="1"/>
          </p:cNvPicPr>
          <p:nvPr/>
        </p:nvPicPr>
        <p:blipFill>
          <a:blip r:embed="rId3"/>
          <a:stretch>
            <a:fillRect/>
          </a:stretch>
        </p:blipFill>
        <p:spPr>
          <a:xfrm>
            <a:off x="5179369" y="830945"/>
            <a:ext cx="5854305" cy="6027055"/>
          </a:xfrm>
          <a:prstGeom prst="rect">
            <a:avLst/>
          </a:prstGeom>
        </p:spPr>
      </p:pic>
      <p:sp>
        <p:nvSpPr>
          <p:cNvPr id="2" name="TextBox 1">
            <a:extLst>
              <a:ext uri="{FF2B5EF4-FFF2-40B4-BE49-F238E27FC236}">
                <a16:creationId xmlns:a16="http://schemas.microsoft.com/office/drawing/2014/main" id="{1DD24D7B-C81D-4CEE-4232-7589A5B217E0}"/>
              </a:ext>
            </a:extLst>
          </p:cNvPr>
          <p:cNvSpPr txBox="1"/>
          <p:nvPr/>
        </p:nvSpPr>
        <p:spPr>
          <a:xfrm>
            <a:off x="199528" y="6211669"/>
            <a:ext cx="6336506" cy="646331"/>
          </a:xfrm>
          <a:prstGeom prst="rect">
            <a:avLst/>
          </a:prstGeom>
          <a:noFill/>
        </p:spPr>
        <p:txBody>
          <a:bodyPr wrap="square">
            <a:spAutoFit/>
          </a:bodyPr>
          <a:lstStyle/>
          <a:p>
            <a:r>
              <a:rPr lang="en-US" dirty="0"/>
              <a:t>https://www.climate.gov/news-features/blogs/enso</a:t>
            </a:r>
          </a:p>
          <a:p>
            <a:r>
              <a:rPr lang="en-US" dirty="0"/>
              <a:t>/how-enso-leads-cascade-global-impacts</a:t>
            </a:r>
          </a:p>
        </p:txBody>
      </p:sp>
    </p:spTree>
    <p:extLst>
      <p:ext uri="{BB962C8B-B14F-4D97-AF65-F5344CB8AC3E}">
        <p14:creationId xmlns:p14="http://schemas.microsoft.com/office/powerpoint/2010/main" val="2486713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4287-16C2-33A6-1E82-A3350820CCB5}"/>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D0E99626-3FA3-F807-A45A-00596102640B}"/>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Furacão Júlia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(07/10/22 a 11/10/22)</a:t>
            </a:r>
          </a:p>
        </p:txBody>
      </p:sp>
      <p:pic>
        <p:nvPicPr>
          <p:cNvPr id="2" name="Picture 1" descr="A screenshot of a computer&#10;&#10;Description automatically generated">
            <a:extLst>
              <a:ext uri="{FF2B5EF4-FFF2-40B4-BE49-F238E27FC236}">
                <a16:creationId xmlns:a16="http://schemas.microsoft.com/office/drawing/2014/main" id="{45B8AEE8-0146-F667-DF3C-A4B050576AD7}"/>
              </a:ext>
            </a:extLst>
          </p:cNvPr>
          <p:cNvPicPr>
            <a:picLocks noChangeAspect="1"/>
          </p:cNvPicPr>
          <p:nvPr/>
        </p:nvPicPr>
        <p:blipFill>
          <a:blip r:embed="rId3"/>
          <a:srcRect b="88650"/>
          <a:stretch/>
        </p:blipFill>
        <p:spPr>
          <a:xfrm>
            <a:off x="276637" y="1705072"/>
            <a:ext cx="7772400" cy="462112"/>
          </a:xfrm>
          <a:prstGeom prst="rect">
            <a:avLst/>
          </a:prstGeom>
        </p:spPr>
      </p:pic>
      <p:pic>
        <p:nvPicPr>
          <p:cNvPr id="3" name="Picture 2">
            <a:extLst>
              <a:ext uri="{FF2B5EF4-FFF2-40B4-BE49-F238E27FC236}">
                <a16:creationId xmlns:a16="http://schemas.microsoft.com/office/drawing/2014/main" id="{CAF76725-C319-1099-0FC4-080604D95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7083" y="97371"/>
            <a:ext cx="3084944" cy="2069813"/>
          </a:xfrm>
          <a:prstGeom prst="rect">
            <a:avLst/>
          </a:prstGeom>
        </p:spPr>
      </p:pic>
      <p:pic>
        <p:nvPicPr>
          <p:cNvPr id="5" name="Picture 4" descr="A table of numbers with a white background&#10;&#10;AI-generated content may be incorrect.">
            <a:extLst>
              <a:ext uri="{FF2B5EF4-FFF2-40B4-BE49-F238E27FC236}">
                <a16:creationId xmlns:a16="http://schemas.microsoft.com/office/drawing/2014/main" id="{1DD72ADD-8EF7-898E-7D5F-69C5310C3607}"/>
              </a:ext>
            </a:extLst>
          </p:cNvPr>
          <p:cNvPicPr>
            <a:picLocks noChangeAspect="1"/>
          </p:cNvPicPr>
          <p:nvPr/>
        </p:nvPicPr>
        <p:blipFill>
          <a:blip r:embed="rId5"/>
          <a:stretch>
            <a:fillRect/>
          </a:stretch>
        </p:blipFill>
        <p:spPr>
          <a:xfrm>
            <a:off x="276637" y="2167184"/>
            <a:ext cx="7772400" cy="3592734"/>
          </a:xfrm>
          <a:prstGeom prst="rect">
            <a:avLst/>
          </a:prstGeom>
        </p:spPr>
      </p:pic>
      <p:sp>
        <p:nvSpPr>
          <p:cNvPr id="7" name="Rectangle 6">
            <a:extLst>
              <a:ext uri="{FF2B5EF4-FFF2-40B4-BE49-F238E27FC236}">
                <a16:creationId xmlns:a16="http://schemas.microsoft.com/office/drawing/2014/main" id="{EB067CD7-3451-F5CF-BB4B-6288686D0E1B}"/>
              </a:ext>
            </a:extLst>
          </p:cNvPr>
          <p:cNvSpPr/>
          <p:nvPr/>
        </p:nvSpPr>
        <p:spPr>
          <a:xfrm>
            <a:off x="207811" y="2855540"/>
            <a:ext cx="5120863" cy="5952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iagram of a map&#10;&#10;AI-generated content may be incorrect.">
            <a:extLst>
              <a:ext uri="{FF2B5EF4-FFF2-40B4-BE49-F238E27FC236}">
                <a16:creationId xmlns:a16="http://schemas.microsoft.com/office/drawing/2014/main" id="{C75D7500-8EE7-0CA5-F3D3-FCE962B4D6DF}"/>
              </a:ext>
            </a:extLst>
          </p:cNvPr>
          <p:cNvPicPr>
            <a:picLocks noChangeAspect="1"/>
          </p:cNvPicPr>
          <p:nvPr/>
        </p:nvPicPr>
        <p:blipFill>
          <a:blip r:embed="rId6"/>
          <a:stretch>
            <a:fillRect/>
          </a:stretch>
        </p:blipFill>
        <p:spPr>
          <a:xfrm>
            <a:off x="7917083" y="2393348"/>
            <a:ext cx="3948633" cy="4443047"/>
          </a:xfrm>
          <a:prstGeom prst="rect">
            <a:avLst/>
          </a:prstGeom>
        </p:spPr>
      </p:pic>
    </p:spTree>
    <p:extLst>
      <p:ext uri="{BB962C8B-B14F-4D97-AF65-F5344CB8AC3E}">
        <p14:creationId xmlns:p14="http://schemas.microsoft.com/office/powerpoint/2010/main" val="2040248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6211E-1D31-0963-AFA2-971B02E21344}"/>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29207409-FC37-39DE-57EB-A8EABBDE796F}"/>
              </a:ext>
            </a:extLst>
          </p:cNvPr>
          <p:cNvSpPr txBox="1"/>
          <p:nvPr/>
        </p:nvSpPr>
        <p:spPr>
          <a:xfrm>
            <a:off x="408592" y="345140"/>
            <a:ext cx="7508491"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Furacão Júlia </a:t>
            </a:r>
            <a:br>
              <a:rPr lang="pt-BR" sz="3600" b="1" dirty="0">
                <a:latin typeface="Segoe Print" panose="02000800000000000000" pitchFamily="2" charset="0"/>
                <a:cs typeface="Times New Roman" panose="02020603050405020304" pitchFamily="18" charset="0"/>
              </a:rPr>
            </a:br>
            <a:r>
              <a:rPr lang="pt-BR" sz="3600" b="1" dirty="0">
                <a:latin typeface="Segoe Print" panose="02000800000000000000" pitchFamily="2" charset="0"/>
                <a:cs typeface="Times New Roman" panose="02020603050405020304" pitchFamily="18" charset="0"/>
              </a:rPr>
              <a:t>(07/10/22 a 11/10/22)</a:t>
            </a:r>
          </a:p>
        </p:txBody>
      </p:sp>
      <p:pic>
        <p:nvPicPr>
          <p:cNvPr id="4" name="Picture 3" descr="A close-up of a research letter&#10;&#10;AI-generated content may be incorrect.">
            <a:extLst>
              <a:ext uri="{FF2B5EF4-FFF2-40B4-BE49-F238E27FC236}">
                <a16:creationId xmlns:a16="http://schemas.microsoft.com/office/drawing/2014/main" id="{4F4A4F73-2138-53A5-DA08-7A42D03CE5FD}"/>
              </a:ext>
            </a:extLst>
          </p:cNvPr>
          <p:cNvPicPr>
            <a:picLocks noChangeAspect="1"/>
          </p:cNvPicPr>
          <p:nvPr/>
        </p:nvPicPr>
        <p:blipFill>
          <a:blip r:embed="rId3"/>
          <a:stretch>
            <a:fillRect/>
          </a:stretch>
        </p:blipFill>
        <p:spPr>
          <a:xfrm>
            <a:off x="609599" y="1789196"/>
            <a:ext cx="7772400" cy="4095211"/>
          </a:xfrm>
          <a:prstGeom prst="rect">
            <a:avLst/>
          </a:prstGeom>
        </p:spPr>
      </p:pic>
      <p:sp>
        <p:nvSpPr>
          <p:cNvPr id="5" name="Rectangle 4">
            <a:extLst>
              <a:ext uri="{FF2B5EF4-FFF2-40B4-BE49-F238E27FC236}">
                <a16:creationId xmlns:a16="http://schemas.microsoft.com/office/drawing/2014/main" id="{2676AFF8-DA48-B802-4FBC-90F82A431AF6}"/>
              </a:ext>
            </a:extLst>
          </p:cNvPr>
          <p:cNvSpPr/>
          <p:nvPr/>
        </p:nvSpPr>
        <p:spPr>
          <a:xfrm>
            <a:off x="2577385" y="4807974"/>
            <a:ext cx="5691544" cy="5112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the gulf coast landfill formation locations&#10;&#10;AI-generated content may be incorrect.">
            <a:extLst>
              <a:ext uri="{FF2B5EF4-FFF2-40B4-BE49-F238E27FC236}">
                <a16:creationId xmlns:a16="http://schemas.microsoft.com/office/drawing/2014/main" id="{D1106D3C-65A3-5040-303F-15010FBC5428}"/>
              </a:ext>
            </a:extLst>
          </p:cNvPr>
          <p:cNvPicPr>
            <a:picLocks noChangeAspect="1"/>
          </p:cNvPicPr>
          <p:nvPr/>
        </p:nvPicPr>
        <p:blipFill>
          <a:blip r:embed="rId4"/>
          <a:stretch>
            <a:fillRect/>
          </a:stretch>
        </p:blipFill>
        <p:spPr>
          <a:xfrm>
            <a:off x="7510683" y="313290"/>
            <a:ext cx="4485389" cy="2915214"/>
          </a:xfrm>
          <a:prstGeom prst="rect">
            <a:avLst/>
          </a:prstGeom>
        </p:spPr>
      </p:pic>
      <p:sp>
        <p:nvSpPr>
          <p:cNvPr id="8" name="TextBox 7">
            <a:extLst>
              <a:ext uri="{FF2B5EF4-FFF2-40B4-BE49-F238E27FC236}">
                <a16:creationId xmlns:a16="http://schemas.microsoft.com/office/drawing/2014/main" id="{22A4A695-4AF7-A265-5C31-61543FD2375A}"/>
              </a:ext>
            </a:extLst>
          </p:cNvPr>
          <p:cNvSpPr txBox="1"/>
          <p:nvPr/>
        </p:nvSpPr>
        <p:spPr>
          <a:xfrm>
            <a:off x="7784877" y="1298001"/>
            <a:ext cx="1968500" cy="369332"/>
          </a:xfrm>
          <a:prstGeom prst="rect">
            <a:avLst/>
          </a:prstGeom>
          <a:noFill/>
        </p:spPr>
        <p:txBody>
          <a:bodyPr wrap="square" rtlCol="0">
            <a:spAutoFit/>
          </a:bodyPr>
          <a:lstStyle/>
          <a:p>
            <a:r>
              <a:rPr lang="en-US" dirty="0">
                <a:latin typeface="Segoe Print" panose="02000800000000000000" pitchFamily="2" charset="0"/>
              </a:rPr>
              <a:t>MJO 1-2-3</a:t>
            </a:r>
          </a:p>
        </p:txBody>
      </p:sp>
      <p:sp>
        <p:nvSpPr>
          <p:cNvPr id="9" name="TextBox 8">
            <a:extLst>
              <a:ext uri="{FF2B5EF4-FFF2-40B4-BE49-F238E27FC236}">
                <a16:creationId xmlns:a16="http://schemas.microsoft.com/office/drawing/2014/main" id="{95675412-069C-7AF6-4F2B-34971D6BAD85}"/>
              </a:ext>
            </a:extLst>
          </p:cNvPr>
          <p:cNvSpPr txBox="1"/>
          <p:nvPr/>
        </p:nvSpPr>
        <p:spPr>
          <a:xfrm>
            <a:off x="7784877" y="2303364"/>
            <a:ext cx="1968500" cy="369332"/>
          </a:xfrm>
          <a:prstGeom prst="rect">
            <a:avLst/>
          </a:prstGeom>
          <a:noFill/>
        </p:spPr>
        <p:txBody>
          <a:bodyPr wrap="square" rtlCol="0">
            <a:spAutoFit/>
          </a:bodyPr>
          <a:lstStyle/>
          <a:p>
            <a:r>
              <a:rPr lang="en-US" dirty="0">
                <a:latin typeface="Segoe Print" panose="02000800000000000000" pitchFamily="2" charset="0"/>
              </a:rPr>
              <a:t>MJO 4-5-6</a:t>
            </a:r>
          </a:p>
        </p:txBody>
      </p:sp>
    </p:spTree>
    <p:extLst>
      <p:ext uri="{BB962C8B-B14F-4D97-AF65-F5344CB8AC3E}">
        <p14:creationId xmlns:p14="http://schemas.microsoft.com/office/powerpoint/2010/main" val="322737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D1089-B2AA-AC08-8829-F315A8A0F751}"/>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41B3E710-C8DB-CB53-3BDC-1EEDAB4645D8}"/>
              </a:ext>
            </a:extLst>
          </p:cNvPr>
          <p:cNvSpPr txBox="1"/>
          <p:nvPr/>
        </p:nvSpPr>
        <p:spPr>
          <a:xfrm>
            <a:off x="150227" y="10944"/>
            <a:ext cx="6319312" cy="1200329"/>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Estrutura da OMJ e suas teleconexões</a:t>
            </a:r>
          </a:p>
        </p:txBody>
      </p:sp>
      <p:pic>
        <p:nvPicPr>
          <p:cNvPr id="4" name="Imagem 3">
            <a:extLst>
              <a:ext uri="{FF2B5EF4-FFF2-40B4-BE49-F238E27FC236}">
                <a16:creationId xmlns:a16="http://schemas.microsoft.com/office/drawing/2014/main" id="{690A077F-5D63-652A-7254-E8C413D5E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25FF43FE-CAAD-F77B-AFF4-7496A654DB88}"/>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4C34C62-2155-2E3D-CF40-6935D0C74A0D}"/>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D4C34C62-2155-2E3D-CF40-6935D0C74A0D}"/>
                  </a:ext>
                </a:extLst>
              </p:cNvPr>
              <p:cNvPicPr/>
              <p:nvPr/>
            </p:nvPicPr>
            <p:blipFill>
              <a:blip r:embed="rId5"/>
              <a:stretch>
                <a:fillRect/>
              </a:stretch>
            </p:blipFill>
            <p:spPr>
              <a:xfrm>
                <a:off x="2366864" y="2701717"/>
                <a:ext cx="18000" cy="18000"/>
              </a:xfrm>
              <a:prstGeom prst="rect">
                <a:avLst/>
              </a:prstGeom>
            </p:spPr>
          </p:pic>
        </mc:Fallback>
      </mc:AlternateContent>
      <p:sp>
        <p:nvSpPr>
          <p:cNvPr id="2" name="CaixaDeTexto 3">
            <a:extLst>
              <a:ext uri="{FF2B5EF4-FFF2-40B4-BE49-F238E27FC236}">
                <a16:creationId xmlns:a16="http://schemas.microsoft.com/office/drawing/2014/main" id="{0BEDC53C-341F-EEB4-F3D0-11E7249B583E}"/>
              </a:ext>
            </a:extLst>
          </p:cNvPr>
          <p:cNvSpPr txBox="1"/>
          <p:nvPr/>
        </p:nvSpPr>
        <p:spPr>
          <a:xfrm>
            <a:off x="4972051" y="5402779"/>
            <a:ext cx="2800350" cy="385298"/>
          </a:xfrm>
          <a:prstGeom prst="rect">
            <a:avLst/>
          </a:prstGeom>
          <a:noFill/>
        </p:spPr>
        <p:txBody>
          <a:bodyPr wrap="square" rtlCol="0">
            <a:spAutoFit/>
          </a:bodyPr>
          <a:lstStyle/>
          <a:p>
            <a:pPr>
              <a:lnSpc>
                <a:spcPct val="115000"/>
              </a:lnSpc>
              <a:spcAft>
                <a:spcPts val="1000"/>
              </a:spcAft>
            </a:pPr>
            <a:r>
              <a:rPr lang="en-US" b="0" i="0" dirty="0">
                <a:solidFill>
                  <a:srgbClr val="212121"/>
                </a:solidFill>
                <a:effectLst/>
                <a:latin typeface="Times New Roman" panose="02020603050405020304" pitchFamily="18" charset="0"/>
                <a:cs typeface="Times New Roman" panose="02020603050405020304" pitchFamily="18" charset="0"/>
              </a:rPr>
              <a:t>Fernandes et al. (2025)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screenshot of a weather map&#10;&#10;Description automatically generated">
            <a:extLst>
              <a:ext uri="{FF2B5EF4-FFF2-40B4-BE49-F238E27FC236}">
                <a16:creationId xmlns:a16="http://schemas.microsoft.com/office/drawing/2014/main" id="{E7891683-662A-7649-A68E-216B225DB2D1}"/>
              </a:ext>
            </a:extLst>
          </p:cNvPr>
          <p:cNvPicPr>
            <a:picLocks noChangeAspect="1"/>
          </p:cNvPicPr>
          <p:nvPr/>
        </p:nvPicPr>
        <p:blipFill>
          <a:blip r:embed="rId6"/>
          <a:stretch>
            <a:fillRect/>
          </a:stretch>
        </p:blipFill>
        <p:spPr>
          <a:xfrm>
            <a:off x="0" y="1443900"/>
            <a:ext cx="7772400" cy="3958879"/>
          </a:xfrm>
          <a:prstGeom prst="rect">
            <a:avLst/>
          </a:prstGeom>
        </p:spPr>
      </p:pic>
    </p:spTree>
    <p:extLst>
      <p:ext uri="{BB962C8B-B14F-4D97-AF65-F5344CB8AC3E}">
        <p14:creationId xmlns:p14="http://schemas.microsoft.com/office/powerpoint/2010/main" val="3445877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679D8ACD-B0E6-4913-9A34-4AD637211139}"/>
              </a:ext>
            </a:extLst>
          </p:cNvPr>
          <p:cNvSpPr txBox="1"/>
          <p:nvPr/>
        </p:nvSpPr>
        <p:spPr>
          <a:xfrm>
            <a:off x="306775" y="0"/>
            <a:ext cx="7550624" cy="646331"/>
          </a:xfrm>
          <a:prstGeom prst="rect">
            <a:avLst/>
          </a:prstGeom>
          <a:noFill/>
        </p:spPr>
        <p:txBody>
          <a:bodyPr wrap="square" rtlCol="0">
            <a:spAutoFit/>
          </a:bodyPr>
          <a:lstStyle/>
          <a:p>
            <a:r>
              <a:rPr lang="pt-BR" sz="3600" b="1" dirty="0">
                <a:latin typeface="Segoe Print" panose="02000800000000000000" pitchFamily="2" charset="0"/>
                <a:cs typeface="Times New Roman" panose="02020603050405020304" pitchFamily="18" charset="0"/>
              </a:rPr>
              <a:t>Impactos da OMJ</a:t>
            </a:r>
          </a:p>
        </p:txBody>
      </p:sp>
      <p:pic>
        <p:nvPicPr>
          <p:cNvPr id="7" name="Picture 6">
            <a:extLst>
              <a:ext uri="{FF2B5EF4-FFF2-40B4-BE49-F238E27FC236}">
                <a16:creationId xmlns:a16="http://schemas.microsoft.com/office/drawing/2014/main" id="{277D43A7-D53E-07EE-286C-770D938B6C02}"/>
              </a:ext>
            </a:extLst>
          </p:cNvPr>
          <p:cNvPicPr>
            <a:picLocks noChangeAspect="1"/>
          </p:cNvPicPr>
          <p:nvPr/>
        </p:nvPicPr>
        <p:blipFill>
          <a:blip r:embed="rId3"/>
          <a:srcRect l="10116" r="11174"/>
          <a:stretch/>
        </p:blipFill>
        <p:spPr>
          <a:xfrm>
            <a:off x="3798616" y="555153"/>
            <a:ext cx="8386762" cy="5994997"/>
          </a:xfrm>
          <a:prstGeom prst="rect">
            <a:avLst/>
          </a:prstGeom>
        </p:spPr>
      </p:pic>
      <p:sp>
        <p:nvSpPr>
          <p:cNvPr id="8" name="CaixaDeTexto 3">
            <a:extLst>
              <a:ext uri="{FF2B5EF4-FFF2-40B4-BE49-F238E27FC236}">
                <a16:creationId xmlns:a16="http://schemas.microsoft.com/office/drawing/2014/main" id="{C54C4072-A019-D11B-D383-F7FCB56B86FD}"/>
              </a:ext>
            </a:extLst>
          </p:cNvPr>
          <p:cNvSpPr txBox="1"/>
          <p:nvPr/>
        </p:nvSpPr>
        <p:spPr>
          <a:xfrm>
            <a:off x="8630534" y="6302847"/>
            <a:ext cx="3110065" cy="385298"/>
          </a:xfrm>
          <a:prstGeom prst="rect">
            <a:avLst/>
          </a:prstGeom>
          <a:noFill/>
        </p:spPr>
        <p:txBody>
          <a:bodyPr wrap="square" rtlCol="0">
            <a:spAutoFit/>
          </a:bodyPr>
          <a:lstStyle/>
          <a:p>
            <a:pPr>
              <a:lnSpc>
                <a:spcPct val="115000"/>
              </a:lnSpc>
              <a:spcAft>
                <a:spcPts val="1000"/>
              </a:spcAft>
            </a:pPr>
            <a:r>
              <a:rPr lang="en-US" sz="1800" dirty="0">
                <a:solidFill>
                  <a:srgbClr val="000000"/>
                </a:solidFill>
                <a:effectLst/>
                <a:latin typeface="Times New Roman" panose="02020603050405020304" pitchFamily="18" charset="0"/>
                <a:ea typeface="Calibri" panose="020F0502020204030204" pitchFamily="34" charset="0"/>
              </a:rPr>
              <a:t>Yoneyama and Zhang (2020</a:t>
            </a:r>
            <a:r>
              <a:rPr lang="en-US" sz="1800" dirty="0">
                <a:solidFill>
                  <a:srgbClr val="000000"/>
                </a:solidFill>
                <a:latin typeface="Times New Roman" panose="02020603050405020304" pitchFamily="18" charset="0"/>
                <a:ea typeface="Calibri" panose="020F0502020204030204" pitchFamily="34" charset="0"/>
              </a:rPr>
              <a:t>)</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4CE64E0-579E-D308-25CF-A6E7748FCB3B}"/>
              </a:ext>
            </a:extLst>
          </p:cNvPr>
          <p:cNvSpPr txBox="1"/>
          <p:nvPr/>
        </p:nvSpPr>
        <p:spPr>
          <a:xfrm>
            <a:off x="306775" y="555153"/>
            <a:ext cx="3657395" cy="6001643"/>
          </a:xfrm>
          <a:prstGeom prst="rect">
            <a:avLst/>
          </a:prstGeom>
          <a:noFill/>
        </p:spPr>
        <p:txBody>
          <a:bodyPr wrap="square" rtlCol="0">
            <a:spAutoFit/>
          </a:bodyPr>
          <a:lstStyle/>
          <a:p>
            <a:r>
              <a:rPr lang="pt-BR" sz="2400" noProof="0" dirty="0">
                <a:latin typeface="Times New Roman" panose="02020603050405020304" pitchFamily="18" charset="0"/>
                <a:cs typeface="Times New Roman" panose="02020603050405020304" pitchFamily="18" charset="0"/>
              </a:rPr>
              <a:t>Início da estação de monção na Índia e na </a:t>
            </a:r>
            <a:r>
              <a:rPr lang="pt-BR" sz="2400" dirty="0">
                <a:latin typeface="Times New Roman" panose="02020603050405020304" pitchFamily="18" charset="0"/>
                <a:cs typeface="Times New Roman" panose="02020603050405020304" pitchFamily="18" charset="0"/>
              </a:rPr>
              <a:t>Austrália, precipitação nos EUA e no Canadá, precipitação </a:t>
            </a:r>
            <a:r>
              <a:rPr lang="pt-BR" sz="2400" noProof="0" dirty="0">
                <a:latin typeface="Times New Roman" panose="02020603050405020304" pitchFamily="18" charset="0"/>
                <a:cs typeface="Times New Roman" panose="02020603050405020304" pitchFamily="18" charset="0"/>
              </a:rPr>
              <a:t>de monção </a:t>
            </a:r>
            <a:r>
              <a:rPr lang="pt-BR" sz="2400" dirty="0">
                <a:latin typeface="Times New Roman" panose="02020603050405020304" pitchFamily="18" charset="0"/>
                <a:cs typeface="Times New Roman" panose="02020603050405020304" pitchFamily="18" charset="0"/>
              </a:rPr>
              <a:t>na América do Sul, bloqueios de inverno no Hemisfério Norte, rios atmosféricos sobre o Oceano Pacífico Norte, ciclones tropicais, bem como impactos em outras oscilações naturais como a Oscilação do Atlântico Norte (NAO) e o fenômeno El Niño-Oscilação Sul (ENOS).</a:t>
            </a:r>
            <a:endParaRPr lang="pt-BR" sz="2400" noProof="0"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FBE50729-A855-5172-440A-B5F5667BFF85}"/>
              </a:ext>
            </a:extLst>
          </p:cNvPr>
          <p:cNvSpPr/>
          <p:nvPr/>
        </p:nvSpPr>
        <p:spPr>
          <a:xfrm>
            <a:off x="10429875" y="3157538"/>
            <a:ext cx="757239" cy="628650"/>
          </a:xfrm>
          <a:prstGeom prst="ellipse">
            <a:avLst/>
          </a:prstGeom>
          <a:solidFill>
            <a:schemeClr val="accent6">
              <a:lumMod val="20000"/>
              <a:lumOff val="80000"/>
              <a:alpha val="33638"/>
            </a:schemeClr>
          </a:solidFill>
          <a:ln>
            <a:solidFill>
              <a:schemeClr val="accent6">
                <a:alpha val="54616"/>
              </a:schemeClr>
            </a:solidFill>
          </a:ln>
          <a:effectLst>
            <a:outerShdw blurRad="50800" dist="50800" dir="5400000" algn="ctr" rotWithShape="0">
              <a:schemeClr val="accent6">
                <a:alpha val="47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21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679D8ACD-B0E6-4913-9A34-4AD637211139}"/>
              </a:ext>
            </a:extLst>
          </p:cNvPr>
          <p:cNvSpPr txBox="1"/>
          <p:nvPr/>
        </p:nvSpPr>
        <p:spPr>
          <a:xfrm>
            <a:off x="174484" y="9683"/>
            <a:ext cx="7357730" cy="646331"/>
          </a:xfrm>
          <a:prstGeom prst="rect">
            <a:avLst/>
          </a:prstGeom>
          <a:noFill/>
        </p:spPr>
        <p:txBody>
          <a:bodyPr wrap="square" rtlCol="0">
            <a:spAutoFit/>
          </a:bodyPr>
          <a:lstStyle/>
          <a:p>
            <a:r>
              <a:rPr lang="en-US" sz="3600" b="1" dirty="0">
                <a:latin typeface="Segoe Print" panose="02000800000000000000" pitchFamily="2" charset="0"/>
                <a:cs typeface="Times New Roman" panose="02020603050405020304" pitchFamily="18" charset="0"/>
              </a:rPr>
              <a:t>MJO impacts on SA rainfall</a:t>
            </a:r>
          </a:p>
        </p:txBody>
      </p:sp>
      <p:pic>
        <p:nvPicPr>
          <p:cNvPr id="7" name="Imagem 6">
            <a:extLst>
              <a:ext uri="{FF2B5EF4-FFF2-40B4-BE49-F238E27FC236}">
                <a16:creationId xmlns:a16="http://schemas.microsoft.com/office/drawing/2014/main" id="{FF54AA1D-DF55-4BC3-87C0-6E5F0DF09817}"/>
              </a:ext>
            </a:extLst>
          </p:cNvPr>
          <p:cNvPicPr/>
          <p:nvPr/>
        </p:nvPicPr>
        <p:blipFill rotWithShape="1">
          <a:blip r:embed="rId3">
            <a:extLst>
              <a:ext uri="{28A0092B-C50C-407E-A947-70E740481C1C}">
                <a14:useLocalDpi xmlns:a14="http://schemas.microsoft.com/office/drawing/2010/main" val="0"/>
              </a:ext>
            </a:extLst>
          </a:blip>
          <a:srcRect t="56859" r="49390"/>
          <a:stretch/>
        </p:blipFill>
        <p:spPr>
          <a:xfrm>
            <a:off x="26946" y="1030425"/>
            <a:ext cx="5222136" cy="2605747"/>
          </a:xfrm>
          <a:prstGeom prst="rect">
            <a:avLst/>
          </a:prstGeom>
        </p:spPr>
      </p:pic>
      <p:pic>
        <p:nvPicPr>
          <p:cNvPr id="6" name="Imagem 5">
            <a:extLst>
              <a:ext uri="{FF2B5EF4-FFF2-40B4-BE49-F238E27FC236}">
                <a16:creationId xmlns:a16="http://schemas.microsoft.com/office/drawing/2014/main" id="{A78ADCC8-3F37-446B-8705-1F49D60343E7}"/>
              </a:ext>
            </a:extLst>
          </p:cNvPr>
          <p:cNvPicPr>
            <a:picLocks noChangeAspect="1"/>
          </p:cNvPicPr>
          <p:nvPr/>
        </p:nvPicPr>
        <p:blipFill rotWithShape="1">
          <a:blip r:embed="rId4"/>
          <a:srcRect l="33254"/>
          <a:stretch/>
        </p:blipFill>
        <p:spPr>
          <a:xfrm>
            <a:off x="5914955" y="3834494"/>
            <a:ext cx="5702903" cy="2998647"/>
          </a:xfrm>
          <a:prstGeom prst="rect">
            <a:avLst/>
          </a:prstGeom>
        </p:spPr>
      </p:pic>
      <p:sp>
        <p:nvSpPr>
          <p:cNvPr id="8" name="Retângulo 7">
            <a:extLst>
              <a:ext uri="{FF2B5EF4-FFF2-40B4-BE49-F238E27FC236}">
                <a16:creationId xmlns:a16="http://schemas.microsoft.com/office/drawing/2014/main" id="{B5DD739A-3163-4F77-96DE-8378930F0356}"/>
              </a:ext>
            </a:extLst>
          </p:cNvPr>
          <p:cNvSpPr/>
          <p:nvPr/>
        </p:nvSpPr>
        <p:spPr>
          <a:xfrm>
            <a:off x="1031090" y="1759220"/>
            <a:ext cx="2400300" cy="10158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Imagem 14">
            <a:extLst>
              <a:ext uri="{FF2B5EF4-FFF2-40B4-BE49-F238E27FC236}">
                <a16:creationId xmlns:a16="http://schemas.microsoft.com/office/drawing/2014/main" id="{8B2660B3-590B-4E9C-9701-24277432F3C6}"/>
              </a:ext>
            </a:extLst>
          </p:cNvPr>
          <p:cNvPicPr/>
          <p:nvPr/>
        </p:nvPicPr>
        <p:blipFill rotWithShape="1">
          <a:blip r:embed="rId3">
            <a:extLst>
              <a:ext uri="{28A0092B-C50C-407E-A947-70E740481C1C}">
                <a14:useLocalDpi xmlns:a14="http://schemas.microsoft.com/office/drawing/2010/main" val="0"/>
              </a:ext>
            </a:extLst>
          </a:blip>
          <a:srcRect r="49390" b="50354"/>
          <a:stretch/>
        </p:blipFill>
        <p:spPr>
          <a:xfrm>
            <a:off x="0" y="3834493"/>
            <a:ext cx="5222134" cy="2998647"/>
          </a:xfrm>
          <a:prstGeom prst="rect">
            <a:avLst/>
          </a:prstGeom>
        </p:spPr>
      </p:pic>
      <p:pic>
        <p:nvPicPr>
          <p:cNvPr id="12" name="Imagem 11">
            <a:extLst>
              <a:ext uri="{FF2B5EF4-FFF2-40B4-BE49-F238E27FC236}">
                <a16:creationId xmlns:a16="http://schemas.microsoft.com/office/drawing/2014/main" id="{7DEA00D5-FA15-431B-B631-FDF0CF66DD4B}"/>
              </a:ext>
            </a:extLst>
          </p:cNvPr>
          <p:cNvPicPr>
            <a:picLocks noChangeAspect="1"/>
          </p:cNvPicPr>
          <p:nvPr/>
        </p:nvPicPr>
        <p:blipFill>
          <a:blip r:embed="rId5"/>
          <a:stretch>
            <a:fillRect/>
          </a:stretch>
        </p:blipFill>
        <p:spPr>
          <a:xfrm>
            <a:off x="8593364" y="3468816"/>
            <a:ext cx="3168922" cy="301179"/>
          </a:xfrm>
          <a:prstGeom prst="rect">
            <a:avLst/>
          </a:prstGeom>
        </p:spPr>
      </p:pic>
      <p:sp>
        <p:nvSpPr>
          <p:cNvPr id="16" name="Retângulo 15">
            <a:extLst>
              <a:ext uri="{FF2B5EF4-FFF2-40B4-BE49-F238E27FC236}">
                <a16:creationId xmlns:a16="http://schemas.microsoft.com/office/drawing/2014/main" id="{EBAF99A4-8857-415D-BBAE-F68067D622F5}"/>
              </a:ext>
            </a:extLst>
          </p:cNvPr>
          <p:cNvSpPr/>
          <p:nvPr/>
        </p:nvSpPr>
        <p:spPr>
          <a:xfrm>
            <a:off x="7532214" y="5645426"/>
            <a:ext cx="45719" cy="191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C86D31E1-229B-4C46-8759-45E50D05E60D}"/>
              </a:ext>
            </a:extLst>
          </p:cNvPr>
          <p:cNvSpPr txBox="1"/>
          <p:nvPr/>
        </p:nvSpPr>
        <p:spPr>
          <a:xfrm>
            <a:off x="6244509" y="617425"/>
            <a:ext cx="212867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(Grimm, 2019</a:t>
            </a:r>
            <a:r>
              <a:rPr lang="en-US"/>
              <a:t>)</a:t>
            </a:r>
            <a:endParaRPr lang="pt-BR"/>
          </a:p>
        </p:txBody>
      </p:sp>
      <p:cxnSp>
        <p:nvCxnSpPr>
          <p:cNvPr id="20" name="Conector de Seta Reta 19">
            <a:extLst>
              <a:ext uri="{FF2B5EF4-FFF2-40B4-BE49-F238E27FC236}">
                <a16:creationId xmlns:a16="http://schemas.microsoft.com/office/drawing/2014/main" id="{CF708824-E3BB-40BB-AC3F-2AE9BCDCC187}"/>
              </a:ext>
            </a:extLst>
          </p:cNvPr>
          <p:cNvCxnSpPr>
            <a:cxnSpLocks/>
          </p:cNvCxnSpPr>
          <p:nvPr/>
        </p:nvCxnSpPr>
        <p:spPr>
          <a:xfrm flipV="1">
            <a:off x="3395848" y="1415499"/>
            <a:ext cx="2234611" cy="507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BB56EDF5-92EF-43D9-ADA8-DC319BF0AF5A}"/>
              </a:ext>
            </a:extLst>
          </p:cNvPr>
          <p:cNvSpPr txBox="1"/>
          <p:nvPr/>
        </p:nvSpPr>
        <p:spPr>
          <a:xfrm>
            <a:off x="5545660" y="1162427"/>
            <a:ext cx="1950329" cy="1323439"/>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Quadrupole (Rossby and Kelvin equatorial waves)</a:t>
            </a:r>
            <a:endParaRPr lang="pt-BR"/>
          </a:p>
        </p:txBody>
      </p:sp>
      <p:cxnSp>
        <p:nvCxnSpPr>
          <p:cNvPr id="22" name="Conector de Seta Reta 21">
            <a:extLst>
              <a:ext uri="{FF2B5EF4-FFF2-40B4-BE49-F238E27FC236}">
                <a16:creationId xmlns:a16="http://schemas.microsoft.com/office/drawing/2014/main" id="{A1189D78-1E87-4E5D-9E8B-1806A6FA1F2C}"/>
              </a:ext>
            </a:extLst>
          </p:cNvPr>
          <p:cNvCxnSpPr>
            <a:cxnSpLocks/>
          </p:cNvCxnSpPr>
          <p:nvPr/>
        </p:nvCxnSpPr>
        <p:spPr>
          <a:xfrm flipV="1">
            <a:off x="4279086" y="2760536"/>
            <a:ext cx="1450533" cy="5181"/>
          </a:xfrm>
          <a:prstGeom prst="straightConnector1">
            <a:avLst/>
          </a:prstGeom>
          <a:ln w="38100">
            <a:solidFill>
              <a:srgbClr val="66FFFF"/>
            </a:solidFill>
            <a:tailEnd type="triangle"/>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213FC149-2F21-4FEA-8E3A-AF2027A892EF}"/>
              </a:ext>
            </a:extLst>
          </p:cNvPr>
          <p:cNvSpPr txBox="1"/>
          <p:nvPr/>
        </p:nvSpPr>
        <p:spPr>
          <a:xfrm>
            <a:off x="5672107" y="2592301"/>
            <a:ext cx="2128679" cy="707886"/>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Extratropical Rossby waves</a:t>
            </a:r>
            <a:endParaRPr lang="pt-BR"/>
          </a:p>
        </p:txBody>
      </p:sp>
      <p:pic>
        <p:nvPicPr>
          <p:cNvPr id="26" name="Imagem 25">
            <a:extLst>
              <a:ext uri="{FF2B5EF4-FFF2-40B4-BE49-F238E27FC236}">
                <a16:creationId xmlns:a16="http://schemas.microsoft.com/office/drawing/2014/main" id="{80A38588-6085-4EDF-883B-FBE3075B0D37}"/>
              </a:ext>
            </a:extLst>
          </p:cNvPr>
          <p:cNvPicPr>
            <a:picLocks noChangeAspect="1"/>
          </p:cNvPicPr>
          <p:nvPr/>
        </p:nvPicPr>
        <p:blipFill>
          <a:blip r:embed="rId6"/>
          <a:stretch>
            <a:fillRect/>
          </a:stretch>
        </p:blipFill>
        <p:spPr>
          <a:xfrm>
            <a:off x="8593364" y="449398"/>
            <a:ext cx="2898786" cy="2946779"/>
          </a:xfrm>
          <a:prstGeom prst="rect">
            <a:avLst/>
          </a:prstGeom>
        </p:spPr>
      </p:pic>
      <p:sp>
        <p:nvSpPr>
          <p:cNvPr id="19" name="Retângulo 18">
            <a:extLst>
              <a:ext uri="{FF2B5EF4-FFF2-40B4-BE49-F238E27FC236}">
                <a16:creationId xmlns:a16="http://schemas.microsoft.com/office/drawing/2014/main" id="{C4DBA682-55E7-43AC-8F86-5084D776174F}"/>
              </a:ext>
            </a:extLst>
          </p:cNvPr>
          <p:cNvSpPr/>
          <p:nvPr/>
        </p:nvSpPr>
        <p:spPr>
          <a:xfrm>
            <a:off x="5697280" y="6644259"/>
            <a:ext cx="298677" cy="229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5079764B-9C5C-4546-B46D-F0A9DA5DF7FB}"/>
              </a:ext>
            </a:extLst>
          </p:cNvPr>
          <p:cNvSpPr/>
          <p:nvPr/>
        </p:nvSpPr>
        <p:spPr>
          <a:xfrm>
            <a:off x="11386131" y="374343"/>
            <a:ext cx="376155" cy="280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a14="http://schemas.microsoft.com/office/drawing/2010/main">
        <mc:Choice Requires="a14">
          <p:sp>
            <p:nvSpPr>
              <p:cNvPr id="25" name="CaixaDeTexto 3">
                <a:extLst>
                  <a:ext uri="{FF2B5EF4-FFF2-40B4-BE49-F238E27FC236}">
                    <a16:creationId xmlns:a16="http://schemas.microsoft.com/office/drawing/2014/main" id="{18BD0004-5696-4DB7-80E5-F7775F957485}"/>
                  </a:ext>
                </a:extLst>
              </p:cNvPr>
              <p:cNvSpPr txBox="1"/>
              <p:nvPr/>
            </p:nvSpPr>
            <p:spPr>
              <a:xfrm>
                <a:off x="7371470" y="100367"/>
                <a:ext cx="4390815" cy="417550"/>
              </a:xfrm>
              <a:prstGeom prst="rect">
                <a:avLst/>
              </a:prstGeom>
              <a:noFill/>
            </p:spPr>
            <p:txBody>
              <a:bodyPr wrap="square" rtlCol="0">
                <a:spAutoFit/>
              </a:bodyPr>
              <a:lstStyle/>
              <a:p>
                <a:pPr>
                  <a:lnSpc>
                    <a:spcPct val="115000"/>
                  </a:lnSpc>
                  <a:spcAft>
                    <a:spcPts val="10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Precipitation anomalies </a:t>
                </a:r>
                <a14:m>
                  <m:oMath xmlns:m="http://schemas.openxmlformats.org/officeDocument/2006/math">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𝑚𝑚</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𝑑𝑎</m:t>
                    </m:r>
                    <m:sSup>
                      <m:sSup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pt-BR" sz="2000">
                    <a:effectLst/>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25" name="CaixaDeTexto 3">
                <a:extLst>
                  <a:ext uri="{FF2B5EF4-FFF2-40B4-BE49-F238E27FC236}">
                    <a16:creationId xmlns:a16="http://schemas.microsoft.com/office/drawing/2014/main" id="{18BD0004-5696-4DB7-80E5-F7775F957485}"/>
                  </a:ext>
                </a:extLst>
              </p:cNvPr>
              <p:cNvSpPr txBox="1">
                <a:spLocks noRot="1" noChangeAspect="1" noMove="1" noResize="1" noEditPoints="1" noAdjustHandles="1" noChangeArrowheads="1" noChangeShapeType="1" noTextEdit="1"/>
              </p:cNvSpPr>
              <p:nvPr/>
            </p:nvSpPr>
            <p:spPr>
              <a:xfrm>
                <a:off x="7371470" y="100367"/>
                <a:ext cx="4390815" cy="417550"/>
              </a:xfrm>
              <a:prstGeom prst="rect">
                <a:avLst/>
              </a:prstGeom>
              <a:blipFill>
                <a:blip r:embed="rId7"/>
                <a:stretch>
                  <a:fillRect l="-1387" t="-2899" b="-24638"/>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3" name="CaixaDeTexto 3">
                <a:extLst>
                  <a:ext uri="{FF2B5EF4-FFF2-40B4-BE49-F238E27FC236}">
                    <a16:creationId xmlns:a16="http://schemas.microsoft.com/office/drawing/2014/main" id="{E6B95C45-57B0-42D9-AE4C-4145DF7125A9}"/>
                  </a:ext>
                </a:extLst>
              </p:cNvPr>
              <p:cNvSpPr txBox="1"/>
              <p:nvPr/>
            </p:nvSpPr>
            <p:spPr>
              <a:xfrm>
                <a:off x="207683" y="609783"/>
                <a:ext cx="8142807" cy="417422"/>
              </a:xfrm>
              <a:prstGeom prst="rect">
                <a:avLst/>
              </a:prstGeom>
              <a:noFill/>
            </p:spPr>
            <p:txBody>
              <a:bodyPr wrap="square" rtlCol="0">
                <a:spAutoFit/>
              </a:bodyPr>
              <a:lstStyle/>
              <a:p>
                <a:pPr>
                  <a:lnSpc>
                    <a:spcPct val="115000"/>
                  </a:lnSpc>
                  <a:spcAft>
                    <a:spcPts val="10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Streamfunction anomalies (200 hPa) </a:t>
                </a:r>
                <a14:m>
                  <m:oMath xmlns:m="http://schemas.openxmlformats.org/officeDocument/2006/math">
                    <m:d>
                      <m:d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m:t>
                            </m:r>
                          </m:sup>
                        </m:sSup>
                      </m:e>
                    </m:d>
                  </m:oMath>
                </a14:m>
                <a:r>
                  <a:rPr lang="pt-BR" sz="2000">
                    <a:effectLst/>
                    <a:latin typeface="Times New Roman" panose="02020603050405020304" pitchFamily="18" charset="0"/>
                    <a:ea typeface="Calibri" panose="020F0502020204030204" pitchFamily="34" charset="0"/>
                    <a:cs typeface="Times New Roman" panose="02020603050405020304" pitchFamily="18" charset="0"/>
                  </a:rPr>
                  <a:t> Phases 8+1.</a:t>
                </a:r>
              </a:p>
            </p:txBody>
          </p:sp>
        </mc:Choice>
        <mc:Fallback xmlns="">
          <p:sp>
            <p:nvSpPr>
              <p:cNvPr id="23" name="CaixaDeTexto 3">
                <a:extLst>
                  <a:ext uri="{FF2B5EF4-FFF2-40B4-BE49-F238E27FC236}">
                    <a16:creationId xmlns:a16="http://schemas.microsoft.com/office/drawing/2014/main" id="{E6B95C45-57B0-42D9-AE4C-4145DF7125A9}"/>
                  </a:ext>
                </a:extLst>
              </p:cNvPr>
              <p:cNvSpPr txBox="1">
                <a:spLocks noRot="1" noChangeAspect="1" noMove="1" noResize="1" noEditPoints="1" noAdjustHandles="1" noChangeArrowheads="1" noChangeShapeType="1" noTextEdit="1"/>
              </p:cNvSpPr>
              <p:nvPr/>
            </p:nvSpPr>
            <p:spPr>
              <a:xfrm>
                <a:off x="207683" y="609783"/>
                <a:ext cx="8142807" cy="417422"/>
              </a:xfrm>
              <a:prstGeom prst="rect">
                <a:avLst/>
              </a:prstGeom>
              <a:blipFill>
                <a:blip r:embed="rId8"/>
                <a:stretch>
                  <a:fillRect l="-749" t="-2899" b="-24638"/>
                </a:stretch>
              </a:blipFill>
            </p:spPr>
            <p:txBody>
              <a:bodyPr/>
              <a:lstStyle/>
              <a:p>
                <a:r>
                  <a:rPr lang="pt-BR">
                    <a:noFill/>
                  </a:rPr>
                  <a:t> </a:t>
                </a:r>
              </a:p>
            </p:txBody>
          </p:sp>
        </mc:Fallback>
      </mc:AlternateContent>
      <p:sp>
        <p:nvSpPr>
          <p:cNvPr id="28" name="Retângulo 27">
            <a:extLst>
              <a:ext uri="{FF2B5EF4-FFF2-40B4-BE49-F238E27FC236}">
                <a16:creationId xmlns:a16="http://schemas.microsoft.com/office/drawing/2014/main" id="{349923BC-F818-4235-9BA0-4F400545658F}"/>
              </a:ext>
            </a:extLst>
          </p:cNvPr>
          <p:cNvSpPr/>
          <p:nvPr/>
        </p:nvSpPr>
        <p:spPr>
          <a:xfrm>
            <a:off x="10288756" y="1514901"/>
            <a:ext cx="679419" cy="5818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9" name="CaixaDeTexto 28">
            <a:extLst>
              <a:ext uri="{FF2B5EF4-FFF2-40B4-BE49-F238E27FC236}">
                <a16:creationId xmlns:a16="http://schemas.microsoft.com/office/drawing/2014/main" id="{F02E2C69-5068-4E4A-BD99-3DD1A8A7211F}"/>
              </a:ext>
            </a:extLst>
          </p:cNvPr>
          <p:cNvSpPr txBox="1"/>
          <p:nvPr/>
        </p:nvSpPr>
        <p:spPr>
          <a:xfrm>
            <a:off x="10492689" y="2099899"/>
            <a:ext cx="756353" cy="369332"/>
          </a:xfrm>
          <a:prstGeom prst="rect">
            <a:avLst/>
          </a:prstGeom>
          <a:noFill/>
        </p:spPr>
        <p:txBody>
          <a:bodyPr wrap="square" rtlCol="0">
            <a:spAutoFit/>
          </a:bodyPr>
          <a:lstStyle/>
          <a:p>
            <a:r>
              <a:rPr lang="pt-BR" b="1">
                <a:solidFill>
                  <a:srgbClr val="FF0000"/>
                </a:solidFill>
              </a:rPr>
              <a:t>CESA</a:t>
            </a:r>
          </a:p>
        </p:txBody>
      </p:sp>
      <p:grpSp>
        <p:nvGrpSpPr>
          <p:cNvPr id="71" name="Agrupar 70">
            <a:extLst>
              <a:ext uri="{FF2B5EF4-FFF2-40B4-BE49-F238E27FC236}">
                <a16:creationId xmlns:a16="http://schemas.microsoft.com/office/drawing/2014/main" id="{CC5B9D1F-0334-4AB1-B0DE-72A15961201B}"/>
              </a:ext>
            </a:extLst>
          </p:cNvPr>
          <p:cNvGrpSpPr/>
          <p:nvPr/>
        </p:nvGrpSpPr>
        <p:grpSpPr>
          <a:xfrm>
            <a:off x="9975550" y="4774557"/>
            <a:ext cx="913052" cy="950645"/>
            <a:chOff x="10975476" y="5693615"/>
            <a:chExt cx="913052" cy="950645"/>
          </a:xfrm>
        </p:grpSpPr>
        <p:sp>
          <p:nvSpPr>
            <p:cNvPr id="54" name="Forma Livre: Forma 53">
              <a:extLst>
                <a:ext uri="{FF2B5EF4-FFF2-40B4-BE49-F238E27FC236}">
                  <a16:creationId xmlns:a16="http://schemas.microsoft.com/office/drawing/2014/main" id="{B0900470-51F7-4751-B46C-03FA3BE41C57}"/>
                </a:ext>
              </a:extLst>
            </p:cNvPr>
            <p:cNvSpPr/>
            <p:nvPr/>
          </p:nvSpPr>
          <p:spPr>
            <a:xfrm>
              <a:off x="11101718" y="5693615"/>
              <a:ext cx="786810" cy="808075"/>
            </a:xfrm>
            <a:custGeom>
              <a:avLst/>
              <a:gdLst>
                <a:gd name="connsiteX0" fmla="*/ 0 w 786810"/>
                <a:gd name="connsiteY0" fmla="*/ 0 h 808075"/>
                <a:gd name="connsiteX1" fmla="*/ 276447 w 786810"/>
                <a:gd name="connsiteY1" fmla="*/ 180754 h 808075"/>
                <a:gd name="connsiteX2" fmla="*/ 563526 w 786810"/>
                <a:gd name="connsiteY2" fmla="*/ 435935 h 808075"/>
                <a:gd name="connsiteX3" fmla="*/ 733647 w 786810"/>
                <a:gd name="connsiteY3" fmla="*/ 691117 h 808075"/>
                <a:gd name="connsiteX4" fmla="*/ 786810 w 786810"/>
                <a:gd name="connsiteY4" fmla="*/ 808075 h 808075"/>
                <a:gd name="connsiteX5" fmla="*/ 786810 w 786810"/>
                <a:gd name="connsiteY5" fmla="*/ 808075 h 8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10" h="808075">
                  <a:moveTo>
                    <a:pt x="0" y="0"/>
                  </a:moveTo>
                  <a:cubicBezTo>
                    <a:pt x="91263" y="54049"/>
                    <a:pt x="182526" y="108098"/>
                    <a:pt x="276447" y="180754"/>
                  </a:cubicBezTo>
                  <a:cubicBezTo>
                    <a:pt x="370368" y="253410"/>
                    <a:pt x="487326" y="350875"/>
                    <a:pt x="563526" y="435935"/>
                  </a:cubicBezTo>
                  <a:cubicBezTo>
                    <a:pt x="639726" y="520995"/>
                    <a:pt x="696433" y="629094"/>
                    <a:pt x="733647" y="691117"/>
                  </a:cubicBezTo>
                  <a:cubicBezTo>
                    <a:pt x="770861" y="753140"/>
                    <a:pt x="786810" y="808075"/>
                    <a:pt x="786810" y="808075"/>
                  </a:cubicBezTo>
                  <a:lnTo>
                    <a:pt x="786810" y="808075"/>
                  </a:lnTo>
                </a:path>
              </a:pathLst>
            </a:custGeom>
            <a:noFill/>
            <a:ln w="38100">
              <a:solidFill>
                <a:srgbClr val="0CB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Forma Livre: Forma 54">
              <a:extLst>
                <a:ext uri="{FF2B5EF4-FFF2-40B4-BE49-F238E27FC236}">
                  <a16:creationId xmlns:a16="http://schemas.microsoft.com/office/drawing/2014/main" id="{13E8E108-41AB-4761-9094-DC83A42FC882}"/>
                </a:ext>
              </a:extLst>
            </p:cNvPr>
            <p:cNvSpPr/>
            <p:nvPr/>
          </p:nvSpPr>
          <p:spPr>
            <a:xfrm>
              <a:off x="10975476" y="5836185"/>
              <a:ext cx="786810" cy="808075"/>
            </a:xfrm>
            <a:custGeom>
              <a:avLst/>
              <a:gdLst>
                <a:gd name="connsiteX0" fmla="*/ 0 w 786810"/>
                <a:gd name="connsiteY0" fmla="*/ 0 h 808075"/>
                <a:gd name="connsiteX1" fmla="*/ 276447 w 786810"/>
                <a:gd name="connsiteY1" fmla="*/ 180754 h 808075"/>
                <a:gd name="connsiteX2" fmla="*/ 563526 w 786810"/>
                <a:gd name="connsiteY2" fmla="*/ 435935 h 808075"/>
                <a:gd name="connsiteX3" fmla="*/ 733647 w 786810"/>
                <a:gd name="connsiteY3" fmla="*/ 691117 h 808075"/>
                <a:gd name="connsiteX4" fmla="*/ 786810 w 786810"/>
                <a:gd name="connsiteY4" fmla="*/ 808075 h 808075"/>
                <a:gd name="connsiteX5" fmla="*/ 786810 w 786810"/>
                <a:gd name="connsiteY5" fmla="*/ 808075 h 8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10" h="808075">
                  <a:moveTo>
                    <a:pt x="0" y="0"/>
                  </a:moveTo>
                  <a:cubicBezTo>
                    <a:pt x="91263" y="54049"/>
                    <a:pt x="182526" y="108098"/>
                    <a:pt x="276447" y="180754"/>
                  </a:cubicBezTo>
                  <a:cubicBezTo>
                    <a:pt x="370368" y="253410"/>
                    <a:pt x="487326" y="350875"/>
                    <a:pt x="563526" y="435935"/>
                  </a:cubicBezTo>
                  <a:cubicBezTo>
                    <a:pt x="639726" y="520995"/>
                    <a:pt x="696433" y="629094"/>
                    <a:pt x="733647" y="691117"/>
                  </a:cubicBezTo>
                  <a:cubicBezTo>
                    <a:pt x="770861" y="753140"/>
                    <a:pt x="786810" y="808075"/>
                    <a:pt x="786810" y="808075"/>
                  </a:cubicBezTo>
                  <a:lnTo>
                    <a:pt x="786810" y="808075"/>
                  </a:lnTo>
                </a:path>
              </a:pathLst>
            </a:custGeom>
            <a:noFill/>
            <a:ln w="38100">
              <a:solidFill>
                <a:srgbClr val="0CB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9" name="Conector reto 58">
              <a:extLst>
                <a:ext uri="{FF2B5EF4-FFF2-40B4-BE49-F238E27FC236}">
                  <a16:creationId xmlns:a16="http://schemas.microsoft.com/office/drawing/2014/main" id="{5F6FBDDD-BC93-419B-9EBE-3BCDF627CE4D}"/>
                </a:ext>
              </a:extLst>
            </p:cNvPr>
            <p:cNvCxnSpPr>
              <a:cxnSpLocks/>
            </p:cNvCxnSpPr>
            <p:nvPr/>
          </p:nvCxnSpPr>
          <p:spPr>
            <a:xfrm flipH="1">
              <a:off x="11101718" y="5750391"/>
              <a:ext cx="117854" cy="164708"/>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61" name="Conector reto 60">
              <a:extLst>
                <a:ext uri="{FF2B5EF4-FFF2-40B4-BE49-F238E27FC236}">
                  <a16:creationId xmlns:a16="http://schemas.microsoft.com/office/drawing/2014/main" id="{2532613B-CA99-489E-BAEF-8390EAD60579}"/>
                </a:ext>
              </a:extLst>
            </p:cNvPr>
            <p:cNvCxnSpPr>
              <a:cxnSpLocks/>
            </p:cNvCxnSpPr>
            <p:nvPr/>
          </p:nvCxnSpPr>
          <p:spPr>
            <a:xfrm flipH="1">
              <a:off x="11219572" y="5848698"/>
              <a:ext cx="134228" cy="161995"/>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62" name="Conector reto 61">
              <a:extLst>
                <a:ext uri="{FF2B5EF4-FFF2-40B4-BE49-F238E27FC236}">
                  <a16:creationId xmlns:a16="http://schemas.microsoft.com/office/drawing/2014/main" id="{076719E8-EFD1-4F4E-92AF-D16CF5CF8548}"/>
                </a:ext>
              </a:extLst>
            </p:cNvPr>
            <p:cNvCxnSpPr>
              <a:cxnSpLocks/>
            </p:cNvCxnSpPr>
            <p:nvPr/>
          </p:nvCxnSpPr>
          <p:spPr>
            <a:xfrm flipH="1">
              <a:off x="11353800" y="5943253"/>
              <a:ext cx="114817" cy="165747"/>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63" name="Conector reto 62">
              <a:extLst>
                <a:ext uri="{FF2B5EF4-FFF2-40B4-BE49-F238E27FC236}">
                  <a16:creationId xmlns:a16="http://schemas.microsoft.com/office/drawing/2014/main" id="{94729FE8-E6C6-42DB-A6A4-E3F550ACB27F}"/>
                </a:ext>
              </a:extLst>
            </p:cNvPr>
            <p:cNvCxnSpPr>
              <a:cxnSpLocks/>
            </p:cNvCxnSpPr>
            <p:nvPr/>
          </p:nvCxnSpPr>
          <p:spPr>
            <a:xfrm flipH="1">
              <a:off x="11441685" y="6039379"/>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64" name="Conector reto 63">
              <a:extLst>
                <a:ext uri="{FF2B5EF4-FFF2-40B4-BE49-F238E27FC236}">
                  <a16:creationId xmlns:a16="http://schemas.microsoft.com/office/drawing/2014/main" id="{F8BBCD8F-944F-4DD6-9A8E-4A4E71C0AFCB}"/>
                </a:ext>
              </a:extLst>
            </p:cNvPr>
            <p:cNvCxnSpPr>
              <a:cxnSpLocks/>
            </p:cNvCxnSpPr>
            <p:nvPr/>
          </p:nvCxnSpPr>
          <p:spPr>
            <a:xfrm flipH="1">
              <a:off x="11541991" y="6146897"/>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69" name="Conector reto 68">
              <a:extLst>
                <a:ext uri="{FF2B5EF4-FFF2-40B4-BE49-F238E27FC236}">
                  <a16:creationId xmlns:a16="http://schemas.microsoft.com/office/drawing/2014/main" id="{8E98C698-C92A-41BA-9B14-6AAE1D501A76}"/>
                </a:ext>
              </a:extLst>
            </p:cNvPr>
            <p:cNvCxnSpPr>
              <a:cxnSpLocks/>
            </p:cNvCxnSpPr>
            <p:nvPr/>
          </p:nvCxnSpPr>
          <p:spPr>
            <a:xfrm flipH="1">
              <a:off x="11642297" y="6254415"/>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70" name="Conector reto 69">
              <a:extLst>
                <a:ext uri="{FF2B5EF4-FFF2-40B4-BE49-F238E27FC236}">
                  <a16:creationId xmlns:a16="http://schemas.microsoft.com/office/drawing/2014/main" id="{522F5847-700E-4EBB-871E-88D6887FDCCE}"/>
                </a:ext>
              </a:extLst>
            </p:cNvPr>
            <p:cNvCxnSpPr>
              <a:cxnSpLocks/>
            </p:cNvCxnSpPr>
            <p:nvPr/>
          </p:nvCxnSpPr>
          <p:spPr>
            <a:xfrm flipH="1">
              <a:off x="11710594" y="6372617"/>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grpSp>
      <p:sp>
        <p:nvSpPr>
          <p:cNvPr id="72" name="CaixaDeTexto 71">
            <a:extLst>
              <a:ext uri="{FF2B5EF4-FFF2-40B4-BE49-F238E27FC236}">
                <a16:creationId xmlns:a16="http://schemas.microsoft.com/office/drawing/2014/main" id="{D241ECE0-038D-4337-AE29-C944CF9F2009}"/>
              </a:ext>
            </a:extLst>
          </p:cNvPr>
          <p:cNvSpPr txBox="1"/>
          <p:nvPr/>
        </p:nvSpPr>
        <p:spPr>
          <a:xfrm>
            <a:off x="10738730" y="5558174"/>
            <a:ext cx="756353" cy="369332"/>
          </a:xfrm>
          <a:prstGeom prst="rect">
            <a:avLst/>
          </a:prstGeom>
          <a:noFill/>
        </p:spPr>
        <p:txBody>
          <a:bodyPr wrap="square" rtlCol="0">
            <a:spAutoFit/>
          </a:bodyPr>
          <a:lstStyle/>
          <a:p>
            <a:r>
              <a:rPr lang="pt-BR" b="1">
                <a:solidFill>
                  <a:srgbClr val="0CB20C"/>
                </a:solidFill>
              </a:rPr>
              <a:t>SACZ</a:t>
            </a:r>
          </a:p>
        </p:txBody>
      </p:sp>
      <p:cxnSp>
        <p:nvCxnSpPr>
          <p:cNvPr id="33" name="Conector de Seta Reta 32">
            <a:extLst>
              <a:ext uri="{FF2B5EF4-FFF2-40B4-BE49-F238E27FC236}">
                <a16:creationId xmlns:a16="http://schemas.microsoft.com/office/drawing/2014/main" id="{3C2394B3-604F-4A87-8DAB-CA8F00610CD5}"/>
              </a:ext>
            </a:extLst>
          </p:cNvPr>
          <p:cNvCxnSpPr>
            <a:cxnSpLocks/>
          </p:cNvCxnSpPr>
          <p:nvPr/>
        </p:nvCxnSpPr>
        <p:spPr>
          <a:xfrm>
            <a:off x="6867375" y="1375042"/>
            <a:ext cx="3374754" cy="260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de Seta Reta 34">
            <a:extLst>
              <a:ext uri="{FF2B5EF4-FFF2-40B4-BE49-F238E27FC236}">
                <a16:creationId xmlns:a16="http://schemas.microsoft.com/office/drawing/2014/main" id="{511D8086-5A1E-48FB-9BB6-B37F451F48D4}"/>
              </a:ext>
            </a:extLst>
          </p:cNvPr>
          <p:cNvCxnSpPr>
            <a:cxnSpLocks/>
          </p:cNvCxnSpPr>
          <p:nvPr/>
        </p:nvCxnSpPr>
        <p:spPr>
          <a:xfrm>
            <a:off x="7148540" y="2851121"/>
            <a:ext cx="3538174" cy="2155108"/>
          </a:xfrm>
          <a:prstGeom prst="straightConnector1">
            <a:avLst/>
          </a:prstGeom>
          <a:ln w="38100">
            <a:solidFill>
              <a:srgbClr val="66FFFF"/>
            </a:solidFill>
            <a:tailEnd type="triangle"/>
          </a:ln>
        </p:spPr>
        <p:style>
          <a:lnRef idx="1">
            <a:schemeClr val="accent1"/>
          </a:lnRef>
          <a:fillRef idx="0">
            <a:schemeClr val="accent1"/>
          </a:fillRef>
          <a:effectRef idx="0">
            <a:schemeClr val="accent1"/>
          </a:effectRef>
          <a:fontRef idx="minor">
            <a:schemeClr val="tx1"/>
          </a:fontRef>
        </p:style>
      </p:cxnSp>
      <p:grpSp>
        <p:nvGrpSpPr>
          <p:cNvPr id="36" name="Agrupar 35">
            <a:extLst>
              <a:ext uri="{FF2B5EF4-FFF2-40B4-BE49-F238E27FC236}">
                <a16:creationId xmlns:a16="http://schemas.microsoft.com/office/drawing/2014/main" id="{439EA8DD-6E7C-4039-BAA3-26ED314D7101}"/>
              </a:ext>
            </a:extLst>
          </p:cNvPr>
          <p:cNvGrpSpPr/>
          <p:nvPr/>
        </p:nvGrpSpPr>
        <p:grpSpPr>
          <a:xfrm>
            <a:off x="7107137" y="4781584"/>
            <a:ext cx="913052" cy="950645"/>
            <a:chOff x="10975476" y="5693615"/>
            <a:chExt cx="913052" cy="950645"/>
          </a:xfrm>
        </p:grpSpPr>
        <p:sp>
          <p:nvSpPr>
            <p:cNvPr id="37" name="Forma Livre: Forma 36">
              <a:extLst>
                <a:ext uri="{FF2B5EF4-FFF2-40B4-BE49-F238E27FC236}">
                  <a16:creationId xmlns:a16="http://schemas.microsoft.com/office/drawing/2014/main" id="{CC127867-4301-4AF5-BFD4-DB4063F1180B}"/>
                </a:ext>
              </a:extLst>
            </p:cNvPr>
            <p:cNvSpPr/>
            <p:nvPr/>
          </p:nvSpPr>
          <p:spPr>
            <a:xfrm>
              <a:off x="11101718" y="5693615"/>
              <a:ext cx="786810" cy="808075"/>
            </a:xfrm>
            <a:custGeom>
              <a:avLst/>
              <a:gdLst>
                <a:gd name="connsiteX0" fmla="*/ 0 w 786810"/>
                <a:gd name="connsiteY0" fmla="*/ 0 h 808075"/>
                <a:gd name="connsiteX1" fmla="*/ 276447 w 786810"/>
                <a:gd name="connsiteY1" fmla="*/ 180754 h 808075"/>
                <a:gd name="connsiteX2" fmla="*/ 563526 w 786810"/>
                <a:gd name="connsiteY2" fmla="*/ 435935 h 808075"/>
                <a:gd name="connsiteX3" fmla="*/ 733647 w 786810"/>
                <a:gd name="connsiteY3" fmla="*/ 691117 h 808075"/>
                <a:gd name="connsiteX4" fmla="*/ 786810 w 786810"/>
                <a:gd name="connsiteY4" fmla="*/ 808075 h 808075"/>
                <a:gd name="connsiteX5" fmla="*/ 786810 w 786810"/>
                <a:gd name="connsiteY5" fmla="*/ 808075 h 8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10" h="808075">
                  <a:moveTo>
                    <a:pt x="0" y="0"/>
                  </a:moveTo>
                  <a:cubicBezTo>
                    <a:pt x="91263" y="54049"/>
                    <a:pt x="182526" y="108098"/>
                    <a:pt x="276447" y="180754"/>
                  </a:cubicBezTo>
                  <a:cubicBezTo>
                    <a:pt x="370368" y="253410"/>
                    <a:pt x="487326" y="350875"/>
                    <a:pt x="563526" y="435935"/>
                  </a:cubicBezTo>
                  <a:cubicBezTo>
                    <a:pt x="639726" y="520995"/>
                    <a:pt x="696433" y="629094"/>
                    <a:pt x="733647" y="691117"/>
                  </a:cubicBezTo>
                  <a:cubicBezTo>
                    <a:pt x="770861" y="753140"/>
                    <a:pt x="786810" y="808075"/>
                    <a:pt x="786810" y="808075"/>
                  </a:cubicBezTo>
                  <a:lnTo>
                    <a:pt x="786810" y="808075"/>
                  </a:lnTo>
                </a:path>
              </a:pathLst>
            </a:custGeom>
            <a:noFill/>
            <a:ln w="38100">
              <a:solidFill>
                <a:srgbClr val="0CB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Forma Livre: Forma 37">
              <a:extLst>
                <a:ext uri="{FF2B5EF4-FFF2-40B4-BE49-F238E27FC236}">
                  <a16:creationId xmlns:a16="http://schemas.microsoft.com/office/drawing/2014/main" id="{984367B0-0F50-4E2C-87EF-BA6031410E3C}"/>
                </a:ext>
              </a:extLst>
            </p:cNvPr>
            <p:cNvSpPr/>
            <p:nvPr/>
          </p:nvSpPr>
          <p:spPr>
            <a:xfrm>
              <a:off x="10975476" y="5836185"/>
              <a:ext cx="786810" cy="808075"/>
            </a:xfrm>
            <a:custGeom>
              <a:avLst/>
              <a:gdLst>
                <a:gd name="connsiteX0" fmla="*/ 0 w 786810"/>
                <a:gd name="connsiteY0" fmla="*/ 0 h 808075"/>
                <a:gd name="connsiteX1" fmla="*/ 276447 w 786810"/>
                <a:gd name="connsiteY1" fmla="*/ 180754 h 808075"/>
                <a:gd name="connsiteX2" fmla="*/ 563526 w 786810"/>
                <a:gd name="connsiteY2" fmla="*/ 435935 h 808075"/>
                <a:gd name="connsiteX3" fmla="*/ 733647 w 786810"/>
                <a:gd name="connsiteY3" fmla="*/ 691117 h 808075"/>
                <a:gd name="connsiteX4" fmla="*/ 786810 w 786810"/>
                <a:gd name="connsiteY4" fmla="*/ 808075 h 808075"/>
                <a:gd name="connsiteX5" fmla="*/ 786810 w 786810"/>
                <a:gd name="connsiteY5" fmla="*/ 808075 h 8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10" h="808075">
                  <a:moveTo>
                    <a:pt x="0" y="0"/>
                  </a:moveTo>
                  <a:cubicBezTo>
                    <a:pt x="91263" y="54049"/>
                    <a:pt x="182526" y="108098"/>
                    <a:pt x="276447" y="180754"/>
                  </a:cubicBezTo>
                  <a:cubicBezTo>
                    <a:pt x="370368" y="253410"/>
                    <a:pt x="487326" y="350875"/>
                    <a:pt x="563526" y="435935"/>
                  </a:cubicBezTo>
                  <a:cubicBezTo>
                    <a:pt x="639726" y="520995"/>
                    <a:pt x="696433" y="629094"/>
                    <a:pt x="733647" y="691117"/>
                  </a:cubicBezTo>
                  <a:cubicBezTo>
                    <a:pt x="770861" y="753140"/>
                    <a:pt x="786810" y="808075"/>
                    <a:pt x="786810" y="808075"/>
                  </a:cubicBezTo>
                  <a:lnTo>
                    <a:pt x="786810" y="808075"/>
                  </a:lnTo>
                </a:path>
              </a:pathLst>
            </a:custGeom>
            <a:noFill/>
            <a:ln w="38100">
              <a:solidFill>
                <a:srgbClr val="0CB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9" name="Conector reto 38">
              <a:extLst>
                <a:ext uri="{FF2B5EF4-FFF2-40B4-BE49-F238E27FC236}">
                  <a16:creationId xmlns:a16="http://schemas.microsoft.com/office/drawing/2014/main" id="{D0F7F392-6D28-4EE7-89FF-B922A9E32464}"/>
                </a:ext>
              </a:extLst>
            </p:cNvPr>
            <p:cNvCxnSpPr>
              <a:cxnSpLocks/>
            </p:cNvCxnSpPr>
            <p:nvPr/>
          </p:nvCxnSpPr>
          <p:spPr>
            <a:xfrm flipH="1">
              <a:off x="11101718" y="5750391"/>
              <a:ext cx="117854" cy="164708"/>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40" name="Conector reto 39">
              <a:extLst>
                <a:ext uri="{FF2B5EF4-FFF2-40B4-BE49-F238E27FC236}">
                  <a16:creationId xmlns:a16="http://schemas.microsoft.com/office/drawing/2014/main" id="{14F48575-9096-46A8-9FB4-521988A3D271}"/>
                </a:ext>
              </a:extLst>
            </p:cNvPr>
            <p:cNvCxnSpPr>
              <a:cxnSpLocks/>
            </p:cNvCxnSpPr>
            <p:nvPr/>
          </p:nvCxnSpPr>
          <p:spPr>
            <a:xfrm flipH="1">
              <a:off x="11219572" y="5848698"/>
              <a:ext cx="134228" cy="161995"/>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41" name="Conector reto 40">
              <a:extLst>
                <a:ext uri="{FF2B5EF4-FFF2-40B4-BE49-F238E27FC236}">
                  <a16:creationId xmlns:a16="http://schemas.microsoft.com/office/drawing/2014/main" id="{FDE64BF0-46B9-4FB1-91B3-976373B9651C}"/>
                </a:ext>
              </a:extLst>
            </p:cNvPr>
            <p:cNvCxnSpPr>
              <a:cxnSpLocks/>
            </p:cNvCxnSpPr>
            <p:nvPr/>
          </p:nvCxnSpPr>
          <p:spPr>
            <a:xfrm flipH="1">
              <a:off x="11353800" y="5943253"/>
              <a:ext cx="114817" cy="165747"/>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a16="http://schemas.microsoft.com/office/drawing/2014/main" id="{BF474997-7524-4196-842D-DE1DBF0A0714}"/>
                </a:ext>
              </a:extLst>
            </p:cNvPr>
            <p:cNvCxnSpPr>
              <a:cxnSpLocks/>
            </p:cNvCxnSpPr>
            <p:nvPr/>
          </p:nvCxnSpPr>
          <p:spPr>
            <a:xfrm flipH="1">
              <a:off x="11441685" y="6039379"/>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id="{29E28A8C-8F92-407F-8E21-8C8D84355FAA}"/>
                </a:ext>
              </a:extLst>
            </p:cNvPr>
            <p:cNvCxnSpPr>
              <a:cxnSpLocks/>
            </p:cNvCxnSpPr>
            <p:nvPr/>
          </p:nvCxnSpPr>
          <p:spPr>
            <a:xfrm flipH="1">
              <a:off x="11541991" y="6146897"/>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9136B2CF-3ED4-4A01-8F92-66B0DA2406DD}"/>
                </a:ext>
              </a:extLst>
            </p:cNvPr>
            <p:cNvCxnSpPr>
              <a:cxnSpLocks/>
            </p:cNvCxnSpPr>
            <p:nvPr/>
          </p:nvCxnSpPr>
          <p:spPr>
            <a:xfrm flipH="1">
              <a:off x="11642297" y="6254415"/>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cxnSp>
          <p:nvCxnSpPr>
            <p:cNvPr id="45" name="Conector reto 44">
              <a:extLst>
                <a:ext uri="{FF2B5EF4-FFF2-40B4-BE49-F238E27FC236}">
                  <a16:creationId xmlns:a16="http://schemas.microsoft.com/office/drawing/2014/main" id="{D9EC4B2C-0A5A-4CF2-887C-717A261032E5}"/>
                </a:ext>
              </a:extLst>
            </p:cNvPr>
            <p:cNvCxnSpPr>
              <a:cxnSpLocks/>
            </p:cNvCxnSpPr>
            <p:nvPr/>
          </p:nvCxnSpPr>
          <p:spPr>
            <a:xfrm flipH="1">
              <a:off x="11710594" y="6372617"/>
              <a:ext cx="147324" cy="173919"/>
            </a:xfrm>
            <a:prstGeom prst="line">
              <a:avLst/>
            </a:prstGeom>
            <a:ln w="38100">
              <a:solidFill>
                <a:srgbClr val="0CB20C"/>
              </a:solidFill>
            </a:ln>
          </p:spPr>
          <p:style>
            <a:lnRef idx="1">
              <a:schemeClr val="accent1"/>
            </a:lnRef>
            <a:fillRef idx="0">
              <a:schemeClr val="accent1"/>
            </a:fillRef>
            <a:effectRef idx="0">
              <a:schemeClr val="accent1"/>
            </a:effectRef>
            <a:fontRef idx="minor">
              <a:schemeClr val="tx1"/>
            </a:fontRef>
          </p:style>
        </p:cxnSp>
      </p:grpSp>
      <p:sp>
        <p:nvSpPr>
          <p:cNvPr id="46" name="CaixaDeTexto 45">
            <a:extLst>
              <a:ext uri="{FF2B5EF4-FFF2-40B4-BE49-F238E27FC236}">
                <a16:creationId xmlns:a16="http://schemas.microsoft.com/office/drawing/2014/main" id="{FE9CA851-B178-4E6E-B56C-1C58EDE5CD0C}"/>
              </a:ext>
            </a:extLst>
          </p:cNvPr>
          <p:cNvSpPr txBox="1"/>
          <p:nvPr/>
        </p:nvSpPr>
        <p:spPr>
          <a:xfrm>
            <a:off x="7880399" y="5540536"/>
            <a:ext cx="756353" cy="369332"/>
          </a:xfrm>
          <a:prstGeom prst="rect">
            <a:avLst/>
          </a:prstGeom>
          <a:noFill/>
        </p:spPr>
        <p:txBody>
          <a:bodyPr wrap="square" rtlCol="0">
            <a:spAutoFit/>
          </a:bodyPr>
          <a:lstStyle/>
          <a:p>
            <a:r>
              <a:rPr lang="pt-BR" b="1">
                <a:solidFill>
                  <a:srgbClr val="0CB20C"/>
                </a:solidFill>
              </a:rPr>
              <a:t>SACZ</a:t>
            </a:r>
          </a:p>
        </p:txBody>
      </p:sp>
      <p:cxnSp>
        <p:nvCxnSpPr>
          <p:cNvPr id="49" name="Conector de Seta Reta 48">
            <a:extLst>
              <a:ext uri="{FF2B5EF4-FFF2-40B4-BE49-F238E27FC236}">
                <a16:creationId xmlns:a16="http://schemas.microsoft.com/office/drawing/2014/main" id="{367A1A07-DCFA-4635-AD4E-BD0950171887}"/>
              </a:ext>
            </a:extLst>
          </p:cNvPr>
          <p:cNvCxnSpPr>
            <a:cxnSpLocks/>
          </p:cNvCxnSpPr>
          <p:nvPr/>
        </p:nvCxnSpPr>
        <p:spPr>
          <a:xfrm>
            <a:off x="7165340" y="2849581"/>
            <a:ext cx="581974" cy="2228987"/>
          </a:xfrm>
          <a:prstGeom prst="straightConnector1">
            <a:avLst/>
          </a:prstGeom>
          <a:ln w="38100">
            <a:solidFill>
              <a:srgbClr val="66FFFF"/>
            </a:solidFill>
            <a:tailEnd type="triangle"/>
          </a:ln>
        </p:spPr>
        <p:style>
          <a:lnRef idx="1">
            <a:schemeClr val="accent1"/>
          </a:lnRef>
          <a:fillRef idx="0">
            <a:schemeClr val="accent1"/>
          </a:fillRef>
          <a:effectRef idx="0">
            <a:schemeClr val="accent1"/>
          </a:effectRef>
          <a:fontRef idx="minor">
            <a:schemeClr val="tx1"/>
          </a:fontRef>
        </p:style>
      </p:cxnSp>
      <p:pic>
        <p:nvPicPr>
          <p:cNvPr id="9" name="Imagem 8">
            <a:extLst>
              <a:ext uri="{FF2B5EF4-FFF2-40B4-BE49-F238E27FC236}">
                <a16:creationId xmlns:a16="http://schemas.microsoft.com/office/drawing/2014/main" id="{7D3CAACC-5594-43B6-A60A-57A4CCC2974E}"/>
              </a:ext>
            </a:extLst>
          </p:cNvPr>
          <p:cNvPicPr>
            <a:picLocks noChangeAspect="1"/>
          </p:cNvPicPr>
          <p:nvPr/>
        </p:nvPicPr>
        <p:blipFill>
          <a:blip r:embed="rId9"/>
          <a:stretch>
            <a:fillRect/>
          </a:stretch>
        </p:blipFill>
        <p:spPr>
          <a:xfrm>
            <a:off x="1325835" y="3636172"/>
            <a:ext cx="2953252" cy="227173"/>
          </a:xfrm>
          <a:prstGeom prst="rect">
            <a:avLst/>
          </a:prstGeom>
        </p:spPr>
      </p:pic>
    </p:spTree>
    <p:extLst>
      <p:ext uri="{BB962C8B-B14F-4D97-AF65-F5344CB8AC3E}">
        <p14:creationId xmlns:p14="http://schemas.microsoft.com/office/powerpoint/2010/main" val="2616611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51BB-2523-2646-9E02-274C16C8560F}"/>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3E68E03D-012D-F50D-544E-14E761E1F4A4}"/>
              </a:ext>
            </a:extLst>
          </p:cNvPr>
          <p:cNvSpPr txBox="1"/>
          <p:nvPr/>
        </p:nvSpPr>
        <p:spPr>
          <a:xfrm>
            <a:off x="88376" y="147899"/>
            <a:ext cx="3518948" cy="1569660"/>
          </a:xfrm>
          <a:prstGeom prst="rect">
            <a:avLst/>
          </a:prstGeom>
          <a:noFill/>
        </p:spPr>
        <p:txBody>
          <a:bodyPr wrap="square" rtlCol="0">
            <a:spAutoFit/>
          </a:bodyPr>
          <a:lstStyle/>
          <a:p>
            <a:r>
              <a:rPr lang="pt-BR" sz="3200" b="1" dirty="0">
                <a:latin typeface="Segoe Print" panose="02000800000000000000" pitchFamily="2" charset="0"/>
                <a:cs typeface="Times New Roman" panose="02020603050405020304" pitchFamily="18" charset="0"/>
              </a:rPr>
              <a:t>Impactos da OMJ na América do Sul</a:t>
            </a:r>
          </a:p>
        </p:txBody>
      </p:sp>
      <p:pic>
        <p:nvPicPr>
          <p:cNvPr id="4" name="Imagem 3">
            <a:extLst>
              <a:ext uri="{FF2B5EF4-FFF2-40B4-BE49-F238E27FC236}">
                <a16:creationId xmlns:a16="http://schemas.microsoft.com/office/drawing/2014/main" id="{CF477EF8-879C-0EBD-E799-116CB677A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cxnSp>
        <p:nvCxnSpPr>
          <p:cNvPr id="14" name="Conector de seta reta 158">
            <a:extLst>
              <a:ext uri="{FF2B5EF4-FFF2-40B4-BE49-F238E27FC236}">
                <a16:creationId xmlns:a16="http://schemas.microsoft.com/office/drawing/2014/main" id="{B3A6C8F4-F141-8F75-47E9-1F6F8CE0195A}"/>
              </a:ext>
            </a:extLst>
          </p:cNvPr>
          <p:cNvCxnSpPr>
            <a:cxnSpLocks/>
          </p:cNvCxnSpPr>
          <p:nvPr/>
        </p:nvCxnSpPr>
        <p:spPr>
          <a:xfrm>
            <a:off x="7857399" y="490330"/>
            <a:ext cx="1949210" cy="5866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90A3C0C9-55B9-3719-B8CB-178F75392A25}"/>
                  </a:ext>
                </a:extLst>
              </p14:cNvPr>
              <p14:cNvContentPartPr/>
              <p14:nvPr/>
            </p14:nvContentPartPr>
            <p14:xfrm>
              <a:off x="2375864" y="2710717"/>
              <a:ext cx="360" cy="360"/>
            </p14:xfrm>
          </p:contentPart>
        </mc:Choice>
        <mc:Fallback xmlns="">
          <p:pic>
            <p:nvPicPr>
              <p:cNvPr id="8" name="Ink 7">
                <a:extLst>
                  <a:ext uri="{FF2B5EF4-FFF2-40B4-BE49-F238E27FC236}">
                    <a16:creationId xmlns:a16="http://schemas.microsoft.com/office/drawing/2014/main" id="{90A3C0C9-55B9-3719-B8CB-178F75392A25}"/>
                  </a:ext>
                </a:extLst>
              </p:cNvPr>
              <p:cNvPicPr/>
              <p:nvPr/>
            </p:nvPicPr>
            <p:blipFill>
              <a:blip r:embed="rId5"/>
              <a:stretch>
                <a:fillRect/>
              </a:stretch>
            </p:blipFill>
            <p:spPr>
              <a:xfrm>
                <a:off x="2366864" y="2701717"/>
                <a:ext cx="18000" cy="18000"/>
              </a:xfrm>
              <a:prstGeom prst="rect">
                <a:avLst/>
              </a:prstGeom>
            </p:spPr>
          </p:pic>
        </mc:Fallback>
      </mc:AlternateContent>
      <p:sp>
        <p:nvSpPr>
          <p:cNvPr id="2" name="CaixaDeTexto 3">
            <a:extLst>
              <a:ext uri="{FF2B5EF4-FFF2-40B4-BE49-F238E27FC236}">
                <a16:creationId xmlns:a16="http://schemas.microsoft.com/office/drawing/2014/main" id="{E01307D4-A8C9-830D-721D-8E5EE5669F97}"/>
              </a:ext>
            </a:extLst>
          </p:cNvPr>
          <p:cNvSpPr txBox="1"/>
          <p:nvPr/>
        </p:nvSpPr>
        <p:spPr>
          <a:xfrm>
            <a:off x="1926485" y="5011897"/>
            <a:ext cx="2058321" cy="385298"/>
          </a:xfrm>
          <a:prstGeom prst="rect">
            <a:avLst/>
          </a:prstGeom>
          <a:noFill/>
        </p:spPr>
        <p:txBody>
          <a:bodyPr wrap="square" rtlCol="0">
            <a:spAutoFit/>
          </a:bodyPr>
          <a:lstStyle/>
          <a:p>
            <a:pPr>
              <a:lnSpc>
                <a:spcPct val="115000"/>
              </a:lnSpc>
              <a:spcAft>
                <a:spcPts val="1000"/>
              </a:spcAft>
            </a:pPr>
            <a:r>
              <a:rPr lang="en-US" dirty="0">
                <a:solidFill>
                  <a:srgbClr val="212121"/>
                </a:solidFill>
                <a:latin typeface="Times New Roman" panose="02020603050405020304" pitchFamily="18" charset="0"/>
                <a:cs typeface="Times New Roman" panose="02020603050405020304" pitchFamily="18" charset="0"/>
              </a:rPr>
              <a:t>Grimm</a:t>
            </a:r>
            <a:r>
              <a:rPr lang="en-US" b="0" i="0" dirty="0">
                <a:solidFill>
                  <a:srgbClr val="212121"/>
                </a:solidFill>
                <a:effectLst/>
                <a:latin typeface="Times New Roman" panose="02020603050405020304" pitchFamily="18" charset="0"/>
                <a:cs typeface="Times New Roman" panose="02020603050405020304" pitchFamily="18" charset="0"/>
              </a:rPr>
              <a:t> (2019) </a:t>
            </a:r>
            <a:endParaRPr lang="pt-B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A map of the world with different colored dots&#10;&#10;Description automatically generated">
            <a:extLst>
              <a:ext uri="{FF2B5EF4-FFF2-40B4-BE49-F238E27FC236}">
                <a16:creationId xmlns:a16="http://schemas.microsoft.com/office/drawing/2014/main" id="{BD782123-F440-45D3-4065-F691AE1EC278}"/>
              </a:ext>
            </a:extLst>
          </p:cNvPr>
          <p:cNvPicPr>
            <a:picLocks noChangeAspect="1"/>
          </p:cNvPicPr>
          <p:nvPr/>
        </p:nvPicPr>
        <p:blipFill>
          <a:blip r:embed="rId6"/>
          <a:srcRect l="38065"/>
          <a:stretch/>
        </p:blipFill>
        <p:spPr>
          <a:xfrm>
            <a:off x="3377294" y="-10944"/>
            <a:ext cx="3695699" cy="6858000"/>
          </a:xfrm>
          <a:prstGeom prst="rect">
            <a:avLst/>
          </a:prstGeom>
        </p:spPr>
      </p:pic>
      <p:pic>
        <p:nvPicPr>
          <p:cNvPr id="9" name="Picture 8" descr="A map of south america with red and blue squares&#10;&#10;Description automatically generated">
            <a:extLst>
              <a:ext uri="{FF2B5EF4-FFF2-40B4-BE49-F238E27FC236}">
                <a16:creationId xmlns:a16="http://schemas.microsoft.com/office/drawing/2014/main" id="{02891F88-EC2A-B298-C495-FC8BCD78291D}"/>
              </a:ext>
            </a:extLst>
          </p:cNvPr>
          <p:cNvPicPr>
            <a:picLocks noChangeAspect="1"/>
          </p:cNvPicPr>
          <p:nvPr/>
        </p:nvPicPr>
        <p:blipFill>
          <a:blip r:embed="rId7"/>
          <a:stretch>
            <a:fillRect/>
          </a:stretch>
        </p:blipFill>
        <p:spPr>
          <a:xfrm>
            <a:off x="150227" y="1829374"/>
            <a:ext cx="3050173" cy="3263357"/>
          </a:xfrm>
          <a:prstGeom prst="rect">
            <a:avLst/>
          </a:prstGeom>
        </p:spPr>
      </p:pic>
      <p:sp>
        <p:nvSpPr>
          <p:cNvPr id="6" name="TextBox 5">
            <a:extLst>
              <a:ext uri="{FF2B5EF4-FFF2-40B4-BE49-F238E27FC236}">
                <a16:creationId xmlns:a16="http://schemas.microsoft.com/office/drawing/2014/main" id="{0CE1DCB5-FC3D-4084-127C-9A2F0D5DB376}"/>
              </a:ext>
            </a:extLst>
          </p:cNvPr>
          <p:cNvSpPr txBox="1"/>
          <p:nvPr/>
        </p:nvSpPr>
        <p:spPr>
          <a:xfrm>
            <a:off x="1413541" y="5894685"/>
            <a:ext cx="2058321" cy="923330"/>
          </a:xfrm>
          <a:prstGeom prst="rect">
            <a:avLst/>
          </a:prstGeom>
          <a:noFill/>
        </p:spPr>
        <p:txBody>
          <a:bodyPr wrap="square" rtlCol="0">
            <a:spAutoFit/>
          </a:bodyPr>
          <a:lstStyle/>
          <a:p>
            <a:r>
              <a:rPr lang="pt-BR" noProof="0" dirty="0">
                <a:latin typeface="Times New Roman" panose="02020603050405020304" pitchFamily="18" charset="0"/>
                <a:cs typeface="Times New Roman" panose="02020603050405020304" pitchFamily="18" charset="0"/>
              </a:rPr>
              <a:t>Anomalias filtradas de precipitação (mm/dia) em DJF.</a:t>
            </a:r>
          </a:p>
        </p:txBody>
      </p:sp>
    </p:spTree>
    <p:extLst>
      <p:ext uri="{BB962C8B-B14F-4D97-AF65-F5344CB8AC3E}">
        <p14:creationId xmlns:p14="http://schemas.microsoft.com/office/powerpoint/2010/main" val="4244625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1237</TotalTime>
  <Words>2951</Words>
  <Application>Microsoft Macintosh PowerPoint</Application>
  <PresentationFormat>Widescreen</PresentationFormat>
  <Paragraphs>282</Paragraphs>
  <Slides>53</Slides>
  <Notes>47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Aptos</vt:lpstr>
      <vt:lpstr>Aptos Display</vt:lpstr>
      <vt:lpstr>Arial</vt:lpstr>
      <vt:lpstr>Calibri</vt:lpstr>
      <vt:lpstr>Cambria Math</vt:lpstr>
      <vt:lpstr>Courier New</vt:lpstr>
      <vt:lpstr>Google Sans</vt:lpstr>
      <vt:lpstr>Segoe Print</vt:lpstr>
      <vt:lpstr>Source Sans Pro</vt:lpstr>
      <vt:lpstr>Times New Roman</vt:lpstr>
      <vt:lpstr>Wingdings</vt:lpstr>
      <vt:lpstr>Office Theme</vt:lpstr>
      <vt:lpstr>  A OSCILAção de Madden-JULIAN (OMJ)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Lais Fernandes</dc:creator>
  <cp:lastModifiedBy>Lais Fernandes</cp:lastModifiedBy>
  <cp:revision>204</cp:revision>
  <dcterms:created xsi:type="dcterms:W3CDTF">2024-10-08T17:05:01Z</dcterms:created>
  <dcterms:modified xsi:type="dcterms:W3CDTF">2025-11-18T14:55:36Z</dcterms:modified>
</cp:coreProperties>
</file>