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5715000" cx="9144000"/>
  <p:notesSz cx="6858000" cy="9144000"/>
  <p:embeddedFontLst>
    <p:embeddedFont>
      <p:font typeface="Arial Black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0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5" roundtripDataSignature="AMtx7miaMThQy9j8Qthg4MFOS2I3gr/3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customschemas.google.com/relationships/presentationmetadata" Target="metadata"/><Relationship Id="rId12" Type="http://schemas.openxmlformats.org/officeDocument/2006/relationships/slide" Target="slides/slide5.xml"/><Relationship Id="rId34" Type="http://schemas.openxmlformats.org/officeDocument/2006/relationships/font" Target="fonts/ArialBlack-regular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30dde8f99_0_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3a30dde8f99_0_8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259a72be4_0_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g3a259a72be4_0_8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259a72be4_0_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3a259a72be4_0_9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259a72be4_0_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3a259a72be4_0_10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a259a72be4_0_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g3a259a72be4_0_11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259a72be4_0_1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9" name="Google Shape;219;g3a259a72be4_0_12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a30dde8f99_0_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3a30dde8f99_0_91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30dde8f99_0_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3a30dde8f99_0_99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259a72be4_0_1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3a259a72be4_0_14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a30dde8f99_0_1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g3a30dde8f99_0_10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a30dde8f99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3a30dde8f99_0_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a30dde8f99_0_1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g3a30dde8f99_0_115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a30dde8f99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7" name="Google Shape;277;g3a30dde8f99_0_12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a30dde8f99_0_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g3a30dde8f99_0_13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a30dde8f99_0_1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g3a30dde8f99_0_139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a30dde8f99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3a30dde8f99_0_47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a0499fdc59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g3a0499fdc59_0_1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a259a72be4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3a259a72be4_0_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259a72be4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3a259a72be4_0_14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a259a72be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" name="Google Shape;140;g3a259a72be4_0_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259a72be4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3a259a72be4_0_30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259a72be4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3a259a72be4_0_38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a30dde8f99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3a30dde8f99_0_65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30dde8f99_0_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a30dde8f99_0_72:notes"/>
          <p:cNvSpPr/>
          <p:nvPr>
            <p:ph idx="2" type="sldImg"/>
          </p:nvPr>
        </p:nvSpPr>
        <p:spPr>
          <a:xfrm>
            <a:off x="685800" y="685800"/>
            <a:ext cx="5486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/>
          <p:nvPr>
            <p:ph type="title"/>
          </p:nvPr>
        </p:nvSpPr>
        <p:spPr>
          <a:xfrm>
            <a:off x="971600" y="637253"/>
            <a:ext cx="78867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" type="body"/>
          </p:nvPr>
        </p:nvSpPr>
        <p:spPr>
          <a:xfrm>
            <a:off x="628650" y="1521354"/>
            <a:ext cx="78867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6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/>
          <p:nvPr>
            <p:ph type="title"/>
          </p:nvPr>
        </p:nvSpPr>
        <p:spPr>
          <a:xfrm>
            <a:off x="623888" y="1424782"/>
            <a:ext cx="78867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000" u="none" cap="none" strike="noStrike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29"/>
          <p:cNvSpPr txBox="1"/>
          <p:nvPr>
            <p:ph idx="1" type="body"/>
          </p:nvPr>
        </p:nvSpPr>
        <p:spPr>
          <a:xfrm>
            <a:off x="623888" y="3824553"/>
            <a:ext cx="78867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7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9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/>
          <p:nvPr>
            <p:ph type="ctrTitle"/>
          </p:nvPr>
        </p:nvSpPr>
        <p:spPr>
          <a:xfrm>
            <a:off x="1143000" y="1211503"/>
            <a:ext cx="6858000" cy="198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0"/>
          <p:cNvSpPr txBox="1"/>
          <p:nvPr>
            <p:ph idx="1" type="subTitle"/>
          </p:nvPr>
        </p:nvSpPr>
        <p:spPr>
          <a:xfrm>
            <a:off x="1143000" y="3277898"/>
            <a:ext cx="68580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7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0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457200" y="75407"/>
            <a:ext cx="82296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457200" y="1177314"/>
            <a:ext cx="8229600" cy="3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 - com marca do Governo" type="blank">
  <p:cSld name="BLANK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 rot="5400000">
            <a:off x="4838250" y="1866557"/>
            <a:ext cx="5639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 rot="5400000">
            <a:off x="647250" y="-114643"/>
            <a:ext cx="5639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title"/>
          </p:nvPr>
        </p:nvSpPr>
        <p:spPr>
          <a:xfrm>
            <a:off x="457200" y="75406"/>
            <a:ext cx="8229600" cy="12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" type="body"/>
          </p:nvPr>
        </p:nvSpPr>
        <p:spPr>
          <a:xfrm rot="5400000">
            <a:off x="2673000" y="-849228"/>
            <a:ext cx="37980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630238" y="-138547"/>
            <a:ext cx="29496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>
            <a:off x="3887788" y="1117307"/>
            <a:ext cx="4629300" cy="3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▪"/>
              <a:defRPr sz="3200"/>
            </a:lvl1pPr>
            <a:lvl2pPr indent="-3708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40"/>
              <a:buFont typeface="Arial"/>
              <a:buChar char="◻"/>
              <a:defRPr sz="2800"/>
            </a:lvl2pPr>
            <a:lvl3pPr indent="-32766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60"/>
              <a:buFont typeface="Arial"/>
              <a:buChar char="■"/>
              <a:defRPr sz="2400"/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◻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" name="Google Shape;81;p14"/>
          <p:cNvSpPr txBox="1"/>
          <p:nvPr>
            <p:ph idx="2" type="body"/>
          </p:nvPr>
        </p:nvSpPr>
        <p:spPr>
          <a:xfrm>
            <a:off x="630238" y="1237320"/>
            <a:ext cx="29496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Arial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8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700"/>
              <a:buFont typeface="Arial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>
  <p:cSld name="Em Branc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457200" y="75407"/>
            <a:ext cx="82296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555625" y="4629"/>
            <a:ext cx="7886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630238" y="1140643"/>
            <a:ext cx="38688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17"/>
          <p:cNvSpPr txBox="1"/>
          <p:nvPr>
            <p:ph idx="2" type="body"/>
          </p:nvPr>
        </p:nvSpPr>
        <p:spPr>
          <a:xfrm>
            <a:off x="630238" y="1827237"/>
            <a:ext cx="3868800" cy="3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3" type="body"/>
          </p:nvPr>
        </p:nvSpPr>
        <p:spPr>
          <a:xfrm>
            <a:off x="4629150" y="1140643"/>
            <a:ext cx="3887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Font typeface="Arial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17"/>
          <p:cNvSpPr txBox="1"/>
          <p:nvPr>
            <p:ph idx="4" type="body"/>
          </p:nvPr>
        </p:nvSpPr>
        <p:spPr>
          <a:xfrm>
            <a:off x="4629150" y="1827237"/>
            <a:ext cx="3887700" cy="3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/>
          <p:nvPr>
            <p:ph type="title"/>
          </p:nvPr>
        </p:nvSpPr>
        <p:spPr>
          <a:xfrm rot="5400000">
            <a:off x="5484450" y="2116599"/>
            <a:ext cx="40902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 rot="5400000">
            <a:off x="1464825" y="221049"/>
            <a:ext cx="4090200" cy="57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1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457200" y="75407"/>
            <a:ext cx="8229600" cy="9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457200" y="1117307"/>
            <a:ext cx="40386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2" type="body"/>
          </p:nvPr>
        </p:nvSpPr>
        <p:spPr>
          <a:xfrm>
            <a:off x="4648200" y="1117307"/>
            <a:ext cx="4038600" cy="4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143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Char char="▪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◻"/>
              <a:defRPr/>
            </a:lvl2pPr>
            <a:lvl3pPr indent="-302894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Char char="■"/>
              <a:defRPr/>
            </a:lvl3pPr>
            <a:lvl4pPr indent="-30861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60"/>
              <a:buChar char="◻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623888" y="1424782"/>
            <a:ext cx="7886700" cy="23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623888" y="3824553"/>
            <a:ext cx="78867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Font typeface="Arial"/>
              <a:buNone/>
              <a:defRPr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ctrTitle"/>
          </p:nvPr>
        </p:nvSpPr>
        <p:spPr>
          <a:xfrm>
            <a:off x="1143000" y="1057299"/>
            <a:ext cx="6858000" cy="186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" type="subTitle"/>
          </p:nvPr>
        </p:nvSpPr>
        <p:spPr>
          <a:xfrm>
            <a:off x="1143000" y="3001698"/>
            <a:ext cx="68580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70"/>
              <a:buFont typeface="Arial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m Branco">
  <p:cSld name="1_Em Branco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0499fdc59_0_32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/>
          <p:nvPr>
            <p:ph type="title"/>
          </p:nvPr>
        </p:nvSpPr>
        <p:spPr>
          <a:xfrm>
            <a:off x="628650" y="637253"/>
            <a:ext cx="7886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2"/>
          <p:cNvSpPr txBox="1"/>
          <p:nvPr>
            <p:ph idx="1" type="body"/>
          </p:nvPr>
        </p:nvSpPr>
        <p:spPr>
          <a:xfrm rot="5400000">
            <a:off x="2758950" y="-608946"/>
            <a:ext cx="36261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2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/>
          <p:nvPr>
            <p:ph type="title"/>
          </p:nvPr>
        </p:nvSpPr>
        <p:spPr>
          <a:xfrm>
            <a:off x="627062" y="1057300"/>
            <a:ext cx="29496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23"/>
          <p:cNvSpPr/>
          <p:nvPr>
            <p:ph idx="2" type="pic"/>
          </p:nvPr>
        </p:nvSpPr>
        <p:spPr>
          <a:xfrm>
            <a:off x="3887788" y="1057300"/>
            <a:ext cx="4629300" cy="40203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23"/>
          <p:cNvSpPr txBox="1"/>
          <p:nvPr>
            <p:ph idx="1" type="body"/>
          </p:nvPr>
        </p:nvSpPr>
        <p:spPr>
          <a:xfrm>
            <a:off x="630238" y="2137420"/>
            <a:ext cx="2949600" cy="29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2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78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7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3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630238" y="1057300"/>
            <a:ext cx="2949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3887788" y="1057300"/>
            <a:ext cx="4629300" cy="4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400"/>
              <a:buFont typeface="Arial"/>
              <a:buChar char="▪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766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560"/>
              <a:buFont typeface="Arial"/>
              <a:buChar char="■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400"/>
              <a:buFont typeface="Arial"/>
              <a:buChar char="◻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4"/>
          <p:cNvSpPr txBox="1"/>
          <p:nvPr>
            <p:ph idx="2" type="body"/>
          </p:nvPr>
        </p:nvSpPr>
        <p:spPr>
          <a:xfrm>
            <a:off x="630238" y="2197427"/>
            <a:ext cx="2949600" cy="28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2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78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7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4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628650" y="637253"/>
            <a:ext cx="7886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/>
          <p:nvPr>
            <p:ph type="title"/>
          </p:nvPr>
        </p:nvSpPr>
        <p:spPr>
          <a:xfrm>
            <a:off x="630238" y="637253"/>
            <a:ext cx="7886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27"/>
          <p:cNvSpPr txBox="1"/>
          <p:nvPr>
            <p:ph idx="1" type="body"/>
          </p:nvPr>
        </p:nvSpPr>
        <p:spPr>
          <a:xfrm>
            <a:off x="630238" y="1357333"/>
            <a:ext cx="38688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7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7"/>
          <p:cNvSpPr txBox="1"/>
          <p:nvPr>
            <p:ph idx="2" type="body"/>
          </p:nvPr>
        </p:nvSpPr>
        <p:spPr>
          <a:xfrm>
            <a:off x="630238" y="2077413"/>
            <a:ext cx="3868800" cy="30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27"/>
          <p:cNvSpPr txBox="1"/>
          <p:nvPr>
            <p:ph idx="3" type="body"/>
          </p:nvPr>
        </p:nvSpPr>
        <p:spPr>
          <a:xfrm>
            <a:off x="4629150" y="1357333"/>
            <a:ext cx="3887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7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12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27"/>
          <p:cNvSpPr txBox="1"/>
          <p:nvPr>
            <p:ph idx="4" type="body"/>
          </p:nvPr>
        </p:nvSpPr>
        <p:spPr>
          <a:xfrm>
            <a:off x="4629150" y="2067263"/>
            <a:ext cx="3887700" cy="30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27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/>
          <p:nvPr>
            <p:ph type="title"/>
          </p:nvPr>
        </p:nvSpPr>
        <p:spPr>
          <a:xfrm>
            <a:off x="628650" y="637253"/>
            <a:ext cx="78867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28"/>
          <p:cNvSpPr txBox="1"/>
          <p:nvPr>
            <p:ph idx="1" type="body"/>
          </p:nvPr>
        </p:nvSpPr>
        <p:spPr>
          <a:xfrm>
            <a:off x="628650" y="1521354"/>
            <a:ext cx="38673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28"/>
          <p:cNvSpPr txBox="1"/>
          <p:nvPr>
            <p:ph idx="2" type="body"/>
          </p:nvPr>
        </p:nvSpPr>
        <p:spPr>
          <a:xfrm>
            <a:off x="4648200" y="1521354"/>
            <a:ext cx="3867300" cy="3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28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14.jpg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7.png"/><Relationship Id="rId2" Type="http://schemas.openxmlformats.org/officeDocument/2006/relationships/image" Target="../media/image14.jp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4.jp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slideLayout" Target="../slideLayouts/slideLayout23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/>
          <p:nvPr/>
        </p:nvSpPr>
        <p:spPr>
          <a:xfrm>
            <a:off x="-125412" y="1019968"/>
            <a:ext cx="9394800" cy="4160700"/>
          </a:xfrm>
          <a:prstGeom prst="rect">
            <a:avLst/>
          </a:prstGeom>
          <a:solidFill>
            <a:srgbClr val="007F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5"/>
          <p:cNvPicPr preferRelativeResize="0"/>
          <p:nvPr/>
        </p:nvPicPr>
        <p:blipFill rotWithShape="1">
          <a:blip r:embed="rId1">
            <a:alphaModFix amt="41175"/>
          </a:blip>
          <a:srcRect b="0" l="0" r="0" t="0"/>
          <a:stretch/>
        </p:blipFill>
        <p:spPr>
          <a:xfrm>
            <a:off x="4835525" y="1022614"/>
            <a:ext cx="3706812" cy="10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34950" y="460375"/>
            <a:ext cx="6381749" cy="51223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37" y="0"/>
            <a:ext cx="4163218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7862" y="5155406"/>
            <a:ext cx="2829718" cy="56753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87325" y="933979"/>
            <a:ext cx="6007365" cy="482335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/>
        </p:nvSpPr>
        <p:spPr>
          <a:xfrm>
            <a:off x="-12700" y="-15875"/>
            <a:ext cx="9167700" cy="1046400"/>
          </a:xfrm>
          <a:prstGeom prst="rect">
            <a:avLst/>
          </a:prstGeom>
          <a:solidFill>
            <a:srgbClr val="007F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7"/>
          <p:cNvPicPr preferRelativeResize="0"/>
          <p:nvPr/>
        </p:nvPicPr>
        <p:blipFill rotWithShape="1">
          <a:blip r:embed="rId2">
            <a:alphaModFix amt="41175"/>
          </a:blip>
          <a:srcRect b="0" l="0" r="0" t="0"/>
          <a:stretch/>
        </p:blipFill>
        <p:spPr>
          <a:xfrm>
            <a:off x="5343525" y="-13229"/>
            <a:ext cx="3706812" cy="104113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 txBox="1"/>
          <p:nvPr/>
        </p:nvSpPr>
        <p:spPr>
          <a:xfrm>
            <a:off x="-47625" y="-26458"/>
            <a:ext cx="689100" cy="1046400"/>
          </a:xfrm>
          <a:prstGeom prst="rect">
            <a:avLst/>
          </a:prstGeom>
          <a:solidFill>
            <a:srgbClr val="0095E3">
              <a:alpha val="41960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-47625" y="497417"/>
            <a:ext cx="689100" cy="533100"/>
          </a:xfrm>
          <a:prstGeom prst="rect">
            <a:avLst/>
          </a:prstGeom>
          <a:solidFill>
            <a:srgbClr val="00A5FC">
              <a:alpha val="36862"/>
            </a:srgbClr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 txBox="1"/>
          <p:nvPr>
            <p:ph type="title"/>
          </p:nvPr>
        </p:nvSpPr>
        <p:spPr>
          <a:xfrm>
            <a:off x="457200" y="75406"/>
            <a:ext cx="8229600" cy="125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1" type="body"/>
          </p:nvPr>
        </p:nvSpPr>
        <p:spPr>
          <a:xfrm>
            <a:off x="457200" y="1366572"/>
            <a:ext cx="8229600" cy="3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100"/>
              <a:buFont typeface="Arial"/>
              <a:buChar char="▪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7084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240"/>
              <a:buFont typeface="Arial"/>
              <a:buChar char="◻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4169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820"/>
              <a:buFont typeface="Arial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306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1960"/>
              <a:buFont typeface="Arial"/>
              <a:buChar char="◻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ts val="2800"/>
              <a:buFont typeface="Arial"/>
              <a:buChar char="▪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7862" y="5155406"/>
            <a:ext cx="2829718" cy="56753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3a0499fdc59_0_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450" y="1323"/>
            <a:ext cx="4193645" cy="830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3a0499fdc59_0_24"/>
          <p:cNvSpPr txBox="1"/>
          <p:nvPr/>
        </p:nvSpPr>
        <p:spPr>
          <a:xfrm>
            <a:off x="-125412" y="1019968"/>
            <a:ext cx="9394800" cy="4160700"/>
          </a:xfrm>
          <a:prstGeom prst="rect">
            <a:avLst/>
          </a:prstGeom>
          <a:solidFill>
            <a:srgbClr val="007FC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3a0499fdc59_0_24"/>
          <p:cNvPicPr preferRelativeResize="0"/>
          <p:nvPr/>
        </p:nvPicPr>
        <p:blipFill rotWithShape="1">
          <a:blip r:embed="rId2">
            <a:alphaModFix amt="41180"/>
          </a:blip>
          <a:srcRect b="0" l="0" r="0" t="0"/>
          <a:stretch/>
        </p:blipFill>
        <p:spPr>
          <a:xfrm>
            <a:off x="4835525" y="1022614"/>
            <a:ext cx="3706812" cy="104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a0499fdc59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4950" y="460375"/>
            <a:ext cx="6381749" cy="512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a0499fdc59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37" y="0"/>
            <a:ext cx="4163218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a0499fdc59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57862" y="5155406"/>
            <a:ext cx="2829718" cy="567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3a0499fdc59_0_24"/>
          <p:cNvSpPr txBox="1"/>
          <p:nvPr>
            <p:ph idx="12" type="sldNum"/>
          </p:nvPr>
        </p:nvSpPr>
        <p:spPr>
          <a:xfrm>
            <a:off x="323850" y="5337968"/>
            <a:ext cx="306300" cy="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Black"/>
              <a:buNone/>
              <a:defRPr b="0" i="0" sz="1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9.png"/><Relationship Id="rId5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43.png"/><Relationship Id="rId7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 txBox="1"/>
          <p:nvPr/>
        </p:nvSpPr>
        <p:spPr>
          <a:xfrm>
            <a:off x="800100" y="4191000"/>
            <a:ext cx="694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Nome: José Alberto da Silva Ferreira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e-mail: alberto.ferreira@inpe.br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735012" y="1596760"/>
            <a:ext cx="63501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Numerical Weather and Climate prediction</a:t>
            </a:r>
            <a:endParaRPr b="0" i="0" sz="4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a30dde8f99_0_8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Umidade relativa mínima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a30dde8f99_0_8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3a30dde8f99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00" y="1261625"/>
            <a:ext cx="290405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a30dde8f99_0_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8750" y="1244051"/>
            <a:ext cx="290405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a30dde8f99_0_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7860" y="1244050"/>
            <a:ext cx="281839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a30dde8f99_0_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4725" y="1244050"/>
            <a:ext cx="2904051" cy="375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a259a72be4_0_81"/>
          <p:cNvSpPr txBox="1"/>
          <p:nvPr/>
        </p:nvSpPr>
        <p:spPr>
          <a:xfrm>
            <a:off x="823912" y="157427"/>
            <a:ext cx="6854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Água precipitável e precipitação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3a259a72be4_0_81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g3a259a72be4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3896" y="1205475"/>
            <a:ext cx="3002478" cy="38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a259a72be4_0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3250" y="1205475"/>
            <a:ext cx="3011150" cy="38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a259a72be4_0_93"/>
          <p:cNvSpPr txBox="1"/>
          <p:nvPr/>
        </p:nvSpPr>
        <p:spPr>
          <a:xfrm>
            <a:off x="823912" y="157427"/>
            <a:ext cx="6854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Pressão NMM com vento e Jato em 250hPa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a259a72be4_0_93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g3a259a72be4_0_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75" y="1205475"/>
            <a:ext cx="3011151" cy="389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a259a72be4_0_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7725" y="1205475"/>
            <a:ext cx="3274925" cy="389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259a72be4_0_103"/>
          <p:cNvSpPr txBox="1"/>
          <p:nvPr/>
        </p:nvSpPr>
        <p:spPr>
          <a:xfrm>
            <a:off x="823912" y="157427"/>
            <a:ext cx="6854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Meteograma</a:t>
            </a:r>
            <a:endParaRPr b="0" i="0" sz="2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3a259a72be4_0_103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3a259a72be4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500" y="1230925"/>
            <a:ext cx="6267600" cy="383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259a72be4_0_112"/>
          <p:cNvSpPr txBox="1"/>
          <p:nvPr/>
        </p:nvSpPr>
        <p:spPr>
          <a:xfrm>
            <a:off x="823912" y="157427"/>
            <a:ext cx="6854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Altura e direção das ondas e vento 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a259a72be4_0_112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g3a259a72be4_0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550" y="1242625"/>
            <a:ext cx="3011150" cy="396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a259a72be4_0_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8600" y="1301275"/>
            <a:ext cx="3011150" cy="39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259a72be4_0_121"/>
          <p:cNvSpPr txBox="1"/>
          <p:nvPr/>
        </p:nvSpPr>
        <p:spPr>
          <a:xfrm>
            <a:off x="823912" y="157427"/>
            <a:ext cx="685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temperaturas acima de 30</a:t>
            </a:r>
            <a:r>
              <a:rPr b="0" baseline="3000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C, nos próximos 5 dias</a:t>
            </a:r>
            <a:endParaRPr b="0" i="0" sz="19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3a259a72be4_0_121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3a259a72be4_0_121"/>
          <p:cNvSpPr txBox="1"/>
          <p:nvPr/>
        </p:nvSpPr>
        <p:spPr>
          <a:xfrm>
            <a:off x="1248500" y="4774225"/>
            <a:ext cx="599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3a259a72be4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225" y="1230925"/>
            <a:ext cx="3096250" cy="40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a30dde8f99_0_91"/>
          <p:cNvSpPr txBox="1"/>
          <p:nvPr/>
        </p:nvSpPr>
        <p:spPr>
          <a:xfrm>
            <a:off x="823912" y="157427"/>
            <a:ext cx="685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temperaturas acima de 35</a:t>
            </a:r>
            <a:r>
              <a:rPr b="0" baseline="3000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C, nos próximos 5 dias</a:t>
            </a:r>
            <a:endParaRPr b="0" i="0" sz="19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3a30dde8f99_0_91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a30dde8f99_0_91"/>
          <p:cNvSpPr txBox="1"/>
          <p:nvPr/>
        </p:nvSpPr>
        <p:spPr>
          <a:xfrm>
            <a:off x="1248500" y="4774225"/>
            <a:ext cx="599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3a30dde8f99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225" y="1230925"/>
            <a:ext cx="3096250" cy="40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a30dde8f99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0175" y="1288225"/>
            <a:ext cx="2796924" cy="389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30dde8f99_0_99"/>
          <p:cNvSpPr txBox="1"/>
          <p:nvPr/>
        </p:nvSpPr>
        <p:spPr>
          <a:xfrm>
            <a:off x="823912" y="157427"/>
            <a:ext cx="6854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temperaturas acima de 40</a:t>
            </a:r>
            <a:r>
              <a:rPr b="0" baseline="3000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18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C, nos próximos 5 dias</a:t>
            </a:r>
            <a:endParaRPr b="0" i="0" sz="19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a30dde8f99_0_99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a30dde8f99_0_99"/>
          <p:cNvSpPr txBox="1"/>
          <p:nvPr/>
        </p:nvSpPr>
        <p:spPr>
          <a:xfrm>
            <a:off x="1248500" y="4774225"/>
            <a:ext cx="599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g3a30dde8f99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225" y="1230925"/>
            <a:ext cx="3096250" cy="40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a30dde8f99_0_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0175" y="1230925"/>
            <a:ext cx="2796924" cy="394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a30dde8f99_0_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4625" y="1230925"/>
            <a:ext cx="2700301" cy="394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259a72be4_0_14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Precipitação acumulada nos próximos 7 dias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a259a72be4_0_14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3a259a72be4_0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09625" cy="39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a30dde8f99_0_108"/>
          <p:cNvSpPr txBox="1"/>
          <p:nvPr/>
        </p:nvSpPr>
        <p:spPr>
          <a:xfrm>
            <a:off x="823898" y="157425"/>
            <a:ext cx="7818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precipitação acumulada de 50mm em 7 dias</a:t>
            </a:r>
            <a:endParaRPr b="0" i="0" sz="26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a30dde8f99_0_108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3a30dde8f99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09625" cy="39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a30dde8f99_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2575" y="1356975"/>
            <a:ext cx="3274974" cy="389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/>
        </p:nvSpPr>
        <p:spPr>
          <a:xfrm>
            <a:off x="823912" y="157427"/>
            <a:ext cx="685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Modelos Operacionais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811212" y="1363927"/>
            <a:ext cx="63501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BAM </a:t>
            </a:r>
            <a:r>
              <a:rPr b="0" i="0" lang="en-US" sz="15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(Brazilian Global Atmospheric Model - 20km)</a:t>
            </a:r>
            <a:endParaRPr b="0" i="0" sz="15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Regionais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WRF     </a:t>
            </a:r>
            <a:r>
              <a:rPr b="0" i="0" lang="en-US" sz="16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(Weather Research and Forecasting - 7km)</a:t>
            </a:r>
            <a:endParaRPr b="0" i="0" sz="15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BRAMS </a:t>
            </a:r>
            <a:r>
              <a:rPr b="0" i="0" lang="en-US" sz="15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(Brazilian Regional Atmospheric Modeling System - 8km)</a:t>
            </a:r>
            <a:endParaRPr b="0" i="0" sz="15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5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SMEC   </a:t>
            </a:r>
            <a:r>
              <a:rPr b="0" i="0" lang="en-US" sz="16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(Super Model Ensemble do CPTEC - 10km)</a:t>
            </a:r>
            <a:endParaRPr b="0" i="0" sz="15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ETA       (40km)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1800"/>
              <a:buFont typeface="Arial"/>
              <a:buChar char="●"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ETA       (8km)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Subazonal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Sazonal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Ondas</a:t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a30dde8f99_0_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frio intenso para 27/05/2025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a30dde8f99_0_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3a30dde8f9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24099" cy="381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3a30dde8f99_0_0"/>
          <p:cNvSpPr txBox="1"/>
          <p:nvPr/>
        </p:nvSpPr>
        <p:spPr>
          <a:xfrm>
            <a:off x="4235500" y="2320850"/>
            <a:ext cx="4163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Temperatura mínima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Intensidade do vento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30dde8f99_0_115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frio intenso para 28/05/2025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a30dde8f99_0_115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g3a30dde8f99_0_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24099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a30dde8f99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6875" y="1257300"/>
            <a:ext cx="3367091" cy="3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30dde8f99_0_122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frio intenso para 29/05/2025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3a30dde8f99_0_122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a30dde8f99_0_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24099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a30dde8f99_0_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6875" y="1257300"/>
            <a:ext cx="3367091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a30dde8f99_0_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0500" y="1257300"/>
            <a:ext cx="2947315" cy="3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a30dde8f99_0_13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frio intenso para 30/05/2025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a30dde8f99_0_13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a30dde8f99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24099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a30dde8f99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6875" y="1257300"/>
            <a:ext cx="3367091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a30dde8f99_0_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0500" y="1257300"/>
            <a:ext cx="2947315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a30dde8f99_0_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9500" y="1257302"/>
            <a:ext cx="2947324" cy="38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a30dde8f99_0_139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300" u="none" cap="none" strike="noStrike">
                <a:solidFill>
                  <a:srgbClr val="FAFAFA"/>
                </a:solidFill>
                <a:latin typeface="Arial"/>
                <a:ea typeface="Arial"/>
                <a:cs typeface="Arial"/>
                <a:sym typeface="Arial"/>
              </a:rPr>
              <a:t>Probabilidade de frio intenso para 01/06/2025</a:t>
            </a:r>
            <a:endParaRPr b="0" i="0" sz="2700" u="none" cap="none" strike="noStrike">
              <a:solidFill>
                <a:srgbClr val="FAFAF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a30dde8f99_0_139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3a30dde8f99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25" y="1257300"/>
            <a:ext cx="3424099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a30dde8f99_0_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6875" y="1257300"/>
            <a:ext cx="3367091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a30dde8f99_0_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0500" y="1257300"/>
            <a:ext cx="2947315" cy="381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a30dde8f99_0_1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9500" y="1257302"/>
            <a:ext cx="2947324" cy="3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a30dde8f99_0_1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67450" y="1257275"/>
            <a:ext cx="2487100" cy="38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a30dde8f99_0_47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Previsão Numérica de Extremos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Probabilidade de Onda de Calor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a30dde8f99_0_47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g3a30dde8f99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500" y="1309375"/>
            <a:ext cx="3379174" cy="4166774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a30dde8f99_0_47"/>
          <p:cNvSpPr txBox="1"/>
          <p:nvPr/>
        </p:nvSpPr>
        <p:spPr>
          <a:xfrm>
            <a:off x="4349675" y="2234100"/>
            <a:ext cx="43968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Tmax prevista ajustada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5</a:t>
            </a:r>
            <a:r>
              <a:rPr b="0" baseline="3000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Tmax climatológica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a0499fdc59_0_18"/>
          <p:cNvSpPr txBox="1"/>
          <p:nvPr/>
        </p:nvSpPr>
        <p:spPr>
          <a:xfrm>
            <a:off x="2611437" y="1357313"/>
            <a:ext cx="3921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US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OBRIGADO!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a0499fdc59_0_18"/>
          <p:cNvSpPr txBox="1"/>
          <p:nvPr/>
        </p:nvSpPr>
        <p:spPr>
          <a:xfrm>
            <a:off x="360475" y="2137825"/>
            <a:ext cx="84246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Nome: José Alberto da Silva Ferreira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e-mail: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alberto.ferreira@inpe.br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Unidade Organizacional: </a:t>
            </a: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Divisão de Previsão de Tempo e Clima - DIPTC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URL: https://www.cptec.inpe.br/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259a72be4_0_8"/>
          <p:cNvSpPr txBox="1"/>
          <p:nvPr/>
        </p:nvSpPr>
        <p:spPr>
          <a:xfrm>
            <a:off x="823912" y="157427"/>
            <a:ext cx="685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Ferramentas Operacionais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3a259a72be4_0_8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3a259a72be4_0_8"/>
          <p:cNvSpPr txBox="1"/>
          <p:nvPr/>
        </p:nvSpPr>
        <p:spPr>
          <a:xfrm>
            <a:off x="811212" y="1363927"/>
            <a:ext cx="63501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Linux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(Korn shell, Bash e etc 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GRADS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(Grid Analysis and Display System)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ImageMagick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(free open-source software suite)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FORTRAN</a:t>
            </a:r>
            <a:r>
              <a:rPr b="0" i="0" lang="en-US" sz="18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(FORmula TRANslation System)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Python</a:t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a259a72be4_0_14"/>
          <p:cNvSpPr txBox="1"/>
          <p:nvPr/>
        </p:nvSpPr>
        <p:spPr>
          <a:xfrm>
            <a:off x="823912" y="157427"/>
            <a:ext cx="685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Produtos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a259a72be4_0_14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a259a72be4_0_14"/>
          <p:cNvSpPr txBox="1"/>
          <p:nvPr/>
        </p:nvSpPr>
        <p:spPr>
          <a:xfrm>
            <a:off x="811212" y="1363927"/>
            <a:ext cx="6350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Figuras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(PNG ou GeoTIFF 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Banco de Dados 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(ASCII)</a:t>
            </a:r>
            <a:endParaRPr b="0" i="0" sz="20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949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APIs (</a:t>
            </a:r>
            <a:r>
              <a:rPr b="0" i="0" lang="en-US" sz="2000" u="none" cap="none" strike="noStrike">
                <a:solidFill>
                  <a:srgbClr val="494949"/>
                </a:solidFill>
                <a:latin typeface="Arial"/>
                <a:ea typeface="Arial"/>
                <a:cs typeface="Arial"/>
                <a:sym typeface="Arial"/>
              </a:rPr>
              <a:t>Application Programming Interface - JSON)</a:t>
            </a:r>
            <a:endParaRPr b="0" i="0" sz="24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949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a259a72be4_0_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Banco de Dados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3a259a72be4_0_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a259a72be4_0_0"/>
          <p:cNvPicPr preferRelativeResize="0"/>
          <p:nvPr/>
        </p:nvPicPr>
        <p:blipFill rotWithShape="1">
          <a:blip r:embed="rId3">
            <a:alphaModFix/>
          </a:blip>
          <a:srcRect b="0" l="20217" r="0" t="16121"/>
          <a:stretch/>
        </p:blipFill>
        <p:spPr>
          <a:xfrm>
            <a:off x="1204550" y="1324850"/>
            <a:ext cx="6640776" cy="356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a259a72be4_0_30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JSON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a259a72be4_0_30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3a259a72be4_0_30" title="pag_ceptec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8700" y="1468300"/>
            <a:ext cx="6974124" cy="35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259a72be4_0_38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Probabilidade de Precipitação 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3a259a72be4_0_38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a259a72be4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00" y="1261625"/>
            <a:ext cx="2904051" cy="37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a30dde8f99_0_65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Temperatura mínima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3a30dde8f99_0_65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g3a30dde8f99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00" y="1261625"/>
            <a:ext cx="290405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a30dde8f99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8750" y="1244051"/>
            <a:ext cx="2904051" cy="37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30dde8f99_0_72"/>
          <p:cNvSpPr txBox="1"/>
          <p:nvPr/>
        </p:nvSpPr>
        <p:spPr>
          <a:xfrm>
            <a:off x="823912" y="157427"/>
            <a:ext cx="685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 b="0" i="0" sz="2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Temperatura máxima</a:t>
            </a:r>
            <a:endParaRPr b="0" i="0" sz="2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3a30dde8f99_0_72"/>
          <p:cNvSpPr txBox="1"/>
          <p:nvPr/>
        </p:nvSpPr>
        <p:spPr>
          <a:xfrm>
            <a:off x="211137" y="284427"/>
            <a:ext cx="34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3a30dde8f99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3900" y="1261625"/>
            <a:ext cx="290405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a30dde8f99_0_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8750" y="1244051"/>
            <a:ext cx="2904051" cy="37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a30dde8f99_0_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7860" y="1244050"/>
            <a:ext cx="2818391" cy="37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4_Pixel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Pixel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Pixel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INPE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