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9" r:id="rId1"/>
  </p:sldMasterIdLst>
  <p:notesMasterIdLst>
    <p:notesMasterId r:id="rId19"/>
  </p:notesMasterIdLst>
  <p:sldIdLst>
    <p:sldId id="290" r:id="rId2"/>
    <p:sldId id="285" r:id="rId3"/>
    <p:sldId id="293" r:id="rId4"/>
    <p:sldId id="301" r:id="rId5"/>
    <p:sldId id="304" r:id="rId6"/>
    <p:sldId id="305" r:id="rId7"/>
    <p:sldId id="303" r:id="rId8"/>
    <p:sldId id="307" r:id="rId9"/>
    <p:sldId id="308" r:id="rId10"/>
    <p:sldId id="315" r:id="rId11"/>
    <p:sldId id="314" r:id="rId12"/>
    <p:sldId id="309" r:id="rId13"/>
    <p:sldId id="296" r:id="rId14"/>
    <p:sldId id="310" r:id="rId15"/>
    <p:sldId id="311" r:id="rId16"/>
    <p:sldId id="312" r:id="rId17"/>
    <p:sldId id="313" r:id="rId18"/>
  </p:sldIdLst>
  <p:sldSz cx="12192000" cy="6858000"/>
  <p:notesSz cx="7010400" cy="9296400"/>
  <p:embeddedFontLst>
    <p:embeddedFont>
      <p:font typeface="Courier" panose="02070309020205020404" pitchFamily="49" charset="0"/>
      <p:regular r:id="rId20"/>
      <p:bold r:id="rId21"/>
      <p:italic r:id="rId22"/>
      <p:boldItalic r:id="rId23"/>
    </p:embeddedFont>
    <p:embeddedFont>
      <p:font typeface="Helvetica Neue" panose="02000503000000020004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C5BB"/>
    <a:srgbClr val="B32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74"/>
    <p:restoredTop sz="96149"/>
  </p:normalViewPr>
  <p:slideViewPr>
    <p:cSldViewPr snapToGrid="0">
      <p:cViewPr varScale="1">
        <p:scale>
          <a:sx n="126" d="100"/>
          <a:sy n="126" d="100"/>
        </p:scale>
        <p:origin x="792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7" d="100"/>
        <a:sy n="13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5875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7759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8741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2684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0923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4917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2723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5888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4305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228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9290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2613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1524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1211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2715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8987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5127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1"/>
          </p:nvPr>
        </p:nvSpPr>
        <p:spPr>
          <a:xfrm>
            <a:off x="1828800" y="3611556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09602" y="1535119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3"/>
          </p:nvPr>
        </p:nvSpPr>
        <p:spPr>
          <a:xfrm>
            <a:off x="6193380" y="1535119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4"/>
          </p:nvPr>
        </p:nvSpPr>
        <p:spPr>
          <a:xfrm>
            <a:off x="619338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609605" y="273064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4766733" y="27306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2"/>
          </p:nvPr>
        </p:nvSpPr>
        <p:spPr>
          <a:xfrm>
            <a:off x="609605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2389717" y="4800615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5"/>
              </a:spcBef>
              <a:spcAft>
                <a:spcPts val="0"/>
              </a:spcAft>
              <a:buClr>
                <a:schemeClr val="dk1"/>
              </a:buClr>
              <a:buSzPts val="2824"/>
              <a:buFont typeface="Arial"/>
              <a:buNone/>
              <a:defRPr sz="282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494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None/>
              <a:defRPr sz="2471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None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2389717" y="5367352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69CB8AB-A986-AE4C-98C2-0FA6376C640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6272784"/>
            <a:ext cx="12192000" cy="585216"/>
          </a:xfrm>
          <a:prstGeom prst="rect">
            <a:avLst/>
          </a:prstGeom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BD2DC3-E132-F098-7213-EA9DE860C41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0807" y="6262508"/>
            <a:ext cx="1786462" cy="5954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FB774F-D0BA-C80F-2701-BB4027E30852}"/>
              </a:ext>
            </a:extLst>
          </p:cNvPr>
          <p:cNvSpPr txBox="1"/>
          <p:nvPr userDrawn="1"/>
        </p:nvSpPr>
        <p:spPr>
          <a:xfrm>
            <a:off x="2218765" y="6407523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MONAN: INPE MPAS-A Training 2024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2.mmm.ucar.edu/wrf/users/tutorial/tutorial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" name="Picture 2" descr="ncar_tc.pdf">
            <a:extLst>
              <a:ext uri="{FF2B5EF4-FFF2-40B4-BE49-F238E27FC236}">
                <a16:creationId xmlns:a16="http://schemas.microsoft.com/office/drawing/2014/main" id="{B21D422C-055F-4CE2-EA5B-F2586D7A7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511" y="260933"/>
            <a:ext cx="5373384" cy="53417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183DC62-B21A-0124-F873-681A598F03EB}"/>
              </a:ext>
            </a:extLst>
          </p:cNvPr>
          <p:cNvSpPr txBox="1">
            <a:spLocks/>
          </p:cNvSpPr>
          <p:nvPr/>
        </p:nvSpPr>
        <p:spPr>
          <a:xfrm>
            <a:off x="388257" y="1336766"/>
            <a:ext cx="5366657" cy="403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 sz="4000" b="0" dirty="0">
                <a:latin typeface="+mn-lt"/>
                <a:ea typeface="+mj-ea"/>
                <a:cs typeface="+mj-cs"/>
              </a:rPr>
              <a:t>Physics</a:t>
            </a:r>
            <a:br>
              <a:rPr lang="en-US" sz="4000" b="0" dirty="0">
                <a:latin typeface="+mn-lt"/>
                <a:ea typeface="+mj-ea"/>
                <a:cs typeface="+mj-cs"/>
              </a:rPr>
            </a:br>
            <a:r>
              <a:rPr lang="en-US" sz="4000" b="0" dirty="0">
                <a:latin typeface="+mn-lt"/>
                <a:ea typeface="+mj-ea"/>
                <a:cs typeface="+mj-cs"/>
              </a:rPr>
              <a:t>and Physics Configurations in MPAS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E9B1E8-3070-9350-ABAA-49EF2B96D327}"/>
              </a:ext>
            </a:extLst>
          </p:cNvPr>
          <p:cNvSpPr txBox="1"/>
          <p:nvPr/>
        </p:nvSpPr>
        <p:spPr>
          <a:xfrm>
            <a:off x="724156" y="543116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65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1258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95719E-A8FE-01C4-D54E-153F3F9B3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0503" y="1036915"/>
            <a:ext cx="7543800" cy="4736142"/>
          </a:xfrm>
          <a:prstGeom prst="rect">
            <a:avLst/>
          </a:prstGeom>
          <a:solidFill>
            <a:schemeClr val="bg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381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D329DF5-B317-5041-70A7-82210BC03A49}"/>
              </a:ext>
            </a:extLst>
          </p:cNvPr>
          <p:cNvSpPr>
            <a:spLocks/>
          </p:cNvSpPr>
          <p:nvPr/>
        </p:nvSpPr>
        <p:spPr bwMode="auto">
          <a:xfrm>
            <a:off x="4117463" y="1460011"/>
            <a:ext cx="6735640" cy="306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sz="1600" b="1" dirty="0">
              <a:latin typeface="Courier" pitchFamily="2" charset="0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8E3B736-A0CB-D055-19B4-69B9567D23BE}"/>
              </a:ext>
            </a:extLst>
          </p:cNvPr>
          <p:cNvSpPr txBox="1">
            <a:spLocks/>
          </p:cNvSpPr>
          <p:nvPr/>
        </p:nvSpPr>
        <p:spPr>
          <a:xfrm>
            <a:off x="11066463" y="5900057"/>
            <a:ext cx="1125537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BB0EDAC5-B36E-A046-9D6B-DEE64979627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C87551-F8DE-B6B0-6848-92F56B5AD9D8}"/>
              </a:ext>
            </a:extLst>
          </p:cNvPr>
          <p:cNvSpPr txBox="1"/>
          <p:nvPr/>
        </p:nvSpPr>
        <p:spPr>
          <a:xfrm>
            <a:off x="5566970" y="455932"/>
            <a:ext cx="478534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MPAS-Model/src/core_atmosphere/physics/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182551-B1CB-EC9E-8296-CF3A612608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636"/>
          <a:stretch/>
        </p:blipFill>
        <p:spPr>
          <a:xfrm>
            <a:off x="4683513" y="1612938"/>
            <a:ext cx="6090780" cy="3670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2D7D90-031B-E4D9-D8FF-FD7A6EBE5EA9}"/>
              </a:ext>
            </a:extLst>
          </p:cNvPr>
          <p:cNvSpPr/>
          <p:nvPr/>
        </p:nvSpPr>
        <p:spPr>
          <a:xfrm>
            <a:off x="4683513" y="1804046"/>
            <a:ext cx="1968152" cy="18789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5501CE-BA9E-942B-1C61-457155D79C1D}"/>
              </a:ext>
            </a:extLst>
          </p:cNvPr>
          <p:cNvSpPr/>
          <p:nvPr/>
        </p:nvSpPr>
        <p:spPr>
          <a:xfrm>
            <a:off x="7773266" y="1804046"/>
            <a:ext cx="3045390" cy="56993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CB01DB-2F76-C7EE-AAE7-3D8B01BB99F9}"/>
              </a:ext>
            </a:extLst>
          </p:cNvPr>
          <p:cNvCxnSpPr>
            <a:cxnSpLocks/>
          </p:cNvCxnSpPr>
          <p:nvPr/>
        </p:nvCxnSpPr>
        <p:spPr>
          <a:xfrm flipV="1">
            <a:off x="6106782" y="1453143"/>
            <a:ext cx="0" cy="350903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C6A5521-284D-7072-9059-E2C3F4FA603F}"/>
              </a:ext>
            </a:extLst>
          </p:cNvPr>
          <p:cNvSpPr/>
          <p:nvPr/>
        </p:nvSpPr>
        <p:spPr>
          <a:xfrm>
            <a:off x="4683513" y="2928257"/>
            <a:ext cx="3045390" cy="21951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96AFDA-9D54-4549-DA51-0E877573F530}"/>
              </a:ext>
            </a:extLst>
          </p:cNvPr>
          <p:cNvCxnSpPr>
            <a:cxnSpLocks/>
          </p:cNvCxnSpPr>
          <p:nvPr/>
        </p:nvCxnSpPr>
        <p:spPr>
          <a:xfrm>
            <a:off x="6808240" y="5123443"/>
            <a:ext cx="0" cy="3319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C022DD-EA6A-331C-1895-ACBF25B0BBFB}"/>
              </a:ext>
            </a:extLst>
          </p:cNvPr>
          <p:cNvCxnSpPr>
            <a:cxnSpLocks/>
          </p:cNvCxnSpPr>
          <p:nvPr/>
        </p:nvCxnSpPr>
        <p:spPr>
          <a:xfrm>
            <a:off x="9051968" y="4926006"/>
            <a:ext cx="338203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B1D714-C1E0-6C39-B5A8-E1625DCAB709}"/>
              </a:ext>
            </a:extLst>
          </p:cNvPr>
          <p:cNvCxnSpPr>
            <a:cxnSpLocks/>
          </p:cNvCxnSpPr>
          <p:nvPr/>
        </p:nvCxnSpPr>
        <p:spPr>
          <a:xfrm flipV="1">
            <a:off x="10242458" y="1453143"/>
            <a:ext cx="0" cy="3509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DF313E-9EB1-91D4-094B-0B376735D62D}"/>
              </a:ext>
            </a:extLst>
          </p:cNvPr>
          <p:cNvSpPr txBox="1"/>
          <p:nvPr/>
        </p:nvSpPr>
        <p:spPr>
          <a:xfrm>
            <a:off x="5305122" y="1234475"/>
            <a:ext cx="1603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access to data files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E94CD9-AF85-CDE4-7091-25C033D186DF}"/>
              </a:ext>
            </a:extLst>
          </p:cNvPr>
          <p:cNvSpPr txBox="1"/>
          <p:nvPr/>
        </p:nvSpPr>
        <p:spPr>
          <a:xfrm>
            <a:off x="5455429" y="5384878"/>
            <a:ext cx="2705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" pitchFamily="2" charset="0"/>
              </a:rPr>
              <a:t>drivers for separate physics process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0DFD5D-4271-6661-A745-F57E4634AA18}"/>
              </a:ext>
            </a:extLst>
          </p:cNvPr>
          <p:cNvSpPr txBox="1"/>
          <p:nvPr/>
        </p:nvSpPr>
        <p:spPr>
          <a:xfrm>
            <a:off x="9343980" y="4787506"/>
            <a:ext cx="1474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Helvetica" pitchFamily="2" charset="0"/>
              </a:rPr>
              <a:t>physics modules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94BE92-0741-E4E0-2A57-D172FB07DAB2}"/>
              </a:ext>
            </a:extLst>
          </p:cNvPr>
          <p:cNvSpPr/>
          <p:nvPr/>
        </p:nvSpPr>
        <p:spPr>
          <a:xfrm>
            <a:off x="7773266" y="2725842"/>
            <a:ext cx="3045390" cy="20241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09A283-E396-8272-F901-570D0D06A151}"/>
              </a:ext>
            </a:extLst>
          </p:cNvPr>
          <p:cNvSpPr/>
          <p:nvPr/>
        </p:nvSpPr>
        <p:spPr>
          <a:xfrm>
            <a:off x="7781098" y="3460890"/>
            <a:ext cx="3045390" cy="34091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D1403E-3324-8086-D347-F79CB4C159E7}"/>
              </a:ext>
            </a:extLst>
          </p:cNvPr>
          <p:cNvSpPr/>
          <p:nvPr/>
        </p:nvSpPr>
        <p:spPr>
          <a:xfrm>
            <a:off x="4675681" y="2152310"/>
            <a:ext cx="3045390" cy="20241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0E86AE-6C6B-1CED-4795-5C5C55DD434A}"/>
              </a:ext>
            </a:extLst>
          </p:cNvPr>
          <p:cNvSpPr txBox="1"/>
          <p:nvPr/>
        </p:nvSpPr>
        <p:spPr>
          <a:xfrm>
            <a:off x="8719764" y="1219420"/>
            <a:ext cx="3045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initialization of separate physics process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F23969-625D-B75C-2BAC-6EAD87C1BA4E}"/>
              </a:ext>
            </a:extLst>
          </p:cNvPr>
          <p:cNvSpPr/>
          <p:nvPr/>
        </p:nvSpPr>
        <p:spPr>
          <a:xfrm>
            <a:off x="7781098" y="4721980"/>
            <a:ext cx="1270870" cy="40805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6616C4-D5D4-96DC-39E2-DA1023EC4F30}"/>
              </a:ext>
            </a:extLst>
          </p:cNvPr>
          <p:cNvSpPr txBox="1"/>
          <p:nvPr/>
        </p:nvSpPr>
        <p:spPr>
          <a:xfrm>
            <a:off x="8678955" y="4704064"/>
            <a:ext cx="208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5056E0-75F4-09C1-316D-D9F1E737AD8B}"/>
              </a:ext>
            </a:extLst>
          </p:cNvPr>
          <p:cNvSpPr txBox="1"/>
          <p:nvPr/>
        </p:nvSpPr>
        <p:spPr>
          <a:xfrm>
            <a:off x="8671123" y="4880318"/>
            <a:ext cx="208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62161C-D587-FE03-23F9-2A0B379749E5}"/>
              </a:ext>
            </a:extLst>
          </p:cNvPr>
          <p:cNvSpPr txBox="1"/>
          <p:nvPr/>
        </p:nvSpPr>
        <p:spPr>
          <a:xfrm>
            <a:off x="544286" y="2503714"/>
            <a:ext cx="25581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Physics code in MPAS</a:t>
            </a:r>
          </a:p>
        </p:txBody>
      </p:sp>
    </p:spTree>
    <p:extLst>
      <p:ext uri="{BB962C8B-B14F-4D97-AF65-F5344CB8AC3E}">
        <p14:creationId xmlns:p14="http://schemas.microsoft.com/office/powerpoint/2010/main" val="7420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4A50B59-4A44-9915-5D86-EED83758E5F7}"/>
              </a:ext>
            </a:extLst>
          </p:cNvPr>
          <p:cNvSpPr/>
          <p:nvPr/>
        </p:nvSpPr>
        <p:spPr>
          <a:xfrm>
            <a:off x="7051310" y="1404329"/>
            <a:ext cx="4338799" cy="3069481"/>
          </a:xfrm>
          <a:prstGeom prst="roundRect">
            <a:avLst>
              <a:gd name="adj" fmla="val 2794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AD3441D-E52A-13CD-E79E-85655FB0707F}"/>
              </a:ext>
            </a:extLst>
          </p:cNvPr>
          <p:cNvSpPr/>
          <p:nvPr/>
        </p:nvSpPr>
        <p:spPr>
          <a:xfrm>
            <a:off x="859169" y="1350120"/>
            <a:ext cx="4694738" cy="4713149"/>
          </a:xfrm>
          <a:prstGeom prst="roundRect">
            <a:avLst>
              <a:gd name="adj" fmla="val 2794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47B899-566E-3454-1802-222438D18615}"/>
              </a:ext>
            </a:extLst>
          </p:cNvPr>
          <p:cNvSpPr txBox="1"/>
          <p:nvPr/>
        </p:nvSpPr>
        <p:spPr>
          <a:xfrm>
            <a:off x="7066429" y="1426496"/>
            <a:ext cx="40720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Helvetica" pitchFamily="2" charset="0"/>
              </a:rPr>
              <a:t>P</a:t>
            </a:r>
            <a:r>
              <a:rPr lang="en-US" sz="1400" u="sng" dirty="0">
                <a:latin typeface="Helvetica" pitchFamily="2" charset="0"/>
              </a:rPr>
              <a:t>hysics drivers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All physics see the same model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Each physics component contributes to state-variable tendencies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Physics are only evaluated once per timestep</a:t>
            </a:r>
            <a:endParaRPr lang="en-US" sz="1400" dirty="0"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D90409-E11E-228D-09C8-239D78F82DF9}"/>
              </a:ext>
            </a:extLst>
          </p:cNvPr>
          <p:cNvSpPr txBox="1"/>
          <p:nvPr/>
        </p:nvSpPr>
        <p:spPr>
          <a:xfrm>
            <a:off x="7126881" y="2647558"/>
            <a:ext cx="42222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Helvetica" pitchFamily="2" charset="0"/>
              </a:rPr>
              <a:t>Clouds, longwave and shortwave radiation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Helvetica" pitchFamily="2" charset="0"/>
              </a:rPr>
              <a:t>Surface layer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Helvetica" pitchFamily="2" charset="0"/>
              </a:rPr>
              <a:t>Land surface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Helvetica" pitchFamily="2" charset="0"/>
              </a:rPr>
              <a:t>Planetary boundary layer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Helvetica" pitchFamily="2" charset="0"/>
              </a:rPr>
              <a:t>GWDO driver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latin typeface="Helvetica" pitchFamily="2" charset="0"/>
              </a:rPr>
              <a:t>Convection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Helvetica" pitchFamily="2" charset="0"/>
            </a:endParaRPr>
          </a:p>
          <a:p>
            <a:r>
              <a:rPr lang="en-US" sz="1400" dirty="0">
                <a:latin typeface="Helvetica" pitchFamily="2" charset="0"/>
              </a:rPr>
              <a:t>Result – state variable tendencies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AC2E26-B4D3-654A-D592-D6CDA449357C}"/>
              </a:ext>
            </a:extLst>
          </p:cNvPr>
          <p:cNvSpPr txBox="1"/>
          <p:nvPr/>
        </p:nvSpPr>
        <p:spPr>
          <a:xfrm>
            <a:off x="1508897" y="2137336"/>
            <a:ext cx="40695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Call physics</a:t>
            </a:r>
          </a:p>
          <a:p>
            <a:endParaRPr lang="en-US" dirty="0"/>
          </a:p>
          <a:p>
            <a:r>
              <a:rPr lang="en-US" dirty="0"/>
              <a:t>Do </a:t>
            </a:r>
            <a:r>
              <a:rPr lang="en-US" dirty="0" err="1"/>
              <a:t>dynamics_split_steps</a:t>
            </a:r>
            <a:endParaRPr lang="en-US" dirty="0"/>
          </a:p>
          <a:p>
            <a:r>
              <a:rPr lang="en-US" dirty="0"/>
              <a:t>     Do rk3_step = 1, 3</a:t>
            </a:r>
          </a:p>
          <a:p>
            <a:r>
              <a:rPr lang="en-US" dirty="0"/>
              <a:t>	</a:t>
            </a:r>
            <a:r>
              <a:rPr lang="en-US" i="1" dirty="0"/>
              <a:t>compute large-time-step tendency</a:t>
            </a:r>
            <a:endParaRPr lang="en-US" dirty="0"/>
          </a:p>
          <a:p>
            <a:r>
              <a:rPr lang="en-US" dirty="0"/>
              <a:t>	Do </a:t>
            </a:r>
            <a:r>
              <a:rPr lang="en-US" dirty="0" err="1"/>
              <a:t>acoustic_steps</a:t>
            </a:r>
            <a:endParaRPr lang="en-US" dirty="0"/>
          </a:p>
          <a:p>
            <a:r>
              <a:rPr lang="en-US" dirty="0"/>
              <a:t>		</a:t>
            </a:r>
            <a:r>
              <a:rPr lang="en-US" i="1" dirty="0"/>
              <a:t>update u rho, theta and w</a:t>
            </a:r>
          </a:p>
          <a:p>
            <a:r>
              <a:rPr lang="en-US" dirty="0"/>
              <a:t>	End </a:t>
            </a:r>
            <a:r>
              <a:rPr lang="en-US" dirty="0" err="1"/>
              <a:t>acoustic_steps</a:t>
            </a:r>
            <a:endParaRPr lang="en-US" dirty="0"/>
          </a:p>
          <a:p>
            <a:r>
              <a:rPr lang="en-US" dirty="0"/>
              <a:t>     End rk3_step</a:t>
            </a:r>
          </a:p>
          <a:p>
            <a:r>
              <a:rPr lang="en-US" dirty="0"/>
              <a:t>End </a:t>
            </a:r>
            <a:r>
              <a:rPr lang="en-US" dirty="0" err="1"/>
              <a:t>dynamics_split_steps</a:t>
            </a:r>
            <a:endParaRPr lang="en-US" dirty="0"/>
          </a:p>
          <a:p>
            <a:endParaRPr lang="en-US" dirty="0"/>
          </a:p>
          <a:p>
            <a:r>
              <a:rPr lang="en-US" dirty="0"/>
              <a:t>Do scalar_rk3_step = 1, 3</a:t>
            </a:r>
          </a:p>
          <a:p>
            <a:r>
              <a:rPr lang="en-US" i="1" dirty="0"/>
              <a:t>     scalar RK3 transport</a:t>
            </a:r>
          </a:p>
          <a:p>
            <a:r>
              <a:rPr lang="en-US" dirty="0"/>
              <a:t>End scalar_rk3_step</a:t>
            </a:r>
          </a:p>
          <a:p>
            <a:endParaRPr lang="en-US" dirty="0"/>
          </a:p>
          <a:p>
            <a:r>
              <a:rPr lang="en-US" dirty="0"/>
              <a:t>Call microphysics</a:t>
            </a: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C24CF78D-09C9-4222-7C06-7DE4FA1AA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742" y="0"/>
            <a:ext cx="8976258" cy="1143000"/>
          </a:xfrm>
        </p:spPr>
        <p:txBody>
          <a:bodyPr/>
          <a:lstStyle/>
          <a:p>
            <a:r>
              <a:rPr lang="en-US" sz="3200" b="0" dirty="0">
                <a:latin typeface="+mn-lt"/>
              </a:rPr>
              <a:t>MPAS Model Simulation Sequence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1743FE-798C-BDAA-CC55-419E9FA556C3}"/>
              </a:ext>
            </a:extLst>
          </p:cNvPr>
          <p:cNvSpPr txBox="1"/>
          <p:nvPr/>
        </p:nvSpPr>
        <p:spPr>
          <a:xfrm>
            <a:off x="908264" y="1368531"/>
            <a:ext cx="25042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Initialize model state, physics</a:t>
            </a:r>
          </a:p>
          <a:p>
            <a:endParaRPr lang="en-US" dirty="0"/>
          </a:p>
          <a:p>
            <a:r>
              <a:rPr lang="en-US" dirty="0"/>
              <a:t>     Do timesteps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68A0EA-78E6-8CBB-046D-62BE29A66B26}"/>
              </a:ext>
            </a:extLst>
          </p:cNvPr>
          <p:cNvSpPr txBox="1"/>
          <p:nvPr/>
        </p:nvSpPr>
        <p:spPr>
          <a:xfrm>
            <a:off x="1208972" y="5682782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timesteps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4434E7C-3100-2B14-4783-B3C746B7B84A}"/>
              </a:ext>
            </a:extLst>
          </p:cNvPr>
          <p:cNvCxnSpPr>
            <a:cxnSpLocks/>
          </p:cNvCxnSpPr>
          <p:nvPr/>
        </p:nvCxnSpPr>
        <p:spPr>
          <a:xfrm flipV="1">
            <a:off x="2602051" y="1614007"/>
            <a:ext cx="4430852" cy="675061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68D870B-9BE6-7FCC-4E76-FE4ABB0A9873}"/>
              </a:ext>
            </a:extLst>
          </p:cNvPr>
          <p:cNvCxnSpPr>
            <a:cxnSpLocks/>
          </p:cNvCxnSpPr>
          <p:nvPr/>
        </p:nvCxnSpPr>
        <p:spPr>
          <a:xfrm flipH="1" flipV="1">
            <a:off x="5492537" y="3583957"/>
            <a:ext cx="1650829" cy="693471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AAB30F5-236E-015F-5143-DD5BC25C59A7}"/>
              </a:ext>
            </a:extLst>
          </p:cNvPr>
          <p:cNvCxnSpPr>
            <a:cxnSpLocks/>
          </p:cNvCxnSpPr>
          <p:nvPr/>
        </p:nvCxnSpPr>
        <p:spPr>
          <a:xfrm flipH="1">
            <a:off x="3540999" y="4289702"/>
            <a:ext cx="3602367" cy="564596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E0FEA13C-2D12-01BB-4608-A3E0B3D61827}"/>
              </a:ext>
            </a:extLst>
          </p:cNvPr>
          <p:cNvSpPr/>
          <p:nvPr/>
        </p:nvSpPr>
        <p:spPr>
          <a:xfrm>
            <a:off x="7068697" y="4639506"/>
            <a:ext cx="4338799" cy="1110781"/>
          </a:xfrm>
          <a:prstGeom prst="roundRect">
            <a:avLst>
              <a:gd name="adj" fmla="val 2794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34991DB-0BF0-305E-D5C5-A0E53063FF55}"/>
              </a:ext>
            </a:extLst>
          </p:cNvPr>
          <p:cNvSpPr txBox="1"/>
          <p:nvPr/>
        </p:nvSpPr>
        <p:spPr>
          <a:xfrm>
            <a:off x="7137230" y="4713150"/>
            <a:ext cx="4050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Microphysics directly updates the model state (theta, q).</a:t>
            </a:r>
          </a:p>
          <a:p>
            <a:r>
              <a:rPr lang="en-US" dirty="0"/>
              <a:t>The heating (</a:t>
            </a:r>
            <a:r>
              <a:rPr lang="en-US" dirty="0">
                <a:latin typeface="Symbol" pitchFamily="2" charset="2"/>
              </a:rPr>
              <a:t>q</a:t>
            </a:r>
            <a:r>
              <a:rPr lang="en-US" dirty="0"/>
              <a:t>) tendency from the microphysics is also used in the dynamics.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7371C72-596A-1A82-0BB3-124E034C28E3}"/>
              </a:ext>
            </a:extLst>
          </p:cNvPr>
          <p:cNvCxnSpPr>
            <a:cxnSpLocks/>
          </p:cNvCxnSpPr>
          <p:nvPr/>
        </p:nvCxnSpPr>
        <p:spPr>
          <a:xfrm flipV="1">
            <a:off x="3013224" y="4872709"/>
            <a:ext cx="4038089" cy="632102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12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6E8EBB-D8D8-AB0A-1118-DA6EDEC087B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16812" y="239485"/>
            <a:ext cx="8975188" cy="82068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b="0" dirty="0">
                <a:latin typeface="+mn-lt"/>
                <a:ea typeface="ヒラギノ角ゴ ProN W3" charset="0"/>
                <a:cs typeface="Helvetica Neue" charset="0"/>
              </a:rPr>
              <a:t>Scale-Aware Convection Schemes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9450CE-DE3F-D6AB-3DE5-A72780C55712}"/>
              </a:ext>
            </a:extLst>
          </p:cNvPr>
          <p:cNvSpPr txBox="1"/>
          <p:nvPr/>
        </p:nvSpPr>
        <p:spPr>
          <a:xfrm>
            <a:off x="2451923" y="1609919"/>
            <a:ext cx="81398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variable resolution applications with mesh sizes ranging from mesoscale to cloud-permitting scale, we need to consider physics that is ‘scale-aware’.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53C4F4-DD19-604C-B982-B7799D87AE23}"/>
              </a:ext>
            </a:extLst>
          </p:cNvPr>
          <p:cNvGrpSpPr/>
          <p:nvPr/>
        </p:nvGrpSpPr>
        <p:grpSpPr>
          <a:xfrm>
            <a:off x="2212438" y="3032278"/>
            <a:ext cx="3015021" cy="2936123"/>
            <a:chOff x="546924" y="2840358"/>
            <a:chExt cx="3015021" cy="2936123"/>
          </a:xfrm>
        </p:grpSpPr>
        <p:pic>
          <p:nvPicPr>
            <p:cNvPr id="6" name="Picture 5" descr="korea_refine_1.tiff">
              <a:extLst>
                <a:ext uri="{FF2B5EF4-FFF2-40B4-BE49-F238E27FC236}">
                  <a16:creationId xmlns:a16="http://schemas.microsoft.com/office/drawing/2014/main" id="{70EBEB18-CACB-6EDE-ADF5-49024B826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924" y="2840358"/>
              <a:ext cx="3015021" cy="293612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DF0A5E-5BA5-119B-F4BE-E8D7BBA0B3AC}"/>
                </a:ext>
              </a:extLst>
            </p:cNvPr>
            <p:cNvSpPr txBox="1"/>
            <p:nvPr/>
          </p:nvSpPr>
          <p:spPr>
            <a:xfrm>
              <a:off x="695032" y="5323319"/>
              <a:ext cx="816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global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8412072-917C-09B9-A22D-CF684EB2EA20}"/>
              </a:ext>
            </a:extLst>
          </p:cNvPr>
          <p:cNvGrpSpPr/>
          <p:nvPr/>
        </p:nvGrpSpPr>
        <p:grpSpPr>
          <a:xfrm>
            <a:off x="6046501" y="3032278"/>
            <a:ext cx="4654110" cy="2936123"/>
            <a:chOff x="4380987" y="2840358"/>
            <a:chExt cx="4654110" cy="2936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C9EC90-79C0-8E0D-7555-3F9C896C1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0987" y="2840358"/>
              <a:ext cx="4287083" cy="293612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5C04D0-37FD-6A0B-6046-C8BDD534DF8A}"/>
                </a:ext>
              </a:extLst>
            </p:cNvPr>
            <p:cNvSpPr txBox="1"/>
            <p:nvPr/>
          </p:nvSpPr>
          <p:spPr>
            <a:xfrm>
              <a:off x="7676197" y="5323563"/>
              <a:ext cx="1358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regional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727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39A56B-1476-1F5F-D5BC-27F768A0A60C}"/>
              </a:ext>
            </a:extLst>
          </p:cNvPr>
          <p:cNvSpPr txBox="1"/>
          <p:nvPr/>
        </p:nvSpPr>
        <p:spPr>
          <a:xfrm>
            <a:off x="4956313" y="5842672"/>
            <a:ext cx="2316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(From ECMWF)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D760B2-D10A-CB78-3CA8-35635D6644C7}"/>
              </a:ext>
            </a:extLst>
          </p:cNvPr>
          <p:cNvGrpSpPr/>
          <p:nvPr/>
        </p:nvGrpSpPr>
        <p:grpSpPr>
          <a:xfrm>
            <a:off x="5437694" y="995239"/>
            <a:ext cx="5524595" cy="5222875"/>
            <a:chOff x="-54592" y="1295400"/>
            <a:chExt cx="7974631" cy="514508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B34271-8FF4-B0D4-CC43-F35D4FF95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000" y="1295400"/>
              <a:ext cx="5329238" cy="3514725"/>
            </a:xfrm>
            <a:custGeom>
              <a:avLst/>
              <a:gdLst>
                <a:gd name="T0" fmla="*/ 2147483646 w 3357"/>
                <a:gd name="T1" fmla="*/ 2147483646 h 2214"/>
                <a:gd name="T2" fmla="*/ 2147483646 w 3357"/>
                <a:gd name="T3" fmla="*/ 2147483646 h 2214"/>
                <a:gd name="T4" fmla="*/ 2147483646 w 3357"/>
                <a:gd name="T5" fmla="*/ 2147483646 h 2214"/>
                <a:gd name="T6" fmla="*/ 2147483646 w 3357"/>
                <a:gd name="T7" fmla="*/ 2147483646 h 2214"/>
                <a:gd name="T8" fmla="*/ 2147483646 w 3357"/>
                <a:gd name="T9" fmla="*/ 2147483646 h 2214"/>
                <a:gd name="T10" fmla="*/ 2147483646 w 3357"/>
                <a:gd name="T11" fmla="*/ 2147483646 h 2214"/>
                <a:gd name="T12" fmla="*/ 2147483646 w 3357"/>
                <a:gd name="T13" fmla="*/ 2147483646 h 2214"/>
                <a:gd name="T14" fmla="*/ 2147483646 w 3357"/>
                <a:gd name="T15" fmla="*/ 2147483646 h 2214"/>
                <a:gd name="T16" fmla="*/ 2147483646 w 3357"/>
                <a:gd name="T17" fmla="*/ 2147483646 h 2214"/>
                <a:gd name="T18" fmla="*/ 2147483646 w 3357"/>
                <a:gd name="T19" fmla="*/ 2147483646 h 2214"/>
                <a:gd name="T20" fmla="*/ 2147483646 w 3357"/>
                <a:gd name="T21" fmla="*/ 2147483646 h 2214"/>
                <a:gd name="T22" fmla="*/ 2147483646 w 3357"/>
                <a:gd name="T23" fmla="*/ 2147483646 h 2214"/>
                <a:gd name="T24" fmla="*/ 2147483646 w 3357"/>
                <a:gd name="T25" fmla="*/ 2147483646 h 2214"/>
                <a:gd name="T26" fmla="*/ 2147483646 w 3357"/>
                <a:gd name="T27" fmla="*/ 2147483646 h 2214"/>
                <a:gd name="T28" fmla="*/ 2147483646 w 3357"/>
                <a:gd name="T29" fmla="*/ 2147483646 h 2214"/>
                <a:gd name="T30" fmla="*/ 2147483646 w 3357"/>
                <a:gd name="T31" fmla="*/ 2147483646 h 2214"/>
                <a:gd name="T32" fmla="*/ 2147483646 w 3357"/>
                <a:gd name="T33" fmla="*/ 2147483646 h 2214"/>
                <a:gd name="T34" fmla="*/ 2147483646 w 3357"/>
                <a:gd name="T35" fmla="*/ 2147483646 h 2214"/>
                <a:gd name="T36" fmla="*/ 2147483646 w 3357"/>
                <a:gd name="T37" fmla="*/ 0 h 2214"/>
                <a:gd name="T38" fmla="*/ 2147483646 w 3357"/>
                <a:gd name="T39" fmla="*/ 2147483646 h 2214"/>
                <a:gd name="T40" fmla="*/ 2147483646 w 3357"/>
                <a:gd name="T41" fmla="*/ 2147483646 h 2214"/>
                <a:gd name="T42" fmla="*/ 2147483646 w 3357"/>
                <a:gd name="T43" fmla="*/ 2147483646 h 2214"/>
                <a:gd name="T44" fmla="*/ 2147483646 w 3357"/>
                <a:gd name="T45" fmla="*/ 2147483646 h 2214"/>
                <a:gd name="T46" fmla="*/ 2147483646 w 3357"/>
                <a:gd name="T47" fmla="*/ 2147483646 h 2214"/>
                <a:gd name="T48" fmla="*/ 2147483646 w 3357"/>
                <a:gd name="T49" fmla="*/ 2147483646 h 2214"/>
                <a:gd name="T50" fmla="*/ 2147483646 w 3357"/>
                <a:gd name="T51" fmla="*/ 2147483646 h 2214"/>
                <a:gd name="T52" fmla="*/ 2147483646 w 3357"/>
                <a:gd name="T53" fmla="*/ 2147483646 h 2214"/>
                <a:gd name="T54" fmla="*/ 2147483646 w 3357"/>
                <a:gd name="T55" fmla="*/ 2147483646 h 2214"/>
                <a:gd name="T56" fmla="*/ 2147483646 w 3357"/>
                <a:gd name="T57" fmla="*/ 2147483646 h 2214"/>
                <a:gd name="T58" fmla="*/ 2147483646 w 3357"/>
                <a:gd name="T59" fmla="*/ 2147483646 h 2214"/>
                <a:gd name="T60" fmla="*/ 2147483646 w 3357"/>
                <a:gd name="T61" fmla="*/ 2147483646 h 2214"/>
                <a:gd name="T62" fmla="*/ 2147483646 w 3357"/>
                <a:gd name="T63" fmla="*/ 2147483646 h 2214"/>
                <a:gd name="T64" fmla="*/ 2147483646 w 3357"/>
                <a:gd name="T65" fmla="*/ 2147483646 h 2214"/>
                <a:gd name="T66" fmla="*/ 2147483646 w 3357"/>
                <a:gd name="T67" fmla="*/ 2147483646 h 2214"/>
                <a:gd name="T68" fmla="*/ 2147483646 w 3357"/>
                <a:gd name="T69" fmla="*/ 2147483646 h 2214"/>
                <a:gd name="T70" fmla="*/ 2147483646 w 3357"/>
                <a:gd name="T71" fmla="*/ 2147483646 h 221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57"/>
                <a:gd name="T109" fmla="*/ 0 h 2214"/>
                <a:gd name="T110" fmla="*/ 3357 w 3357"/>
                <a:gd name="T111" fmla="*/ 2214 h 221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57" h="2214">
                  <a:moveTo>
                    <a:pt x="1917" y="2214"/>
                  </a:moveTo>
                  <a:lnTo>
                    <a:pt x="2700" y="2214"/>
                  </a:lnTo>
                  <a:lnTo>
                    <a:pt x="2754" y="2142"/>
                  </a:lnTo>
                  <a:lnTo>
                    <a:pt x="2709" y="2070"/>
                  </a:lnTo>
                  <a:lnTo>
                    <a:pt x="2745" y="2016"/>
                  </a:lnTo>
                  <a:lnTo>
                    <a:pt x="2754" y="1962"/>
                  </a:lnTo>
                  <a:lnTo>
                    <a:pt x="2718" y="1908"/>
                  </a:lnTo>
                  <a:lnTo>
                    <a:pt x="2763" y="1845"/>
                  </a:lnTo>
                  <a:lnTo>
                    <a:pt x="2745" y="1791"/>
                  </a:lnTo>
                  <a:lnTo>
                    <a:pt x="2691" y="1746"/>
                  </a:lnTo>
                  <a:lnTo>
                    <a:pt x="2745" y="1692"/>
                  </a:lnTo>
                  <a:lnTo>
                    <a:pt x="2745" y="1638"/>
                  </a:lnTo>
                  <a:lnTo>
                    <a:pt x="2691" y="1602"/>
                  </a:lnTo>
                  <a:lnTo>
                    <a:pt x="2718" y="1557"/>
                  </a:lnTo>
                  <a:lnTo>
                    <a:pt x="2745" y="1512"/>
                  </a:lnTo>
                  <a:lnTo>
                    <a:pt x="2709" y="1458"/>
                  </a:lnTo>
                  <a:lnTo>
                    <a:pt x="2772" y="1368"/>
                  </a:lnTo>
                  <a:lnTo>
                    <a:pt x="2745" y="1323"/>
                  </a:lnTo>
                  <a:lnTo>
                    <a:pt x="2691" y="1260"/>
                  </a:lnTo>
                  <a:lnTo>
                    <a:pt x="2736" y="1161"/>
                  </a:lnTo>
                  <a:lnTo>
                    <a:pt x="2727" y="1080"/>
                  </a:lnTo>
                  <a:lnTo>
                    <a:pt x="2718" y="1017"/>
                  </a:lnTo>
                  <a:lnTo>
                    <a:pt x="2745" y="945"/>
                  </a:lnTo>
                  <a:lnTo>
                    <a:pt x="2691" y="891"/>
                  </a:lnTo>
                  <a:lnTo>
                    <a:pt x="2727" y="846"/>
                  </a:lnTo>
                  <a:lnTo>
                    <a:pt x="2718" y="783"/>
                  </a:lnTo>
                  <a:lnTo>
                    <a:pt x="2754" y="729"/>
                  </a:lnTo>
                  <a:lnTo>
                    <a:pt x="2691" y="675"/>
                  </a:lnTo>
                  <a:lnTo>
                    <a:pt x="2781" y="594"/>
                  </a:lnTo>
                  <a:lnTo>
                    <a:pt x="2763" y="540"/>
                  </a:lnTo>
                  <a:lnTo>
                    <a:pt x="2835" y="531"/>
                  </a:lnTo>
                  <a:lnTo>
                    <a:pt x="2898" y="423"/>
                  </a:lnTo>
                  <a:lnTo>
                    <a:pt x="3105" y="360"/>
                  </a:lnTo>
                  <a:lnTo>
                    <a:pt x="3222" y="288"/>
                  </a:lnTo>
                  <a:lnTo>
                    <a:pt x="3276" y="288"/>
                  </a:lnTo>
                  <a:lnTo>
                    <a:pt x="3357" y="180"/>
                  </a:lnTo>
                  <a:lnTo>
                    <a:pt x="3330" y="117"/>
                  </a:lnTo>
                  <a:lnTo>
                    <a:pt x="2745" y="0"/>
                  </a:lnTo>
                  <a:lnTo>
                    <a:pt x="1449" y="0"/>
                  </a:lnTo>
                  <a:lnTo>
                    <a:pt x="540" y="27"/>
                  </a:lnTo>
                  <a:lnTo>
                    <a:pt x="207" y="54"/>
                  </a:lnTo>
                  <a:lnTo>
                    <a:pt x="63" y="72"/>
                  </a:lnTo>
                  <a:lnTo>
                    <a:pt x="0" y="126"/>
                  </a:lnTo>
                  <a:lnTo>
                    <a:pt x="126" y="207"/>
                  </a:lnTo>
                  <a:lnTo>
                    <a:pt x="252" y="243"/>
                  </a:lnTo>
                  <a:lnTo>
                    <a:pt x="414" y="270"/>
                  </a:lnTo>
                  <a:lnTo>
                    <a:pt x="810" y="342"/>
                  </a:lnTo>
                  <a:lnTo>
                    <a:pt x="1341" y="405"/>
                  </a:lnTo>
                  <a:lnTo>
                    <a:pt x="1458" y="486"/>
                  </a:lnTo>
                  <a:lnTo>
                    <a:pt x="1575" y="531"/>
                  </a:lnTo>
                  <a:lnTo>
                    <a:pt x="1719" y="540"/>
                  </a:lnTo>
                  <a:lnTo>
                    <a:pt x="1701" y="612"/>
                  </a:lnTo>
                  <a:lnTo>
                    <a:pt x="1935" y="693"/>
                  </a:lnTo>
                  <a:lnTo>
                    <a:pt x="1863" y="747"/>
                  </a:lnTo>
                  <a:lnTo>
                    <a:pt x="1899" y="882"/>
                  </a:lnTo>
                  <a:lnTo>
                    <a:pt x="1935" y="936"/>
                  </a:lnTo>
                  <a:lnTo>
                    <a:pt x="1872" y="981"/>
                  </a:lnTo>
                  <a:lnTo>
                    <a:pt x="1908" y="1053"/>
                  </a:lnTo>
                  <a:lnTo>
                    <a:pt x="1890" y="1188"/>
                  </a:lnTo>
                  <a:lnTo>
                    <a:pt x="1899" y="1314"/>
                  </a:lnTo>
                  <a:lnTo>
                    <a:pt x="1854" y="1395"/>
                  </a:lnTo>
                  <a:lnTo>
                    <a:pt x="1917" y="1467"/>
                  </a:lnTo>
                  <a:lnTo>
                    <a:pt x="1854" y="1575"/>
                  </a:lnTo>
                  <a:lnTo>
                    <a:pt x="1908" y="1638"/>
                  </a:lnTo>
                  <a:lnTo>
                    <a:pt x="1872" y="1710"/>
                  </a:lnTo>
                  <a:lnTo>
                    <a:pt x="1917" y="1773"/>
                  </a:lnTo>
                  <a:lnTo>
                    <a:pt x="1854" y="1872"/>
                  </a:lnTo>
                  <a:lnTo>
                    <a:pt x="1899" y="1908"/>
                  </a:lnTo>
                  <a:lnTo>
                    <a:pt x="1863" y="2016"/>
                  </a:lnTo>
                  <a:lnTo>
                    <a:pt x="1908" y="2079"/>
                  </a:lnTo>
                  <a:lnTo>
                    <a:pt x="1863" y="2160"/>
                  </a:lnTo>
                  <a:lnTo>
                    <a:pt x="1917" y="2214"/>
                  </a:lnTo>
                  <a:close/>
                </a:path>
              </a:pathLst>
            </a:custGeom>
            <a:gradFill rotWithShape="0">
              <a:gsLst>
                <a:gs pos="0">
                  <a:srgbClr val="707070"/>
                </a:gs>
                <a:gs pos="100000">
                  <a:srgbClr val="969696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90285AC-B1D8-9F55-F855-D082B170E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913" y="5029200"/>
              <a:ext cx="885825" cy="828675"/>
            </a:xfrm>
            <a:custGeom>
              <a:avLst/>
              <a:gdLst/>
              <a:ahLst/>
              <a:cxnLst>
                <a:cxn ang="0">
                  <a:pos x="558" y="441"/>
                </a:cxn>
                <a:cxn ang="0">
                  <a:pos x="324" y="360"/>
                </a:cxn>
                <a:cxn ang="0">
                  <a:pos x="162" y="225"/>
                </a:cxn>
                <a:cxn ang="0">
                  <a:pos x="45" y="81"/>
                </a:cxn>
                <a:cxn ang="0">
                  <a:pos x="9" y="0"/>
                </a:cxn>
                <a:cxn ang="0">
                  <a:pos x="0" y="72"/>
                </a:cxn>
                <a:cxn ang="0">
                  <a:pos x="45" y="189"/>
                </a:cxn>
                <a:cxn ang="0">
                  <a:pos x="189" y="333"/>
                </a:cxn>
                <a:cxn ang="0">
                  <a:pos x="342" y="450"/>
                </a:cxn>
                <a:cxn ang="0">
                  <a:pos x="540" y="522"/>
                </a:cxn>
                <a:cxn ang="0">
                  <a:pos x="558" y="441"/>
                </a:cxn>
              </a:cxnLst>
              <a:rect l="0" t="0" r="r" b="b"/>
              <a:pathLst>
                <a:path w="558" h="522">
                  <a:moveTo>
                    <a:pt x="558" y="441"/>
                  </a:moveTo>
                  <a:lnTo>
                    <a:pt x="324" y="360"/>
                  </a:lnTo>
                  <a:lnTo>
                    <a:pt x="162" y="225"/>
                  </a:lnTo>
                  <a:lnTo>
                    <a:pt x="45" y="81"/>
                  </a:lnTo>
                  <a:lnTo>
                    <a:pt x="9" y="0"/>
                  </a:lnTo>
                  <a:lnTo>
                    <a:pt x="0" y="72"/>
                  </a:lnTo>
                  <a:lnTo>
                    <a:pt x="45" y="189"/>
                  </a:lnTo>
                  <a:lnTo>
                    <a:pt x="189" y="333"/>
                  </a:lnTo>
                  <a:lnTo>
                    <a:pt x="342" y="450"/>
                  </a:lnTo>
                  <a:lnTo>
                    <a:pt x="540" y="522"/>
                  </a:lnTo>
                  <a:lnTo>
                    <a:pt x="558" y="44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FD4F86C-31A5-4FD1-543F-DFC2541ED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563" y="4457700"/>
              <a:ext cx="2043112" cy="1443038"/>
            </a:xfrm>
            <a:custGeom>
              <a:avLst/>
              <a:gdLst>
                <a:gd name="T0" fmla="*/ 2147483646 w 1287"/>
                <a:gd name="T1" fmla="*/ 0 h 909"/>
                <a:gd name="T2" fmla="*/ 2147483646 w 1287"/>
                <a:gd name="T3" fmla="*/ 2147483646 h 909"/>
                <a:gd name="T4" fmla="*/ 2147483646 w 1287"/>
                <a:gd name="T5" fmla="*/ 2147483646 h 909"/>
                <a:gd name="T6" fmla="*/ 2147483646 w 1287"/>
                <a:gd name="T7" fmla="*/ 2147483646 h 909"/>
                <a:gd name="T8" fmla="*/ 2147483646 w 1287"/>
                <a:gd name="T9" fmla="*/ 2147483646 h 909"/>
                <a:gd name="T10" fmla="*/ 2147483646 w 1287"/>
                <a:gd name="T11" fmla="*/ 2147483646 h 909"/>
                <a:gd name="T12" fmla="*/ 2147483646 w 1287"/>
                <a:gd name="T13" fmla="*/ 2147483646 h 909"/>
                <a:gd name="T14" fmla="*/ 0 w 1287"/>
                <a:gd name="T15" fmla="*/ 2147483646 h 909"/>
                <a:gd name="T16" fmla="*/ 0 w 1287"/>
                <a:gd name="T17" fmla="*/ 2147483646 h 909"/>
                <a:gd name="T18" fmla="*/ 2147483646 w 1287"/>
                <a:gd name="T19" fmla="*/ 2147483646 h 909"/>
                <a:gd name="T20" fmla="*/ 2147483646 w 1287"/>
                <a:gd name="T21" fmla="*/ 2147483646 h 909"/>
                <a:gd name="T22" fmla="*/ 2147483646 w 1287"/>
                <a:gd name="T23" fmla="*/ 2147483646 h 909"/>
                <a:gd name="T24" fmla="*/ 2147483646 w 1287"/>
                <a:gd name="T25" fmla="*/ 2147483646 h 909"/>
                <a:gd name="T26" fmla="*/ 2147483646 w 1287"/>
                <a:gd name="T27" fmla="*/ 2147483646 h 909"/>
                <a:gd name="T28" fmla="*/ 2147483646 w 1287"/>
                <a:gd name="T29" fmla="*/ 2147483646 h 909"/>
                <a:gd name="T30" fmla="*/ 2147483646 w 1287"/>
                <a:gd name="T31" fmla="*/ 2147483646 h 909"/>
                <a:gd name="T32" fmla="*/ 2147483646 w 1287"/>
                <a:gd name="T33" fmla="*/ 2147483646 h 909"/>
                <a:gd name="T34" fmla="*/ 2147483646 w 1287"/>
                <a:gd name="T35" fmla="*/ 2147483646 h 909"/>
                <a:gd name="T36" fmla="*/ 2147483646 w 1287"/>
                <a:gd name="T37" fmla="*/ 2147483646 h 909"/>
                <a:gd name="T38" fmla="*/ 2147483646 w 1287"/>
                <a:gd name="T39" fmla="*/ 0 h 909"/>
                <a:gd name="T40" fmla="*/ 2147483646 w 1287"/>
                <a:gd name="T41" fmla="*/ 0 h 90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87"/>
                <a:gd name="T64" fmla="*/ 0 h 909"/>
                <a:gd name="T65" fmla="*/ 1287 w 1287"/>
                <a:gd name="T66" fmla="*/ 909 h 90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87" h="909">
                  <a:moveTo>
                    <a:pt x="567" y="0"/>
                  </a:moveTo>
                  <a:lnTo>
                    <a:pt x="567" y="189"/>
                  </a:lnTo>
                  <a:lnTo>
                    <a:pt x="504" y="423"/>
                  </a:lnTo>
                  <a:lnTo>
                    <a:pt x="369" y="639"/>
                  </a:lnTo>
                  <a:lnTo>
                    <a:pt x="216" y="729"/>
                  </a:lnTo>
                  <a:lnTo>
                    <a:pt x="108" y="648"/>
                  </a:lnTo>
                  <a:lnTo>
                    <a:pt x="63" y="675"/>
                  </a:lnTo>
                  <a:lnTo>
                    <a:pt x="0" y="756"/>
                  </a:lnTo>
                  <a:lnTo>
                    <a:pt x="0" y="819"/>
                  </a:lnTo>
                  <a:lnTo>
                    <a:pt x="63" y="909"/>
                  </a:lnTo>
                  <a:lnTo>
                    <a:pt x="1224" y="909"/>
                  </a:lnTo>
                  <a:lnTo>
                    <a:pt x="1278" y="828"/>
                  </a:lnTo>
                  <a:lnTo>
                    <a:pt x="1287" y="774"/>
                  </a:lnTo>
                  <a:lnTo>
                    <a:pt x="1215" y="666"/>
                  </a:lnTo>
                  <a:lnTo>
                    <a:pt x="1134" y="684"/>
                  </a:lnTo>
                  <a:lnTo>
                    <a:pt x="1098" y="729"/>
                  </a:lnTo>
                  <a:lnTo>
                    <a:pt x="900" y="621"/>
                  </a:lnTo>
                  <a:lnTo>
                    <a:pt x="801" y="477"/>
                  </a:lnTo>
                  <a:lnTo>
                    <a:pt x="729" y="243"/>
                  </a:lnTo>
                  <a:lnTo>
                    <a:pt x="711" y="0"/>
                  </a:lnTo>
                  <a:lnTo>
                    <a:pt x="567" y="0"/>
                  </a:lnTo>
                  <a:close/>
                </a:path>
              </a:pathLst>
            </a:custGeom>
            <a:gradFill rotWithShape="0">
              <a:gsLst>
                <a:gs pos="0">
                  <a:srgbClr val="A7A7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396C2B0-F3F8-A0D5-5360-FE929AF64B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0288" y="1311275"/>
              <a:ext cx="5332412" cy="3559175"/>
              <a:chOff x="1449" y="826"/>
              <a:chExt cx="3359" cy="2242"/>
            </a:xfrm>
          </p:grpSpPr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FAD19F1E-9E44-0431-AE8E-160D4CE3C8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6" y="1515"/>
                <a:ext cx="138" cy="1528"/>
              </a:xfrm>
              <a:custGeom>
                <a:avLst/>
                <a:gdLst>
                  <a:gd name="T0" fmla="*/ 51 w 138"/>
                  <a:gd name="T1" fmla="*/ 1528 h 1528"/>
                  <a:gd name="T2" fmla="*/ 89 w 138"/>
                  <a:gd name="T3" fmla="*/ 1503 h 1528"/>
                  <a:gd name="T4" fmla="*/ 51 w 138"/>
                  <a:gd name="T5" fmla="*/ 1403 h 1528"/>
                  <a:gd name="T6" fmla="*/ 76 w 138"/>
                  <a:gd name="T7" fmla="*/ 1252 h 1528"/>
                  <a:gd name="T8" fmla="*/ 39 w 138"/>
                  <a:gd name="T9" fmla="*/ 1227 h 1528"/>
                  <a:gd name="T10" fmla="*/ 101 w 138"/>
                  <a:gd name="T11" fmla="*/ 1140 h 1528"/>
                  <a:gd name="T12" fmla="*/ 64 w 138"/>
                  <a:gd name="T13" fmla="*/ 1102 h 1528"/>
                  <a:gd name="T14" fmla="*/ 26 w 138"/>
                  <a:gd name="T15" fmla="*/ 1090 h 1528"/>
                  <a:gd name="T16" fmla="*/ 64 w 138"/>
                  <a:gd name="T17" fmla="*/ 1064 h 1528"/>
                  <a:gd name="T18" fmla="*/ 64 w 138"/>
                  <a:gd name="T19" fmla="*/ 952 h 1528"/>
                  <a:gd name="T20" fmla="*/ 14 w 138"/>
                  <a:gd name="T21" fmla="*/ 939 h 1528"/>
                  <a:gd name="T22" fmla="*/ 89 w 138"/>
                  <a:gd name="T23" fmla="*/ 902 h 1528"/>
                  <a:gd name="T24" fmla="*/ 39 w 138"/>
                  <a:gd name="T25" fmla="*/ 789 h 1528"/>
                  <a:gd name="T26" fmla="*/ 114 w 138"/>
                  <a:gd name="T27" fmla="*/ 689 h 1528"/>
                  <a:gd name="T28" fmla="*/ 26 w 138"/>
                  <a:gd name="T29" fmla="*/ 614 h 1528"/>
                  <a:gd name="T30" fmla="*/ 64 w 138"/>
                  <a:gd name="T31" fmla="*/ 576 h 1528"/>
                  <a:gd name="T32" fmla="*/ 89 w 138"/>
                  <a:gd name="T33" fmla="*/ 501 h 1528"/>
                  <a:gd name="T34" fmla="*/ 51 w 138"/>
                  <a:gd name="T35" fmla="*/ 488 h 1528"/>
                  <a:gd name="T36" fmla="*/ 64 w 138"/>
                  <a:gd name="T37" fmla="*/ 451 h 1528"/>
                  <a:gd name="T38" fmla="*/ 76 w 138"/>
                  <a:gd name="T39" fmla="*/ 413 h 1528"/>
                  <a:gd name="T40" fmla="*/ 101 w 138"/>
                  <a:gd name="T41" fmla="*/ 288 h 1528"/>
                  <a:gd name="T42" fmla="*/ 64 w 138"/>
                  <a:gd name="T43" fmla="*/ 251 h 1528"/>
                  <a:gd name="T44" fmla="*/ 64 w 138"/>
                  <a:gd name="T45" fmla="*/ 213 h 1528"/>
                  <a:gd name="T46" fmla="*/ 76 w 138"/>
                  <a:gd name="T47" fmla="*/ 150 h 1528"/>
                  <a:gd name="T48" fmla="*/ 64 w 138"/>
                  <a:gd name="T49" fmla="*/ 113 h 1528"/>
                  <a:gd name="T50" fmla="*/ 101 w 138"/>
                  <a:gd name="T51" fmla="*/ 75 h 1528"/>
                  <a:gd name="T52" fmla="*/ 51 w 138"/>
                  <a:gd name="T53" fmla="*/ 13 h 1528"/>
                  <a:gd name="T54" fmla="*/ 14 w 138"/>
                  <a:gd name="T55" fmla="*/ 0 h 152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38"/>
                  <a:gd name="T85" fmla="*/ 0 h 1528"/>
                  <a:gd name="T86" fmla="*/ 138 w 138"/>
                  <a:gd name="T87" fmla="*/ 1528 h 152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38" h="1528">
                    <a:moveTo>
                      <a:pt x="51" y="1528"/>
                    </a:moveTo>
                    <a:cubicBezTo>
                      <a:pt x="64" y="1520"/>
                      <a:pt x="80" y="1515"/>
                      <a:pt x="89" y="1503"/>
                    </a:cubicBezTo>
                    <a:cubicBezTo>
                      <a:pt x="125" y="1458"/>
                      <a:pt x="84" y="1425"/>
                      <a:pt x="51" y="1403"/>
                    </a:cubicBezTo>
                    <a:cubicBezTo>
                      <a:pt x="115" y="1305"/>
                      <a:pt x="111" y="1356"/>
                      <a:pt x="76" y="1252"/>
                    </a:cubicBezTo>
                    <a:cubicBezTo>
                      <a:pt x="71" y="1238"/>
                      <a:pt x="51" y="1235"/>
                      <a:pt x="39" y="1227"/>
                    </a:cubicBezTo>
                    <a:cubicBezTo>
                      <a:pt x="92" y="1192"/>
                      <a:pt x="138" y="1196"/>
                      <a:pt x="101" y="1140"/>
                    </a:cubicBezTo>
                    <a:cubicBezTo>
                      <a:pt x="91" y="1125"/>
                      <a:pt x="79" y="1112"/>
                      <a:pt x="64" y="1102"/>
                    </a:cubicBezTo>
                    <a:cubicBezTo>
                      <a:pt x="53" y="1095"/>
                      <a:pt x="39" y="1094"/>
                      <a:pt x="26" y="1090"/>
                    </a:cubicBezTo>
                    <a:cubicBezTo>
                      <a:pt x="39" y="1081"/>
                      <a:pt x="53" y="1075"/>
                      <a:pt x="64" y="1064"/>
                    </a:cubicBezTo>
                    <a:cubicBezTo>
                      <a:pt x="82" y="1046"/>
                      <a:pt x="131" y="970"/>
                      <a:pt x="64" y="952"/>
                    </a:cubicBezTo>
                    <a:cubicBezTo>
                      <a:pt x="47" y="948"/>
                      <a:pt x="31" y="943"/>
                      <a:pt x="14" y="939"/>
                    </a:cubicBezTo>
                    <a:cubicBezTo>
                      <a:pt x="27" y="935"/>
                      <a:pt x="86" y="919"/>
                      <a:pt x="89" y="902"/>
                    </a:cubicBezTo>
                    <a:cubicBezTo>
                      <a:pt x="109" y="801"/>
                      <a:pt x="94" y="808"/>
                      <a:pt x="39" y="789"/>
                    </a:cubicBezTo>
                    <a:cubicBezTo>
                      <a:pt x="69" y="743"/>
                      <a:pt x="96" y="740"/>
                      <a:pt x="114" y="689"/>
                    </a:cubicBezTo>
                    <a:cubicBezTo>
                      <a:pt x="95" y="633"/>
                      <a:pt x="81" y="631"/>
                      <a:pt x="26" y="614"/>
                    </a:cubicBezTo>
                    <a:cubicBezTo>
                      <a:pt x="39" y="601"/>
                      <a:pt x="55" y="592"/>
                      <a:pt x="64" y="576"/>
                    </a:cubicBezTo>
                    <a:cubicBezTo>
                      <a:pt x="77" y="553"/>
                      <a:pt x="89" y="501"/>
                      <a:pt x="89" y="501"/>
                    </a:cubicBezTo>
                    <a:cubicBezTo>
                      <a:pt x="76" y="497"/>
                      <a:pt x="57" y="500"/>
                      <a:pt x="51" y="488"/>
                    </a:cubicBezTo>
                    <a:cubicBezTo>
                      <a:pt x="45" y="476"/>
                      <a:pt x="60" y="463"/>
                      <a:pt x="64" y="451"/>
                    </a:cubicBezTo>
                    <a:cubicBezTo>
                      <a:pt x="68" y="438"/>
                      <a:pt x="72" y="426"/>
                      <a:pt x="76" y="413"/>
                    </a:cubicBezTo>
                    <a:cubicBezTo>
                      <a:pt x="34" y="351"/>
                      <a:pt x="58" y="347"/>
                      <a:pt x="101" y="288"/>
                    </a:cubicBezTo>
                    <a:cubicBezTo>
                      <a:pt x="89" y="276"/>
                      <a:pt x="79" y="261"/>
                      <a:pt x="64" y="251"/>
                    </a:cubicBezTo>
                    <a:cubicBezTo>
                      <a:pt x="24" y="225"/>
                      <a:pt x="0" y="255"/>
                      <a:pt x="64" y="213"/>
                    </a:cubicBezTo>
                    <a:cubicBezTo>
                      <a:pt x="68" y="192"/>
                      <a:pt x="76" y="171"/>
                      <a:pt x="76" y="150"/>
                    </a:cubicBezTo>
                    <a:cubicBezTo>
                      <a:pt x="76" y="137"/>
                      <a:pt x="60" y="125"/>
                      <a:pt x="64" y="113"/>
                    </a:cubicBezTo>
                    <a:cubicBezTo>
                      <a:pt x="70" y="96"/>
                      <a:pt x="89" y="88"/>
                      <a:pt x="101" y="75"/>
                    </a:cubicBezTo>
                    <a:cubicBezTo>
                      <a:pt x="87" y="31"/>
                      <a:pt x="97" y="36"/>
                      <a:pt x="51" y="13"/>
                    </a:cubicBezTo>
                    <a:cubicBezTo>
                      <a:pt x="39" y="7"/>
                      <a:pt x="14" y="0"/>
                      <a:pt x="14" y="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5267D78D-EE6B-7D68-37DA-22823CE6970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275" y="1536"/>
                <a:ext cx="138" cy="1528"/>
              </a:xfrm>
              <a:custGeom>
                <a:avLst/>
                <a:gdLst>
                  <a:gd name="T0" fmla="*/ 51 w 138"/>
                  <a:gd name="T1" fmla="*/ 1528 h 1528"/>
                  <a:gd name="T2" fmla="*/ 89 w 138"/>
                  <a:gd name="T3" fmla="*/ 1503 h 1528"/>
                  <a:gd name="T4" fmla="*/ 51 w 138"/>
                  <a:gd name="T5" fmla="*/ 1403 h 1528"/>
                  <a:gd name="T6" fmla="*/ 76 w 138"/>
                  <a:gd name="T7" fmla="*/ 1252 h 1528"/>
                  <a:gd name="T8" fmla="*/ 39 w 138"/>
                  <a:gd name="T9" fmla="*/ 1227 h 1528"/>
                  <a:gd name="T10" fmla="*/ 101 w 138"/>
                  <a:gd name="T11" fmla="*/ 1140 h 1528"/>
                  <a:gd name="T12" fmla="*/ 64 w 138"/>
                  <a:gd name="T13" fmla="*/ 1102 h 1528"/>
                  <a:gd name="T14" fmla="*/ 26 w 138"/>
                  <a:gd name="T15" fmla="*/ 1090 h 1528"/>
                  <a:gd name="T16" fmla="*/ 64 w 138"/>
                  <a:gd name="T17" fmla="*/ 1064 h 1528"/>
                  <a:gd name="T18" fmla="*/ 64 w 138"/>
                  <a:gd name="T19" fmla="*/ 952 h 1528"/>
                  <a:gd name="T20" fmla="*/ 14 w 138"/>
                  <a:gd name="T21" fmla="*/ 939 h 1528"/>
                  <a:gd name="T22" fmla="*/ 89 w 138"/>
                  <a:gd name="T23" fmla="*/ 902 h 1528"/>
                  <a:gd name="T24" fmla="*/ 39 w 138"/>
                  <a:gd name="T25" fmla="*/ 789 h 1528"/>
                  <a:gd name="T26" fmla="*/ 114 w 138"/>
                  <a:gd name="T27" fmla="*/ 689 h 1528"/>
                  <a:gd name="T28" fmla="*/ 26 w 138"/>
                  <a:gd name="T29" fmla="*/ 614 h 1528"/>
                  <a:gd name="T30" fmla="*/ 64 w 138"/>
                  <a:gd name="T31" fmla="*/ 576 h 1528"/>
                  <a:gd name="T32" fmla="*/ 89 w 138"/>
                  <a:gd name="T33" fmla="*/ 501 h 1528"/>
                  <a:gd name="T34" fmla="*/ 51 w 138"/>
                  <a:gd name="T35" fmla="*/ 488 h 1528"/>
                  <a:gd name="T36" fmla="*/ 64 w 138"/>
                  <a:gd name="T37" fmla="*/ 451 h 1528"/>
                  <a:gd name="T38" fmla="*/ 76 w 138"/>
                  <a:gd name="T39" fmla="*/ 413 h 1528"/>
                  <a:gd name="T40" fmla="*/ 101 w 138"/>
                  <a:gd name="T41" fmla="*/ 288 h 1528"/>
                  <a:gd name="T42" fmla="*/ 64 w 138"/>
                  <a:gd name="T43" fmla="*/ 251 h 1528"/>
                  <a:gd name="T44" fmla="*/ 64 w 138"/>
                  <a:gd name="T45" fmla="*/ 213 h 1528"/>
                  <a:gd name="T46" fmla="*/ 76 w 138"/>
                  <a:gd name="T47" fmla="*/ 150 h 1528"/>
                  <a:gd name="T48" fmla="*/ 64 w 138"/>
                  <a:gd name="T49" fmla="*/ 113 h 1528"/>
                  <a:gd name="T50" fmla="*/ 101 w 138"/>
                  <a:gd name="T51" fmla="*/ 75 h 1528"/>
                  <a:gd name="T52" fmla="*/ 51 w 138"/>
                  <a:gd name="T53" fmla="*/ 13 h 1528"/>
                  <a:gd name="T54" fmla="*/ 14 w 138"/>
                  <a:gd name="T55" fmla="*/ 0 h 152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38"/>
                  <a:gd name="T85" fmla="*/ 0 h 1528"/>
                  <a:gd name="T86" fmla="*/ 138 w 138"/>
                  <a:gd name="T87" fmla="*/ 1528 h 152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38" h="1528">
                    <a:moveTo>
                      <a:pt x="51" y="1528"/>
                    </a:moveTo>
                    <a:cubicBezTo>
                      <a:pt x="64" y="1520"/>
                      <a:pt x="80" y="1515"/>
                      <a:pt x="89" y="1503"/>
                    </a:cubicBezTo>
                    <a:cubicBezTo>
                      <a:pt x="125" y="1458"/>
                      <a:pt x="84" y="1425"/>
                      <a:pt x="51" y="1403"/>
                    </a:cubicBezTo>
                    <a:cubicBezTo>
                      <a:pt x="115" y="1305"/>
                      <a:pt x="111" y="1356"/>
                      <a:pt x="76" y="1252"/>
                    </a:cubicBezTo>
                    <a:cubicBezTo>
                      <a:pt x="71" y="1238"/>
                      <a:pt x="51" y="1235"/>
                      <a:pt x="39" y="1227"/>
                    </a:cubicBezTo>
                    <a:cubicBezTo>
                      <a:pt x="92" y="1192"/>
                      <a:pt x="138" y="1196"/>
                      <a:pt x="101" y="1140"/>
                    </a:cubicBezTo>
                    <a:cubicBezTo>
                      <a:pt x="91" y="1125"/>
                      <a:pt x="79" y="1112"/>
                      <a:pt x="64" y="1102"/>
                    </a:cubicBezTo>
                    <a:cubicBezTo>
                      <a:pt x="53" y="1095"/>
                      <a:pt x="39" y="1094"/>
                      <a:pt x="26" y="1090"/>
                    </a:cubicBezTo>
                    <a:cubicBezTo>
                      <a:pt x="39" y="1081"/>
                      <a:pt x="53" y="1075"/>
                      <a:pt x="64" y="1064"/>
                    </a:cubicBezTo>
                    <a:cubicBezTo>
                      <a:pt x="82" y="1046"/>
                      <a:pt x="131" y="970"/>
                      <a:pt x="64" y="952"/>
                    </a:cubicBezTo>
                    <a:cubicBezTo>
                      <a:pt x="47" y="948"/>
                      <a:pt x="31" y="943"/>
                      <a:pt x="14" y="939"/>
                    </a:cubicBezTo>
                    <a:cubicBezTo>
                      <a:pt x="27" y="935"/>
                      <a:pt x="86" y="919"/>
                      <a:pt x="89" y="902"/>
                    </a:cubicBezTo>
                    <a:cubicBezTo>
                      <a:pt x="109" y="801"/>
                      <a:pt x="94" y="808"/>
                      <a:pt x="39" y="789"/>
                    </a:cubicBezTo>
                    <a:cubicBezTo>
                      <a:pt x="69" y="743"/>
                      <a:pt x="96" y="740"/>
                      <a:pt x="114" y="689"/>
                    </a:cubicBezTo>
                    <a:cubicBezTo>
                      <a:pt x="95" y="633"/>
                      <a:pt x="81" y="631"/>
                      <a:pt x="26" y="614"/>
                    </a:cubicBezTo>
                    <a:cubicBezTo>
                      <a:pt x="39" y="601"/>
                      <a:pt x="55" y="592"/>
                      <a:pt x="64" y="576"/>
                    </a:cubicBezTo>
                    <a:cubicBezTo>
                      <a:pt x="77" y="553"/>
                      <a:pt x="89" y="501"/>
                      <a:pt x="89" y="501"/>
                    </a:cubicBezTo>
                    <a:cubicBezTo>
                      <a:pt x="76" y="497"/>
                      <a:pt x="57" y="500"/>
                      <a:pt x="51" y="488"/>
                    </a:cubicBezTo>
                    <a:cubicBezTo>
                      <a:pt x="45" y="476"/>
                      <a:pt x="60" y="463"/>
                      <a:pt x="64" y="451"/>
                    </a:cubicBezTo>
                    <a:cubicBezTo>
                      <a:pt x="68" y="438"/>
                      <a:pt x="72" y="426"/>
                      <a:pt x="76" y="413"/>
                    </a:cubicBezTo>
                    <a:cubicBezTo>
                      <a:pt x="34" y="351"/>
                      <a:pt x="58" y="347"/>
                      <a:pt x="101" y="288"/>
                    </a:cubicBezTo>
                    <a:cubicBezTo>
                      <a:pt x="89" y="276"/>
                      <a:pt x="79" y="261"/>
                      <a:pt x="64" y="251"/>
                    </a:cubicBezTo>
                    <a:cubicBezTo>
                      <a:pt x="24" y="225"/>
                      <a:pt x="0" y="255"/>
                      <a:pt x="64" y="213"/>
                    </a:cubicBezTo>
                    <a:cubicBezTo>
                      <a:pt x="68" y="192"/>
                      <a:pt x="76" y="171"/>
                      <a:pt x="76" y="150"/>
                    </a:cubicBezTo>
                    <a:cubicBezTo>
                      <a:pt x="76" y="137"/>
                      <a:pt x="60" y="125"/>
                      <a:pt x="64" y="113"/>
                    </a:cubicBezTo>
                    <a:cubicBezTo>
                      <a:pt x="70" y="96"/>
                      <a:pt x="89" y="88"/>
                      <a:pt x="101" y="75"/>
                    </a:cubicBezTo>
                    <a:cubicBezTo>
                      <a:pt x="87" y="31"/>
                      <a:pt x="97" y="36"/>
                      <a:pt x="51" y="13"/>
                    </a:cubicBezTo>
                    <a:cubicBezTo>
                      <a:pt x="39" y="7"/>
                      <a:pt x="14" y="0"/>
                      <a:pt x="14" y="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6B880012-2863-447E-BF91-DA0235CD61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5" y="952"/>
                <a:ext cx="663" cy="586"/>
              </a:xfrm>
              <a:custGeom>
                <a:avLst/>
                <a:gdLst>
                  <a:gd name="T0" fmla="*/ 0 w 663"/>
                  <a:gd name="T1" fmla="*/ 576 h 586"/>
                  <a:gd name="T2" fmla="*/ 50 w 663"/>
                  <a:gd name="T3" fmla="*/ 526 h 586"/>
                  <a:gd name="T4" fmla="*/ 87 w 663"/>
                  <a:gd name="T5" fmla="*/ 501 h 586"/>
                  <a:gd name="T6" fmla="*/ 137 w 663"/>
                  <a:gd name="T7" fmla="*/ 425 h 586"/>
                  <a:gd name="T8" fmla="*/ 188 w 663"/>
                  <a:gd name="T9" fmla="*/ 363 h 586"/>
                  <a:gd name="T10" fmla="*/ 200 w 663"/>
                  <a:gd name="T11" fmla="*/ 325 h 586"/>
                  <a:gd name="T12" fmla="*/ 238 w 663"/>
                  <a:gd name="T13" fmla="*/ 313 h 586"/>
                  <a:gd name="T14" fmla="*/ 388 w 663"/>
                  <a:gd name="T15" fmla="*/ 263 h 586"/>
                  <a:gd name="T16" fmla="*/ 588 w 663"/>
                  <a:gd name="T17" fmla="*/ 175 h 586"/>
                  <a:gd name="T18" fmla="*/ 663 w 663"/>
                  <a:gd name="T19" fmla="*/ 75 h 586"/>
                  <a:gd name="T20" fmla="*/ 588 w 663"/>
                  <a:gd name="T21" fmla="*/ 0 h 58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3"/>
                  <a:gd name="T34" fmla="*/ 0 h 586"/>
                  <a:gd name="T35" fmla="*/ 663 w 663"/>
                  <a:gd name="T36" fmla="*/ 586 h 58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3" h="586">
                    <a:moveTo>
                      <a:pt x="0" y="576"/>
                    </a:moveTo>
                    <a:cubicBezTo>
                      <a:pt x="81" y="548"/>
                      <a:pt x="1" y="586"/>
                      <a:pt x="50" y="526"/>
                    </a:cubicBezTo>
                    <a:cubicBezTo>
                      <a:pt x="59" y="514"/>
                      <a:pt x="75" y="509"/>
                      <a:pt x="87" y="501"/>
                    </a:cubicBezTo>
                    <a:cubicBezTo>
                      <a:pt x="66" y="390"/>
                      <a:pt x="59" y="470"/>
                      <a:pt x="137" y="425"/>
                    </a:cubicBezTo>
                    <a:cubicBezTo>
                      <a:pt x="160" y="412"/>
                      <a:pt x="169" y="382"/>
                      <a:pt x="188" y="363"/>
                    </a:cubicBezTo>
                    <a:cubicBezTo>
                      <a:pt x="192" y="350"/>
                      <a:pt x="191" y="334"/>
                      <a:pt x="200" y="325"/>
                    </a:cubicBezTo>
                    <a:cubicBezTo>
                      <a:pt x="209" y="316"/>
                      <a:pt x="225" y="317"/>
                      <a:pt x="238" y="313"/>
                    </a:cubicBezTo>
                    <a:cubicBezTo>
                      <a:pt x="288" y="296"/>
                      <a:pt x="338" y="279"/>
                      <a:pt x="388" y="263"/>
                    </a:cubicBezTo>
                    <a:cubicBezTo>
                      <a:pt x="456" y="218"/>
                      <a:pt x="509" y="194"/>
                      <a:pt x="588" y="175"/>
                    </a:cubicBezTo>
                    <a:cubicBezTo>
                      <a:pt x="619" y="128"/>
                      <a:pt x="646" y="128"/>
                      <a:pt x="663" y="75"/>
                    </a:cubicBezTo>
                    <a:cubicBezTo>
                      <a:pt x="645" y="0"/>
                      <a:pt x="649" y="29"/>
                      <a:pt x="588" y="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9">
                <a:extLst>
                  <a:ext uri="{FF2B5EF4-FFF2-40B4-BE49-F238E27FC236}">
                    <a16:creationId xmlns:a16="http://schemas.microsoft.com/office/drawing/2014/main" id="{89074AB4-44A1-0AA5-150E-65ED865A37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6" y="3068"/>
                <a:ext cx="81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10">
                <a:extLst>
                  <a:ext uri="{FF2B5EF4-FFF2-40B4-BE49-F238E27FC236}">
                    <a16:creationId xmlns:a16="http://schemas.microsoft.com/office/drawing/2014/main" id="{3F7BF4F9-0C82-7105-5DE4-F2B98D9BB71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449" y="897"/>
                <a:ext cx="1940" cy="649"/>
              </a:xfrm>
              <a:custGeom>
                <a:avLst/>
                <a:gdLst>
                  <a:gd name="T0" fmla="*/ 0 w 663"/>
                  <a:gd name="T1" fmla="*/ 2406 h 586"/>
                  <a:gd name="T2" fmla="*/ 168182076 w 663"/>
                  <a:gd name="T3" fmla="*/ 2198 h 586"/>
                  <a:gd name="T4" fmla="*/ 293937093 w 663"/>
                  <a:gd name="T5" fmla="*/ 2094 h 586"/>
                  <a:gd name="T6" fmla="*/ 462065803 w 663"/>
                  <a:gd name="T7" fmla="*/ 1773 h 586"/>
                  <a:gd name="T8" fmla="*/ 633880820 w 663"/>
                  <a:gd name="T9" fmla="*/ 1516 h 586"/>
                  <a:gd name="T10" fmla="*/ 674416778 w 663"/>
                  <a:gd name="T11" fmla="*/ 1361 h 586"/>
                  <a:gd name="T12" fmla="*/ 802465073 w 663"/>
                  <a:gd name="T13" fmla="*/ 1306 h 586"/>
                  <a:gd name="T14" fmla="*/ 1308426329 w 663"/>
                  <a:gd name="T15" fmla="*/ 1096 h 586"/>
                  <a:gd name="T16" fmla="*/ 1984036841 w 663"/>
                  <a:gd name="T17" fmla="*/ 731 h 586"/>
                  <a:gd name="T18" fmla="*/ 2147483646 w 663"/>
                  <a:gd name="T19" fmla="*/ 311 h 586"/>
                  <a:gd name="T20" fmla="*/ 1984036841 w 663"/>
                  <a:gd name="T21" fmla="*/ 0 h 58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3"/>
                  <a:gd name="T34" fmla="*/ 0 h 586"/>
                  <a:gd name="T35" fmla="*/ 663 w 663"/>
                  <a:gd name="T36" fmla="*/ 586 h 58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3" h="586">
                    <a:moveTo>
                      <a:pt x="0" y="576"/>
                    </a:moveTo>
                    <a:cubicBezTo>
                      <a:pt x="81" y="548"/>
                      <a:pt x="1" y="586"/>
                      <a:pt x="50" y="526"/>
                    </a:cubicBezTo>
                    <a:cubicBezTo>
                      <a:pt x="59" y="514"/>
                      <a:pt x="75" y="509"/>
                      <a:pt x="87" y="501"/>
                    </a:cubicBezTo>
                    <a:cubicBezTo>
                      <a:pt x="66" y="390"/>
                      <a:pt x="59" y="470"/>
                      <a:pt x="137" y="425"/>
                    </a:cubicBezTo>
                    <a:cubicBezTo>
                      <a:pt x="160" y="412"/>
                      <a:pt x="169" y="382"/>
                      <a:pt x="188" y="363"/>
                    </a:cubicBezTo>
                    <a:cubicBezTo>
                      <a:pt x="192" y="350"/>
                      <a:pt x="191" y="334"/>
                      <a:pt x="200" y="325"/>
                    </a:cubicBezTo>
                    <a:cubicBezTo>
                      <a:pt x="209" y="316"/>
                      <a:pt x="225" y="317"/>
                      <a:pt x="238" y="313"/>
                    </a:cubicBezTo>
                    <a:cubicBezTo>
                      <a:pt x="288" y="296"/>
                      <a:pt x="338" y="279"/>
                      <a:pt x="388" y="263"/>
                    </a:cubicBezTo>
                    <a:cubicBezTo>
                      <a:pt x="456" y="218"/>
                      <a:pt x="509" y="194"/>
                      <a:pt x="588" y="175"/>
                    </a:cubicBezTo>
                    <a:cubicBezTo>
                      <a:pt x="619" y="128"/>
                      <a:pt x="646" y="128"/>
                      <a:pt x="663" y="75"/>
                    </a:cubicBezTo>
                    <a:cubicBezTo>
                      <a:pt x="645" y="0"/>
                      <a:pt x="649" y="29"/>
                      <a:pt x="588" y="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11">
                <a:extLst>
                  <a:ext uri="{FF2B5EF4-FFF2-40B4-BE49-F238E27FC236}">
                    <a16:creationId xmlns:a16="http://schemas.microsoft.com/office/drawing/2014/main" id="{76A09905-757D-D199-0195-1850CF5C9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5" y="826"/>
                <a:ext cx="3093" cy="126"/>
              </a:xfrm>
              <a:custGeom>
                <a:avLst/>
                <a:gdLst>
                  <a:gd name="T0" fmla="*/ 0 w 3093"/>
                  <a:gd name="T1" fmla="*/ 63 h 126"/>
                  <a:gd name="T2" fmla="*/ 752 w 3093"/>
                  <a:gd name="T3" fmla="*/ 25 h 126"/>
                  <a:gd name="T4" fmla="*/ 1703 w 3093"/>
                  <a:gd name="T5" fmla="*/ 0 h 126"/>
                  <a:gd name="T6" fmla="*/ 2517 w 3093"/>
                  <a:gd name="T7" fmla="*/ 13 h 126"/>
                  <a:gd name="T8" fmla="*/ 2868 w 3093"/>
                  <a:gd name="T9" fmla="*/ 76 h 126"/>
                  <a:gd name="T10" fmla="*/ 3093 w 3093"/>
                  <a:gd name="T11" fmla="*/ 126 h 1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93"/>
                  <a:gd name="T19" fmla="*/ 0 h 126"/>
                  <a:gd name="T20" fmla="*/ 3093 w 3093"/>
                  <a:gd name="T21" fmla="*/ 126 h 1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93" h="126">
                    <a:moveTo>
                      <a:pt x="0" y="63"/>
                    </a:moveTo>
                    <a:lnTo>
                      <a:pt x="752" y="25"/>
                    </a:lnTo>
                    <a:lnTo>
                      <a:pt x="1703" y="0"/>
                    </a:lnTo>
                    <a:lnTo>
                      <a:pt x="2517" y="13"/>
                    </a:lnTo>
                    <a:lnTo>
                      <a:pt x="2868" y="76"/>
                    </a:lnTo>
                    <a:lnTo>
                      <a:pt x="3093" y="126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AutoShape 12">
              <a:extLst>
                <a:ext uri="{FF2B5EF4-FFF2-40B4-BE49-F238E27FC236}">
                  <a16:creationId xmlns:a16="http://schemas.microsoft.com/office/drawing/2014/main" id="{77334CF4-FC6E-7CA3-128F-A47EB815975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342063" y="4252913"/>
              <a:ext cx="558800" cy="374650"/>
            </a:xfrm>
            <a:prstGeom prst="curvedUpArrow">
              <a:avLst>
                <a:gd name="adj1" fmla="val 35175"/>
                <a:gd name="adj2" fmla="val 61443"/>
                <a:gd name="adj3" fmla="val 3130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" name="AutoShape 13">
              <a:extLst>
                <a:ext uri="{FF2B5EF4-FFF2-40B4-BE49-F238E27FC236}">
                  <a16:creationId xmlns:a16="http://schemas.microsoft.com/office/drawing/2014/main" id="{9AE55302-E497-2138-3F29-FC61871B21F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354763" y="3789363"/>
              <a:ext cx="558800" cy="374650"/>
            </a:xfrm>
            <a:prstGeom prst="curvedUpArrow">
              <a:avLst>
                <a:gd name="adj1" fmla="val 35175"/>
                <a:gd name="adj2" fmla="val 61443"/>
                <a:gd name="adj3" fmla="val 31301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" name="AutoShape 14">
              <a:extLst>
                <a:ext uri="{FF2B5EF4-FFF2-40B4-BE49-F238E27FC236}">
                  <a16:creationId xmlns:a16="http://schemas.microsoft.com/office/drawing/2014/main" id="{3CE92B06-2F8E-CEA3-2F00-E1982562E71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334125" y="3113088"/>
              <a:ext cx="558800" cy="374650"/>
            </a:xfrm>
            <a:prstGeom prst="curvedUpArrow">
              <a:avLst>
                <a:gd name="adj1" fmla="val 35175"/>
                <a:gd name="adj2" fmla="val 61443"/>
                <a:gd name="adj3" fmla="val 3130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989AD8F0-5DF0-4985-7412-05218411EF3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346825" y="2649538"/>
              <a:ext cx="558800" cy="374650"/>
            </a:xfrm>
            <a:prstGeom prst="curvedUpArrow">
              <a:avLst>
                <a:gd name="adj1" fmla="val 35175"/>
                <a:gd name="adj2" fmla="val 61443"/>
                <a:gd name="adj3" fmla="val 31301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55A53415-1253-BFF8-D693-A91EED23F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3800" y="4344988"/>
              <a:ext cx="558800" cy="374650"/>
            </a:xfrm>
            <a:prstGeom prst="curvedUpArrow">
              <a:avLst>
                <a:gd name="adj1" fmla="val 35175"/>
                <a:gd name="adj2" fmla="val 61443"/>
                <a:gd name="adj3" fmla="val 3130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15CFA963-BE23-5C38-A477-597BA89DCC7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5016500" y="3881438"/>
              <a:ext cx="558800" cy="374650"/>
            </a:xfrm>
            <a:prstGeom prst="curvedUpArrow">
              <a:avLst>
                <a:gd name="adj1" fmla="val 35175"/>
                <a:gd name="adj2" fmla="val 61443"/>
                <a:gd name="adj3" fmla="val 31301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AF28A40C-887F-74AA-8712-EC6A165B9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400" y="3065463"/>
              <a:ext cx="558800" cy="374650"/>
            </a:xfrm>
            <a:prstGeom prst="curvedUpArrow">
              <a:avLst>
                <a:gd name="adj1" fmla="val 35175"/>
                <a:gd name="adj2" fmla="val 61443"/>
                <a:gd name="adj3" fmla="val 3130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" name="AutoShape 19">
              <a:extLst>
                <a:ext uri="{FF2B5EF4-FFF2-40B4-BE49-F238E27FC236}">
                  <a16:creationId xmlns:a16="http://schemas.microsoft.com/office/drawing/2014/main" id="{BE14062C-39CB-07A7-3B40-A316C1EEF29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5867400" y="3048000"/>
              <a:ext cx="558800" cy="374650"/>
            </a:xfrm>
            <a:prstGeom prst="curvedUpArrow">
              <a:avLst>
                <a:gd name="adj1" fmla="val 35175"/>
                <a:gd name="adj2" fmla="val 61443"/>
                <a:gd name="adj3" fmla="val 31301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" name="AutoShape 20">
              <a:extLst>
                <a:ext uri="{FF2B5EF4-FFF2-40B4-BE49-F238E27FC236}">
                  <a16:creationId xmlns:a16="http://schemas.microsoft.com/office/drawing/2014/main" id="{52F42877-52FB-484A-195C-22435F76A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3124200"/>
              <a:ext cx="277813" cy="1730375"/>
            </a:xfrm>
            <a:prstGeom prst="upArrow">
              <a:avLst>
                <a:gd name="adj1" fmla="val 50000"/>
                <a:gd name="adj2" fmla="val 155714"/>
              </a:avLst>
            </a:prstGeom>
            <a:gradFill rotWithShape="0">
              <a:gsLst>
                <a:gs pos="0">
                  <a:schemeClr val="bg2">
                    <a:gamma/>
                    <a:shade val="3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67C820B3-F717-E95C-F961-84EC9EE1C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2988" y="1592263"/>
              <a:ext cx="873125" cy="496887"/>
            </a:xfrm>
            <a:custGeom>
              <a:avLst/>
              <a:gdLst>
                <a:gd name="G0" fmla="+- 12427 0 0"/>
                <a:gd name="G1" fmla="+- 3796 0 0"/>
                <a:gd name="G2" fmla="+- 12158 0 3796"/>
                <a:gd name="G3" fmla="+- G2 0 3796"/>
                <a:gd name="G4" fmla="*/ G3 32768 32059"/>
                <a:gd name="G5" fmla="*/ G4 1 2"/>
                <a:gd name="G6" fmla="+- 21600 0 12427"/>
                <a:gd name="G7" fmla="*/ G6 3796 6079"/>
                <a:gd name="G8" fmla="+- G7 12427 0"/>
                <a:gd name="T0" fmla="*/ 12427 w 21600"/>
                <a:gd name="T1" fmla="*/ 0 h 21600"/>
                <a:gd name="T2" fmla="*/ 12427 w 21600"/>
                <a:gd name="T3" fmla="*/ 12158 h 21600"/>
                <a:gd name="T4" fmla="*/ 2334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427" y="0"/>
                  </a:lnTo>
                  <a:lnTo>
                    <a:pt x="12427" y="3796"/>
                  </a:lnTo>
                  <a:cubicBezTo>
                    <a:pt x="5564" y="3796"/>
                    <a:pt x="0" y="7540"/>
                    <a:pt x="0" y="12158"/>
                  </a:cubicBezTo>
                  <a:lnTo>
                    <a:pt x="0" y="21600"/>
                  </a:lnTo>
                  <a:lnTo>
                    <a:pt x="4667" y="21600"/>
                  </a:lnTo>
                  <a:lnTo>
                    <a:pt x="4667" y="12158"/>
                  </a:lnTo>
                  <a:cubicBezTo>
                    <a:pt x="4667" y="10062"/>
                    <a:pt x="8141" y="8362"/>
                    <a:pt x="12427" y="8362"/>
                  </a:cubicBezTo>
                  <a:lnTo>
                    <a:pt x="12427" y="121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16078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2" name="AutoShape 22" descr="Bouquet">
              <a:extLst>
                <a:ext uri="{FF2B5EF4-FFF2-40B4-BE49-F238E27FC236}">
                  <a16:creationId xmlns:a16="http://schemas.microsoft.com/office/drawing/2014/main" id="{8D16F8EF-ED7F-2536-21C2-05154CDD698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101975" y="1479550"/>
              <a:ext cx="2743200" cy="496888"/>
            </a:xfrm>
            <a:custGeom>
              <a:avLst/>
              <a:gdLst>
                <a:gd name="G0" fmla="+- 16237 0 0"/>
                <a:gd name="G1" fmla="+- 4623 0 0"/>
                <a:gd name="G2" fmla="+- 12158 0 4623"/>
                <a:gd name="G3" fmla="+- G2 0 4623"/>
                <a:gd name="G4" fmla="*/ G3 32768 32059"/>
                <a:gd name="G5" fmla="*/ G4 1 2"/>
                <a:gd name="G6" fmla="+- 21600 0 16237"/>
                <a:gd name="G7" fmla="*/ G6 4623 6079"/>
                <a:gd name="G8" fmla="+- G7 16237 0"/>
                <a:gd name="T0" fmla="*/ 16237 w 21600"/>
                <a:gd name="T1" fmla="*/ 0 h 21600"/>
                <a:gd name="T2" fmla="*/ 16237 w 21600"/>
                <a:gd name="T3" fmla="*/ 12158 h 21600"/>
                <a:gd name="T4" fmla="*/ 1488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6237" y="0"/>
                  </a:lnTo>
                  <a:lnTo>
                    <a:pt x="16237" y="4623"/>
                  </a:lnTo>
                  <a:lnTo>
                    <a:pt x="12427" y="4623"/>
                  </a:lnTo>
                  <a:cubicBezTo>
                    <a:pt x="5564" y="4623"/>
                    <a:pt x="0" y="7997"/>
                    <a:pt x="0" y="12158"/>
                  </a:cubicBezTo>
                  <a:lnTo>
                    <a:pt x="0" y="21600"/>
                  </a:lnTo>
                  <a:lnTo>
                    <a:pt x="2976" y="21600"/>
                  </a:lnTo>
                  <a:lnTo>
                    <a:pt x="2976" y="12158"/>
                  </a:lnTo>
                  <a:cubicBezTo>
                    <a:pt x="2976" y="9605"/>
                    <a:pt x="7207" y="7535"/>
                    <a:pt x="12427" y="7535"/>
                  </a:cubicBezTo>
                  <a:lnTo>
                    <a:pt x="16237" y="7535"/>
                  </a:lnTo>
                  <a:lnTo>
                    <a:pt x="16237" y="1215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2925AA6C-AA0D-F6B9-9F3D-A0FBCAB90B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4700" y="4432300"/>
              <a:ext cx="2120900" cy="1497013"/>
              <a:chOff x="2088" y="2792"/>
              <a:chExt cx="1336" cy="943"/>
            </a:xfrm>
          </p:grpSpPr>
          <p:sp>
            <p:nvSpPr>
              <p:cNvPr id="61" name="Freeform 24">
                <a:extLst>
                  <a:ext uri="{FF2B5EF4-FFF2-40B4-BE49-F238E27FC236}">
                    <a16:creationId xmlns:a16="http://schemas.microsoft.com/office/drawing/2014/main" id="{B35A613E-82CD-5398-63F8-90330A10A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4" y="2792"/>
                <a:ext cx="388" cy="752"/>
              </a:xfrm>
              <a:custGeom>
                <a:avLst/>
                <a:gdLst>
                  <a:gd name="T0" fmla="*/ 376 w 388"/>
                  <a:gd name="T1" fmla="*/ 0 h 752"/>
                  <a:gd name="T2" fmla="*/ 363 w 388"/>
                  <a:gd name="T3" fmla="*/ 263 h 752"/>
                  <a:gd name="T4" fmla="*/ 225 w 388"/>
                  <a:gd name="T5" fmla="*/ 576 h 752"/>
                  <a:gd name="T6" fmla="*/ 0 w 388"/>
                  <a:gd name="T7" fmla="*/ 752 h 75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752"/>
                  <a:gd name="T14" fmla="*/ 388 w 388"/>
                  <a:gd name="T15" fmla="*/ 752 h 75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752">
                    <a:moveTo>
                      <a:pt x="376" y="0"/>
                    </a:moveTo>
                    <a:cubicBezTo>
                      <a:pt x="382" y="83"/>
                      <a:pt x="388" y="167"/>
                      <a:pt x="363" y="263"/>
                    </a:cubicBezTo>
                    <a:cubicBezTo>
                      <a:pt x="338" y="359"/>
                      <a:pt x="286" y="494"/>
                      <a:pt x="225" y="576"/>
                    </a:cubicBezTo>
                    <a:cubicBezTo>
                      <a:pt x="164" y="658"/>
                      <a:pt x="82" y="705"/>
                      <a:pt x="0" y="752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25">
                <a:extLst>
                  <a:ext uri="{FF2B5EF4-FFF2-40B4-BE49-F238E27FC236}">
                    <a16:creationId xmlns:a16="http://schemas.microsoft.com/office/drawing/2014/main" id="{FDCDC63F-EED9-7BC9-A257-939719907B1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826" y="2792"/>
                <a:ext cx="388" cy="752"/>
              </a:xfrm>
              <a:custGeom>
                <a:avLst/>
                <a:gdLst>
                  <a:gd name="T0" fmla="*/ 376 w 388"/>
                  <a:gd name="T1" fmla="*/ 0 h 752"/>
                  <a:gd name="T2" fmla="*/ 363 w 388"/>
                  <a:gd name="T3" fmla="*/ 263 h 752"/>
                  <a:gd name="T4" fmla="*/ 225 w 388"/>
                  <a:gd name="T5" fmla="*/ 576 h 752"/>
                  <a:gd name="T6" fmla="*/ 0 w 388"/>
                  <a:gd name="T7" fmla="*/ 752 h 75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752"/>
                  <a:gd name="T14" fmla="*/ 388 w 388"/>
                  <a:gd name="T15" fmla="*/ 752 h 75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752">
                    <a:moveTo>
                      <a:pt x="376" y="0"/>
                    </a:moveTo>
                    <a:cubicBezTo>
                      <a:pt x="382" y="83"/>
                      <a:pt x="388" y="167"/>
                      <a:pt x="363" y="263"/>
                    </a:cubicBezTo>
                    <a:cubicBezTo>
                      <a:pt x="338" y="359"/>
                      <a:pt x="286" y="494"/>
                      <a:pt x="225" y="576"/>
                    </a:cubicBezTo>
                    <a:cubicBezTo>
                      <a:pt x="164" y="658"/>
                      <a:pt x="82" y="705"/>
                      <a:pt x="0" y="752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id="{665823C0-CDB6-FFB3-6441-3B047C7E2B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6" y="3451"/>
                <a:ext cx="218" cy="284"/>
              </a:xfrm>
              <a:custGeom>
                <a:avLst/>
                <a:gdLst>
                  <a:gd name="T0" fmla="*/ 0 w 218"/>
                  <a:gd name="T1" fmla="*/ 75 h 284"/>
                  <a:gd name="T2" fmla="*/ 100 w 218"/>
                  <a:gd name="T3" fmla="*/ 0 h 284"/>
                  <a:gd name="T4" fmla="*/ 212 w 218"/>
                  <a:gd name="T5" fmla="*/ 138 h 284"/>
                  <a:gd name="T6" fmla="*/ 200 w 218"/>
                  <a:gd name="T7" fmla="*/ 200 h 284"/>
                  <a:gd name="T8" fmla="*/ 162 w 218"/>
                  <a:gd name="T9" fmla="*/ 225 h 284"/>
                  <a:gd name="T10" fmla="*/ 75 w 218"/>
                  <a:gd name="T11" fmla="*/ 275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8"/>
                  <a:gd name="T19" fmla="*/ 0 h 284"/>
                  <a:gd name="T20" fmla="*/ 218 w 218"/>
                  <a:gd name="T21" fmla="*/ 284 h 2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8" h="284">
                    <a:moveTo>
                      <a:pt x="0" y="75"/>
                    </a:moveTo>
                    <a:cubicBezTo>
                      <a:pt x="46" y="44"/>
                      <a:pt x="47" y="18"/>
                      <a:pt x="100" y="0"/>
                    </a:cubicBezTo>
                    <a:cubicBezTo>
                      <a:pt x="156" y="38"/>
                      <a:pt x="166" y="91"/>
                      <a:pt x="212" y="138"/>
                    </a:cubicBezTo>
                    <a:cubicBezTo>
                      <a:pt x="112" y="206"/>
                      <a:pt x="218" y="116"/>
                      <a:pt x="200" y="200"/>
                    </a:cubicBezTo>
                    <a:cubicBezTo>
                      <a:pt x="197" y="215"/>
                      <a:pt x="175" y="217"/>
                      <a:pt x="162" y="225"/>
                    </a:cubicBezTo>
                    <a:cubicBezTo>
                      <a:pt x="143" y="284"/>
                      <a:pt x="133" y="275"/>
                      <a:pt x="75" y="275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27">
                <a:extLst>
                  <a:ext uri="{FF2B5EF4-FFF2-40B4-BE49-F238E27FC236}">
                    <a16:creationId xmlns:a16="http://schemas.microsoft.com/office/drawing/2014/main" id="{C39F04D8-306B-577C-A7A2-5AA381B1426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088" y="3451"/>
                <a:ext cx="218" cy="284"/>
              </a:xfrm>
              <a:custGeom>
                <a:avLst/>
                <a:gdLst>
                  <a:gd name="T0" fmla="*/ 0 w 218"/>
                  <a:gd name="T1" fmla="*/ 75 h 284"/>
                  <a:gd name="T2" fmla="*/ 100 w 218"/>
                  <a:gd name="T3" fmla="*/ 0 h 284"/>
                  <a:gd name="T4" fmla="*/ 212 w 218"/>
                  <a:gd name="T5" fmla="*/ 138 h 284"/>
                  <a:gd name="T6" fmla="*/ 200 w 218"/>
                  <a:gd name="T7" fmla="*/ 200 h 284"/>
                  <a:gd name="T8" fmla="*/ 162 w 218"/>
                  <a:gd name="T9" fmla="*/ 225 h 284"/>
                  <a:gd name="T10" fmla="*/ 75 w 218"/>
                  <a:gd name="T11" fmla="*/ 275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8"/>
                  <a:gd name="T19" fmla="*/ 0 h 284"/>
                  <a:gd name="T20" fmla="*/ 218 w 218"/>
                  <a:gd name="T21" fmla="*/ 284 h 2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8" h="284">
                    <a:moveTo>
                      <a:pt x="0" y="75"/>
                    </a:moveTo>
                    <a:cubicBezTo>
                      <a:pt x="46" y="44"/>
                      <a:pt x="47" y="18"/>
                      <a:pt x="100" y="0"/>
                    </a:cubicBezTo>
                    <a:cubicBezTo>
                      <a:pt x="156" y="38"/>
                      <a:pt x="166" y="91"/>
                      <a:pt x="212" y="138"/>
                    </a:cubicBezTo>
                    <a:cubicBezTo>
                      <a:pt x="112" y="206"/>
                      <a:pt x="218" y="116"/>
                      <a:pt x="200" y="200"/>
                    </a:cubicBezTo>
                    <a:cubicBezTo>
                      <a:pt x="197" y="215"/>
                      <a:pt x="175" y="217"/>
                      <a:pt x="162" y="225"/>
                    </a:cubicBezTo>
                    <a:cubicBezTo>
                      <a:pt x="143" y="284"/>
                      <a:pt x="133" y="275"/>
                      <a:pt x="75" y="275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5D12353D-85B3-2ABB-A401-FCDA0233E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000" y="4883150"/>
              <a:ext cx="555625" cy="895350"/>
            </a:xfrm>
            <a:custGeom>
              <a:avLst/>
              <a:gdLst>
                <a:gd name="T0" fmla="*/ 2147483646 w 388"/>
                <a:gd name="T1" fmla="*/ 0 h 752"/>
                <a:gd name="T2" fmla="*/ 2147483646 w 388"/>
                <a:gd name="T3" fmla="*/ 2147483646 h 752"/>
                <a:gd name="T4" fmla="*/ 2147483646 w 388"/>
                <a:gd name="T5" fmla="*/ 2147483646 h 752"/>
                <a:gd name="T6" fmla="*/ 0 w 388"/>
                <a:gd name="T7" fmla="*/ 2147483646 h 7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8"/>
                <a:gd name="T13" fmla="*/ 0 h 752"/>
                <a:gd name="T14" fmla="*/ 388 w 388"/>
                <a:gd name="T15" fmla="*/ 752 h 7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8" h="752">
                  <a:moveTo>
                    <a:pt x="376" y="0"/>
                  </a:moveTo>
                  <a:cubicBezTo>
                    <a:pt x="382" y="83"/>
                    <a:pt x="388" y="167"/>
                    <a:pt x="363" y="263"/>
                  </a:cubicBezTo>
                  <a:cubicBezTo>
                    <a:pt x="338" y="359"/>
                    <a:pt x="286" y="494"/>
                    <a:pt x="225" y="576"/>
                  </a:cubicBezTo>
                  <a:cubicBezTo>
                    <a:pt x="164" y="658"/>
                    <a:pt x="82" y="705"/>
                    <a:pt x="0" y="752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F7A8D6A2-D45C-3585-07FE-C631567588B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19600" y="4883150"/>
              <a:ext cx="555625" cy="895350"/>
            </a:xfrm>
            <a:custGeom>
              <a:avLst/>
              <a:gdLst>
                <a:gd name="T0" fmla="*/ 2147483646 w 388"/>
                <a:gd name="T1" fmla="*/ 0 h 752"/>
                <a:gd name="T2" fmla="*/ 2147483646 w 388"/>
                <a:gd name="T3" fmla="*/ 2147483646 h 752"/>
                <a:gd name="T4" fmla="*/ 2147483646 w 388"/>
                <a:gd name="T5" fmla="*/ 2147483646 h 752"/>
                <a:gd name="T6" fmla="*/ 0 w 388"/>
                <a:gd name="T7" fmla="*/ 2147483646 h 7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8"/>
                <a:gd name="T13" fmla="*/ 0 h 752"/>
                <a:gd name="T14" fmla="*/ 388 w 388"/>
                <a:gd name="T15" fmla="*/ 752 h 7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8" h="752">
                  <a:moveTo>
                    <a:pt x="376" y="0"/>
                  </a:moveTo>
                  <a:cubicBezTo>
                    <a:pt x="382" y="83"/>
                    <a:pt x="388" y="167"/>
                    <a:pt x="363" y="263"/>
                  </a:cubicBezTo>
                  <a:cubicBezTo>
                    <a:pt x="338" y="359"/>
                    <a:pt x="286" y="494"/>
                    <a:pt x="225" y="576"/>
                  </a:cubicBezTo>
                  <a:cubicBezTo>
                    <a:pt x="164" y="658"/>
                    <a:pt x="82" y="705"/>
                    <a:pt x="0" y="752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31">
              <a:extLst>
                <a:ext uri="{FF2B5EF4-FFF2-40B4-BE49-F238E27FC236}">
                  <a16:creationId xmlns:a16="http://schemas.microsoft.com/office/drawing/2014/main" id="{0D6D8E9D-6441-BB44-F883-0FF06468D6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6625" y="6102350"/>
              <a:ext cx="317500" cy="338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32">
              <a:extLst>
                <a:ext uri="{FF2B5EF4-FFF2-40B4-BE49-F238E27FC236}">
                  <a16:creationId xmlns:a16="http://schemas.microsoft.com/office/drawing/2014/main" id="{5DC436D6-849C-8C8E-6305-F761C0A62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38438" y="6102350"/>
              <a:ext cx="317500" cy="338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33">
              <a:extLst>
                <a:ext uri="{FF2B5EF4-FFF2-40B4-BE49-F238E27FC236}">
                  <a16:creationId xmlns:a16="http://schemas.microsoft.com/office/drawing/2014/main" id="{88C87BE8-DAAD-B42A-D97E-8883BBDF32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03650" y="6102350"/>
              <a:ext cx="317500" cy="338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4">
              <a:extLst>
                <a:ext uri="{FF2B5EF4-FFF2-40B4-BE49-F238E27FC236}">
                  <a16:creationId xmlns:a16="http://schemas.microsoft.com/office/drawing/2014/main" id="{BD71A9AB-427F-AA61-153C-1059997DE2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71838" y="6102350"/>
              <a:ext cx="317500" cy="338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35">
              <a:extLst>
                <a:ext uri="{FF2B5EF4-FFF2-40B4-BE49-F238E27FC236}">
                  <a16:creationId xmlns:a16="http://schemas.microsoft.com/office/drawing/2014/main" id="{26E7E85D-B6C2-322F-75D2-3EDBED0C6F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37050" y="6102350"/>
              <a:ext cx="317500" cy="338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36">
              <a:extLst>
                <a:ext uri="{FF2B5EF4-FFF2-40B4-BE49-F238E27FC236}">
                  <a16:creationId xmlns:a16="http://schemas.microsoft.com/office/drawing/2014/main" id="{22AB7BD3-5D37-3CFD-5D05-F1EC13250C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70450" y="6102350"/>
              <a:ext cx="317500" cy="338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37">
              <a:extLst>
                <a:ext uri="{FF2B5EF4-FFF2-40B4-BE49-F238E27FC236}">
                  <a16:creationId xmlns:a16="http://schemas.microsoft.com/office/drawing/2014/main" id="{6C2557ED-A180-6F9E-B96A-C03FF86687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35663" y="6102350"/>
              <a:ext cx="317500" cy="338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8">
              <a:extLst>
                <a:ext uri="{FF2B5EF4-FFF2-40B4-BE49-F238E27FC236}">
                  <a16:creationId xmlns:a16="http://schemas.microsoft.com/office/drawing/2014/main" id="{1477A14F-7B9E-8F9C-EED5-1FBA41A4DA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02263" y="6102350"/>
              <a:ext cx="317500" cy="338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9">
              <a:extLst>
                <a:ext uri="{FF2B5EF4-FFF2-40B4-BE49-F238E27FC236}">
                  <a16:creationId xmlns:a16="http://schemas.microsoft.com/office/drawing/2014/main" id="{865188A5-C136-8C9C-CA73-B42AA4FBCD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67475" y="6102350"/>
              <a:ext cx="317500" cy="338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40">
              <a:extLst>
                <a:ext uri="{FF2B5EF4-FFF2-40B4-BE49-F238E27FC236}">
                  <a16:creationId xmlns:a16="http://schemas.microsoft.com/office/drawing/2014/main" id="{8BE4ED9C-77E6-19FA-CF3A-F3FC2D4347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00875" y="6102350"/>
              <a:ext cx="317500" cy="338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41">
              <a:extLst>
                <a:ext uri="{FF2B5EF4-FFF2-40B4-BE49-F238E27FC236}">
                  <a16:creationId xmlns:a16="http://schemas.microsoft.com/office/drawing/2014/main" id="{DE84300E-002B-9185-4B72-7C13B4D160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34275" y="6102350"/>
              <a:ext cx="317500" cy="338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" name="Group 44">
              <a:extLst>
                <a:ext uri="{FF2B5EF4-FFF2-40B4-BE49-F238E27FC236}">
                  <a16:creationId xmlns:a16="http://schemas.microsoft.com/office/drawing/2014/main" id="{5DFA601F-43D7-FA5D-4D66-A2725A43637B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137275" y="4924425"/>
              <a:ext cx="914400" cy="954088"/>
              <a:chOff x="3368" y="3093"/>
              <a:chExt cx="576" cy="601"/>
            </a:xfrm>
          </p:grpSpPr>
          <p:sp>
            <p:nvSpPr>
              <p:cNvPr id="59" name="Freeform 45">
                <a:extLst>
                  <a:ext uri="{FF2B5EF4-FFF2-40B4-BE49-F238E27FC236}">
                    <a16:creationId xmlns:a16="http://schemas.microsoft.com/office/drawing/2014/main" id="{ED3E7BA6-DD09-C1F4-B3DC-7245CEAE6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8" y="3093"/>
                <a:ext cx="576" cy="513"/>
              </a:xfrm>
              <a:custGeom>
                <a:avLst/>
                <a:gdLst>
                  <a:gd name="T0" fmla="*/ 0 w 576"/>
                  <a:gd name="T1" fmla="*/ 513 h 513"/>
                  <a:gd name="T2" fmla="*/ 238 w 576"/>
                  <a:gd name="T3" fmla="*/ 426 h 513"/>
                  <a:gd name="T4" fmla="*/ 363 w 576"/>
                  <a:gd name="T5" fmla="*/ 313 h 513"/>
                  <a:gd name="T6" fmla="*/ 501 w 576"/>
                  <a:gd name="T7" fmla="*/ 163 h 513"/>
                  <a:gd name="T8" fmla="*/ 576 w 576"/>
                  <a:gd name="T9" fmla="*/ 0 h 5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513"/>
                  <a:gd name="T17" fmla="*/ 576 w 576"/>
                  <a:gd name="T18" fmla="*/ 513 h 5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513">
                    <a:moveTo>
                      <a:pt x="0" y="513"/>
                    </a:moveTo>
                    <a:lnTo>
                      <a:pt x="238" y="426"/>
                    </a:lnTo>
                    <a:lnTo>
                      <a:pt x="363" y="313"/>
                    </a:lnTo>
                    <a:cubicBezTo>
                      <a:pt x="407" y="269"/>
                      <a:pt x="466" y="215"/>
                      <a:pt x="501" y="163"/>
                    </a:cubicBezTo>
                    <a:cubicBezTo>
                      <a:pt x="536" y="111"/>
                      <a:pt x="561" y="34"/>
                      <a:pt x="576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46">
                <a:extLst>
                  <a:ext uri="{FF2B5EF4-FFF2-40B4-BE49-F238E27FC236}">
                    <a16:creationId xmlns:a16="http://schemas.microsoft.com/office/drawing/2014/main" id="{492B0418-2DD6-F46E-288D-4D1F630A40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8" y="3214"/>
                <a:ext cx="559" cy="480"/>
              </a:xfrm>
              <a:custGeom>
                <a:avLst/>
                <a:gdLst>
                  <a:gd name="T0" fmla="*/ 0 w 559"/>
                  <a:gd name="T1" fmla="*/ 480 h 480"/>
                  <a:gd name="T2" fmla="*/ 226 w 559"/>
                  <a:gd name="T3" fmla="*/ 392 h 480"/>
                  <a:gd name="T4" fmla="*/ 401 w 559"/>
                  <a:gd name="T5" fmla="*/ 255 h 480"/>
                  <a:gd name="T6" fmla="*/ 501 w 559"/>
                  <a:gd name="T7" fmla="*/ 142 h 480"/>
                  <a:gd name="T8" fmla="*/ 559 w 559"/>
                  <a:gd name="T9" fmla="*/ 0 h 4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9"/>
                  <a:gd name="T16" fmla="*/ 0 h 480"/>
                  <a:gd name="T17" fmla="*/ 559 w 559"/>
                  <a:gd name="T18" fmla="*/ 480 h 4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9" h="480">
                    <a:moveTo>
                      <a:pt x="0" y="480"/>
                    </a:moveTo>
                    <a:lnTo>
                      <a:pt x="226" y="392"/>
                    </a:lnTo>
                    <a:lnTo>
                      <a:pt x="401" y="255"/>
                    </a:lnTo>
                    <a:cubicBezTo>
                      <a:pt x="447" y="214"/>
                      <a:pt x="475" y="184"/>
                      <a:pt x="501" y="142"/>
                    </a:cubicBezTo>
                    <a:cubicBezTo>
                      <a:pt x="527" y="100"/>
                      <a:pt x="547" y="30"/>
                      <a:pt x="559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" name="AutoShape 47">
              <a:extLst>
                <a:ext uri="{FF2B5EF4-FFF2-40B4-BE49-F238E27FC236}">
                  <a16:creationId xmlns:a16="http://schemas.microsoft.com/office/drawing/2014/main" id="{A2488DBE-1152-4DA2-DF68-FF7594BF3C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0041" y="2670175"/>
              <a:ext cx="274638" cy="973138"/>
            </a:xfrm>
            <a:prstGeom prst="downArrow">
              <a:avLst>
                <a:gd name="adj1" fmla="val 50000"/>
                <a:gd name="adj2" fmla="val 88584"/>
              </a:avLst>
            </a:prstGeom>
            <a:solidFill>
              <a:srgbClr val="FF66CC"/>
            </a:solidFill>
            <a:ln w="12700" cap="sq">
              <a:solidFill>
                <a:srgbClr val="FF66CC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0" name="AutoShape 48">
              <a:extLst>
                <a:ext uri="{FF2B5EF4-FFF2-40B4-BE49-F238E27FC236}">
                  <a16:creationId xmlns:a16="http://schemas.microsoft.com/office/drawing/2014/main" id="{C45E4298-E486-BEE2-52DA-80E9DBEB70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4913" y="2670175"/>
              <a:ext cx="274637" cy="973138"/>
            </a:xfrm>
            <a:prstGeom prst="downArrow">
              <a:avLst>
                <a:gd name="adj1" fmla="val 50000"/>
                <a:gd name="adj2" fmla="val 88584"/>
              </a:avLst>
            </a:prstGeom>
            <a:solidFill>
              <a:srgbClr val="FF66CC"/>
            </a:solidFill>
            <a:ln w="12700" cap="sq">
              <a:solidFill>
                <a:srgbClr val="FF66CC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" name="AutoShape 49">
              <a:extLst>
                <a:ext uri="{FF2B5EF4-FFF2-40B4-BE49-F238E27FC236}">
                  <a16:creationId xmlns:a16="http://schemas.microsoft.com/office/drawing/2014/main" id="{3309925F-E2E0-1CF9-EA62-A0A11AEC7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025" y="2670175"/>
              <a:ext cx="274638" cy="973138"/>
            </a:xfrm>
            <a:prstGeom prst="downArrow">
              <a:avLst>
                <a:gd name="adj1" fmla="val 50000"/>
                <a:gd name="adj2" fmla="val 88584"/>
              </a:avLst>
            </a:prstGeom>
            <a:solidFill>
              <a:srgbClr val="FF66CC"/>
            </a:solidFill>
            <a:ln w="12700" cap="sq">
              <a:solidFill>
                <a:srgbClr val="FF66CC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" name="Text Box 52">
              <a:extLst>
                <a:ext uri="{FF2B5EF4-FFF2-40B4-BE49-F238E27FC236}">
                  <a16:creationId xmlns:a16="http://schemas.microsoft.com/office/drawing/2014/main" id="{AAC3601C-7C88-0DDA-33BF-64FE7B5B42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7493" y="2438400"/>
              <a:ext cx="3808663" cy="366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dirty="0">
                  <a:solidFill>
                    <a:schemeClr val="accent1"/>
                  </a:solidFill>
                  <a:latin typeface="+mn-lt"/>
                </a:rPr>
                <a:t>Entrainment/Detrainment</a:t>
              </a:r>
            </a:p>
          </p:txBody>
        </p:sp>
        <p:sp>
          <p:nvSpPr>
            <p:cNvPr id="43" name="Text Box 53">
              <a:extLst>
                <a:ext uri="{FF2B5EF4-FFF2-40B4-BE49-F238E27FC236}">
                  <a16:creationId xmlns:a16="http://schemas.microsoft.com/office/drawing/2014/main" id="{985F5C69-FE66-1633-D9C9-5D0A232D81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9099" y="4876800"/>
              <a:ext cx="1841500" cy="366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dirty="0">
                  <a:solidFill>
                    <a:schemeClr val="accent1"/>
                  </a:solidFill>
                  <a:latin typeface="+mn-lt"/>
                </a:rPr>
                <a:t>Downdrafts</a:t>
              </a:r>
            </a:p>
          </p:txBody>
        </p:sp>
        <p:sp>
          <p:nvSpPr>
            <p:cNvPr id="44" name="Text Box 54">
              <a:extLst>
                <a:ext uri="{FF2B5EF4-FFF2-40B4-BE49-F238E27FC236}">
                  <a16:creationId xmlns:a16="http://schemas.microsoft.com/office/drawing/2014/main" id="{09F73819-7D9D-BAC8-901C-8309C77D85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1200" y="1828800"/>
              <a:ext cx="3048000" cy="366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dirty="0">
                  <a:solidFill>
                    <a:schemeClr val="accent1"/>
                  </a:solidFill>
                  <a:latin typeface="+mn-lt"/>
                </a:rPr>
                <a:t>Link to cloud parameterization</a:t>
              </a:r>
            </a:p>
          </p:txBody>
        </p:sp>
        <p:sp>
          <p:nvSpPr>
            <p:cNvPr id="45" name="Text Box 55">
              <a:extLst>
                <a:ext uri="{FF2B5EF4-FFF2-40B4-BE49-F238E27FC236}">
                  <a16:creationId xmlns:a16="http://schemas.microsoft.com/office/drawing/2014/main" id="{209E8F9D-3999-A7E9-8467-2B67EEC841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2815" y="4357104"/>
              <a:ext cx="4647224" cy="363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dirty="0">
                  <a:solidFill>
                    <a:schemeClr val="accent1"/>
                  </a:solidFill>
                  <a:latin typeface="+mn-lt"/>
                </a:rPr>
                <a:t>Cloud base mass flux - Closure</a:t>
              </a:r>
            </a:p>
          </p:txBody>
        </p:sp>
        <p:graphicFrame>
          <p:nvGraphicFramePr>
            <p:cNvPr id="46" name="Object 1">
              <a:extLst>
                <a:ext uri="{FF2B5EF4-FFF2-40B4-BE49-F238E27FC236}">
                  <a16:creationId xmlns:a16="http://schemas.microsoft.com/office/drawing/2014/main" id="{0427071A-8293-D354-82E4-13A3B4FD215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27320391"/>
                </p:ext>
              </p:extLst>
            </p:nvPr>
          </p:nvGraphicFramePr>
          <p:xfrm>
            <a:off x="990600" y="3822700"/>
            <a:ext cx="1905000" cy="1714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4" imgW="1143000" imgH="1143000" progId="Paint.Picture">
                    <p:embed/>
                  </p:oleObj>
                </mc:Choice>
                <mc:Fallback>
                  <p:oleObj name="Bitmap Image" r:id="rId4" imgW="1143000" imgH="1143000" progId="Paint.Picture">
                    <p:embed/>
                    <p:pic>
                      <p:nvPicPr>
                        <p:cNvPr id="62" name="Object 1">
                          <a:extLst>
                            <a:ext uri="{FF2B5EF4-FFF2-40B4-BE49-F238E27FC236}">
                              <a16:creationId xmlns:a16="http://schemas.microsoft.com/office/drawing/2014/main" id="{8837D6B4-81A7-F259-9F82-0632632F067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0600" y="3822700"/>
                          <a:ext cx="1905000" cy="1714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Text Box 59">
              <a:extLst>
                <a:ext uri="{FF2B5EF4-FFF2-40B4-BE49-F238E27FC236}">
                  <a16:creationId xmlns:a16="http://schemas.microsoft.com/office/drawing/2014/main" id="{C6583F7C-3A73-CB97-2C97-5816EAA055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4592" y="3318001"/>
              <a:ext cx="2866053" cy="6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dirty="0">
                  <a:solidFill>
                    <a:schemeClr val="accent1"/>
                  </a:solidFill>
                  <a:latin typeface="+mn-lt"/>
                </a:rPr>
                <a:t>Type of convection shallow/deep</a:t>
              </a:r>
            </a:p>
          </p:txBody>
        </p:sp>
        <p:sp>
          <p:nvSpPr>
            <p:cNvPr id="49" name="Line 61">
              <a:extLst>
                <a:ext uri="{FF2B5EF4-FFF2-40B4-BE49-F238E27FC236}">
                  <a16:creationId xmlns:a16="http://schemas.microsoft.com/office/drawing/2014/main" id="{9DAACEFC-29C8-F231-3450-6CE95773FE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05400" y="4876800"/>
              <a:ext cx="304800" cy="1066800"/>
            </a:xfrm>
            <a:prstGeom prst="line">
              <a:avLst/>
            </a:prstGeom>
            <a:noFill/>
            <a:ln w="349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62">
              <a:extLst>
                <a:ext uri="{FF2B5EF4-FFF2-40B4-BE49-F238E27FC236}">
                  <a16:creationId xmlns:a16="http://schemas.microsoft.com/office/drawing/2014/main" id="{678BD274-DBCD-2D53-BA17-A22491473A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57800" y="4800600"/>
              <a:ext cx="304800" cy="1066800"/>
            </a:xfrm>
            <a:prstGeom prst="line">
              <a:avLst/>
            </a:prstGeom>
            <a:noFill/>
            <a:ln w="349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63">
              <a:extLst>
                <a:ext uri="{FF2B5EF4-FFF2-40B4-BE49-F238E27FC236}">
                  <a16:creationId xmlns:a16="http://schemas.microsoft.com/office/drawing/2014/main" id="{06E96398-576B-EEE4-B05F-2DE0630998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72200" y="4876800"/>
              <a:ext cx="304800" cy="1066800"/>
            </a:xfrm>
            <a:prstGeom prst="line">
              <a:avLst/>
            </a:prstGeom>
            <a:noFill/>
            <a:ln w="349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64">
              <a:extLst>
                <a:ext uri="{FF2B5EF4-FFF2-40B4-BE49-F238E27FC236}">
                  <a16:creationId xmlns:a16="http://schemas.microsoft.com/office/drawing/2014/main" id="{69495EB9-AA58-AA6D-61DD-65AFA5151E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62600" y="4876800"/>
              <a:ext cx="304800" cy="1066800"/>
            </a:xfrm>
            <a:prstGeom prst="line">
              <a:avLst/>
            </a:prstGeom>
            <a:noFill/>
            <a:ln w="349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65">
              <a:extLst>
                <a:ext uri="{FF2B5EF4-FFF2-40B4-BE49-F238E27FC236}">
                  <a16:creationId xmlns:a16="http://schemas.microsoft.com/office/drawing/2014/main" id="{6581791B-802F-3C4F-34A9-F249019416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15000" y="4876800"/>
              <a:ext cx="304800" cy="1066800"/>
            </a:xfrm>
            <a:prstGeom prst="line">
              <a:avLst/>
            </a:prstGeom>
            <a:noFill/>
            <a:ln w="349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66">
              <a:extLst>
                <a:ext uri="{FF2B5EF4-FFF2-40B4-BE49-F238E27FC236}">
                  <a16:creationId xmlns:a16="http://schemas.microsoft.com/office/drawing/2014/main" id="{8935E897-E7C3-7F7C-0C6A-BE1524B5C8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67400" y="4800600"/>
              <a:ext cx="304800" cy="1066800"/>
            </a:xfrm>
            <a:prstGeom prst="line">
              <a:avLst/>
            </a:prstGeom>
            <a:noFill/>
            <a:ln w="349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67">
              <a:extLst>
                <a:ext uri="{FF2B5EF4-FFF2-40B4-BE49-F238E27FC236}">
                  <a16:creationId xmlns:a16="http://schemas.microsoft.com/office/drawing/2014/main" id="{2BB02645-3287-D385-5AA5-3B6F1F9D5E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34000" y="4876800"/>
              <a:ext cx="304800" cy="1066800"/>
            </a:xfrm>
            <a:prstGeom prst="line">
              <a:avLst/>
            </a:prstGeom>
            <a:noFill/>
            <a:ln w="349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68">
              <a:extLst>
                <a:ext uri="{FF2B5EF4-FFF2-40B4-BE49-F238E27FC236}">
                  <a16:creationId xmlns:a16="http://schemas.microsoft.com/office/drawing/2014/main" id="{D604EC08-BB2A-F723-5508-4E5CFEFF78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86400" y="4800600"/>
              <a:ext cx="304800" cy="1066800"/>
            </a:xfrm>
            <a:prstGeom prst="line">
              <a:avLst/>
            </a:prstGeom>
            <a:noFill/>
            <a:ln w="349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Line 69">
              <a:extLst>
                <a:ext uri="{FF2B5EF4-FFF2-40B4-BE49-F238E27FC236}">
                  <a16:creationId xmlns:a16="http://schemas.microsoft.com/office/drawing/2014/main" id="{21D1FD6A-4480-2FF4-631D-AD0EC17ABB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43600" y="4876800"/>
              <a:ext cx="304800" cy="1066800"/>
            </a:xfrm>
            <a:prstGeom prst="line">
              <a:avLst/>
            </a:prstGeom>
            <a:noFill/>
            <a:ln w="349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70">
              <a:extLst>
                <a:ext uri="{FF2B5EF4-FFF2-40B4-BE49-F238E27FC236}">
                  <a16:creationId xmlns:a16="http://schemas.microsoft.com/office/drawing/2014/main" id="{C1469A04-D37F-9C10-A595-FC6CDE7B72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19800" y="4876800"/>
              <a:ext cx="304800" cy="1066800"/>
            </a:xfrm>
            <a:prstGeom prst="line">
              <a:avLst/>
            </a:prstGeom>
            <a:noFill/>
            <a:ln w="349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" name="Text Box 53">
            <a:extLst>
              <a:ext uri="{FF2B5EF4-FFF2-40B4-BE49-F238E27FC236}">
                <a16:creationId xmlns:a16="http://schemas.microsoft.com/office/drawing/2014/main" id="{632FDC3C-CC85-A1EF-A709-42FE52164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9333" y="4795962"/>
            <a:ext cx="1409472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chemeClr val="accent1"/>
                </a:solidFill>
                <a:latin typeface="+mn-lt"/>
              </a:rPr>
              <a:t>precipitation</a:t>
            </a:r>
          </a:p>
        </p:txBody>
      </p:sp>
      <p:sp>
        <p:nvSpPr>
          <p:cNvPr id="73" name="Text Box 59">
            <a:extLst>
              <a:ext uri="{FF2B5EF4-FFF2-40B4-BE49-F238E27FC236}">
                <a16:creationId xmlns:a16="http://schemas.microsoft.com/office/drawing/2014/main" id="{31D99783-F3AB-196B-4AB8-1E3F71B83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287" y="2259401"/>
            <a:ext cx="1519475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rgbClr val="EC01FE"/>
                </a:solidFill>
                <a:latin typeface="+mn-lt"/>
              </a:rPr>
              <a:t>Compensating subsidence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71D9883-2A31-C413-5D80-9E9B6E42A7AC}"/>
              </a:ext>
            </a:extLst>
          </p:cNvPr>
          <p:cNvSpPr txBox="1"/>
          <p:nvPr/>
        </p:nvSpPr>
        <p:spPr>
          <a:xfrm>
            <a:off x="350202" y="1366749"/>
            <a:ext cx="458102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A convective or cumulus scheme parameterizes convective transport of heat and moisture and its effect on grid scale.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Includes both </a:t>
            </a:r>
            <a:r>
              <a:rPr lang="en-US" sz="2000" i="1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deep</a:t>
            </a:r>
            <a:r>
              <a:rPr lang="en-US" sz="20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en-US" sz="2000" i="1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shallow</a:t>
            </a:r>
            <a:r>
              <a:rPr lang="en-US" sz="20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 convection.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A scheme needs to determine where and when convection occurs and how strong it is.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Cloud species can be detrained to grid scale.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All CPS schemes in MPAS are mass-flux type. Some schemes consider momentum transport. Some are scale-aware.</a:t>
            </a: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AE04CB45-DC50-6113-8670-488F08B2050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22171" y="0"/>
            <a:ext cx="8969829" cy="81642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numCol="1" anchor="t" anchorCtr="0" compatLnSpc="1">
            <a:prstTxWarp prst="textNoShape">
              <a:avLst/>
            </a:prstTxWarp>
          </a:bodyPr>
          <a:lstStyle/>
          <a:p>
            <a:r>
              <a:rPr lang="en-US" sz="3600" b="0" dirty="0">
                <a:latin typeface="+mn-lt"/>
                <a:ea typeface="ヒラギノ角ゴ ProN W3" charset="0"/>
                <a:cs typeface="Helvetica Neue" charset="0"/>
              </a:rPr>
              <a:t>Cumulus Convection Processes</a:t>
            </a:r>
          </a:p>
        </p:txBody>
      </p:sp>
    </p:spTree>
    <p:extLst>
      <p:ext uri="{BB962C8B-B14F-4D97-AF65-F5344CB8AC3E}">
        <p14:creationId xmlns:p14="http://schemas.microsoft.com/office/powerpoint/2010/main" val="399596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FBA9D4-8749-5F68-26EC-2DF07A511A6A}"/>
              </a:ext>
            </a:extLst>
          </p:cNvPr>
          <p:cNvSpPr txBox="1"/>
          <p:nvPr/>
        </p:nvSpPr>
        <p:spPr>
          <a:xfrm>
            <a:off x="2684946" y="5307951"/>
            <a:ext cx="7031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schematic showing the energy spectrum in a horizontal plane as a function of model grid distance.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D8B728-8DD5-5179-7928-217A93063D19}"/>
              </a:ext>
            </a:extLst>
          </p:cNvPr>
          <p:cNvGrpSpPr/>
          <p:nvPr/>
        </p:nvGrpSpPr>
        <p:grpSpPr>
          <a:xfrm>
            <a:off x="1674502" y="1396796"/>
            <a:ext cx="8856984" cy="3561123"/>
            <a:chOff x="287016" y="2352328"/>
            <a:chExt cx="8856984" cy="35611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043DE6E-D322-79EA-E379-16F9AE2BE2DD}"/>
                </a:ext>
              </a:extLst>
            </p:cNvPr>
            <p:cNvGrpSpPr/>
            <p:nvPr/>
          </p:nvGrpSpPr>
          <p:grpSpPr>
            <a:xfrm>
              <a:off x="287016" y="2352328"/>
              <a:ext cx="8856984" cy="3258192"/>
              <a:chOff x="107504" y="980728"/>
              <a:chExt cx="8856984" cy="3258192"/>
            </a:xfrm>
          </p:grpSpPr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BEF2FA3D-AC3C-BF67-B0E9-1903702CB6A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976143" y="3025601"/>
                <a:ext cx="900113" cy="3587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rgbClr val="FF0000"/>
                    </a:solidFill>
                    <a:latin typeface="Arial"/>
                    <a:ea typeface="+mj-ea"/>
                    <a:cs typeface="Arial"/>
                  </a:rPr>
                  <a:t>300</a:t>
                </a:r>
                <a:r>
                  <a:rPr kumimoji="0" lang="en-US" sz="1200" b="1" dirty="0">
                    <a:solidFill>
                      <a:srgbClr val="FF0000"/>
                    </a:solidFill>
                    <a:latin typeface="Arial"/>
                    <a:ea typeface="+mj-ea"/>
                    <a:cs typeface="Arial"/>
                  </a:rPr>
                  <a:t> m</a:t>
                </a:r>
                <a:endParaRPr kumimoji="0" lang="en-US" sz="1200" b="1" dirty="0">
                  <a:solidFill>
                    <a:srgbClr val="FF0000"/>
                  </a:solidFill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6C4DAE75-0FE7-CCF2-2B07-7ABCE9C2A8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306357" y="3025601"/>
                <a:ext cx="900113" cy="35877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rgbClr val="FF0000"/>
                    </a:solidFill>
                    <a:latin typeface="Arial"/>
                    <a:ea typeface="+mj-ea"/>
                    <a:cs typeface="Arial"/>
                  </a:rPr>
                  <a:t>3</a:t>
                </a:r>
                <a:r>
                  <a:rPr kumimoji="0" lang="en-US" sz="1200" b="1" dirty="0">
                    <a:solidFill>
                      <a:srgbClr val="FF0000"/>
                    </a:solidFill>
                    <a:latin typeface="Arial"/>
                    <a:ea typeface="+mj-ea"/>
                    <a:cs typeface="Arial"/>
                  </a:rPr>
                  <a:t> km</a:t>
                </a:r>
                <a:endParaRPr kumimoji="0" lang="en-US" sz="1200" b="1" dirty="0">
                  <a:solidFill>
                    <a:srgbClr val="FF0000"/>
                  </a:solidFill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sp>
            <p:nvSpPr>
              <p:cNvPr id="11" name="자유형 45">
                <a:extLst>
                  <a:ext uri="{FF2B5EF4-FFF2-40B4-BE49-F238E27FC236}">
                    <a16:creationId xmlns:a16="http://schemas.microsoft.com/office/drawing/2014/main" id="{511B24FE-5BB9-A657-D1B2-E34A671DE5A3}"/>
                  </a:ext>
                </a:extLst>
              </p:cNvPr>
              <p:cNvSpPr/>
              <p:nvPr/>
            </p:nvSpPr>
            <p:spPr bwMode="auto">
              <a:xfrm>
                <a:off x="3924201" y="2125601"/>
                <a:ext cx="3240087" cy="865188"/>
              </a:xfrm>
              <a:custGeom>
                <a:avLst/>
                <a:gdLst>
                  <a:gd name="connsiteX0" fmla="*/ 0 w 4096512"/>
                  <a:gd name="connsiteY0" fmla="*/ 2007616 h 2007616"/>
                  <a:gd name="connsiteX1" fmla="*/ 475488 w 4096512"/>
                  <a:gd name="connsiteY1" fmla="*/ 1483360 h 2007616"/>
                  <a:gd name="connsiteX2" fmla="*/ 816864 w 4096512"/>
                  <a:gd name="connsiteY2" fmla="*/ 739648 h 2007616"/>
                  <a:gd name="connsiteX3" fmla="*/ 950976 w 4096512"/>
                  <a:gd name="connsiteY3" fmla="*/ 337312 h 2007616"/>
                  <a:gd name="connsiteX4" fmla="*/ 1097280 w 4096512"/>
                  <a:gd name="connsiteY4" fmla="*/ 69088 h 2007616"/>
                  <a:gd name="connsiteX5" fmla="*/ 1328928 w 4096512"/>
                  <a:gd name="connsiteY5" fmla="*/ 93472 h 2007616"/>
                  <a:gd name="connsiteX6" fmla="*/ 1670304 w 4096512"/>
                  <a:gd name="connsiteY6" fmla="*/ 629920 h 2007616"/>
                  <a:gd name="connsiteX7" fmla="*/ 2036064 w 4096512"/>
                  <a:gd name="connsiteY7" fmla="*/ 1056640 h 2007616"/>
                  <a:gd name="connsiteX8" fmla="*/ 2511552 w 4096512"/>
                  <a:gd name="connsiteY8" fmla="*/ 1422400 h 2007616"/>
                  <a:gd name="connsiteX9" fmla="*/ 3182112 w 4096512"/>
                  <a:gd name="connsiteY9" fmla="*/ 1751584 h 2007616"/>
                  <a:gd name="connsiteX10" fmla="*/ 4096512 w 4096512"/>
                  <a:gd name="connsiteY10" fmla="*/ 1983232 h 200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96512" h="2007616">
                    <a:moveTo>
                      <a:pt x="0" y="2007616"/>
                    </a:moveTo>
                    <a:cubicBezTo>
                      <a:pt x="169672" y="1851152"/>
                      <a:pt x="339344" y="1694688"/>
                      <a:pt x="475488" y="1483360"/>
                    </a:cubicBezTo>
                    <a:cubicBezTo>
                      <a:pt x="611632" y="1272032"/>
                      <a:pt x="737616" y="930656"/>
                      <a:pt x="816864" y="739648"/>
                    </a:cubicBezTo>
                    <a:cubicBezTo>
                      <a:pt x="896112" y="548640"/>
                      <a:pt x="904240" y="449072"/>
                      <a:pt x="950976" y="337312"/>
                    </a:cubicBezTo>
                    <a:cubicBezTo>
                      <a:pt x="997712" y="225552"/>
                      <a:pt x="1034288" y="109728"/>
                      <a:pt x="1097280" y="69088"/>
                    </a:cubicBezTo>
                    <a:cubicBezTo>
                      <a:pt x="1160272" y="28448"/>
                      <a:pt x="1233424" y="0"/>
                      <a:pt x="1328928" y="93472"/>
                    </a:cubicBezTo>
                    <a:cubicBezTo>
                      <a:pt x="1424432" y="186944"/>
                      <a:pt x="1552448" y="469392"/>
                      <a:pt x="1670304" y="629920"/>
                    </a:cubicBezTo>
                    <a:cubicBezTo>
                      <a:pt x="1788160" y="790448"/>
                      <a:pt x="1895856" y="924560"/>
                      <a:pt x="2036064" y="1056640"/>
                    </a:cubicBezTo>
                    <a:cubicBezTo>
                      <a:pt x="2176272" y="1188720"/>
                      <a:pt x="2320544" y="1306576"/>
                      <a:pt x="2511552" y="1422400"/>
                    </a:cubicBezTo>
                    <a:cubicBezTo>
                      <a:pt x="2702560" y="1538224"/>
                      <a:pt x="2917952" y="1658112"/>
                      <a:pt x="3182112" y="1751584"/>
                    </a:cubicBezTo>
                    <a:cubicBezTo>
                      <a:pt x="3446272" y="1845056"/>
                      <a:pt x="3771392" y="1914144"/>
                      <a:pt x="4096512" y="1983232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accent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cxnSp>
            <p:nvCxnSpPr>
              <p:cNvPr id="12" name="직선 화살표 연결선 24">
                <a:extLst>
                  <a:ext uri="{FF2B5EF4-FFF2-40B4-BE49-F238E27FC236}">
                    <a16:creationId xmlns:a16="http://schemas.microsoft.com/office/drawing/2014/main" id="{3D3AAAF6-339D-3052-E650-CFAB28E6CA17}"/>
                  </a:ext>
                </a:extLst>
              </p:cNvPr>
              <p:cNvCxnSpPr/>
              <p:nvPr/>
            </p:nvCxnSpPr>
            <p:spPr bwMode="auto">
              <a:xfrm>
                <a:off x="898528" y="2977313"/>
                <a:ext cx="792003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itle 1">
                <a:extLst>
                  <a:ext uri="{FF2B5EF4-FFF2-40B4-BE49-F238E27FC236}">
                    <a16:creationId xmlns:a16="http://schemas.microsoft.com/office/drawing/2014/main" id="{9E8047A4-D2D6-D866-B26B-C5468900D7D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355976" y="1097280"/>
                <a:ext cx="1008112" cy="358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sz="1400" i="1" dirty="0">
                    <a:latin typeface="Arial"/>
                    <a:ea typeface="+mj-ea"/>
                    <a:cs typeface="Arial"/>
                  </a:rPr>
                  <a:t>Energy-containing </a:t>
                </a:r>
                <a:r>
                  <a:rPr lang="en-US" sz="1400" i="1" dirty="0">
                    <a:latin typeface="Arial"/>
                    <a:ea typeface="+mj-ea"/>
                    <a:cs typeface="Arial"/>
                  </a:rPr>
                  <a:t>deep convective updraft</a:t>
                </a:r>
                <a:r>
                  <a:rPr kumimoji="0" lang="en-US" sz="1400" i="1" dirty="0">
                    <a:latin typeface="Arial"/>
                    <a:ea typeface="+mj-ea"/>
                    <a:cs typeface="Arial"/>
                  </a:rPr>
                  <a:t> scale</a:t>
                </a:r>
              </a:p>
            </p:txBody>
          </p:sp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04A6372F-F3E5-10A9-C45F-E0ABCE9FBF2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687372" y="3025601"/>
                <a:ext cx="900113" cy="358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srgbClr val="000000"/>
                    </a:solidFill>
                    <a:latin typeface="Arial"/>
                    <a:ea typeface="+mj-ea"/>
                    <a:cs typeface="Arial"/>
                  </a:rPr>
                  <a:t>3</a:t>
                </a:r>
                <a:r>
                  <a:rPr kumimoji="0" lang="en-US" sz="1200" dirty="0">
                    <a:solidFill>
                      <a:srgbClr val="000000"/>
                    </a:solidFill>
                    <a:latin typeface="Arial"/>
                    <a:ea typeface="+mj-ea"/>
                    <a:cs typeface="Arial"/>
                  </a:rPr>
                  <a:t>0 km</a:t>
                </a:r>
                <a:endParaRPr kumimoji="0" lang="en-US" sz="1200" dirty="0">
                  <a:solidFill>
                    <a:srgbClr val="000000"/>
                  </a:solidFill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CDF23EBD-FE6D-BB06-B76A-BCC29E84988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07504" y="2708920"/>
                <a:ext cx="864096" cy="360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sz="1200" i="1" dirty="0">
                    <a:latin typeface="Arial" pitchFamily="34" charset="0"/>
                    <a:ea typeface="+mj-ea"/>
                    <a:cs typeface="Arial" pitchFamily="34" charset="0"/>
                  </a:rPr>
                  <a:t>Scale of </a:t>
                </a:r>
              </a:p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sz="1200" i="1" dirty="0">
                    <a:latin typeface="Arial" pitchFamily="34" charset="0"/>
                    <a:ea typeface="+mj-ea"/>
                    <a:cs typeface="Arial" pitchFamily="34" charset="0"/>
                  </a:rPr>
                  <a:t>motions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3A755638-99BF-832C-E009-331428ED01EC}"/>
                  </a:ext>
                </a:extLst>
              </p:cNvPr>
              <p:cNvCxnSpPr/>
              <p:nvPr/>
            </p:nvCxnSpPr>
            <p:spPr bwMode="auto">
              <a:xfrm flipV="1">
                <a:off x="8532440" y="1412776"/>
                <a:ext cx="0" cy="182880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5A198A6D-5758-05AD-6572-B634CA04E80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028384" y="980728"/>
                <a:ext cx="936104" cy="360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sz="1200" i="1" dirty="0">
                    <a:latin typeface="Arial" pitchFamily="34" charset="0"/>
                    <a:ea typeface="+mj-ea"/>
                    <a:cs typeface="Arial" pitchFamily="34" charset="0"/>
                  </a:rPr>
                  <a:t>Energy</a:t>
                </a:r>
              </a:p>
            </p:txBody>
          </p:sp>
          <p:sp>
            <p:nvSpPr>
              <p:cNvPr id="18" name="Left-Right Arrow 17">
                <a:extLst>
                  <a:ext uri="{FF2B5EF4-FFF2-40B4-BE49-F238E27FC236}">
                    <a16:creationId xmlns:a16="http://schemas.microsoft.com/office/drawing/2014/main" id="{A626D3F2-0B1C-7E0B-94A2-A7B79E164197}"/>
                  </a:ext>
                </a:extLst>
              </p:cNvPr>
              <p:cNvSpPr/>
              <p:nvPr/>
            </p:nvSpPr>
            <p:spPr bwMode="auto">
              <a:xfrm>
                <a:off x="1331640" y="3312368"/>
                <a:ext cx="3024336" cy="620688"/>
              </a:xfrm>
              <a:prstGeom prst="leftRightArrow">
                <a:avLst/>
              </a:prstGeom>
              <a:solidFill>
                <a:schemeClr val="bg1">
                  <a:lumMod val="75000"/>
                  <a:alpha val="8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39168" rIns="0" bIns="39168" rtlCol="0" anchor="ctr"/>
              <a:lstStyle/>
              <a:p>
                <a:pPr algn="ctr" defTabSz="3877598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solidFill>
                      <a:srgbClr val="000000"/>
                    </a:solidFill>
                    <a:latin typeface="Arial"/>
                    <a:ea typeface="돋움" pitchFamily="50" charset="-127"/>
                    <a:cs typeface="Arial"/>
                  </a:rPr>
                  <a:t> </a:t>
                </a:r>
                <a:r>
                  <a:rPr lang="el-GR" sz="2000" b="1" dirty="0">
                    <a:solidFill>
                      <a:srgbClr val="000000"/>
                    </a:solidFill>
                    <a:latin typeface="Arial"/>
                    <a:ea typeface="돋움" pitchFamily="50" charset="-127"/>
                    <a:cs typeface="Arial"/>
                  </a:rPr>
                  <a:t>Δ</a:t>
                </a:r>
                <a:r>
                  <a:rPr lang="en-US" sz="2000" b="1" dirty="0">
                    <a:solidFill>
                      <a:srgbClr val="000000"/>
                    </a:solidFill>
                    <a:latin typeface="Arial"/>
                    <a:ea typeface="돋움" pitchFamily="50" charset="-127"/>
                    <a:cs typeface="Arial"/>
                  </a:rPr>
                  <a:t> &gt;&gt; </a:t>
                </a:r>
                <a:r>
                  <a:rPr lang="en-US" sz="2000" b="1" i="1" dirty="0">
                    <a:solidFill>
                      <a:srgbClr val="000000"/>
                    </a:solidFill>
                    <a:latin typeface="Arial"/>
                    <a:ea typeface="돋움" pitchFamily="50" charset="-127"/>
                    <a:cs typeface="Arial"/>
                  </a:rPr>
                  <a:t>l</a:t>
                </a:r>
                <a:r>
                  <a:rPr lang="el-GR" sz="2000" b="1" dirty="0">
                    <a:solidFill>
                      <a:srgbClr val="000000"/>
                    </a:solidFill>
                    <a:latin typeface="Arial"/>
                    <a:ea typeface="돋움" pitchFamily="50" charset="-127"/>
                    <a:cs typeface="Arial"/>
                  </a:rPr>
                  <a:t> </a:t>
                </a:r>
                <a:endParaRPr lang="en-US" sz="20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60AE80A-69B7-F27D-D1C4-B31D4B13D1BA}"/>
                  </a:ext>
                </a:extLst>
              </p:cNvPr>
              <p:cNvGrpSpPr/>
              <p:nvPr/>
            </p:nvGrpSpPr>
            <p:grpSpPr>
              <a:xfrm>
                <a:off x="5508104" y="2012739"/>
                <a:ext cx="2592288" cy="672282"/>
                <a:chOff x="5072627" y="2468686"/>
                <a:chExt cx="1975077" cy="672282"/>
              </a:xfrm>
            </p:grpSpPr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7A201F2B-A1B2-7F9A-B772-C296192C79D3}"/>
                    </a:ext>
                  </a:extLst>
                </p:cNvPr>
                <p:cNvCxnSpPr/>
                <p:nvPr/>
              </p:nvCxnSpPr>
              <p:spPr bwMode="auto">
                <a:xfrm flipV="1">
                  <a:off x="5292080" y="2804827"/>
                  <a:ext cx="219454" cy="336141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prstDash val="solid"/>
                  <a:headEnd type="arrow" w="med" len="me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itle 1">
                  <a:extLst>
                    <a:ext uri="{FF2B5EF4-FFF2-40B4-BE49-F238E27FC236}">
                      <a16:creationId xmlns:a16="http://schemas.microsoft.com/office/drawing/2014/main" id="{A6EAFA42-8F08-1DEB-1BDA-243BEEE8DBEA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5072627" y="2468686"/>
                  <a:ext cx="1975077" cy="4801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200" dirty="0">
                      <a:solidFill>
                        <a:schemeClr val="accent1"/>
                      </a:solidFill>
                      <a:latin typeface="Arial"/>
                      <a:cs typeface="Arial"/>
                    </a:rPr>
                    <a:t>Convective energy spectrum </a:t>
                  </a:r>
                </a:p>
                <a:p>
                  <a:pPr algn="ctr">
                    <a:defRPr/>
                  </a:pPr>
                  <a:r>
                    <a:rPr lang="en-US" sz="1200" dirty="0">
                      <a:solidFill>
                        <a:schemeClr val="accent1"/>
                      </a:solidFill>
                      <a:latin typeface="Arial"/>
                      <a:cs typeface="Arial"/>
                    </a:rPr>
                    <a:t>in cloud scales</a:t>
                  </a:r>
                  <a:endParaRPr lang="en-US" sz="1200" i="1" dirty="0">
                    <a:solidFill>
                      <a:schemeClr val="accent1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id="{68476BE5-1DC2-1646-5236-B41E8F2174D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355976" y="1340768"/>
                <a:ext cx="1008112" cy="358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sz="2000" b="1" i="1" dirty="0">
                    <a:latin typeface="Arial"/>
                    <a:ea typeface="+mj-ea"/>
                    <a:cs typeface="Arial"/>
                  </a:rPr>
                  <a:t>“ l ”</a:t>
                </a:r>
                <a:endParaRPr kumimoji="0" lang="en-US" sz="1600" b="1" dirty="0">
                  <a:latin typeface="Arial"/>
                  <a:ea typeface="+mj-ea"/>
                  <a:cs typeface="Arial"/>
                </a:endParaRP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966C1300-4F86-55E0-1657-A9F355D0CF6A}"/>
                  </a:ext>
                </a:extLst>
              </p:cNvPr>
              <p:cNvCxnSpPr/>
              <p:nvPr/>
            </p:nvCxnSpPr>
            <p:spPr bwMode="auto">
              <a:xfrm>
                <a:off x="4860032" y="1772816"/>
                <a:ext cx="0" cy="36004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Left-Right Arrow 21">
                <a:extLst>
                  <a:ext uri="{FF2B5EF4-FFF2-40B4-BE49-F238E27FC236}">
                    <a16:creationId xmlns:a16="http://schemas.microsoft.com/office/drawing/2014/main" id="{CF363884-398B-DF46-7BDD-4E6D18374175}"/>
                  </a:ext>
                </a:extLst>
              </p:cNvPr>
              <p:cNvSpPr/>
              <p:nvPr/>
            </p:nvSpPr>
            <p:spPr bwMode="auto">
              <a:xfrm>
                <a:off x="5508104" y="3312368"/>
                <a:ext cx="2520280" cy="620688"/>
              </a:xfrm>
              <a:prstGeom prst="leftRightArrow">
                <a:avLst/>
              </a:prstGeom>
              <a:solidFill>
                <a:schemeClr val="bg1">
                  <a:lumMod val="75000"/>
                  <a:alpha val="80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39168" rIns="0" bIns="39168" rtlCol="0" anchor="ctr"/>
              <a:lstStyle/>
              <a:p>
                <a:pPr algn="ctr" defTabSz="3877598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solidFill>
                      <a:srgbClr val="000000"/>
                    </a:solidFill>
                    <a:latin typeface="Arial"/>
                    <a:ea typeface="돋움" pitchFamily="50" charset="-127"/>
                    <a:cs typeface="Arial"/>
                  </a:rPr>
                  <a:t> </a:t>
                </a:r>
                <a:r>
                  <a:rPr lang="el-GR" sz="2000" b="1" dirty="0">
                    <a:solidFill>
                      <a:srgbClr val="000000"/>
                    </a:solidFill>
                    <a:latin typeface="Arial"/>
                    <a:ea typeface="돋움" pitchFamily="50" charset="-127"/>
                    <a:cs typeface="Arial"/>
                  </a:rPr>
                  <a:t>Δ</a:t>
                </a:r>
                <a:r>
                  <a:rPr lang="en-US" sz="2000" b="1" dirty="0">
                    <a:solidFill>
                      <a:srgbClr val="000000"/>
                    </a:solidFill>
                    <a:latin typeface="Arial"/>
                    <a:ea typeface="돋움" pitchFamily="50" charset="-127"/>
                    <a:cs typeface="Arial"/>
                  </a:rPr>
                  <a:t> &lt;&lt; </a:t>
                </a:r>
                <a:r>
                  <a:rPr lang="en-US" sz="2000" b="1" i="1" dirty="0">
                    <a:solidFill>
                      <a:srgbClr val="000000"/>
                    </a:solidFill>
                    <a:latin typeface="Arial"/>
                    <a:ea typeface="돋움" pitchFamily="50" charset="-127"/>
                    <a:cs typeface="Arial"/>
                  </a:rPr>
                  <a:t>l</a:t>
                </a:r>
                <a:r>
                  <a:rPr lang="el-GR" sz="2000" b="1" dirty="0">
                    <a:solidFill>
                      <a:srgbClr val="000000"/>
                    </a:solidFill>
                    <a:latin typeface="Arial"/>
                    <a:ea typeface="돋움" pitchFamily="50" charset="-127"/>
                    <a:cs typeface="Arial"/>
                  </a:rPr>
                  <a:t> </a:t>
                </a:r>
                <a:endParaRPr lang="en-US" sz="20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2867E81-8F15-D62A-BD61-B7A86FCC9F83}"/>
                  </a:ext>
                </a:extLst>
              </p:cNvPr>
              <p:cNvSpPr txBox="1"/>
              <p:nvPr/>
            </p:nvSpPr>
            <p:spPr>
              <a:xfrm>
                <a:off x="3673984" y="3869588"/>
                <a:ext cx="23886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Convective Grey Zone</a:t>
                </a:r>
              </a:p>
            </p:txBody>
          </p:sp>
        </p:grp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0F3E82EA-D09A-F7E2-AE0B-B91B4E694BE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16827" y="5542212"/>
              <a:ext cx="900113" cy="35877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FF0000"/>
                  </a:solidFill>
                  <a:latin typeface="Arial"/>
                  <a:ea typeface="+mj-ea"/>
                  <a:cs typeface="Arial"/>
                </a:rPr>
                <a:t>CPS</a:t>
              </a:r>
              <a:endParaRPr kumimoji="0" lang="en-US" sz="1600" b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16D85388-260F-4932-A05D-CFB8F73C12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71327" y="5554676"/>
              <a:ext cx="1148673" cy="35877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FF0000"/>
                  </a:solidFill>
                  <a:latin typeface="Arial"/>
                  <a:ea typeface="+mj-ea"/>
                  <a:cs typeface="Arial"/>
                </a:rPr>
                <a:t>R</a:t>
              </a:r>
              <a:r>
                <a:rPr kumimoji="0" lang="en-US" sz="1600" b="1" dirty="0">
                  <a:solidFill>
                    <a:srgbClr val="FF0000"/>
                  </a:solidFill>
                  <a:latin typeface="Arial"/>
                  <a:ea typeface="+mj-ea"/>
                  <a:cs typeface="Arial"/>
                </a:rPr>
                <a:t>esolved</a:t>
              </a:r>
              <a:endParaRPr kumimoji="0" lang="en-US" sz="1600" b="1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017F0703-C125-E877-DD86-423AF90C4D3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16812" y="239485"/>
            <a:ext cx="8975188" cy="82068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b="0" dirty="0">
                <a:latin typeface="+mn-lt"/>
                <a:ea typeface="ヒラギノ角ゴ ProN W3" charset="0"/>
                <a:cs typeface="Helvetica Neue" charset="0"/>
              </a:rPr>
              <a:t>Scale-Aware Convection Schemes </a:t>
            </a:r>
          </a:p>
        </p:txBody>
      </p:sp>
    </p:spTree>
    <p:extLst>
      <p:ext uri="{BB962C8B-B14F-4D97-AF65-F5344CB8AC3E}">
        <p14:creationId xmlns:p14="http://schemas.microsoft.com/office/powerpoint/2010/main" val="326691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0EB3BB-1668-994A-950C-233BCBCE8F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63" b="7310"/>
          <a:stretch/>
        </p:blipFill>
        <p:spPr>
          <a:xfrm>
            <a:off x="3819905" y="1307072"/>
            <a:ext cx="6053437" cy="48443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786C76-616D-D613-FB6B-701716536CD9}"/>
              </a:ext>
            </a:extLst>
          </p:cNvPr>
          <p:cNvSpPr txBox="1"/>
          <p:nvPr/>
        </p:nvSpPr>
        <p:spPr>
          <a:xfrm>
            <a:off x="9391987" y="5452813"/>
            <a:ext cx="2419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Solid lines: ratios</a:t>
            </a:r>
          </a:p>
          <a:p>
            <a:r>
              <a:rPr lang="en-US" sz="1800" dirty="0"/>
              <a:t>Dashed: 3 </a:t>
            </a:r>
            <a:r>
              <a:rPr lang="en-US" sz="1800" dirty="0" err="1"/>
              <a:t>hrly</a:t>
            </a:r>
            <a:r>
              <a:rPr lang="en-US" sz="1800" dirty="0"/>
              <a:t> rainfall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552AAD-C331-E951-F481-ED4DFC3785FD}"/>
              </a:ext>
            </a:extLst>
          </p:cNvPr>
          <p:cNvSpPr txBox="1"/>
          <p:nvPr/>
        </p:nvSpPr>
        <p:spPr>
          <a:xfrm>
            <a:off x="399830" y="2487527"/>
            <a:ext cx="31815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Hurricane Harvey simulations at 27, 9 and 3 km with WRF</a:t>
            </a:r>
          </a:p>
          <a:p>
            <a:endParaRPr lang="en-US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The convective portion of the rainfall decreases as the grid size decreases from 27 km (</a:t>
            </a:r>
            <a:r>
              <a:rPr lang="en-US" sz="2000" dirty="0">
                <a:solidFill>
                  <a:srgbClr val="00B050"/>
                </a:solidFill>
              </a:rPr>
              <a:t>green</a:t>
            </a:r>
            <a:r>
              <a:rPr lang="en-US" sz="2000" dirty="0"/>
              <a:t>) to 3 km (</a:t>
            </a:r>
            <a:r>
              <a:rPr lang="en-US" sz="2000" dirty="0">
                <a:solidFill>
                  <a:srgbClr val="FF0000"/>
                </a:solidFill>
              </a:rPr>
              <a:t>red</a:t>
            </a:r>
            <a:r>
              <a:rPr lang="en-US" sz="2000" dirty="0"/>
              <a:t>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533D720-42AA-C2A6-181F-D0097D467C5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16812" y="239485"/>
            <a:ext cx="8975188" cy="82068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b="0" dirty="0">
                <a:latin typeface="+mn-lt"/>
                <a:ea typeface="ヒラギノ角ゴ ProN W3" charset="0"/>
                <a:cs typeface="Helvetica Neue" charset="0"/>
              </a:rPr>
              <a:t>Scale-Aware Convection Schemes </a:t>
            </a:r>
          </a:p>
        </p:txBody>
      </p:sp>
    </p:spTree>
    <p:extLst>
      <p:ext uri="{BB962C8B-B14F-4D97-AF65-F5344CB8AC3E}">
        <p14:creationId xmlns:p14="http://schemas.microsoft.com/office/powerpoint/2010/main" val="175353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54058B-301A-A2F5-42B6-1F1124B5F9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899" r="8053" b="28137"/>
          <a:stretch/>
        </p:blipFill>
        <p:spPr>
          <a:xfrm>
            <a:off x="4728286" y="147706"/>
            <a:ext cx="6305720" cy="30150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A832AD-7ABB-67B2-2E68-688592FB0B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523" t="80097" r="2523" b="14579"/>
          <a:stretch/>
        </p:blipFill>
        <p:spPr>
          <a:xfrm rot="5400000">
            <a:off x="8103986" y="2658997"/>
            <a:ext cx="6750550" cy="365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5D42-F9C2-E6CE-2940-40E41F8069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108" r="8053" b="27928"/>
          <a:stretch/>
        </p:blipFill>
        <p:spPr>
          <a:xfrm>
            <a:off x="4728286" y="3142600"/>
            <a:ext cx="6305720" cy="3015049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F0944F70-826E-797E-11ED-D522AED50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65" y="1937657"/>
            <a:ext cx="3121235" cy="2688772"/>
          </a:xfrm>
        </p:spPr>
        <p:txBody>
          <a:bodyPr>
            <a:noAutofit/>
          </a:bodyPr>
          <a:lstStyle/>
          <a:p>
            <a:r>
              <a:rPr lang="en-US" sz="2800" b="0" dirty="0">
                <a:latin typeface="+mn-lt"/>
              </a:rPr>
              <a:t>Simulation of Hurricane Irma with a 15-3 km Mesh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067FD8-D293-0BC3-0D1F-3C45164CFB2D}"/>
              </a:ext>
            </a:extLst>
          </p:cNvPr>
          <p:cNvSpPr txBox="1"/>
          <p:nvPr/>
        </p:nvSpPr>
        <p:spPr>
          <a:xfrm>
            <a:off x="3563568" y="1341201"/>
            <a:ext cx="125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Total Rainfall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0B7720-E421-F107-17CC-12E361392716}"/>
              </a:ext>
            </a:extLst>
          </p:cNvPr>
          <p:cNvSpPr txBox="1"/>
          <p:nvPr/>
        </p:nvSpPr>
        <p:spPr>
          <a:xfrm>
            <a:off x="3512260" y="4399306"/>
            <a:ext cx="1473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Convective Rainfall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10B983-23C4-7FB2-4208-489BF272176F}"/>
              </a:ext>
            </a:extLst>
          </p:cNvPr>
          <p:cNvSpPr txBox="1"/>
          <p:nvPr/>
        </p:nvSpPr>
        <p:spPr>
          <a:xfrm>
            <a:off x="8196231" y="3506355"/>
            <a:ext cx="605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 km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0EF73D-2FBB-0EDF-AC7D-F1C9B0C054FF}"/>
              </a:ext>
            </a:extLst>
          </p:cNvPr>
          <p:cNvSpPr txBox="1"/>
          <p:nvPr/>
        </p:nvSpPr>
        <p:spPr>
          <a:xfrm>
            <a:off x="9216285" y="3469284"/>
            <a:ext cx="305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ADAF8-6AE5-DA41-A3DF-CE55916A7E3F}"/>
              </a:ext>
            </a:extLst>
          </p:cNvPr>
          <p:cNvSpPr txBox="1"/>
          <p:nvPr/>
        </p:nvSpPr>
        <p:spPr>
          <a:xfrm>
            <a:off x="10285645" y="3341032"/>
            <a:ext cx="748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15 km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37862C-0A48-9A87-91BE-02242748DBDD}"/>
              </a:ext>
            </a:extLst>
          </p:cNvPr>
          <p:cNvSpPr txBox="1"/>
          <p:nvPr/>
        </p:nvSpPr>
        <p:spPr>
          <a:xfrm>
            <a:off x="9507018" y="3436498"/>
            <a:ext cx="382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9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610E2B-95D7-1B16-FA95-F6B44B47AF77}"/>
              </a:ext>
            </a:extLst>
          </p:cNvPr>
          <p:cNvSpPr txBox="1"/>
          <p:nvPr/>
        </p:nvSpPr>
        <p:spPr>
          <a:xfrm>
            <a:off x="9750803" y="3399427"/>
            <a:ext cx="490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 </a:t>
            </a:r>
          </a:p>
        </p:txBody>
      </p:sp>
    </p:spTree>
    <p:extLst>
      <p:ext uri="{BB962C8B-B14F-4D97-AF65-F5344CB8AC3E}">
        <p14:creationId xmlns:p14="http://schemas.microsoft.com/office/powerpoint/2010/main" val="6377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8B3965-4258-ABE3-1B28-F2B430AEC080}"/>
              </a:ext>
            </a:extLst>
          </p:cNvPr>
          <p:cNvSpPr txBox="1"/>
          <p:nvPr/>
        </p:nvSpPr>
        <p:spPr>
          <a:xfrm>
            <a:off x="1976590" y="1054369"/>
            <a:ext cx="81755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AutoNum type="arabicParenR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MPAS has a fairly complete collection atmospheric and land surface physics, including two “suites”.</a:t>
            </a:r>
          </a:p>
          <a:p>
            <a:pPr marL="457200" indent="-457200">
              <a:buAutoNum type="arabicParenR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It is not difficult to add a new physics – follow the examples of existing physics.</a:t>
            </a:r>
          </a:p>
          <a:p>
            <a:pPr marL="457200" indent="-457200">
              <a:buAutoNum type="arabicParenR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New physics coming into the repository is expected to be CCPP-compliant (</a:t>
            </a:r>
            <a:r>
              <a:rPr lang="en-US" sz="2000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CCPP: </a:t>
            </a:r>
            <a:r>
              <a:rPr lang="en-US" sz="2000" u="sng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sz="2000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ommon </a:t>
            </a:r>
            <a:r>
              <a:rPr lang="en-US" sz="2000" u="sng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sz="2000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ommunity </a:t>
            </a:r>
            <a:r>
              <a:rPr lang="en-US" sz="2000" u="sng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r>
              <a:rPr lang="en-US" sz="2000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hysics </a:t>
            </a:r>
            <a:r>
              <a:rPr lang="en-US" sz="2000" u="sng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r>
              <a:rPr lang="en-US" sz="2000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ackage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).</a:t>
            </a:r>
          </a:p>
          <a:p>
            <a:pPr marL="457200" indent="-457200">
              <a:buAutoNum type="arabicParenR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Modeling physics is still very challenging, and improving model physics can improve model simulations.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65662C-226C-E742-C5BE-BCDBD097EB9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851365" y="115491"/>
            <a:ext cx="6879102" cy="1212566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b="0" dirty="0">
                <a:latin typeface="+mn-lt"/>
                <a:ea typeface="ヒラギノ角ゴ ProN W3" charset="0"/>
                <a:cs typeface="Helvetica Neue" charset="0"/>
              </a:rPr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810F3B-5C6F-8BAC-7ABC-1A22559C46FB}"/>
              </a:ext>
            </a:extLst>
          </p:cNvPr>
          <p:cNvSpPr txBox="1"/>
          <p:nvPr/>
        </p:nvSpPr>
        <p:spPr>
          <a:xfrm>
            <a:off x="1976590" y="4098415"/>
            <a:ext cx="871313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references to various physics schemes and detailed physics talks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  <a:p>
            <a:pPr marL="182880" indent="-274320"/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82880" indent="-274320"/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1. https://www2.mmm.ucar.edu/wrf/users/physics/phys_references.html</a:t>
            </a:r>
          </a:p>
          <a:p>
            <a:pPr marL="182880" indent="-274320"/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2. 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https://www2.mmm.ucar.edu/wrf/users/tutorial/tutorial.html</a:t>
            </a: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82880" indent="-274320"/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82880" indent="-274320"/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authoritative list of physics is in the MPAS-A Users’ Guide.</a:t>
            </a:r>
          </a:p>
        </p:txBody>
      </p:sp>
    </p:spTree>
    <p:extLst>
      <p:ext uri="{BB962C8B-B14F-4D97-AF65-F5344CB8AC3E}">
        <p14:creationId xmlns:p14="http://schemas.microsoft.com/office/powerpoint/2010/main" val="147809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8656E39-ECFE-D1EB-12D1-12F9887C8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667" y="0"/>
            <a:ext cx="6705875" cy="641350"/>
          </a:xfrm>
        </p:spPr>
        <p:txBody>
          <a:bodyPr/>
          <a:lstStyle/>
          <a:p>
            <a:r>
              <a:rPr lang="en-US" sz="3200" b="0" dirty="0">
                <a:latin typeface="+mn-lt"/>
              </a:rPr>
              <a:t>Atmospheric Physical Processes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549B91-C0A0-3096-2E9D-90F36E539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250" y="1131312"/>
            <a:ext cx="7772400" cy="46893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833F61-D10D-67C7-B0A9-D43EE3AB77F6}"/>
              </a:ext>
            </a:extLst>
          </p:cNvPr>
          <p:cNvSpPr txBox="1"/>
          <p:nvPr/>
        </p:nvSpPr>
        <p:spPr>
          <a:xfrm>
            <a:off x="8532539" y="5882243"/>
            <a:ext cx="1798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(From ECMWF)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F95FD4-07A8-E900-3BE1-1D2728B50071}"/>
              </a:ext>
            </a:extLst>
          </p:cNvPr>
          <p:cNvSpPr txBox="1"/>
          <p:nvPr/>
        </p:nvSpPr>
        <p:spPr>
          <a:xfrm>
            <a:off x="368216" y="2098826"/>
            <a:ext cx="30377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Atmospheric physics model processes not explicitly contained in the Navier Stokes equations (e.g. radiation), or provide boundary conditions to the atmospheric model (e.g. ocean and land models). </a:t>
            </a:r>
          </a:p>
          <a:p>
            <a:endParaRPr lang="en-US" sz="1600" dirty="0"/>
          </a:p>
          <a:p>
            <a:r>
              <a:rPr lang="en-US" sz="1600" dirty="0"/>
              <a:t>MPAS-Atmosphere contains physics options to cover most of these processes, and includes a land model.</a:t>
            </a:r>
          </a:p>
        </p:txBody>
      </p:sp>
    </p:spTree>
    <p:extLst>
      <p:ext uri="{BB962C8B-B14F-4D97-AF65-F5344CB8AC3E}">
        <p14:creationId xmlns:p14="http://schemas.microsoft.com/office/powerpoint/2010/main" val="376870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EB0966-DF8C-FAE6-C348-DB9AE4446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024" y="14513"/>
            <a:ext cx="6897176" cy="5283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921956-28A1-A975-2DB3-58827CA026BE}"/>
              </a:ext>
            </a:extLst>
          </p:cNvPr>
          <p:cNvSpPr txBox="1"/>
          <p:nvPr/>
        </p:nvSpPr>
        <p:spPr>
          <a:xfrm>
            <a:off x="209224" y="1943948"/>
            <a:ext cx="42627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MPAS-Atmosphere </a:t>
            </a:r>
          </a:p>
          <a:p>
            <a:r>
              <a:rPr lang="en-US" sz="3600" dirty="0"/>
              <a:t>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50E9C5-E4DA-CC59-B0E7-D67DEF942B20}"/>
              </a:ext>
            </a:extLst>
          </p:cNvPr>
          <p:cNvSpPr txBox="1"/>
          <p:nvPr/>
        </p:nvSpPr>
        <p:spPr>
          <a:xfrm>
            <a:off x="261015" y="3373699"/>
            <a:ext cx="4680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MPAS-Atmosphere Users’ Guide: On the MPAS-Atmosphere download page</a:t>
            </a:r>
          </a:p>
          <a:p>
            <a:r>
              <a:rPr lang="en-US" sz="2000" dirty="0"/>
              <a:t> 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9070AFE2-E474-059B-92BF-449A5B4DA118}"/>
              </a:ext>
            </a:extLst>
          </p:cNvPr>
          <p:cNvSpPr/>
          <p:nvPr/>
        </p:nvSpPr>
        <p:spPr>
          <a:xfrm>
            <a:off x="4702202" y="3225299"/>
            <a:ext cx="510988" cy="2554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8D7240BD-1797-3200-5C94-01E6EB60E6CA}"/>
              </a:ext>
            </a:extLst>
          </p:cNvPr>
          <p:cNvSpPr/>
          <p:nvPr/>
        </p:nvSpPr>
        <p:spPr>
          <a:xfrm rot="10800000">
            <a:off x="8304733" y="3302567"/>
            <a:ext cx="510988" cy="2554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6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3B59F70-21F0-1F4D-4D44-77C8811A5BB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16812" y="283027"/>
            <a:ext cx="8975188" cy="6313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numCol="1" anchor="t" anchorCtr="0" compatLnSpc="1">
            <a:prstTxWarp prst="textNoShape">
              <a:avLst/>
            </a:prstTxWarp>
          </a:bodyPr>
          <a:lstStyle/>
          <a:p>
            <a:r>
              <a:rPr lang="en-US" sz="3200" b="0" dirty="0">
                <a:latin typeface="+mn-lt"/>
                <a:ea typeface="ヒラギノ角ゴ ProN W3" charset="0"/>
                <a:cs typeface="Helvetica Neue" charset="0"/>
              </a:rPr>
              <a:t>Physics Schemes in MPAS v8.2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CB991D-94E8-F96A-6631-6CF8A4E5E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449" y="1412329"/>
            <a:ext cx="9315322" cy="4846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58ECAC-E92A-435C-19DD-2F9B5DA1E5BF}"/>
              </a:ext>
            </a:extLst>
          </p:cNvPr>
          <p:cNvSpPr txBox="1"/>
          <p:nvPr/>
        </p:nvSpPr>
        <p:spPr>
          <a:xfrm>
            <a:off x="4363345" y="1067823"/>
            <a:ext cx="4062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From the MPAS-Atmosphere Users’ Guide</a:t>
            </a:r>
          </a:p>
        </p:txBody>
      </p:sp>
    </p:spTree>
    <p:extLst>
      <p:ext uri="{BB962C8B-B14F-4D97-AF65-F5344CB8AC3E}">
        <p14:creationId xmlns:p14="http://schemas.microsoft.com/office/powerpoint/2010/main" val="37880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181E936-D6BA-7463-37CA-40708298748C}"/>
              </a:ext>
            </a:extLst>
          </p:cNvPr>
          <p:cNvSpPr>
            <a:spLocks/>
          </p:cNvSpPr>
          <p:nvPr/>
        </p:nvSpPr>
        <p:spPr bwMode="auto">
          <a:xfrm>
            <a:off x="2647846" y="2242456"/>
            <a:ext cx="7367012" cy="343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1800" b="1" dirty="0">
                <a:latin typeface="Courier" pitchFamily="2" charset="0"/>
              </a:rPr>
              <a:t>&amp;physics</a:t>
            </a:r>
          </a:p>
          <a:p>
            <a:r>
              <a:rPr lang="en-US" sz="1800" b="1" dirty="0">
                <a:latin typeface="Courier" pitchFamily="2" charset="0"/>
              </a:rPr>
              <a:t>    </a:t>
            </a:r>
            <a:r>
              <a:rPr lang="en-US" sz="1800" b="1" dirty="0" err="1">
                <a:solidFill>
                  <a:srgbClr val="FF0000"/>
                </a:solidFill>
                <a:latin typeface="Courier" pitchFamily="2" charset="0"/>
              </a:rPr>
              <a:t>config_physics_suite</a:t>
            </a:r>
            <a:r>
              <a:rPr lang="en-US" sz="1800" b="1" dirty="0">
                <a:solidFill>
                  <a:srgbClr val="FF0000"/>
                </a:solidFill>
                <a:latin typeface="Courier" pitchFamily="2" charset="0"/>
              </a:rPr>
              <a:t>     = '</a:t>
            </a:r>
            <a:r>
              <a:rPr lang="en-US" sz="1800" b="1" dirty="0" err="1">
                <a:solidFill>
                  <a:srgbClr val="FF0000"/>
                </a:solidFill>
                <a:latin typeface="Courier" pitchFamily="2" charset="0"/>
              </a:rPr>
              <a:t>mesoscale_reference</a:t>
            </a:r>
            <a:r>
              <a:rPr lang="en-US" sz="1800" b="1" dirty="0">
                <a:solidFill>
                  <a:srgbClr val="FF0000"/>
                </a:solidFill>
                <a:latin typeface="Courier" pitchFamily="2" charset="0"/>
              </a:rPr>
              <a:t>'</a:t>
            </a:r>
          </a:p>
          <a:p>
            <a:r>
              <a:rPr lang="en-US" sz="1800" b="1" dirty="0">
                <a:latin typeface="Courier" pitchFamily="2" charset="0"/>
              </a:rPr>
              <a:t>    </a:t>
            </a:r>
            <a:r>
              <a:rPr lang="en-US" sz="1800" b="1" dirty="0" err="1">
                <a:latin typeface="Courier" pitchFamily="2" charset="0"/>
              </a:rPr>
              <a:t>config_convection_scheme</a:t>
            </a:r>
            <a:r>
              <a:rPr lang="en-US" sz="1800" b="1" dirty="0">
                <a:latin typeface="Courier" pitchFamily="2" charset="0"/>
              </a:rPr>
              <a:t> = '</a:t>
            </a:r>
            <a:r>
              <a:rPr lang="en-US" sz="1800" b="1" dirty="0" err="1">
                <a:latin typeface="Courier" pitchFamily="2" charset="0"/>
              </a:rPr>
              <a:t>cu_ntiedtke</a:t>
            </a:r>
            <a:r>
              <a:rPr lang="en-US" sz="1800" b="1" dirty="0">
                <a:latin typeface="Courier" pitchFamily="2" charset="0"/>
              </a:rPr>
              <a:t>'</a:t>
            </a:r>
          </a:p>
          <a:p>
            <a:r>
              <a:rPr lang="en-US" sz="1800" b="1" dirty="0">
                <a:latin typeface="Courier" pitchFamily="2" charset="0"/>
              </a:rPr>
              <a:t>    </a:t>
            </a:r>
            <a:r>
              <a:rPr lang="en-US" sz="1800" b="1" dirty="0" err="1">
                <a:latin typeface="Courier" pitchFamily="2" charset="0"/>
              </a:rPr>
              <a:t>config_microp_scheme</a:t>
            </a:r>
            <a:r>
              <a:rPr lang="en-US" sz="1800" b="1" dirty="0">
                <a:latin typeface="Courier" pitchFamily="2" charset="0"/>
              </a:rPr>
              <a:t>     = 'mp_wsm6'</a:t>
            </a:r>
          </a:p>
          <a:p>
            <a:r>
              <a:rPr lang="en-US" sz="1800" b="1" dirty="0">
                <a:latin typeface="Courier" pitchFamily="2" charset="0"/>
              </a:rPr>
              <a:t>    </a:t>
            </a:r>
            <a:r>
              <a:rPr lang="en-US" sz="1800" b="1" dirty="0" err="1">
                <a:latin typeface="Courier" pitchFamily="2" charset="0"/>
              </a:rPr>
              <a:t>config_pbl_scheme</a:t>
            </a:r>
            <a:r>
              <a:rPr lang="en-US" sz="1800" b="1" dirty="0">
                <a:latin typeface="Courier" pitchFamily="2" charset="0"/>
              </a:rPr>
              <a:t>        = '</a:t>
            </a:r>
            <a:r>
              <a:rPr lang="en-US" sz="1800" b="1" dirty="0" err="1">
                <a:latin typeface="Courier" pitchFamily="2" charset="0"/>
              </a:rPr>
              <a:t>bl_ysu</a:t>
            </a:r>
            <a:r>
              <a:rPr lang="en-US" sz="1800" b="1" dirty="0">
                <a:latin typeface="Courier" pitchFamily="2" charset="0"/>
              </a:rPr>
              <a:t>'</a:t>
            </a:r>
          </a:p>
          <a:p>
            <a:r>
              <a:rPr lang="en-US" sz="1800" b="1" dirty="0">
                <a:latin typeface="Courier" pitchFamily="2" charset="0"/>
              </a:rPr>
              <a:t>    </a:t>
            </a:r>
            <a:r>
              <a:rPr lang="en-US" sz="1800" b="1" dirty="0" err="1">
                <a:latin typeface="Courier" pitchFamily="2" charset="0"/>
              </a:rPr>
              <a:t>config_sfclayer_scheme</a:t>
            </a:r>
            <a:r>
              <a:rPr lang="en-US" sz="1800" b="1" dirty="0">
                <a:latin typeface="Courier" pitchFamily="2" charset="0"/>
              </a:rPr>
              <a:t>   = '</a:t>
            </a:r>
            <a:r>
              <a:rPr lang="en-US" sz="1800" b="1" dirty="0" err="1">
                <a:latin typeface="Courier" pitchFamily="2" charset="0"/>
              </a:rPr>
              <a:t>sf_monin_obukhov</a:t>
            </a:r>
            <a:r>
              <a:rPr lang="en-US" sz="1800" b="1" dirty="0">
                <a:latin typeface="Courier" pitchFamily="2" charset="0"/>
              </a:rPr>
              <a:t>'</a:t>
            </a:r>
          </a:p>
          <a:p>
            <a:r>
              <a:rPr lang="en-US" sz="1800" b="1" dirty="0">
                <a:latin typeface="Courier" pitchFamily="2" charset="0"/>
              </a:rPr>
              <a:t>    </a:t>
            </a:r>
            <a:r>
              <a:rPr lang="en-US" sz="1800" b="1" dirty="0" err="1">
                <a:latin typeface="Courier" pitchFamily="2" charset="0"/>
              </a:rPr>
              <a:t>config_lsm_scheme</a:t>
            </a:r>
            <a:r>
              <a:rPr lang="en-US" sz="1800" b="1" dirty="0">
                <a:latin typeface="Courier" pitchFamily="2" charset="0"/>
              </a:rPr>
              <a:t>        = '</a:t>
            </a:r>
            <a:r>
              <a:rPr lang="en-US" sz="1800" b="1" dirty="0" err="1">
                <a:latin typeface="Courier" pitchFamily="2" charset="0"/>
              </a:rPr>
              <a:t>sf_noah</a:t>
            </a:r>
            <a:r>
              <a:rPr lang="en-US" sz="1800" b="1" dirty="0">
                <a:latin typeface="Courier" pitchFamily="2" charset="0"/>
              </a:rPr>
              <a:t>'</a:t>
            </a:r>
          </a:p>
          <a:p>
            <a:r>
              <a:rPr lang="en-US" sz="1800" b="1" dirty="0">
                <a:latin typeface="Courier" pitchFamily="2" charset="0"/>
              </a:rPr>
              <a:t>    </a:t>
            </a:r>
            <a:r>
              <a:rPr lang="en-US" sz="1800" b="1" dirty="0" err="1">
                <a:latin typeface="Courier" pitchFamily="2" charset="0"/>
              </a:rPr>
              <a:t>config_radt_lw_scheme</a:t>
            </a:r>
            <a:r>
              <a:rPr lang="en-US" sz="1800" b="1" dirty="0">
                <a:latin typeface="Courier" pitchFamily="2" charset="0"/>
              </a:rPr>
              <a:t>    = '</a:t>
            </a:r>
            <a:r>
              <a:rPr lang="en-US" sz="1800" b="1" dirty="0" err="1">
                <a:latin typeface="Courier" pitchFamily="2" charset="0"/>
              </a:rPr>
              <a:t>rrtmg_lw</a:t>
            </a:r>
            <a:r>
              <a:rPr lang="en-US" sz="1800" b="1" dirty="0">
                <a:latin typeface="Courier" pitchFamily="2" charset="0"/>
              </a:rPr>
              <a:t>'</a:t>
            </a:r>
          </a:p>
          <a:p>
            <a:r>
              <a:rPr lang="en-US" sz="1800" b="1" dirty="0">
                <a:latin typeface="Courier" pitchFamily="2" charset="0"/>
              </a:rPr>
              <a:t>    </a:t>
            </a:r>
            <a:r>
              <a:rPr lang="en-US" sz="1800" b="1" dirty="0" err="1">
                <a:latin typeface="Courier" pitchFamily="2" charset="0"/>
              </a:rPr>
              <a:t>config_radt_sw_scheme</a:t>
            </a:r>
            <a:r>
              <a:rPr lang="en-US" sz="1800" b="1" dirty="0">
                <a:latin typeface="Courier" pitchFamily="2" charset="0"/>
              </a:rPr>
              <a:t>    = '</a:t>
            </a:r>
            <a:r>
              <a:rPr lang="en-US" sz="1800" b="1" dirty="0" err="1">
                <a:latin typeface="Courier" pitchFamily="2" charset="0"/>
              </a:rPr>
              <a:t>rrtmg_sw</a:t>
            </a:r>
            <a:r>
              <a:rPr lang="en-US" sz="1800" b="1" dirty="0">
                <a:latin typeface="Courier" pitchFamily="2" charset="0"/>
              </a:rPr>
              <a:t>'</a:t>
            </a:r>
          </a:p>
          <a:p>
            <a:r>
              <a:rPr lang="en-US" sz="1800" b="1" dirty="0">
                <a:latin typeface="Courier" pitchFamily="2" charset="0"/>
              </a:rPr>
              <a:t>    </a:t>
            </a:r>
            <a:r>
              <a:rPr lang="en-US" sz="1800" b="1" dirty="0" err="1">
                <a:latin typeface="Courier" pitchFamily="2" charset="0"/>
              </a:rPr>
              <a:t>config_radt_cld_scheme</a:t>
            </a:r>
            <a:r>
              <a:rPr lang="en-US" sz="1800" b="1" dirty="0">
                <a:latin typeface="Courier" pitchFamily="2" charset="0"/>
              </a:rPr>
              <a:t>   = ‘</a:t>
            </a:r>
            <a:r>
              <a:rPr lang="en-US" sz="1800" b="1" dirty="0" err="1">
                <a:latin typeface="Courier" pitchFamily="2" charset="0"/>
              </a:rPr>
              <a:t>cld_fraction</a:t>
            </a:r>
            <a:r>
              <a:rPr lang="en-US" sz="1800" b="1" dirty="0">
                <a:latin typeface="Courier" pitchFamily="2" charset="0"/>
              </a:rPr>
              <a:t>’</a:t>
            </a:r>
          </a:p>
          <a:p>
            <a:r>
              <a:rPr lang="en-US" sz="1800" b="1" dirty="0">
                <a:latin typeface="Courier" pitchFamily="2" charset="0"/>
              </a:rPr>
              <a:t>    </a:t>
            </a:r>
            <a:r>
              <a:rPr lang="en-US" sz="1800" b="1" dirty="0" err="1">
                <a:latin typeface="Courier" pitchFamily="2" charset="0"/>
              </a:rPr>
              <a:t>config_gwdo_scheme</a:t>
            </a:r>
            <a:r>
              <a:rPr lang="en-US" sz="1800" b="1" dirty="0">
                <a:latin typeface="Courier" pitchFamily="2" charset="0"/>
              </a:rPr>
              <a:t>       = '</a:t>
            </a:r>
            <a:r>
              <a:rPr lang="en-US" sz="1800" b="1" dirty="0" err="1">
                <a:latin typeface="Courier" pitchFamily="2" charset="0"/>
              </a:rPr>
              <a:t>bl_ysu_gwdo</a:t>
            </a:r>
            <a:r>
              <a:rPr lang="en-US" sz="1800" b="1" dirty="0">
                <a:latin typeface="Courier" pitchFamily="2" charset="0"/>
              </a:rPr>
              <a:t>’</a:t>
            </a:r>
          </a:p>
          <a:p>
            <a:r>
              <a:rPr lang="en-US" sz="1800" b="1" dirty="0">
                <a:latin typeface="Courier" pitchFamily="2" charset="0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C86360-0EFF-D2D1-3CA4-58BBE7944308}"/>
              </a:ext>
            </a:extLst>
          </p:cNvPr>
          <p:cNvSpPr txBox="1"/>
          <p:nvPr/>
        </p:nvSpPr>
        <p:spPr>
          <a:xfrm>
            <a:off x="2473214" y="1424838"/>
            <a:ext cx="8368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Example shown the ‘</a:t>
            </a:r>
            <a:r>
              <a:rPr lang="en-US" sz="2400" dirty="0" err="1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mesoscale_reference</a:t>
            </a:r>
            <a:r>
              <a:rPr lang="en-US" sz="24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’ suite: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039E07B-51F2-8B65-EB4C-30C63D1639EB}"/>
              </a:ext>
            </a:extLst>
          </p:cNvPr>
          <p:cNvSpPr>
            <a:spLocks/>
          </p:cNvSpPr>
          <p:nvPr/>
        </p:nvSpPr>
        <p:spPr bwMode="auto">
          <a:xfrm>
            <a:off x="2661248" y="5727029"/>
            <a:ext cx="6277232" cy="35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775"/>
              </a:spcBef>
              <a:buSzPct val="125000"/>
            </a:pPr>
            <a:r>
              <a:rPr lang="en-US" altLang="en-US" dirty="0">
                <a:solidFill>
                  <a:srgbClr val="1F497D"/>
                </a:solidFill>
                <a:latin typeface="+mn-lt"/>
                <a:sym typeface="Helvetica" pitchFamily="2" charset="0"/>
              </a:rPr>
              <a:t>See Chapter 6 and B11 in the User’s Guide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66A0CFB-4E02-6751-394A-13654010C7D0}"/>
              </a:ext>
            </a:extLst>
          </p:cNvPr>
          <p:cNvSpPr txBox="1">
            <a:spLocks/>
          </p:cNvSpPr>
          <p:nvPr/>
        </p:nvSpPr>
        <p:spPr bwMode="auto">
          <a:xfrm>
            <a:off x="3233057" y="257004"/>
            <a:ext cx="8958943" cy="70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wrap="square" lIns="64291" tIns="32146" rIns="64291" bIns="32146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0">
                <a:latin typeface="+mn-lt"/>
                <a:ea typeface="ヒラギノ角ゴ ProN W3" charset="0"/>
                <a:cs typeface="Helvetica Neue" charset="0"/>
              </a:rPr>
              <a:t>Specifying Physics in MPAS</a:t>
            </a:r>
            <a:endParaRPr lang="en-US" sz="3600" b="0" dirty="0">
              <a:latin typeface="+mn-lt"/>
              <a:ea typeface="ヒラギノ角ゴ ProN W3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00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ADA195-9713-361F-EFB8-7FC94CF11514}"/>
              </a:ext>
            </a:extLst>
          </p:cNvPr>
          <p:cNvSpPr txBox="1"/>
          <p:nvPr/>
        </p:nvSpPr>
        <p:spPr>
          <a:xfrm>
            <a:off x="1947071" y="1261552"/>
            <a:ext cx="9776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Physics is configured by using </a:t>
            </a:r>
            <a:r>
              <a:rPr lang="en-US" sz="2400" dirty="0" err="1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namelist</a:t>
            </a:r>
            <a:r>
              <a:rPr lang="en-US" sz="24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 record &amp;physics. It can be defined as a suite, or individual options, or combination of both.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8C34B467-7E73-C5CC-383A-62FC2B009E4A}"/>
              </a:ext>
            </a:extLst>
          </p:cNvPr>
          <p:cNvSpPr>
            <a:spLocks/>
          </p:cNvSpPr>
          <p:nvPr/>
        </p:nvSpPr>
        <p:spPr bwMode="auto">
          <a:xfrm>
            <a:off x="2647846" y="2242456"/>
            <a:ext cx="7367012" cy="343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1800" b="1" dirty="0">
                <a:latin typeface="Courier" pitchFamily="2" charset="0"/>
              </a:rPr>
              <a:t>&amp;physics</a:t>
            </a:r>
          </a:p>
          <a:p>
            <a:r>
              <a:rPr lang="en-US" sz="1800" b="1" dirty="0">
                <a:latin typeface="Courier" pitchFamily="2" charset="0"/>
              </a:rPr>
              <a:t>    </a:t>
            </a:r>
            <a:r>
              <a:rPr lang="en-US" sz="1800" b="1" dirty="0" err="1">
                <a:solidFill>
                  <a:srgbClr val="FF0000"/>
                </a:solidFill>
                <a:latin typeface="Courier" pitchFamily="2" charset="0"/>
              </a:rPr>
              <a:t>config_physics_suite</a:t>
            </a:r>
            <a:r>
              <a:rPr lang="en-US" sz="1800" b="1" dirty="0">
                <a:solidFill>
                  <a:srgbClr val="FF0000"/>
                </a:solidFill>
                <a:latin typeface="Courier" pitchFamily="2" charset="0"/>
              </a:rPr>
              <a:t>     = '</a:t>
            </a:r>
            <a:r>
              <a:rPr lang="en-US" sz="1800" b="1" dirty="0" err="1">
                <a:solidFill>
                  <a:srgbClr val="FF0000"/>
                </a:solidFill>
                <a:latin typeface="Courier" pitchFamily="2" charset="0"/>
              </a:rPr>
              <a:t>mesoscale_reference</a:t>
            </a:r>
            <a:r>
              <a:rPr lang="en-US" sz="1800" b="1" dirty="0">
                <a:solidFill>
                  <a:srgbClr val="FF0000"/>
                </a:solidFill>
                <a:latin typeface="Courier" pitchFamily="2" charset="0"/>
              </a:rPr>
              <a:t>'</a:t>
            </a:r>
          </a:p>
          <a:p>
            <a:r>
              <a:rPr lang="en-US" sz="1800" b="1" dirty="0">
                <a:latin typeface="Courier" pitchFamily="2" charset="0"/>
              </a:rPr>
              <a:t>    </a:t>
            </a:r>
            <a:r>
              <a:rPr lang="en-US" sz="1800" b="1" dirty="0" err="1">
                <a:latin typeface="Courier" pitchFamily="2" charset="0"/>
              </a:rPr>
              <a:t>config_convection_scheme</a:t>
            </a:r>
            <a:r>
              <a:rPr lang="en-US" sz="1800" b="1" dirty="0">
                <a:latin typeface="Courier" pitchFamily="2" charset="0"/>
              </a:rPr>
              <a:t> = '</a:t>
            </a:r>
            <a:r>
              <a:rPr lang="en-US" sz="1800" b="1" dirty="0" err="1">
                <a:latin typeface="Courier" pitchFamily="2" charset="0"/>
              </a:rPr>
              <a:t>cu_ntiedtke</a:t>
            </a:r>
            <a:r>
              <a:rPr lang="en-US" sz="1800" b="1" dirty="0">
                <a:latin typeface="Courier" pitchFamily="2" charset="0"/>
              </a:rPr>
              <a:t>'</a:t>
            </a:r>
          </a:p>
          <a:p>
            <a:r>
              <a:rPr lang="en-US" sz="1800" b="1" dirty="0">
                <a:latin typeface="Courier" pitchFamily="2" charset="0"/>
              </a:rPr>
              <a:t>    </a:t>
            </a:r>
            <a:r>
              <a:rPr lang="en-US" sz="1800" b="1" dirty="0" err="1">
                <a:latin typeface="Courier" pitchFamily="2" charset="0"/>
              </a:rPr>
              <a:t>config_microp_scheme</a:t>
            </a:r>
            <a:r>
              <a:rPr lang="en-US" sz="1800" b="1" dirty="0">
                <a:latin typeface="Courier" pitchFamily="2" charset="0"/>
              </a:rPr>
              <a:t>     = 'mp_wsm6'</a:t>
            </a:r>
          </a:p>
          <a:p>
            <a:r>
              <a:rPr lang="en-US" sz="1800" b="1" dirty="0">
                <a:latin typeface="Courier" pitchFamily="2" charset="0"/>
              </a:rPr>
              <a:t>    </a:t>
            </a:r>
            <a:r>
              <a:rPr lang="en-US" sz="1800" b="1" dirty="0" err="1">
                <a:latin typeface="Courier" pitchFamily="2" charset="0"/>
              </a:rPr>
              <a:t>config_pbl_scheme</a:t>
            </a:r>
            <a:r>
              <a:rPr lang="en-US" sz="1800" b="1" dirty="0">
                <a:latin typeface="Courier" pitchFamily="2" charset="0"/>
              </a:rPr>
              <a:t>        = '</a:t>
            </a:r>
            <a:r>
              <a:rPr lang="en-US" sz="1800" b="1" dirty="0" err="1">
                <a:latin typeface="Courier" pitchFamily="2" charset="0"/>
              </a:rPr>
              <a:t>bl_ysu</a:t>
            </a:r>
            <a:r>
              <a:rPr lang="en-US" sz="1800" b="1" dirty="0">
                <a:latin typeface="Courier" pitchFamily="2" charset="0"/>
              </a:rPr>
              <a:t>'</a:t>
            </a:r>
          </a:p>
          <a:p>
            <a:r>
              <a:rPr lang="en-US" sz="1800" b="1" dirty="0">
                <a:latin typeface="Courier" pitchFamily="2" charset="0"/>
              </a:rPr>
              <a:t>    </a:t>
            </a:r>
            <a:r>
              <a:rPr lang="en-US" sz="1800" b="1" dirty="0" err="1">
                <a:latin typeface="Courier" pitchFamily="2" charset="0"/>
              </a:rPr>
              <a:t>config_sfclayer_scheme</a:t>
            </a:r>
            <a:r>
              <a:rPr lang="en-US" sz="1800" b="1" dirty="0">
                <a:latin typeface="Courier" pitchFamily="2" charset="0"/>
              </a:rPr>
              <a:t>   = '</a:t>
            </a:r>
            <a:r>
              <a:rPr lang="en-US" sz="1800" b="1" dirty="0" err="1">
                <a:latin typeface="Courier" pitchFamily="2" charset="0"/>
              </a:rPr>
              <a:t>sf_monin_obukhov</a:t>
            </a:r>
            <a:r>
              <a:rPr lang="en-US" sz="1800" b="1" dirty="0">
                <a:latin typeface="Courier" pitchFamily="2" charset="0"/>
              </a:rPr>
              <a:t>'</a:t>
            </a:r>
          </a:p>
          <a:p>
            <a:r>
              <a:rPr lang="en-US" sz="1800" b="1" dirty="0">
                <a:latin typeface="Courier" pitchFamily="2" charset="0"/>
              </a:rPr>
              <a:t>    </a:t>
            </a:r>
            <a:r>
              <a:rPr lang="en-US" sz="1800" b="1" dirty="0" err="1">
                <a:latin typeface="Courier" pitchFamily="2" charset="0"/>
              </a:rPr>
              <a:t>config_lsm_scheme</a:t>
            </a:r>
            <a:r>
              <a:rPr lang="en-US" sz="1800" b="1" dirty="0">
                <a:latin typeface="Courier" pitchFamily="2" charset="0"/>
              </a:rPr>
              <a:t>        = '</a:t>
            </a:r>
            <a:r>
              <a:rPr lang="en-US" sz="1800" b="1" dirty="0" err="1">
                <a:latin typeface="Courier" pitchFamily="2" charset="0"/>
              </a:rPr>
              <a:t>sf_noah</a:t>
            </a:r>
            <a:r>
              <a:rPr lang="en-US" sz="1800" b="1" dirty="0">
                <a:latin typeface="Courier" pitchFamily="2" charset="0"/>
              </a:rPr>
              <a:t>'</a:t>
            </a:r>
          </a:p>
          <a:p>
            <a:r>
              <a:rPr lang="en-US" sz="1800" b="1" dirty="0">
                <a:latin typeface="Courier" pitchFamily="2" charset="0"/>
              </a:rPr>
              <a:t>    </a:t>
            </a:r>
            <a:r>
              <a:rPr lang="en-US" sz="1800" b="1" dirty="0" err="1">
                <a:latin typeface="Courier" pitchFamily="2" charset="0"/>
              </a:rPr>
              <a:t>config_radt_lw_scheme</a:t>
            </a:r>
            <a:r>
              <a:rPr lang="en-US" sz="1800" b="1" dirty="0">
                <a:latin typeface="Courier" pitchFamily="2" charset="0"/>
              </a:rPr>
              <a:t>    = '</a:t>
            </a:r>
            <a:r>
              <a:rPr lang="en-US" sz="1800" b="1" dirty="0" err="1">
                <a:latin typeface="Courier" pitchFamily="2" charset="0"/>
              </a:rPr>
              <a:t>rrtmg_lw</a:t>
            </a:r>
            <a:r>
              <a:rPr lang="en-US" sz="1800" b="1" dirty="0">
                <a:latin typeface="Courier" pitchFamily="2" charset="0"/>
              </a:rPr>
              <a:t>'</a:t>
            </a:r>
          </a:p>
          <a:p>
            <a:r>
              <a:rPr lang="en-US" sz="1800" b="1" dirty="0">
                <a:latin typeface="Courier" pitchFamily="2" charset="0"/>
              </a:rPr>
              <a:t>    </a:t>
            </a:r>
            <a:r>
              <a:rPr lang="en-US" sz="1800" b="1" dirty="0" err="1">
                <a:latin typeface="Courier" pitchFamily="2" charset="0"/>
              </a:rPr>
              <a:t>config_radt_sw_scheme</a:t>
            </a:r>
            <a:r>
              <a:rPr lang="en-US" sz="1800" b="1" dirty="0">
                <a:latin typeface="Courier" pitchFamily="2" charset="0"/>
              </a:rPr>
              <a:t>    = '</a:t>
            </a:r>
            <a:r>
              <a:rPr lang="en-US" sz="1800" b="1" dirty="0" err="1">
                <a:latin typeface="Courier" pitchFamily="2" charset="0"/>
              </a:rPr>
              <a:t>rrtmg_sw</a:t>
            </a:r>
            <a:r>
              <a:rPr lang="en-US" sz="1800" b="1" dirty="0">
                <a:latin typeface="Courier" pitchFamily="2" charset="0"/>
              </a:rPr>
              <a:t>'</a:t>
            </a:r>
          </a:p>
          <a:p>
            <a:r>
              <a:rPr lang="en-US" sz="1800" b="1" dirty="0">
                <a:latin typeface="Courier" pitchFamily="2" charset="0"/>
              </a:rPr>
              <a:t>    </a:t>
            </a:r>
            <a:r>
              <a:rPr lang="en-US" sz="1800" b="1" dirty="0" err="1">
                <a:latin typeface="Courier" pitchFamily="2" charset="0"/>
              </a:rPr>
              <a:t>config_radt_cld_scheme</a:t>
            </a:r>
            <a:r>
              <a:rPr lang="en-US" sz="1800" b="1" dirty="0">
                <a:latin typeface="Courier" pitchFamily="2" charset="0"/>
              </a:rPr>
              <a:t>   = ‘</a:t>
            </a:r>
            <a:r>
              <a:rPr lang="en-US" sz="1800" b="1" dirty="0" err="1">
                <a:latin typeface="Courier" pitchFamily="2" charset="0"/>
              </a:rPr>
              <a:t>cld_fraction</a:t>
            </a:r>
            <a:r>
              <a:rPr lang="en-US" sz="1800" b="1" dirty="0">
                <a:latin typeface="Courier" pitchFamily="2" charset="0"/>
              </a:rPr>
              <a:t>’</a:t>
            </a:r>
          </a:p>
          <a:p>
            <a:r>
              <a:rPr lang="en-US" sz="1800" b="1" dirty="0">
                <a:latin typeface="Courier" pitchFamily="2" charset="0"/>
              </a:rPr>
              <a:t>    </a:t>
            </a:r>
            <a:r>
              <a:rPr lang="en-US" sz="1800" b="1" dirty="0" err="1">
                <a:latin typeface="Courier" pitchFamily="2" charset="0"/>
              </a:rPr>
              <a:t>config_gwdo_scheme</a:t>
            </a:r>
            <a:r>
              <a:rPr lang="en-US" sz="1800" b="1" dirty="0">
                <a:latin typeface="Courier" pitchFamily="2" charset="0"/>
              </a:rPr>
              <a:t>       = '</a:t>
            </a:r>
            <a:r>
              <a:rPr lang="en-US" sz="1800" b="1" dirty="0" err="1">
                <a:latin typeface="Courier" pitchFamily="2" charset="0"/>
              </a:rPr>
              <a:t>bl_ysu_gwdo</a:t>
            </a:r>
            <a:r>
              <a:rPr lang="en-US" sz="1800" b="1" dirty="0">
                <a:latin typeface="Courier" pitchFamily="2" charset="0"/>
              </a:rPr>
              <a:t>’</a:t>
            </a:r>
          </a:p>
          <a:p>
            <a:r>
              <a:rPr lang="en-US" sz="1800" b="1" dirty="0">
                <a:latin typeface="Courier" pitchFamily="2" charset="0"/>
              </a:rPr>
              <a:t>/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17FD64B0-8A73-8B43-5617-CD3AA72FB689}"/>
              </a:ext>
            </a:extLst>
          </p:cNvPr>
          <p:cNvSpPr>
            <a:spLocks/>
          </p:cNvSpPr>
          <p:nvPr/>
        </p:nvSpPr>
        <p:spPr bwMode="auto">
          <a:xfrm>
            <a:off x="2661248" y="5727029"/>
            <a:ext cx="6277232" cy="35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775"/>
              </a:spcBef>
              <a:buSzPct val="125000"/>
            </a:pPr>
            <a:r>
              <a:rPr lang="en-US" altLang="en-US" dirty="0">
                <a:solidFill>
                  <a:srgbClr val="1F497D"/>
                </a:solidFill>
                <a:latin typeface="+mn-lt"/>
                <a:sym typeface="Helvetica" pitchFamily="2" charset="0"/>
              </a:rPr>
              <a:t>See Chapter 6 and B11 in the User’s Guide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52CDA3C-3241-C657-9644-0E8FFFB7A71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33057" y="257004"/>
            <a:ext cx="8958943" cy="70093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numCol="1" anchor="t" anchorCtr="0" compatLnSpc="1">
            <a:prstTxWarp prst="textNoShape">
              <a:avLst/>
            </a:prstTxWarp>
          </a:bodyPr>
          <a:lstStyle/>
          <a:p>
            <a:r>
              <a:rPr lang="en-US" sz="3600" b="0" dirty="0">
                <a:latin typeface="+mn-lt"/>
                <a:ea typeface="ヒラギノ角ゴ ProN W3" charset="0"/>
                <a:cs typeface="Helvetica Neue" charset="0"/>
              </a:rPr>
              <a:t>Specifying Physics in MPAS</a:t>
            </a:r>
          </a:p>
        </p:txBody>
      </p:sp>
    </p:spTree>
    <p:extLst>
      <p:ext uri="{BB962C8B-B14F-4D97-AF65-F5344CB8AC3E}">
        <p14:creationId xmlns:p14="http://schemas.microsoft.com/office/powerpoint/2010/main" val="102789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309F3D2-2558-0D49-B127-078EA7681BD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33057" y="257004"/>
            <a:ext cx="8958943" cy="70093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numCol="1" anchor="t" anchorCtr="0" compatLnSpc="1">
            <a:prstTxWarp prst="textNoShape">
              <a:avLst/>
            </a:prstTxWarp>
          </a:bodyPr>
          <a:lstStyle/>
          <a:p>
            <a:r>
              <a:rPr lang="en-US" sz="3600" b="0" dirty="0">
                <a:latin typeface="+mn-lt"/>
                <a:ea typeface="ヒラギノ角ゴ ProN W3" charset="0"/>
                <a:cs typeface="Helvetica Neue" charset="0"/>
              </a:rPr>
              <a:t>Specifying Physics in MPAS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C626F2-3523-C566-0B94-C7A9D6E2E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281360"/>
              </p:ext>
            </p:extLst>
          </p:nvPr>
        </p:nvGraphicFramePr>
        <p:xfrm>
          <a:off x="1406071" y="2002971"/>
          <a:ext cx="9327243" cy="3138039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3029416">
                  <a:extLst>
                    <a:ext uri="{9D8B030D-6E8A-4147-A177-3AD203B41FA5}">
                      <a16:colId xmlns:a16="http://schemas.microsoft.com/office/drawing/2014/main" val="4175093761"/>
                    </a:ext>
                  </a:extLst>
                </a:gridCol>
                <a:gridCol w="6297827">
                  <a:extLst>
                    <a:ext uri="{9D8B030D-6E8A-4147-A177-3AD203B41FA5}">
                      <a16:colId xmlns:a16="http://schemas.microsoft.com/office/drawing/2014/main" val="729882396"/>
                    </a:ext>
                  </a:extLst>
                </a:gridCol>
              </a:tblGrid>
              <a:tr h="82155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Physics Suites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Options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977725"/>
                  </a:ext>
                </a:extLst>
              </a:tr>
              <a:tr h="1157651">
                <a:tc>
                  <a:txBody>
                    <a:bodyPr/>
                    <a:lstStyle/>
                    <a:p>
                      <a:endParaRPr lang="en-US" sz="2000" dirty="0"/>
                    </a:p>
                    <a:p>
                      <a:r>
                        <a:rPr lang="en-US" sz="2000" dirty="0"/>
                        <a:t>‘</a:t>
                      </a:r>
                      <a:r>
                        <a:rPr lang="en-US" sz="2000" dirty="0" err="1"/>
                        <a:t>mesoscale_reference</a:t>
                      </a:r>
                      <a:r>
                        <a:rPr lang="en-US" sz="2000" dirty="0"/>
                        <a:t>’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2000" dirty="0"/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2000" dirty="0"/>
                        <a:t>RRTMG, Xu-Randall cloud fraction, Noah, YSU, MM5 </a:t>
                      </a:r>
                      <a:r>
                        <a:rPr lang="en-US" sz="2000" dirty="0" err="1"/>
                        <a:t>sfclay</a:t>
                      </a:r>
                      <a:r>
                        <a:rPr lang="en-US" sz="2000" dirty="0"/>
                        <a:t>, new </a:t>
                      </a:r>
                      <a:r>
                        <a:rPr lang="en-US" sz="2000" dirty="0" err="1"/>
                        <a:t>Tiedtke</a:t>
                      </a:r>
                      <a:r>
                        <a:rPr lang="en-US" sz="2000" dirty="0"/>
                        <a:t>, WSM6, GWDO</a:t>
                      </a:r>
                    </a:p>
                    <a:p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481698"/>
                  </a:ext>
                </a:extLst>
              </a:tr>
              <a:tr h="896246">
                <a:tc>
                  <a:txBody>
                    <a:bodyPr/>
                    <a:lstStyle/>
                    <a:p>
                      <a:r>
                        <a:rPr lang="en-US" sz="2000" dirty="0"/>
                        <a:t>‘</a:t>
                      </a:r>
                      <a:r>
                        <a:rPr lang="en-US" sz="2000" dirty="0" err="1"/>
                        <a:t>convection_permitting</a:t>
                      </a:r>
                      <a:r>
                        <a:rPr lang="en-US" sz="2000" dirty="0"/>
                        <a:t>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RRTMG, Xu-Randall cloud fraction, Noah, MYNN, MYNN </a:t>
                      </a:r>
                      <a:r>
                        <a:rPr lang="en-US" sz="2000" dirty="0" err="1"/>
                        <a:t>sfcaly</a:t>
                      </a:r>
                      <a:r>
                        <a:rPr lang="en-US" sz="2000" dirty="0"/>
                        <a:t>, </a:t>
                      </a:r>
                      <a:r>
                        <a:rPr lang="en-US" sz="2000" dirty="0" err="1"/>
                        <a:t>Grell</a:t>
                      </a:r>
                      <a:r>
                        <a:rPr lang="en-US" sz="2000" dirty="0"/>
                        <a:t>-Freitas, Thompson, GWDO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5923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743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6E57ABE-3116-04F3-DFF3-84FDD8B74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603478"/>
              </p:ext>
            </p:extLst>
          </p:nvPr>
        </p:nvGraphicFramePr>
        <p:xfrm>
          <a:off x="2504303" y="1410237"/>
          <a:ext cx="8312605" cy="2773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715397">
                  <a:extLst>
                    <a:ext uri="{9D8B030D-6E8A-4147-A177-3AD203B41FA5}">
                      <a16:colId xmlns:a16="http://schemas.microsoft.com/office/drawing/2014/main" val="4175093761"/>
                    </a:ext>
                  </a:extLst>
                </a:gridCol>
                <a:gridCol w="5597208">
                  <a:extLst>
                    <a:ext uri="{9D8B030D-6E8A-4147-A177-3AD203B41FA5}">
                      <a16:colId xmlns:a16="http://schemas.microsoft.com/office/drawing/2014/main" val="729882396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Physics Suites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Options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97772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‘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mesoscale_reference</a:t>
                      </a:r>
                      <a:r>
                        <a:rPr lang="en-US" sz="1800" dirty="0"/>
                        <a:t>’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800" dirty="0"/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800" dirty="0"/>
                        <a:t>RRTMG, Xu-Randall cloud fraction, Noah, YSU, MM5 </a:t>
                      </a:r>
                      <a:r>
                        <a:rPr lang="en-US" sz="1800" dirty="0" err="1"/>
                        <a:t>sfclay</a:t>
                      </a:r>
                      <a:r>
                        <a:rPr lang="en-US" sz="1800" dirty="0"/>
                        <a:t>, new </a:t>
                      </a:r>
                      <a:r>
                        <a:rPr lang="en-US" sz="1800" dirty="0" err="1"/>
                        <a:t>Tiedtke</a:t>
                      </a:r>
                      <a:r>
                        <a:rPr lang="en-US" sz="1800" dirty="0"/>
                        <a:t>, WSM6, GWDO</a:t>
                      </a:r>
                    </a:p>
                    <a:p>
                      <a:endParaRPr lang="en-US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48169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1800" dirty="0"/>
                        <a:t>‘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</a:rPr>
                        <a:t>convection_permitting</a:t>
                      </a:r>
                      <a:r>
                        <a:rPr lang="en-US" sz="1800" dirty="0"/>
                        <a:t>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RRTMG, Xu-Randall cloud fraction, Noah, MYNN, MYNN </a:t>
                      </a:r>
                      <a:r>
                        <a:rPr lang="en-US" sz="1800" dirty="0" err="1"/>
                        <a:t>sfcaly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Grell</a:t>
                      </a:r>
                      <a:r>
                        <a:rPr lang="en-US" sz="1800" dirty="0"/>
                        <a:t>-Freitas, Thompson, GWDO</a:t>
                      </a:r>
                    </a:p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592349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5B33072F-746B-7667-6911-02AC3B19F3ED}"/>
              </a:ext>
            </a:extLst>
          </p:cNvPr>
          <p:cNvSpPr>
            <a:spLocks/>
          </p:cNvSpPr>
          <p:nvPr/>
        </p:nvSpPr>
        <p:spPr bwMode="auto">
          <a:xfrm>
            <a:off x="3153100" y="5201437"/>
            <a:ext cx="6735640" cy="101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1600" b="1" dirty="0">
                <a:latin typeface="Courier" pitchFamily="2" charset="0"/>
              </a:rPr>
              <a:t>&amp;physics</a:t>
            </a:r>
          </a:p>
          <a:p>
            <a:r>
              <a:rPr lang="en-US" sz="1600" b="1" dirty="0">
                <a:latin typeface="Courier" pitchFamily="2" charset="0"/>
              </a:rPr>
              <a:t>    </a:t>
            </a:r>
            <a:r>
              <a:rPr lang="en-US" sz="1600" b="1" dirty="0" err="1">
                <a:solidFill>
                  <a:srgbClr val="FF0000"/>
                </a:solidFill>
                <a:latin typeface="Courier" pitchFamily="2" charset="0"/>
              </a:rPr>
              <a:t>config_physics_suite</a:t>
            </a:r>
            <a:r>
              <a:rPr lang="en-US" sz="1600" b="1" dirty="0">
                <a:solidFill>
                  <a:srgbClr val="FF0000"/>
                </a:solidFill>
                <a:latin typeface="Courier" pitchFamily="2" charset="0"/>
              </a:rPr>
              <a:t>     = ‘</a:t>
            </a:r>
            <a:r>
              <a:rPr lang="en-US" sz="1600" b="1" dirty="0" err="1">
                <a:solidFill>
                  <a:srgbClr val="FF0000"/>
                </a:solidFill>
                <a:latin typeface="Courier" pitchFamily="2" charset="0"/>
              </a:rPr>
              <a:t>convection_permitting</a:t>
            </a:r>
            <a:r>
              <a:rPr lang="en-US" sz="1600" b="1" dirty="0">
                <a:solidFill>
                  <a:srgbClr val="FF0000"/>
                </a:solidFill>
                <a:latin typeface="Courier" pitchFamily="2" charset="0"/>
              </a:rPr>
              <a:t>'</a:t>
            </a:r>
          </a:p>
          <a:p>
            <a:r>
              <a:rPr lang="en-US" sz="1600" b="1" dirty="0">
                <a:latin typeface="Courier" pitchFamily="2" charset="0"/>
              </a:rPr>
              <a:t>    </a:t>
            </a:r>
            <a:r>
              <a:rPr lang="en-US" sz="1600" b="1" dirty="0" err="1">
                <a:latin typeface="Courier" pitchFamily="2" charset="0"/>
              </a:rPr>
              <a:t>config_convection_scheme</a:t>
            </a:r>
            <a:r>
              <a:rPr lang="en-US" sz="1600" b="1" dirty="0">
                <a:latin typeface="Courier" pitchFamily="2" charset="0"/>
              </a:rPr>
              <a:t> = '</a:t>
            </a:r>
            <a:r>
              <a:rPr lang="en-US" sz="1600" b="1" dirty="0" err="1">
                <a:latin typeface="Courier" pitchFamily="2" charset="0"/>
              </a:rPr>
              <a:t>cu_ntiedtke</a:t>
            </a:r>
            <a:r>
              <a:rPr lang="en-US" sz="1600" b="1" dirty="0">
                <a:latin typeface="Courier" pitchFamily="2" charset="0"/>
              </a:rPr>
              <a:t>'</a:t>
            </a:r>
          </a:p>
          <a:p>
            <a:r>
              <a:rPr lang="en-US" sz="1600" b="1" dirty="0">
                <a:latin typeface="Courier" pitchFamily="2" charset="0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334895-8C4D-4277-55E4-D90C0F7567A7}"/>
              </a:ext>
            </a:extLst>
          </p:cNvPr>
          <p:cNvSpPr txBox="1"/>
          <p:nvPr/>
        </p:nvSpPr>
        <p:spPr>
          <a:xfrm>
            <a:off x="2483982" y="4350230"/>
            <a:ext cx="8312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 can replace one or more options in a suite: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22A35C-7062-FB12-E542-175EB127BAB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33057" y="257004"/>
            <a:ext cx="8958943" cy="70093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numCol="1" anchor="t" anchorCtr="0" compatLnSpc="1">
            <a:prstTxWarp prst="textNoShape">
              <a:avLst/>
            </a:prstTxWarp>
          </a:bodyPr>
          <a:lstStyle/>
          <a:p>
            <a:r>
              <a:rPr lang="en-US" sz="3600" b="0" dirty="0">
                <a:latin typeface="+mn-lt"/>
                <a:ea typeface="ヒラギノ角ゴ ProN W3" charset="0"/>
                <a:cs typeface="Helvetica Neue" charset="0"/>
              </a:rPr>
              <a:t>Specifying Physics in MPAS</a:t>
            </a:r>
          </a:p>
        </p:txBody>
      </p:sp>
    </p:spTree>
    <p:extLst>
      <p:ext uri="{BB962C8B-B14F-4D97-AF65-F5344CB8AC3E}">
        <p14:creationId xmlns:p14="http://schemas.microsoft.com/office/powerpoint/2010/main" val="390218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322CC7-99EF-9892-3843-C7B79B777B86}"/>
              </a:ext>
            </a:extLst>
          </p:cNvPr>
          <p:cNvSpPr txBox="1"/>
          <p:nvPr/>
        </p:nvSpPr>
        <p:spPr>
          <a:xfrm>
            <a:off x="2070442" y="1686094"/>
            <a:ext cx="8368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Along with these physics options, also consider the following – all have corresponding options in WRF: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0160EF1-796C-CA30-5EEB-40FF8513E8B9}"/>
              </a:ext>
            </a:extLst>
          </p:cNvPr>
          <p:cNvSpPr>
            <a:spLocks/>
          </p:cNvSpPr>
          <p:nvPr/>
        </p:nvSpPr>
        <p:spPr bwMode="auto">
          <a:xfrm>
            <a:off x="2713160" y="2876968"/>
            <a:ext cx="6735640" cy="306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1600" b="1" dirty="0">
                <a:latin typeface="Courier" pitchFamily="2" charset="0"/>
              </a:rPr>
              <a:t>&amp;physics</a:t>
            </a:r>
          </a:p>
          <a:p>
            <a:r>
              <a:rPr lang="en-US" sz="1600" b="1" dirty="0">
                <a:latin typeface="Courier" pitchFamily="2" charset="0"/>
              </a:rPr>
              <a:t>    </a:t>
            </a:r>
            <a:r>
              <a:rPr lang="en-US" sz="1600" b="1" dirty="0" err="1">
                <a:solidFill>
                  <a:srgbClr val="FF0000"/>
                </a:solidFill>
                <a:latin typeface="Courier" pitchFamily="2" charset="0"/>
              </a:rPr>
              <a:t>config_radtlw_interval</a:t>
            </a:r>
            <a:r>
              <a:rPr lang="en-US" sz="1600" b="1" dirty="0">
                <a:solidFill>
                  <a:srgbClr val="FF0000"/>
                </a:solidFill>
                <a:latin typeface="Courier" pitchFamily="2" charset="0"/>
              </a:rPr>
              <a:t> </a:t>
            </a:r>
            <a:r>
              <a:rPr lang="en-US" sz="1600" b="1" dirty="0">
                <a:latin typeface="Courier" pitchFamily="2" charset="0"/>
              </a:rPr>
              <a:t>= '00:15:00'</a:t>
            </a:r>
          </a:p>
          <a:p>
            <a:r>
              <a:rPr lang="en-US" sz="1600" b="1" dirty="0">
                <a:latin typeface="Courier" pitchFamily="2" charset="0"/>
              </a:rPr>
              <a:t>    </a:t>
            </a:r>
            <a:r>
              <a:rPr lang="en-US" sz="1600" b="1" dirty="0" err="1">
                <a:solidFill>
                  <a:srgbClr val="FF0000"/>
                </a:solidFill>
                <a:latin typeface="Courier" pitchFamily="2" charset="0"/>
              </a:rPr>
              <a:t>config_radtsw_interval</a:t>
            </a:r>
            <a:r>
              <a:rPr lang="en-US" sz="1600" b="1" dirty="0">
                <a:solidFill>
                  <a:srgbClr val="FF0000"/>
                </a:solidFill>
                <a:latin typeface="Courier" pitchFamily="2" charset="0"/>
              </a:rPr>
              <a:t> </a:t>
            </a:r>
            <a:r>
              <a:rPr lang="en-US" sz="1600" b="1" dirty="0">
                <a:latin typeface="Courier" pitchFamily="2" charset="0"/>
              </a:rPr>
              <a:t>= '00:15:00'</a:t>
            </a:r>
          </a:p>
          <a:p>
            <a:r>
              <a:rPr lang="en-US" sz="1600" b="1" dirty="0">
                <a:latin typeface="Courier" pitchFamily="2" charset="0"/>
              </a:rPr>
              <a:t>    </a:t>
            </a:r>
            <a:r>
              <a:rPr lang="en-US" sz="1600" b="1" dirty="0">
                <a:solidFill>
                  <a:srgbClr val="FF0000"/>
                </a:solidFill>
                <a:latin typeface="Courier" pitchFamily="2" charset="0"/>
              </a:rPr>
              <a:t>config_o3climatology </a:t>
            </a:r>
            <a:r>
              <a:rPr lang="en-US" sz="1600" b="1" dirty="0">
                <a:latin typeface="Courier" pitchFamily="2" charset="0"/>
              </a:rPr>
              <a:t>= true</a:t>
            </a:r>
          </a:p>
          <a:p>
            <a:r>
              <a:rPr lang="en-US" sz="1600" b="1" dirty="0">
                <a:latin typeface="Courier" pitchFamily="2" charset="0"/>
              </a:rPr>
              <a:t>    </a:t>
            </a:r>
            <a:r>
              <a:rPr lang="en-US" sz="1600" b="1" dirty="0" err="1">
                <a:latin typeface="Courier" pitchFamily="2" charset="0"/>
              </a:rPr>
              <a:t>config_sfc_albedo</a:t>
            </a:r>
            <a:r>
              <a:rPr lang="en-US" sz="1600" b="1" dirty="0">
                <a:latin typeface="Courier" pitchFamily="2" charset="0"/>
              </a:rPr>
              <a:t> = true</a:t>
            </a:r>
          </a:p>
          <a:p>
            <a:r>
              <a:rPr lang="en-US" sz="1600" b="1" dirty="0">
                <a:latin typeface="Courier" pitchFamily="2" charset="0"/>
              </a:rPr>
              <a:t>    </a:t>
            </a:r>
            <a:r>
              <a:rPr lang="en-US" sz="1600" b="1" dirty="0" err="1">
                <a:latin typeface="Courier" pitchFamily="2" charset="0"/>
              </a:rPr>
              <a:t>config_sfc_snowalbedo</a:t>
            </a:r>
            <a:r>
              <a:rPr lang="en-US" sz="1600" b="1" dirty="0">
                <a:latin typeface="Courier" pitchFamily="2" charset="0"/>
              </a:rPr>
              <a:t> = true</a:t>
            </a:r>
          </a:p>
          <a:p>
            <a:r>
              <a:rPr lang="en-US" sz="1600" b="1" dirty="0">
                <a:latin typeface="Courier" pitchFamily="2" charset="0"/>
              </a:rPr>
              <a:t>    </a:t>
            </a:r>
            <a:r>
              <a:rPr lang="en-US" sz="1600" b="1" dirty="0" err="1">
                <a:solidFill>
                  <a:srgbClr val="00B0F0"/>
                </a:solidFill>
                <a:latin typeface="Courier" pitchFamily="2" charset="0"/>
              </a:rPr>
              <a:t>config_sst_update</a:t>
            </a:r>
            <a:r>
              <a:rPr lang="en-US" sz="1600" b="1" dirty="0">
                <a:solidFill>
                  <a:srgbClr val="00B0F0"/>
                </a:solidFill>
                <a:latin typeface="Courier" pitchFamily="2" charset="0"/>
              </a:rPr>
              <a:t> </a:t>
            </a:r>
            <a:r>
              <a:rPr lang="en-US" sz="1600" b="1" dirty="0">
                <a:latin typeface="Courier" pitchFamily="2" charset="0"/>
              </a:rPr>
              <a:t>= false </a:t>
            </a:r>
          </a:p>
          <a:p>
            <a:r>
              <a:rPr lang="en-US" sz="1600" b="1" dirty="0">
                <a:latin typeface="Courier" pitchFamily="2" charset="0"/>
              </a:rPr>
              <a:t>    </a:t>
            </a:r>
            <a:r>
              <a:rPr lang="en-US" sz="1600" b="1" dirty="0" err="1">
                <a:solidFill>
                  <a:srgbClr val="00B0F0"/>
                </a:solidFill>
                <a:latin typeface="Courier" pitchFamily="2" charset="0"/>
              </a:rPr>
              <a:t>config_sstdiurn_update</a:t>
            </a:r>
            <a:r>
              <a:rPr lang="en-US" sz="1600" b="1" dirty="0">
                <a:solidFill>
                  <a:srgbClr val="00B0F0"/>
                </a:solidFill>
                <a:latin typeface="Courier" pitchFamily="2" charset="0"/>
              </a:rPr>
              <a:t> </a:t>
            </a:r>
            <a:r>
              <a:rPr lang="en-US" sz="1600" b="1" dirty="0">
                <a:latin typeface="Courier" pitchFamily="2" charset="0"/>
              </a:rPr>
              <a:t>= false</a:t>
            </a:r>
          </a:p>
          <a:p>
            <a:r>
              <a:rPr lang="en-US" sz="1600" b="1" dirty="0">
                <a:latin typeface="Courier" pitchFamily="2" charset="0"/>
              </a:rPr>
              <a:t>    </a:t>
            </a:r>
            <a:r>
              <a:rPr lang="en-US" sz="1600" b="1" dirty="0" err="1">
                <a:solidFill>
                  <a:srgbClr val="00B0F0"/>
                </a:solidFill>
                <a:latin typeface="Courier" pitchFamily="2" charset="0"/>
              </a:rPr>
              <a:t>config_deepsoiltemp_update</a:t>
            </a:r>
            <a:r>
              <a:rPr lang="en-US" sz="1600" b="1" dirty="0">
                <a:solidFill>
                  <a:srgbClr val="00B0F0"/>
                </a:solidFill>
                <a:latin typeface="Courier" pitchFamily="2" charset="0"/>
              </a:rPr>
              <a:t> </a:t>
            </a:r>
            <a:r>
              <a:rPr lang="en-US" sz="1600" b="1" dirty="0">
                <a:latin typeface="Courier" pitchFamily="2" charset="0"/>
              </a:rPr>
              <a:t>= false</a:t>
            </a:r>
          </a:p>
          <a:p>
            <a:r>
              <a:rPr lang="en-US" sz="1600" b="1" dirty="0">
                <a:latin typeface="Courier" pitchFamily="2" charset="0"/>
              </a:rPr>
              <a:t>/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09A23D53-8C73-F25E-7FA7-9A420B93938C}"/>
              </a:ext>
            </a:extLst>
          </p:cNvPr>
          <p:cNvSpPr/>
          <p:nvPr/>
        </p:nvSpPr>
        <p:spPr>
          <a:xfrm>
            <a:off x="7670800" y="3085995"/>
            <a:ext cx="241300" cy="512460"/>
          </a:xfrm>
          <a:prstGeom prst="rightBrace">
            <a:avLst>
              <a:gd name="adj1" fmla="val 8333"/>
              <a:gd name="adj2" fmla="val 54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8814AE-3EF2-3514-8F02-90688227CB3D}"/>
              </a:ext>
            </a:extLst>
          </p:cNvPr>
          <p:cNvSpPr txBox="1"/>
          <p:nvPr/>
        </p:nvSpPr>
        <p:spPr>
          <a:xfrm>
            <a:off x="8018339" y="3163947"/>
            <a:ext cx="2083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radiation related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9094F6-658B-456F-F3A3-EB2894C92566}"/>
              </a:ext>
            </a:extLst>
          </p:cNvPr>
          <p:cNvSpPr txBox="1"/>
          <p:nvPr/>
        </p:nvSpPr>
        <p:spPr>
          <a:xfrm>
            <a:off x="7952299" y="4498911"/>
            <a:ext cx="230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longer simulations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3E0F6740-A4A7-E9D8-7796-77ED3D2AA560}"/>
              </a:ext>
            </a:extLst>
          </p:cNvPr>
          <p:cNvSpPr/>
          <p:nvPr/>
        </p:nvSpPr>
        <p:spPr>
          <a:xfrm>
            <a:off x="7670800" y="4427347"/>
            <a:ext cx="241300" cy="512460"/>
          </a:xfrm>
          <a:prstGeom prst="rightBrace">
            <a:avLst>
              <a:gd name="adj1" fmla="val 8333"/>
              <a:gd name="adj2" fmla="val 54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E40ED8-92DB-33B8-DB58-CC4062F945B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33057" y="257004"/>
            <a:ext cx="8958943" cy="70093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numCol="1" anchor="t" anchorCtr="0" compatLnSpc="1">
            <a:prstTxWarp prst="textNoShape">
              <a:avLst/>
            </a:prstTxWarp>
          </a:bodyPr>
          <a:lstStyle/>
          <a:p>
            <a:r>
              <a:rPr lang="en-US" sz="3600" b="0" dirty="0">
                <a:latin typeface="+mn-lt"/>
                <a:ea typeface="ヒラギノ角ゴ ProN W3" charset="0"/>
                <a:cs typeface="Helvetica Neue" charset="0"/>
              </a:rPr>
              <a:t>Specifying Physics in MPAS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E6E9ADA6-59F4-0312-49F1-F0E316F89335}"/>
              </a:ext>
            </a:extLst>
          </p:cNvPr>
          <p:cNvSpPr>
            <a:spLocks/>
          </p:cNvSpPr>
          <p:nvPr/>
        </p:nvSpPr>
        <p:spPr bwMode="auto">
          <a:xfrm>
            <a:off x="2661248" y="5727029"/>
            <a:ext cx="6277232" cy="35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775"/>
              </a:spcBef>
              <a:buSzPct val="125000"/>
            </a:pPr>
            <a:r>
              <a:rPr lang="en-US" altLang="en-US" dirty="0">
                <a:solidFill>
                  <a:srgbClr val="1F497D"/>
                </a:solidFill>
                <a:latin typeface="+mn-lt"/>
                <a:sym typeface="Helvetica" pitchFamily="2" charset="0"/>
              </a:rPr>
              <a:t>See Chapter 6 and B11 in the User’s Guide</a:t>
            </a:r>
          </a:p>
        </p:txBody>
      </p:sp>
    </p:spTree>
    <p:extLst>
      <p:ext uri="{BB962C8B-B14F-4D97-AF65-F5344CB8AC3E}">
        <p14:creationId xmlns:p14="http://schemas.microsoft.com/office/powerpoint/2010/main" val="140981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CAR-Blue-BottomSwooshes">
  <a:themeElements>
    <a:clrScheme name="Custom 4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1A658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7886</TotalTime>
  <Words>1234</Words>
  <Application>Microsoft Macintosh PowerPoint</Application>
  <PresentationFormat>Widescreen</PresentationFormat>
  <Paragraphs>185</Paragraphs>
  <Slides>17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Helvetica Neue</vt:lpstr>
      <vt:lpstr>Courier New</vt:lpstr>
      <vt:lpstr>Symbol</vt:lpstr>
      <vt:lpstr>Arial</vt:lpstr>
      <vt:lpstr>Helvetica</vt:lpstr>
      <vt:lpstr>Calibri</vt:lpstr>
      <vt:lpstr>Courier</vt:lpstr>
      <vt:lpstr>Wingdings</vt:lpstr>
      <vt:lpstr>NCAR-Blue-BottomSwooshes</vt:lpstr>
      <vt:lpstr>Bitmap Image</vt:lpstr>
      <vt:lpstr>PowerPoint Presentation</vt:lpstr>
      <vt:lpstr>Atmospheric Physical Processes</vt:lpstr>
      <vt:lpstr>PowerPoint Presentation</vt:lpstr>
      <vt:lpstr>Physics Schemes in MPAS v8.2</vt:lpstr>
      <vt:lpstr>PowerPoint Presentation</vt:lpstr>
      <vt:lpstr>Specifying Physics in MPAS</vt:lpstr>
      <vt:lpstr>Specifying Physics in MPAS</vt:lpstr>
      <vt:lpstr>Specifying Physics in MPAS</vt:lpstr>
      <vt:lpstr>Specifying Physics in MPAS</vt:lpstr>
      <vt:lpstr>PowerPoint Presentation</vt:lpstr>
      <vt:lpstr>MPAS Model Simulation Sequence</vt:lpstr>
      <vt:lpstr>Scale-Aware Convection Schemes </vt:lpstr>
      <vt:lpstr>Cumulus Convection Processes</vt:lpstr>
      <vt:lpstr>Scale-Aware Convection Schemes </vt:lpstr>
      <vt:lpstr>Scale-Aware Convection Schemes </vt:lpstr>
      <vt:lpstr>Simulation of Hurricane Irma with a 15-3 km Mesh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Bill Skamarock</cp:lastModifiedBy>
  <cp:revision>138</cp:revision>
  <dcterms:modified xsi:type="dcterms:W3CDTF">2024-08-11T14:14:32Z</dcterms:modified>
</cp:coreProperties>
</file>