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23"/>
  </p:notesMasterIdLst>
  <p:sldIdLst>
    <p:sldId id="264" r:id="rId2"/>
    <p:sldId id="272" r:id="rId3"/>
    <p:sldId id="265" r:id="rId4"/>
    <p:sldId id="288" r:id="rId5"/>
    <p:sldId id="266" r:id="rId6"/>
    <p:sldId id="267" r:id="rId7"/>
    <p:sldId id="268" r:id="rId8"/>
    <p:sldId id="269" r:id="rId9"/>
    <p:sldId id="278" r:id="rId10"/>
    <p:sldId id="287" r:id="rId11"/>
    <p:sldId id="270" r:id="rId12"/>
    <p:sldId id="271" r:id="rId13"/>
    <p:sldId id="273" r:id="rId14"/>
    <p:sldId id="274" r:id="rId15"/>
    <p:sldId id="275" r:id="rId16"/>
    <p:sldId id="281" r:id="rId17"/>
    <p:sldId id="280" r:id="rId18"/>
    <p:sldId id="276" r:id="rId19"/>
    <p:sldId id="282" r:id="rId20"/>
    <p:sldId id="285" r:id="rId21"/>
    <p:sldId id="286" r:id="rId22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24"/>
    </p:embeddedFont>
    <p:embeddedFont>
      <p:font typeface="Helvetica Neue" panose="0200050300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0AB"/>
    <a:srgbClr val="ECC5BB"/>
    <a:srgbClr val="B3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77"/>
  </p:normalViewPr>
  <p:slideViewPr>
    <p:cSldViewPr snapToGrid="0">
      <p:cViewPr varScale="1">
        <p:scale>
          <a:sx n="184" d="100"/>
          <a:sy n="184" d="100"/>
        </p:scale>
        <p:origin x="51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3" d="100"/>
        <a:sy n="18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009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58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181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358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057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2244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0531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03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336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499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386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591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8596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246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02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13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231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94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28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124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37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04B21-3296-9EF7-29F5-30939B4232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807" y="6262508"/>
            <a:ext cx="1786462" cy="595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433F0-C9CB-8FA7-11D9-F4AA73EE4F64}"/>
              </a:ext>
            </a:extLst>
          </p:cNvPr>
          <p:cNvSpPr txBox="1"/>
          <p:nvPr userDrawn="1"/>
        </p:nvSpPr>
        <p:spPr>
          <a:xfrm>
            <a:off x="2218765" y="6407523"/>
            <a:ext cx="36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MONAN: INPE MPAS-A Training 2024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40FC8-DFE9-5518-28C4-FDFE3580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72" y="332800"/>
            <a:ext cx="4330926" cy="15513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9C16F7-6ECA-22F8-2EAB-695BCF472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26" y="3132561"/>
            <a:ext cx="4576709" cy="189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2388">
              <a:spcBef>
                <a:spcPct val="20000"/>
              </a:spcBef>
            </a:pPr>
            <a:r>
              <a:rPr lang="en-US" sz="1400" dirty="0">
                <a:cs typeface="Times New Roman"/>
              </a:rPr>
              <a:t>Collaboratively developed, primarily by NCAR and LANL/DOE</a:t>
            </a:r>
          </a:p>
          <a:p>
            <a:pPr marL="52388">
              <a:spcBef>
                <a:spcPct val="20000"/>
              </a:spcBef>
            </a:pPr>
            <a:endParaRPr lang="en-US" sz="1400" dirty="0">
              <a:cs typeface="Times New Roman"/>
            </a:endParaRPr>
          </a:p>
          <a:p>
            <a:pPr marL="52388">
              <a:spcBef>
                <a:spcPct val="20000"/>
              </a:spcBef>
            </a:pPr>
            <a:r>
              <a:rPr lang="en-US" sz="1400" dirty="0">
                <a:cs typeface="Times New Roman"/>
              </a:rPr>
              <a:t>MPAS infrastructure - NCAR, LANL, others.</a:t>
            </a:r>
          </a:p>
          <a:p>
            <a:pPr marL="52388">
              <a:spcBef>
                <a:spcPct val="20000"/>
              </a:spcBef>
            </a:pPr>
            <a:r>
              <a:rPr lang="en-US" sz="1400" dirty="0">
                <a:cs typeface="Times New Roman"/>
              </a:rPr>
              <a:t>MPAS - </a:t>
            </a:r>
            <a:r>
              <a:rPr lang="en-US" sz="1400" u="sng" dirty="0">
                <a:cs typeface="Times New Roman"/>
              </a:rPr>
              <a:t>A</a:t>
            </a:r>
            <a:r>
              <a:rPr lang="en-US" sz="1400" dirty="0">
                <a:cs typeface="Times New Roman"/>
              </a:rPr>
              <a:t>tmosphere (NCAR)</a:t>
            </a:r>
          </a:p>
          <a:p>
            <a:pPr marL="52388">
              <a:spcBef>
                <a:spcPct val="20000"/>
              </a:spcBef>
            </a:pPr>
            <a:r>
              <a:rPr lang="en-US" sz="1400" dirty="0">
                <a:cs typeface="Times New Roman"/>
              </a:rPr>
              <a:t>MPAS - </a:t>
            </a:r>
            <a:r>
              <a:rPr lang="en-US" sz="1400" u="sng" dirty="0">
                <a:cs typeface="Times New Roman"/>
              </a:rPr>
              <a:t>O</a:t>
            </a:r>
            <a:r>
              <a:rPr lang="en-US" sz="1400" dirty="0">
                <a:cs typeface="Times New Roman"/>
              </a:rPr>
              <a:t>cean (LANL)</a:t>
            </a:r>
          </a:p>
          <a:p>
            <a:pPr marL="52388">
              <a:spcBef>
                <a:spcPct val="20000"/>
              </a:spcBef>
            </a:pPr>
            <a:r>
              <a:rPr lang="en-US" sz="1400" dirty="0">
                <a:cs typeface="Times New Roman"/>
              </a:rPr>
              <a:t>MPAS – Land and Sea </a:t>
            </a:r>
            <a:r>
              <a:rPr lang="en-US" sz="1400" u="sng" dirty="0">
                <a:cs typeface="Times New Roman"/>
              </a:rPr>
              <a:t>I</a:t>
            </a:r>
            <a:r>
              <a:rPr lang="en-US" sz="1400" dirty="0">
                <a:cs typeface="Times New Roman"/>
              </a:rPr>
              <a:t>ce, etc. (LANL and others)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1085B2-48CE-D5C2-C9DB-09AFC694B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36" y="2135930"/>
            <a:ext cx="4316529" cy="11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2388" algn="ctr">
              <a:spcBef>
                <a:spcPct val="20000"/>
              </a:spcBef>
            </a:pPr>
            <a:r>
              <a:rPr lang="en-US" i="1" dirty="0">
                <a:cs typeface="Times New Roman"/>
              </a:rPr>
              <a:t>Based on unstructured </a:t>
            </a:r>
            <a:r>
              <a:rPr lang="en-US" i="1" dirty="0" err="1">
                <a:cs typeface="Times New Roman"/>
              </a:rPr>
              <a:t>centroidal</a:t>
            </a:r>
            <a:r>
              <a:rPr lang="en-US" i="1" dirty="0">
                <a:cs typeface="Times New Roman"/>
              </a:rPr>
              <a:t> </a:t>
            </a:r>
            <a:r>
              <a:rPr lang="en-US" i="1" dirty="0" err="1">
                <a:cs typeface="Times New Roman"/>
              </a:rPr>
              <a:t>Voronoi</a:t>
            </a:r>
            <a:r>
              <a:rPr lang="en-US" i="1" dirty="0">
                <a:cs typeface="Times New Roman"/>
              </a:rPr>
              <a:t> (hexagonal) meshes using C-grid staggering and selective grid refinement.</a:t>
            </a:r>
            <a:endParaRPr lang="en-US" dirty="0">
              <a:cs typeface="Times New Roman"/>
            </a:endParaRPr>
          </a:p>
        </p:txBody>
      </p:sp>
      <p:pic>
        <p:nvPicPr>
          <p:cNvPr id="9" name="Picture 8" descr="ncar_tc.pdf">
            <a:extLst>
              <a:ext uri="{FF2B5EF4-FFF2-40B4-BE49-F238E27FC236}">
                <a16:creationId xmlns:a16="http://schemas.microsoft.com/office/drawing/2014/main" id="{BC47DBBB-E361-A480-D6CF-E838E413D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535" y="0"/>
            <a:ext cx="5754383" cy="5720534"/>
          </a:xfrm>
          <a:prstGeom prst="rect">
            <a:avLst/>
          </a:prstGeom>
        </p:spPr>
      </p:pic>
      <p:pic>
        <p:nvPicPr>
          <p:cNvPr id="11" name="Picture 4" descr="nsf1">
            <a:extLst>
              <a:ext uri="{FF2B5EF4-FFF2-40B4-BE49-F238E27FC236}">
                <a16:creationId xmlns:a16="http://schemas.microsoft.com/office/drawing/2014/main" id="{0D86DA41-C491-9563-6A75-A1FDE6D4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3" y="5342255"/>
            <a:ext cx="736257" cy="7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6355D-4533-6675-81F4-589E2E13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264" y="5586602"/>
            <a:ext cx="1600214" cy="563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CF9366-A358-5049-C357-99CFCF38D134}"/>
              </a:ext>
            </a:extLst>
          </p:cNvPr>
          <p:cNvSpPr/>
          <p:nvPr/>
        </p:nvSpPr>
        <p:spPr>
          <a:xfrm>
            <a:off x="5355772" y="3598221"/>
            <a:ext cx="3610098" cy="214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car_tc.pdf">
            <a:extLst>
              <a:ext uri="{FF2B5EF4-FFF2-40B4-BE49-F238E27FC236}">
                <a16:creationId xmlns:a16="http://schemas.microsoft.com/office/drawing/2014/main" id="{AAE4EA20-718F-7B5A-E4F8-323CE9F6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80" t="13224" r="20683" b="64291"/>
          <a:stretch>
            <a:fillRect/>
          </a:stretch>
        </p:blipFill>
        <p:spPr>
          <a:xfrm>
            <a:off x="5485037" y="3656014"/>
            <a:ext cx="3423052" cy="19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2B2F42-DC44-B50A-7772-28F3E1D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5CC5B3-93E5-94B1-CDDB-DA6D052EF302}"/>
              </a:ext>
            </a:extLst>
          </p:cNvPr>
          <p:cNvSpPr txBox="1"/>
          <p:nvPr/>
        </p:nvSpPr>
        <p:spPr>
          <a:xfrm>
            <a:off x="4553557" y="152489"/>
            <a:ext cx="569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cs typeface="Times New Roman"/>
              </a:rPr>
              <a:t>Why MPAS?</a:t>
            </a:r>
          </a:p>
          <a:p>
            <a:pPr algn="ctr"/>
            <a:r>
              <a:rPr lang="en-US" sz="2000" dirty="0">
                <a:cs typeface="Times New Roman"/>
              </a:rPr>
              <a:t>Significant differences between WRF and MPAS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9B8ED0-06BA-F729-55CC-8138385BBCFC}"/>
              </a:ext>
            </a:extLst>
          </p:cNvPr>
          <p:cNvSpPr txBox="1"/>
          <p:nvPr/>
        </p:nvSpPr>
        <p:spPr>
          <a:xfrm>
            <a:off x="1990753" y="4840781"/>
            <a:ext cx="31862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a typeface="ＭＳ Ｐゴシック" pitchFamily="1" charset="-128"/>
                <a:cs typeface="Times New Roman"/>
              </a:rPr>
              <a:t>WRF </a:t>
            </a:r>
          </a:p>
          <a:p>
            <a:pPr algn="ctr">
              <a:defRPr/>
            </a:pPr>
            <a:r>
              <a:rPr lang="en-US" sz="1600" dirty="0">
                <a:ea typeface="ＭＳ Ｐゴシック" pitchFamily="1" charset="-128"/>
                <a:cs typeface="Times New Roman"/>
              </a:rPr>
              <a:t>Pressure-based </a:t>
            </a:r>
          </a:p>
          <a:p>
            <a:pPr algn="ctr">
              <a:defRPr/>
            </a:pPr>
            <a:r>
              <a:rPr lang="en-US" sz="1600" dirty="0">
                <a:ea typeface="ＭＳ Ｐゴシック" pitchFamily="1" charset="-128"/>
                <a:cs typeface="Times New Roman"/>
              </a:rPr>
              <a:t>terrain-following sigma </a:t>
            </a:r>
          </a:p>
          <a:p>
            <a:pPr algn="ctr">
              <a:defRPr/>
            </a:pPr>
            <a:r>
              <a:rPr lang="en-US" sz="1600" dirty="0">
                <a:ea typeface="ＭＳ Ｐゴシック" pitchFamily="1" charset="-128"/>
                <a:cs typeface="Times New Roman"/>
              </a:rPr>
              <a:t>vertical coordinate</a:t>
            </a:r>
            <a:endParaRPr lang="en-US" sz="1400" dirty="0">
              <a:ea typeface="ＭＳ Ｐゴシック" pitchFamily="1" charset="-128"/>
              <a:cs typeface="Times New Roman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3116D10B-4DBB-BCAB-EB36-340D6348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040" y="4828941"/>
            <a:ext cx="313803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Times New Roman"/>
              </a:rPr>
              <a:t>MPAS </a:t>
            </a:r>
          </a:p>
          <a:p>
            <a:pPr algn="ctr"/>
            <a:r>
              <a:rPr lang="en-US" sz="1600" dirty="0">
                <a:cs typeface="Times New Roman"/>
              </a:rPr>
              <a:t>Height-based hybrid smoothed terrain-following vertical coordinate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C3FC9D85-57E5-6880-7CA6-25248AD373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1227" y="1473052"/>
            <a:ext cx="3769001" cy="315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A6FE0356-0492-C501-74CA-02C9D799C5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8116" y="1481520"/>
            <a:ext cx="3817368" cy="317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60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4EFE7-C1FA-7041-3BF0-E08DFBF3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US_regional.tiff">
            <a:extLst>
              <a:ext uri="{FF2B5EF4-FFF2-40B4-BE49-F238E27FC236}">
                <a16:creationId xmlns:a16="http://schemas.microsoft.com/office/drawing/2014/main" id="{55E05610-041F-7DDC-BF06-51DE9517E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283" y="1611631"/>
            <a:ext cx="4404164" cy="4263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14E18-A399-CA43-AB01-6D355016CEB3}"/>
              </a:ext>
            </a:extLst>
          </p:cNvPr>
          <p:cNvSpPr txBox="1"/>
          <p:nvPr/>
        </p:nvSpPr>
        <p:spPr>
          <a:xfrm>
            <a:off x="1287864" y="1543584"/>
            <a:ext cx="526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/>
              </a:rPr>
              <a:t>Why is there a regional version of MPAS given we have WRF?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E7402-FDF4-139D-7A8A-281FEC79066A}"/>
              </a:ext>
            </a:extLst>
          </p:cNvPr>
          <p:cNvSpPr txBox="1"/>
          <p:nvPr/>
        </p:nvSpPr>
        <p:spPr>
          <a:xfrm>
            <a:off x="445770" y="2600432"/>
            <a:ext cx="6812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cs typeface="Times New Roman"/>
              </a:rPr>
              <a:t>Provide a consistent (equations, mesh)  regional solver to complement global MPAS.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cs typeface="Times New Roman"/>
              </a:rPr>
              <a:t>Allow for more efficient (less costly) testing of MPAS at high resolutions.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cs typeface="Times New Roman"/>
              </a:rPr>
              <a:t>Leverage MPAS development for next-generation architectures to regional applications.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9CB3B-81B5-5003-0F4D-A5C599050230}"/>
              </a:ext>
            </a:extLst>
          </p:cNvPr>
          <p:cNvSpPr txBox="1"/>
          <p:nvPr/>
        </p:nvSpPr>
        <p:spPr>
          <a:xfrm>
            <a:off x="422910" y="4302994"/>
            <a:ext cx="714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cs typeface="Times New Roman"/>
              </a:rPr>
              <a:t>Enable regional atmospheric applications within MPAS-enabled coupled modeling systems (e.g. CESM).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cs typeface="Times New Roman"/>
              </a:rPr>
              <a:t>Employ variable resolution in regional applications to reduce LBC errors.</a:t>
            </a:r>
          </a:p>
          <a:p>
            <a:pPr marL="285750" indent="-285750">
              <a:buFont typeface="Arial"/>
              <a:buChar char="•"/>
            </a:pPr>
            <a:r>
              <a:rPr lang="en-US" sz="1800" i="1" dirty="0">
                <a:cs typeface="Times New Roman"/>
              </a:rPr>
              <a:t>We are no longer </a:t>
            </a:r>
            <a:r>
              <a:rPr lang="en-US" sz="1800" i="1">
                <a:cs typeface="Times New Roman"/>
              </a:rPr>
              <a:t>developing WRF at </a:t>
            </a:r>
            <a:r>
              <a:rPr lang="en-US" sz="1800" i="1" dirty="0">
                <a:cs typeface="Times New Roman"/>
              </a:rPr>
              <a:t>NCAR, and we would like users to transition to MPAS if their applications allow.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0732A-C418-97E1-107D-1BD14E11A9A1}"/>
              </a:ext>
            </a:extLst>
          </p:cNvPr>
          <p:cNvSpPr txBox="1"/>
          <p:nvPr/>
        </p:nvSpPr>
        <p:spPr>
          <a:xfrm>
            <a:off x="4610707" y="163919"/>
            <a:ext cx="569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Times New Roman"/>
              </a:rPr>
              <a:t>Regional MPAS</a:t>
            </a:r>
          </a:p>
        </p:txBody>
      </p:sp>
    </p:spTree>
    <p:extLst>
      <p:ext uri="{BB962C8B-B14F-4D97-AF65-F5344CB8AC3E}">
        <p14:creationId xmlns:p14="http://schemas.microsoft.com/office/powerpoint/2010/main" val="389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899B8-B0FA-EE70-13A0-93DD5437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lat-lon_nest.pdf">
            <a:extLst>
              <a:ext uri="{FF2B5EF4-FFF2-40B4-BE49-F238E27FC236}">
                <a16:creationId xmlns:a16="http://schemas.microsoft.com/office/drawing/2014/main" id="{08274D3F-C299-A92A-3194-978263405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8" y="1485899"/>
            <a:ext cx="4222082" cy="4214623"/>
          </a:xfrm>
          <a:prstGeom prst="rect">
            <a:avLst/>
          </a:prstGeom>
        </p:spPr>
      </p:pic>
      <p:pic>
        <p:nvPicPr>
          <p:cNvPr id="4" name="Picture 3" descr="US_var_mesh.pdf">
            <a:extLst>
              <a:ext uri="{FF2B5EF4-FFF2-40B4-BE49-F238E27FC236}">
                <a16:creationId xmlns:a16="http://schemas.microsoft.com/office/drawing/2014/main" id="{0784E37D-6BDA-C1E8-6F2C-C84E99E8D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70" y="1487549"/>
            <a:ext cx="4183380" cy="41612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6F53C-5E94-D0D8-871A-E4785F692BF6}"/>
              </a:ext>
            </a:extLst>
          </p:cNvPr>
          <p:cNvSpPr txBox="1"/>
          <p:nvPr/>
        </p:nvSpPr>
        <p:spPr>
          <a:xfrm>
            <a:off x="2691276" y="5268343"/>
            <a:ext cx="432674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a typeface="ＭＳ Ｐゴシック" pitchFamily="1" charset="-128"/>
                <a:cs typeface="Times New Roman"/>
              </a:rPr>
              <a:t>WRF</a:t>
            </a:r>
          </a:p>
          <a:p>
            <a:pPr lvl="1" algn="ctr">
              <a:buClr>
                <a:schemeClr val="accent2"/>
              </a:buClr>
              <a:buSzPct val="120000"/>
              <a:defRPr/>
            </a:pPr>
            <a:r>
              <a:rPr lang="en-US" sz="1600" dirty="0">
                <a:ea typeface="ＭＳ Ｐゴシック" pitchFamily="1" charset="-128"/>
                <a:cs typeface="Times New Roman"/>
              </a:rPr>
              <a:t>Grid refinement through domain nesting</a:t>
            </a:r>
          </a:p>
          <a:p>
            <a:pPr marL="741363" lvl="2" indent="-166688">
              <a:spcBef>
                <a:spcPts val="600"/>
              </a:spcBef>
              <a:buClr>
                <a:srgbClr val="CC0000"/>
              </a:buClr>
              <a:buSzPct val="120000"/>
              <a:buFont typeface="Arial"/>
              <a:buChar char="•"/>
              <a:defRPr/>
            </a:pPr>
            <a:r>
              <a:rPr lang="en-US" sz="1400" dirty="0">
                <a:ea typeface="ＭＳ Ｐゴシック" pitchFamily="1" charset="-128"/>
                <a:cs typeface="Times New Roman"/>
              </a:rPr>
              <a:t>Flow distortions at nest boundaries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8A6D7CAE-B96F-1467-9813-159D23713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223" y="1587475"/>
            <a:ext cx="313803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Times New Roman"/>
              </a:rPr>
              <a:t>MPAS</a:t>
            </a:r>
          </a:p>
          <a:p>
            <a:pPr lvl="1" algn="ctr">
              <a:buClr>
                <a:schemeClr val="accent2"/>
              </a:buClr>
              <a:buSzPct val="120000"/>
            </a:pPr>
            <a:r>
              <a:rPr lang="en-US" sz="1600" dirty="0">
                <a:cs typeface="Times New Roman"/>
              </a:rPr>
              <a:t>Smooth grid refinement </a:t>
            </a:r>
          </a:p>
          <a:p>
            <a:pPr marL="627063" lvl="1" indent="-169863">
              <a:buClr>
                <a:schemeClr val="accent2"/>
              </a:buClr>
              <a:buSzPct val="120000"/>
            </a:pPr>
            <a:r>
              <a:rPr lang="en-US" sz="1600" dirty="0">
                <a:cs typeface="Times New Roman"/>
              </a:rPr>
              <a:t>   on a conformal mesh</a:t>
            </a:r>
          </a:p>
          <a:p>
            <a:pPr marL="685800" lvl="2" indent="-171450">
              <a:spcBef>
                <a:spcPts val="6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400" dirty="0">
                <a:cs typeface="Times New Roman"/>
              </a:rPr>
              <a:t>Increased accuracy and flexibility for variable resolution applications</a:t>
            </a:r>
          </a:p>
          <a:p>
            <a:pPr marL="685800" lvl="2" indent="-171450">
              <a:spcBef>
                <a:spcPts val="6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400" dirty="0">
                <a:cs typeface="Times New Roman"/>
              </a:rPr>
              <a:t>No abrupt mesh transitions.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B83C2-1FBD-53E6-CBFC-2B01577A951B}"/>
              </a:ext>
            </a:extLst>
          </p:cNvPr>
          <p:cNvSpPr txBox="1"/>
          <p:nvPr/>
        </p:nvSpPr>
        <p:spPr>
          <a:xfrm>
            <a:off x="4553557" y="152489"/>
            <a:ext cx="569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cs typeface="Times New Roman"/>
              </a:rPr>
              <a:t>Why MPAS?</a:t>
            </a:r>
          </a:p>
          <a:p>
            <a:pPr algn="ctr"/>
            <a:r>
              <a:rPr lang="en-US" sz="2000" dirty="0">
                <a:cs typeface="Times New Roman"/>
              </a:rPr>
              <a:t>Significant differences between WRF and MPAS</a:t>
            </a:r>
          </a:p>
        </p:txBody>
      </p:sp>
    </p:spTree>
    <p:extLst>
      <p:ext uri="{BB962C8B-B14F-4D97-AF65-F5344CB8AC3E}">
        <p14:creationId xmlns:p14="http://schemas.microsoft.com/office/powerpoint/2010/main" val="34624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05964E-8A3E-82A3-1F1D-00BF25B4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8F55F-37E9-6867-31B0-1F298F03540E}"/>
              </a:ext>
            </a:extLst>
          </p:cNvPr>
          <p:cNvSpPr txBox="1"/>
          <p:nvPr/>
        </p:nvSpPr>
        <p:spPr>
          <a:xfrm>
            <a:off x="6272732" y="4004726"/>
            <a:ext cx="214674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Idealized simulations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across scales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8DAA26-A1CE-E486-76D4-8E70FB00B11F}"/>
              </a:ext>
            </a:extLst>
          </p:cNvPr>
          <p:cNvSpPr>
            <a:spLocks noChangeAspect="1"/>
          </p:cNvSpPr>
          <p:nvPr/>
        </p:nvSpPr>
        <p:spPr>
          <a:xfrm>
            <a:off x="5701394" y="450299"/>
            <a:ext cx="5377690" cy="5360230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CA0952-69FE-4D7D-473A-6DAED3DBE707}"/>
              </a:ext>
            </a:extLst>
          </p:cNvPr>
          <p:cNvSpPr>
            <a:spLocks noChangeAspect="1"/>
          </p:cNvSpPr>
          <p:nvPr/>
        </p:nvSpPr>
        <p:spPr>
          <a:xfrm>
            <a:off x="3627092" y="448708"/>
            <a:ext cx="5377690" cy="5360230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24304B-12CA-8686-DE7E-6A669E5F2C0C}"/>
              </a:ext>
            </a:extLst>
          </p:cNvPr>
          <p:cNvSpPr txBox="1"/>
          <p:nvPr/>
        </p:nvSpPr>
        <p:spPr>
          <a:xfrm>
            <a:off x="7995915" y="448731"/>
            <a:ext cx="103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Arial"/>
                <a:cs typeface="Arial"/>
              </a:rPr>
              <a:t>MPAS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6A116-9EBF-AC2A-3E7B-AA133573C5B2}"/>
              </a:ext>
            </a:extLst>
          </p:cNvPr>
          <p:cNvSpPr txBox="1"/>
          <p:nvPr/>
        </p:nvSpPr>
        <p:spPr>
          <a:xfrm>
            <a:off x="5845394" y="440265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WRF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87A89-14A5-7855-585B-AC9A812EB5DF}"/>
              </a:ext>
            </a:extLst>
          </p:cNvPr>
          <p:cNvSpPr txBox="1"/>
          <p:nvPr/>
        </p:nvSpPr>
        <p:spPr>
          <a:xfrm>
            <a:off x="6598918" y="1017581"/>
            <a:ext cx="151477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Regional NWP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D00A0-9CF6-25C8-B21C-1C5BB8682528}"/>
              </a:ext>
            </a:extLst>
          </p:cNvPr>
          <p:cNvSpPr txBox="1"/>
          <p:nvPr/>
        </p:nvSpPr>
        <p:spPr>
          <a:xfrm>
            <a:off x="8791782" y="1212313"/>
            <a:ext cx="131560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Global NWP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F314C-18A7-16FD-0AF6-D357AA108CAE}"/>
              </a:ext>
            </a:extLst>
          </p:cNvPr>
          <p:cNvSpPr txBox="1"/>
          <p:nvPr/>
        </p:nvSpPr>
        <p:spPr>
          <a:xfrm>
            <a:off x="4683471" y="1085324"/>
            <a:ext cx="138041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Urban 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meteorology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5191D-5610-D5CD-E80C-849C10A2F5F3}"/>
              </a:ext>
            </a:extLst>
          </p:cNvPr>
          <p:cNvSpPr txBox="1"/>
          <p:nvPr/>
        </p:nvSpPr>
        <p:spPr>
          <a:xfrm>
            <a:off x="3779519" y="2734755"/>
            <a:ext cx="1801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Nested regional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climate 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B3BF4-1C9B-FD02-B1F9-0454545310E3}"/>
              </a:ext>
            </a:extLst>
          </p:cNvPr>
          <p:cNvSpPr txBox="1"/>
          <p:nvPr/>
        </p:nvSpPr>
        <p:spPr>
          <a:xfrm>
            <a:off x="8690174" y="4639743"/>
            <a:ext cx="114169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Seasonal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prediction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1D7EE-75B7-A6E7-F3D3-E7037E05FA0D}"/>
              </a:ext>
            </a:extLst>
          </p:cNvPr>
          <p:cNvSpPr txBox="1"/>
          <p:nvPr/>
        </p:nvSpPr>
        <p:spPr>
          <a:xfrm>
            <a:off x="6311054" y="1430854"/>
            <a:ext cx="209275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Tropical cyclone/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hurricane prediction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70ABA5-A73C-B81B-652A-334758C7CD49}"/>
              </a:ext>
            </a:extLst>
          </p:cNvPr>
          <p:cNvSpPr txBox="1"/>
          <p:nvPr/>
        </p:nvSpPr>
        <p:spPr>
          <a:xfrm>
            <a:off x="8927248" y="3742271"/>
            <a:ext cx="180105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Global/regional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climate modeling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28D484-0355-8265-C761-1A918E2AF14F}"/>
              </a:ext>
            </a:extLst>
          </p:cNvPr>
          <p:cNvSpPr txBox="1"/>
          <p:nvPr/>
        </p:nvSpPr>
        <p:spPr>
          <a:xfrm>
            <a:off x="5590124" y="3359988"/>
            <a:ext cx="351493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Ensemble (</a:t>
            </a:r>
            <a:r>
              <a:rPr lang="en-US" dirty="0" err="1"/>
              <a:t>EnKf</a:t>
            </a:r>
            <a:r>
              <a:rPr lang="en-US" dirty="0"/>
              <a:t>), </a:t>
            </a:r>
            <a:r>
              <a:rPr lang="en-US" dirty="0" err="1"/>
              <a:t>variational</a:t>
            </a:r>
            <a:r>
              <a:rPr lang="en-US" dirty="0"/>
              <a:t> and Hybrid 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69F3-000E-DBD6-8FAB-DB2FBD5E7950}"/>
              </a:ext>
            </a:extLst>
          </p:cNvPr>
          <p:cNvSpPr txBox="1"/>
          <p:nvPr/>
        </p:nvSpPr>
        <p:spPr>
          <a:xfrm>
            <a:off x="5761490" y="2717770"/>
            <a:ext cx="318616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Regional atmospheric chemistry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research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5FEE7-5950-A221-AA92-0B522A44E1E5}"/>
              </a:ext>
            </a:extLst>
          </p:cNvPr>
          <p:cNvSpPr txBox="1"/>
          <p:nvPr/>
        </p:nvSpPr>
        <p:spPr>
          <a:xfrm>
            <a:off x="6347017" y="4648178"/>
            <a:ext cx="199285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Regional air-quality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forecasting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6CC51-1424-A2B4-9097-B7A97F72FF9E}"/>
              </a:ext>
            </a:extLst>
          </p:cNvPr>
          <p:cNvSpPr txBox="1"/>
          <p:nvPr/>
        </p:nvSpPr>
        <p:spPr>
          <a:xfrm>
            <a:off x="3914987" y="3750739"/>
            <a:ext cx="180410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 err="1"/>
              <a:t>Obs</a:t>
            </a:r>
            <a:r>
              <a:rPr lang="en-US" dirty="0"/>
              <a:t>/grid nudging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applications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6EB05-2911-9E2F-A2C9-7F92F10FCD4D}"/>
              </a:ext>
            </a:extLst>
          </p:cNvPr>
          <p:cNvSpPr txBox="1"/>
          <p:nvPr/>
        </p:nvSpPr>
        <p:spPr>
          <a:xfrm>
            <a:off x="4831503" y="4648200"/>
            <a:ext cx="118339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Fire model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coupling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602B1D-57A2-C6A8-0300-B47BC169A553}"/>
              </a:ext>
            </a:extLst>
          </p:cNvPr>
          <p:cNvSpPr txBox="1"/>
          <p:nvPr/>
        </p:nvSpPr>
        <p:spPr>
          <a:xfrm>
            <a:off x="5821790" y="2074318"/>
            <a:ext cx="3065563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Convection permitting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hazardous weather forecasting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65B6AB-2047-9F85-7BD1-1E5A7F61B6D5}"/>
              </a:ext>
            </a:extLst>
          </p:cNvPr>
          <p:cNvSpPr txBox="1"/>
          <p:nvPr/>
        </p:nvSpPr>
        <p:spPr>
          <a:xfrm>
            <a:off x="8986523" y="1905000"/>
            <a:ext cx="177580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Integrated global</a:t>
            </a:r>
          </a:p>
          <a:p>
            <a:pPr>
              <a:lnSpc>
                <a:spcPts val="1800"/>
              </a:lnSpc>
            </a:pPr>
            <a:r>
              <a:rPr lang="en-US" dirty="0"/>
              <a:t>/regional NWP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AFEC4B-F58B-FFE3-0242-4D21644A210C}"/>
              </a:ext>
            </a:extLst>
          </p:cNvPr>
          <p:cNvSpPr txBox="1"/>
          <p:nvPr/>
        </p:nvSpPr>
        <p:spPr>
          <a:xfrm>
            <a:off x="8967217" y="2743176"/>
            <a:ext cx="21529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/>
              <a:t>Global atmospheric</a:t>
            </a:r>
          </a:p>
          <a:p>
            <a:pPr algn="ctr">
              <a:lnSpc>
                <a:spcPts val="1800"/>
              </a:lnSpc>
            </a:pPr>
            <a:r>
              <a:rPr lang="en-US" dirty="0"/>
              <a:t>chemistry research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BB0099-24CC-5298-8504-E843B6786C19}"/>
              </a:ext>
            </a:extLst>
          </p:cNvPr>
          <p:cNvSpPr txBox="1"/>
          <p:nvPr/>
        </p:nvSpPr>
        <p:spPr>
          <a:xfrm>
            <a:off x="4075854" y="2021616"/>
            <a:ext cx="142854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/>
              <a:t>LES modeling</a:t>
            </a:r>
          </a:p>
        </p:txBody>
      </p:sp>
    </p:spTree>
    <p:extLst>
      <p:ext uri="{BB962C8B-B14F-4D97-AF65-F5344CB8AC3E}">
        <p14:creationId xmlns:p14="http://schemas.microsoft.com/office/powerpoint/2010/main" val="3923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62CFF-E2DB-3564-5BD6-28B9CAB6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2" descr="korea_uniform.tiff">
            <a:extLst>
              <a:ext uri="{FF2B5EF4-FFF2-40B4-BE49-F238E27FC236}">
                <a16:creationId xmlns:a16="http://schemas.microsoft.com/office/drawing/2014/main" id="{59ABBDA4-4957-92A5-811B-289632FB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821" y="972568"/>
            <a:ext cx="4172270" cy="4044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933D5-DE56-E674-00D0-37A7491FD47D}"/>
              </a:ext>
            </a:extLst>
          </p:cNvPr>
          <p:cNvSpPr txBox="1"/>
          <p:nvPr/>
        </p:nvSpPr>
        <p:spPr>
          <a:xfrm>
            <a:off x="3367245" y="5292350"/>
            <a:ext cx="3258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/>
              </a:rPr>
              <a:t>Global Quasi-Uniform Mesh (SCVT)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945EB-9CC2-BF2A-40E4-EC325F85D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643" y="835234"/>
            <a:ext cx="4251992" cy="418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73D5F-0940-59EC-345B-AADDBC311D8C}"/>
              </a:ext>
            </a:extLst>
          </p:cNvPr>
          <p:cNvSpPr txBox="1"/>
          <p:nvPr/>
        </p:nvSpPr>
        <p:spPr>
          <a:xfrm>
            <a:off x="7217082" y="5292352"/>
            <a:ext cx="466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Many models use an </a:t>
            </a:r>
            <a:r>
              <a:rPr lang="en-US" sz="2000" dirty="0" err="1"/>
              <a:t>icsoahedral</a:t>
            </a:r>
            <a:r>
              <a:rPr lang="en-US" sz="2000" dirty="0"/>
              <a:t> mesh</a:t>
            </a:r>
          </a:p>
          <a:p>
            <a:pPr algn="ctr"/>
            <a:r>
              <a:rPr lang="en-US" sz="2000" dirty="0"/>
              <a:t>(NICAM, BUGS, FIM, NIM, OLAM, etc.)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4076BA-C3BC-79A7-9224-8762FC398E68}"/>
              </a:ext>
            </a:extLst>
          </p:cNvPr>
          <p:cNvSpPr/>
          <p:nvPr/>
        </p:nvSpPr>
        <p:spPr>
          <a:xfrm>
            <a:off x="7829550" y="960120"/>
            <a:ext cx="46863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AE753-1559-C843-C5A6-5EFED3E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DE4420-1F99-43B5-BCED-12EF464907B4}"/>
              </a:ext>
            </a:extLst>
          </p:cNvPr>
          <p:cNvSpPr txBox="1">
            <a:spLocks noChangeArrowheads="1"/>
          </p:cNvSpPr>
          <p:nvPr/>
        </p:nvSpPr>
        <p:spPr>
          <a:xfrm>
            <a:off x="2949490" y="4877357"/>
            <a:ext cx="2856949" cy="13942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2"/>
                </a:solidFill>
                <a:latin typeface="+mn-lt"/>
              </a:rPr>
              <a:t>North </a:t>
            </a:r>
            <a:br>
              <a:rPr lang="en-US" sz="2400" dirty="0">
                <a:solidFill>
                  <a:schemeClr val="bg2"/>
                </a:solidFill>
                <a:latin typeface="+mn-lt"/>
              </a:rPr>
            </a:br>
            <a:r>
              <a:rPr lang="en-US" sz="2400" dirty="0">
                <a:solidFill>
                  <a:schemeClr val="bg2"/>
                </a:solidFill>
                <a:latin typeface="+mn-lt"/>
              </a:rPr>
              <a:t>American refinement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E6FBA-838D-EAA5-09D3-E9A74994D76F}"/>
              </a:ext>
            </a:extLst>
          </p:cNvPr>
          <p:cNvSpPr txBox="1"/>
          <p:nvPr/>
        </p:nvSpPr>
        <p:spPr>
          <a:xfrm>
            <a:off x="1193574" y="2015545"/>
            <a:ext cx="23267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cs typeface="Times New Roman"/>
              </a:rPr>
              <a:t>Mesh generation</a:t>
            </a:r>
          </a:p>
          <a:p>
            <a:pPr algn="ctr"/>
            <a:endParaRPr lang="en-US" sz="2000" u="sng" dirty="0">
              <a:cs typeface="Times New Roman"/>
            </a:endParaRPr>
          </a:p>
          <a:p>
            <a:pPr algn="ctr"/>
            <a:r>
              <a:rPr lang="en-US" dirty="0">
                <a:cs typeface="Times New Roman"/>
              </a:rPr>
              <a:t>Lloyd’s method </a:t>
            </a:r>
          </a:p>
          <a:p>
            <a:pPr algn="ctr"/>
            <a:r>
              <a:rPr lang="en-US" dirty="0">
                <a:cs typeface="Times New Roman"/>
              </a:rPr>
              <a:t>(iterative)</a:t>
            </a:r>
          </a:p>
          <a:p>
            <a:pPr algn="ctr"/>
            <a:r>
              <a:rPr lang="en-US" dirty="0">
                <a:cs typeface="Times New Roman"/>
              </a:rPr>
              <a:t>using a user-supplied density function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7FA966E-2208-05FE-4767-CAD7EA50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6440" y="1"/>
            <a:ext cx="6385561" cy="628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1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AE753-1559-C843-C5A6-5EFED3E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DE4420-1F99-43B5-BCED-12EF464907B4}"/>
              </a:ext>
            </a:extLst>
          </p:cNvPr>
          <p:cNvSpPr txBox="1">
            <a:spLocks noChangeArrowheads="1"/>
          </p:cNvSpPr>
          <p:nvPr/>
        </p:nvSpPr>
        <p:spPr>
          <a:xfrm>
            <a:off x="2957110" y="4877357"/>
            <a:ext cx="2856949" cy="13942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2"/>
                </a:solidFill>
                <a:latin typeface="+mn-lt"/>
              </a:rPr>
              <a:t>Equatorial</a:t>
            </a:r>
          </a:p>
          <a:p>
            <a:r>
              <a:rPr lang="en-US" sz="2400" dirty="0">
                <a:solidFill>
                  <a:schemeClr val="bg2"/>
                </a:solidFill>
                <a:latin typeface="+mn-lt"/>
              </a:rPr>
              <a:t>refinement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E6FBA-838D-EAA5-09D3-E9A74994D76F}"/>
              </a:ext>
            </a:extLst>
          </p:cNvPr>
          <p:cNvSpPr txBox="1"/>
          <p:nvPr/>
        </p:nvSpPr>
        <p:spPr>
          <a:xfrm>
            <a:off x="1193574" y="2015545"/>
            <a:ext cx="23267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cs typeface="Times New Roman"/>
              </a:rPr>
              <a:t>Mesh generation</a:t>
            </a:r>
          </a:p>
          <a:p>
            <a:pPr algn="ctr"/>
            <a:endParaRPr lang="en-US" sz="2000" u="sng" dirty="0">
              <a:cs typeface="Times New Roman"/>
            </a:endParaRPr>
          </a:p>
          <a:p>
            <a:pPr algn="ctr"/>
            <a:r>
              <a:rPr lang="en-US" dirty="0">
                <a:cs typeface="Times New Roman"/>
              </a:rPr>
              <a:t>Lloyd’s method </a:t>
            </a:r>
          </a:p>
          <a:p>
            <a:pPr algn="ctr"/>
            <a:r>
              <a:rPr lang="en-US" dirty="0">
                <a:cs typeface="Times New Roman"/>
              </a:rPr>
              <a:t>(iterative)</a:t>
            </a:r>
          </a:p>
          <a:p>
            <a:pPr algn="ctr"/>
            <a:r>
              <a:rPr lang="en-US" dirty="0">
                <a:cs typeface="Times New Roman"/>
              </a:rPr>
              <a:t>using a user-supplied density function</a:t>
            </a:r>
          </a:p>
        </p:txBody>
      </p:sp>
      <p:pic>
        <p:nvPicPr>
          <p:cNvPr id="6" name="Picture 1027">
            <a:extLst>
              <a:ext uri="{FF2B5EF4-FFF2-40B4-BE49-F238E27FC236}">
                <a16:creationId xmlns:a16="http://schemas.microsoft.com/office/drawing/2014/main" id="{FB0C8765-5333-BF39-34CB-7AB67273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6779" y="0"/>
            <a:ext cx="6375222" cy="627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2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AE753-1559-C843-C5A6-5EFED3E3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DE4420-1F99-43B5-BCED-12EF464907B4}"/>
              </a:ext>
            </a:extLst>
          </p:cNvPr>
          <p:cNvSpPr txBox="1">
            <a:spLocks noChangeArrowheads="1"/>
          </p:cNvSpPr>
          <p:nvPr/>
        </p:nvSpPr>
        <p:spPr>
          <a:xfrm>
            <a:off x="2949490" y="4877357"/>
            <a:ext cx="2856949" cy="13942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2"/>
                </a:solidFill>
                <a:latin typeface="+mn-lt"/>
              </a:rPr>
              <a:t>Andes</a:t>
            </a:r>
          </a:p>
          <a:p>
            <a:r>
              <a:rPr lang="en-US" sz="2400" dirty="0">
                <a:solidFill>
                  <a:schemeClr val="bg2"/>
                </a:solidFill>
                <a:latin typeface="+mn-lt"/>
              </a:rPr>
              <a:t>refinement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E6FBA-838D-EAA5-09D3-E9A74994D76F}"/>
              </a:ext>
            </a:extLst>
          </p:cNvPr>
          <p:cNvSpPr txBox="1"/>
          <p:nvPr/>
        </p:nvSpPr>
        <p:spPr>
          <a:xfrm>
            <a:off x="1193574" y="2015545"/>
            <a:ext cx="23267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cs typeface="Times New Roman"/>
              </a:rPr>
              <a:t>Mesh generation</a:t>
            </a:r>
          </a:p>
          <a:p>
            <a:pPr algn="ctr"/>
            <a:endParaRPr lang="en-US" sz="2000" u="sng" dirty="0">
              <a:cs typeface="Times New Roman"/>
            </a:endParaRPr>
          </a:p>
          <a:p>
            <a:pPr algn="ctr"/>
            <a:r>
              <a:rPr lang="en-US" dirty="0">
                <a:cs typeface="Times New Roman"/>
              </a:rPr>
              <a:t>Lloyd’s method </a:t>
            </a:r>
          </a:p>
          <a:p>
            <a:pPr algn="ctr"/>
            <a:r>
              <a:rPr lang="en-US" dirty="0">
                <a:cs typeface="Times New Roman"/>
              </a:rPr>
              <a:t>(iterative)</a:t>
            </a:r>
          </a:p>
          <a:p>
            <a:pPr algn="ctr"/>
            <a:r>
              <a:rPr lang="en-US" dirty="0">
                <a:cs typeface="Times New Roman"/>
              </a:rPr>
              <a:t>using a user-supplied density function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29C9A1-3A30-F3A2-36EC-BE00F82D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6440" y="0"/>
            <a:ext cx="6385560" cy="62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76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55CD8-55F4-EFE0-6DAD-7D48EED6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D112A404-3391-915E-ECF3-ECFA4F5BE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988" y="0"/>
            <a:ext cx="6412911" cy="9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/>
              <a:t>Other mesh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3A7B8-0C3E-975E-FA99-D3BDF5EDA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087" y="1645566"/>
            <a:ext cx="6820223" cy="3349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E4074-2A17-5E00-3FE2-7733FB32FDD7}"/>
              </a:ext>
            </a:extLst>
          </p:cNvPr>
          <p:cNvSpPr txBox="1"/>
          <p:nvPr/>
        </p:nvSpPr>
        <p:spPr>
          <a:xfrm>
            <a:off x="3726180" y="5143500"/>
            <a:ext cx="457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Doubly-periodic Cartesian mesh</a:t>
            </a:r>
          </a:p>
        </p:txBody>
      </p:sp>
    </p:spTree>
    <p:extLst>
      <p:ext uri="{BB962C8B-B14F-4D97-AF65-F5344CB8AC3E}">
        <p14:creationId xmlns:p14="http://schemas.microsoft.com/office/powerpoint/2010/main" val="18995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55CD8-55F4-EFE0-6DAD-7D48EED6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D112A404-3391-915E-ECF3-ECFA4F5BE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988" y="0"/>
            <a:ext cx="6412911" cy="9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/>
              <a:t>Other mesh spaces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E4074-2A17-5E00-3FE2-7733FB32FDD7}"/>
              </a:ext>
            </a:extLst>
          </p:cNvPr>
          <p:cNvSpPr txBox="1"/>
          <p:nvPr/>
        </p:nvSpPr>
        <p:spPr>
          <a:xfrm>
            <a:off x="2920836" y="5084777"/>
            <a:ext cx="6997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2D (</a:t>
            </a:r>
            <a:r>
              <a:rPr lang="en-US" sz="2400" dirty="0" err="1"/>
              <a:t>y,z</a:t>
            </a:r>
            <a:r>
              <a:rPr lang="en-US" sz="2400" dirty="0"/>
              <a:t>) mesh in MPAS</a:t>
            </a:r>
          </a:p>
          <a:p>
            <a:r>
              <a:rPr lang="en-US" sz="2400" dirty="0"/>
              <a:t>The solution is </a:t>
            </a:r>
            <a:r>
              <a:rPr lang="en-US" sz="2400" i="1" dirty="0"/>
              <a:t>periodic</a:t>
            </a:r>
            <a:r>
              <a:rPr lang="en-US" sz="2400" dirty="0"/>
              <a:t> in y and </a:t>
            </a:r>
            <a:r>
              <a:rPr lang="en-US" sz="2400" i="1" dirty="0"/>
              <a:t>does not vary </a:t>
            </a:r>
            <a:r>
              <a:rPr lang="en-US" sz="2400" dirty="0"/>
              <a:t>in 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88624A-0C34-1B2D-FF10-B18B499D300B}"/>
              </a:ext>
            </a:extLst>
          </p:cNvPr>
          <p:cNvSpPr/>
          <p:nvPr/>
        </p:nvSpPr>
        <p:spPr>
          <a:xfrm>
            <a:off x="2776756" y="1400961"/>
            <a:ext cx="7147420" cy="161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599F20-73CF-FDB5-EBCC-6B2E86846C28}"/>
              </a:ext>
            </a:extLst>
          </p:cNvPr>
          <p:cNvSpPr/>
          <p:nvPr/>
        </p:nvSpPr>
        <p:spPr>
          <a:xfrm>
            <a:off x="2734811" y="2122413"/>
            <a:ext cx="268448" cy="1184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42B43-9C61-0BA8-0C24-B1111037F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087" y="1645566"/>
            <a:ext cx="6820223" cy="33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0B9653-9888-4711-7369-348E1A530BBF}"/>
              </a:ext>
            </a:extLst>
          </p:cNvPr>
          <p:cNvSpPr txBox="1"/>
          <p:nvPr/>
        </p:nvSpPr>
        <p:spPr>
          <a:xfrm>
            <a:off x="674447" y="2632916"/>
            <a:ext cx="3371080" cy="307777"/>
          </a:xfrm>
          <a:prstGeom prst="rect">
            <a:avLst/>
          </a:prstGeom>
          <a:solidFill>
            <a:srgbClr val="ECC5B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AF680D-2F02-3B87-11E0-7F806D7320C9}"/>
              </a:ext>
            </a:extLst>
          </p:cNvPr>
          <p:cNvSpPr txBox="1"/>
          <p:nvPr/>
        </p:nvSpPr>
        <p:spPr>
          <a:xfrm>
            <a:off x="0" y="32173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cs typeface="Times New Roman"/>
              </a:rPr>
              <a:t>Welcome to the MPAS Tutorial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3650F-9C02-8653-35F4-1151B1E57AC9}"/>
              </a:ext>
            </a:extLst>
          </p:cNvPr>
          <p:cNvSpPr txBox="1"/>
          <p:nvPr/>
        </p:nvSpPr>
        <p:spPr>
          <a:xfrm>
            <a:off x="584201" y="1498600"/>
            <a:ext cx="10464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Monday, 12 August</a:t>
            </a:r>
          </a:p>
          <a:p>
            <a:r>
              <a:rPr lang="en-US" sz="1800" dirty="0"/>
              <a:t>08:30-09:00 Registration</a:t>
            </a:r>
          </a:p>
          <a:p>
            <a:r>
              <a:rPr lang="en-US" sz="1800" dirty="0"/>
              <a:t>09:00-09:30 Overview of the MONAN program (A)</a:t>
            </a:r>
          </a:p>
          <a:p>
            <a:r>
              <a:rPr lang="en-US" sz="1800" dirty="0"/>
              <a:t>09:30-10:00 Opening Remarks by the host Institution (A)</a:t>
            </a:r>
          </a:p>
          <a:p>
            <a:r>
              <a:rPr lang="en-US" sz="1800" dirty="0"/>
              <a:t>10:00-10:20 MPAS Overview (A)</a:t>
            </a:r>
          </a:p>
          <a:p>
            <a:r>
              <a:rPr lang="en-US" sz="1800" b="1" dirty="0"/>
              <a:t>10:20-10:30 Break</a:t>
            </a:r>
          </a:p>
          <a:p>
            <a:r>
              <a:rPr lang="en-US" sz="1800" dirty="0"/>
              <a:t>10:30-10:50 Downloading and compiling MPAS-Atmosphere (A)</a:t>
            </a:r>
          </a:p>
          <a:p>
            <a:r>
              <a:rPr lang="en-US" sz="1800" dirty="0"/>
              <a:t>10:50-11:35 Dynamics and dynamics configuration (A)</a:t>
            </a:r>
          </a:p>
          <a:p>
            <a:r>
              <a:rPr lang="en-US" sz="1800" dirty="0"/>
              <a:t>11:35-12:05 Physics and physics configuration (A)</a:t>
            </a:r>
          </a:p>
          <a:p>
            <a:r>
              <a:rPr lang="en-US" sz="1800" b="1" dirty="0"/>
              <a:t>12:05-13:30 Lunch</a:t>
            </a:r>
          </a:p>
          <a:p>
            <a:r>
              <a:rPr lang="en-US" sz="1800" dirty="0"/>
              <a:t>13:30-14:25 Running MPAS, part 1: Initialization and running a basic global simulation (A)</a:t>
            </a:r>
          </a:p>
          <a:p>
            <a:r>
              <a:rPr lang="en-US" sz="1800" dirty="0"/>
              <a:t>14:25-14:55 Running MPAS, part 2: Variable-resolution, I/O streams, restarts, and other options (A)</a:t>
            </a:r>
          </a:p>
          <a:p>
            <a:r>
              <a:rPr lang="en-US" sz="1800" dirty="0"/>
              <a:t>14:55-15:05 Introduction to the practical exercises (A)</a:t>
            </a:r>
          </a:p>
          <a:p>
            <a:r>
              <a:rPr lang="en-US" sz="1800" dirty="0"/>
              <a:t>15:05-16:00 Practical session (TR)</a:t>
            </a:r>
          </a:p>
          <a:p>
            <a:r>
              <a:rPr lang="en-US" sz="1800" b="1" dirty="0"/>
              <a:t>16:00-16:10 Break</a:t>
            </a:r>
          </a:p>
          <a:p>
            <a:r>
              <a:rPr lang="en-US" sz="1800" dirty="0"/>
              <a:t>16:10-17:00 Practical session (TR)</a:t>
            </a:r>
          </a:p>
        </p:txBody>
      </p:sp>
    </p:spTree>
    <p:extLst>
      <p:ext uri="{BB962C8B-B14F-4D97-AF65-F5344CB8AC3E}">
        <p14:creationId xmlns:p14="http://schemas.microsoft.com/office/powerpoint/2010/main" val="31246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DA635-7F09-3FD5-078F-A1AC3664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DC0E03-8C4D-A9C1-F903-D5E0DCB50942}"/>
              </a:ext>
            </a:extLst>
          </p:cNvPr>
          <p:cNvSpPr txBox="1">
            <a:spLocks noChangeArrowheads="1"/>
          </p:cNvSpPr>
          <p:nvPr/>
        </p:nvSpPr>
        <p:spPr>
          <a:xfrm>
            <a:off x="203670" y="1989894"/>
            <a:ext cx="3437152" cy="356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+mn-lt"/>
              </a:rPr>
              <a:t>Squall-Line Tests</a:t>
            </a:r>
          </a:p>
          <a:p>
            <a:r>
              <a:rPr lang="en-US" sz="2800" dirty="0">
                <a:latin typeface="+mn-lt"/>
              </a:rPr>
              <a:t>2D (</a:t>
            </a:r>
            <a:r>
              <a:rPr lang="en-US" sz="2800" dirty="0" err="1">
                <a:latin typeface="+mn-lt"/>
              </a:rPr>
              <a:t>x,z</a:t>
            </a:r>
            <a:r>
              <a:rPr lang="en-US" sz="2800" dirty="0">
                <a:latin typeface="+mn-lt"/>
              </a:rPr>
              <a:t>)</a:t>
            </a:r>
          </a:p>
          <a:p>
            <a:br>
              <a:rPr lang="en-US" sz="2800" dirty="0">
                <a:latin typeface="+mn-lt"/>
              </a:rPr>
            </a:br>
            <a:r>
              <a:rPr lang="en-US" sz="1800" dirty="0">
                <a:latin typeface="+mn-lt"/>
              </a:rPr>
              <a:t>Low-level shear (0-2.5 km), </a:t>
            </a:r>
          </a:p>
          <a:p>
            <a:r>
              <a:rPr lang="en-US" sz="1800" dirty="0">
                <a:latin typeface="+mn-lt"/>
              </a:rPr>
              <a:t>Weisman-</a:t>
            </a:r>
            <a:r>
              <a:rPr lang="en-US" sz="1800" dirty="0" err="1">
                <a:latin typeface="+mn-lt"/>
              </a:rPr>
              <a:t>Klemp</a:t>
            </a:r>
            <a:r>
              <a:rPr lang="en-US" sz="1800" dirty="0">
                <a:latin typeface="+mn-lt"/>
              </a:rPr>
              <a:t> sounding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Warm-bubble perturbation, </a:t>
            </a:r>
          </a:p>
          <a:p>
            <a:r>
              <a:rPr lang="en-US" sz="1800" dirty="0">
                <a:latin typeface="+mn-lt"/>
              </a:rPr>
              <a:t>results at 3 hours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 descr="squall_line">
            <a:extLst>
              <a:ext uri="{FF2B5EF4-FFF2-40B4-BE49-F238E27FC236}">
                <a16:creationId xmlns:a16="http://schemas.microsoft.com/office/drawing/2014/main" id="{D5248772-21E6-C1AD-7408-3F877E9A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-2933" b="-3398"/>
          <a:stretch>
            <a:fillRect/>
          </a:stretch>
        </p:blipFill>
        <p:spPr bwMode="auto">
          <a:xfrm>
            <a:off x="4018327" y="289070"/>
            <a:ext cx="7874437" cy="6142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841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4A552B-7938-7A86-1C1D-541D44405402}"/>
              </a:ext>
            </a:extLst>
          </p:cNvPr>
          <p:cNvSpPr txBox="1"/>
          <p:nvPr/>
        </p:nvSpPr>
        <p:spPr>
          <a:xfrm>
            <a:off x="668865" y="3195174"/>
            <a:ext cx="6528572" cy="307777"/>
          </a:xfrm>
          <a:prstGeom prst="rect">
            <a:avLst/>
          </a:prstGeom>
          <a:solidFill>
            <a:srgbClr val="ECC5BB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D50E5-A611-28F2-B8DB-05161F4251EF}"/>
              </a:ext>
            </a:extLst>
          </p:cNvPr>
          <p:cNvSpPr txBox="1"/>
          <p:nvPr/>
        </p:nvSpPr>
        <p:spPr>
          <a:xfrm>
            <a:off x="0" y="22013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cs typeface="Times New Roman"/>
              </a:rPr>
              <a:t>Next Up…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F90F1-23EB-7B5A-B733-373AC5646650}"/>
              </a:ext>
            </a:extLst>
          </p:cNvPr>
          <p:cNvSpPr txBox="1"/>
          <p:nvPr/>
        </p:nvSpPr>
        <p:spPr>
          <a:xfrm>
            <a:off x="584201" y="1498600"/>
            <a:ext cx="104647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Monday, 12 August</a:t>
            </a:r>
          </a:p>
          <a:p>
            <a:r>
              <a:rPr lang="en-US" sz="1800" dirty="0"/>
              <a:t>08:30-09:00 Registration</a:t>
            </a:r>
          </a:p>
          <a:p>
            <a:r>
              <a:rPr lang="en-US" sz="1800" dirty="0"/>
              <a:t>09:00-09:30 Overview of the MONAN program (A)</a:t>
            </a:r>
          </a:p>
          <a:p>
            <a:r>
              <a:rPr lang="en-US" sz="1800" dirty="0"/>
              <a:t>09:30-10:00 Opening Remarks by the host Institution (A)</a:t>
            </a:r>
          </a:p>
          <a:p>
            <a:r>
              <a:rPr lang="en-US" sz="1800" dirty="0"/>
              <a:t>10:00-10:20 MPAS Overview (A)</a:t>
            </a:r>
          </a:p>
          <a:p>
            <a:r>
              <a:rPr lang="en-US" sz="1800" b="1" dirty="0"/>
              <a:t>10:20-10:30 Break</a:t>
            </a:r>
          </a:p>
          <a:p>
            <a:r>
              <a:rPr lang="en-US" sz="1800" dirty="0"/>
              <a:t>10:30-10:50 Downloading and compiling MPAS-Atmosphere (A)</a:t>
            </a:r>
          </a:p>
          <a:p>
            <a:r>
              <a:rPr lang="en-US" sz="1800" dirty="0"/>
              <a:t>10:50-11:35 Dynamics and dynamics configuration (A)</a:t>
            </a:r>
          </a:p>
          <a:p>
            <a:r>
              <a:rPr lang="en-US" sz="1800" dirty="0"/>
              <a:t>11:35-12:05 Physics and physics configuration (A)</a:t>
            </a:r>
          </a:p>
          <a:p>
            <a:r>
              <a:rPr lang="en-US" sz="1800" b="1" dirty="0"/>
              <a:t>12:05-13:30 Lunch</a:t>
            </a:r>
          </a:p>
          <a:p>
            <a:r>
              <a:rPr lang="en-US" sz="1800" dirty="0"/>
              <a:t>13:30-14:25 Running MPAS, part 1: Initialization and running a basic global simulation (A)</a:t>
            </a:r>
          </a:p>
          <a:p>
            <a:r>
              <a:rPr lang="en-US" sz="1800" dirty="0"/>
              <a:t>14:25-14:55 Running MPAS, part 2: Variable-resolution, I/O streams, restarts, and other options (A)</a:t>
            </a:r>
          </a:p>
          <a:p>
            <a:r>
              <a:rPr lang="en-US" sz="1800" dirty="0"/>
              <a:t>14:55-15:05 Introduction to the practical exercises (A)</a:t>
            </a:r>
          </a:p>
          <a:p>
            <a:r>
              <a:rPr lang="en-US" sz="1800" dirty="0"/>
              <a:t>15:05-16:00 Practical session (TR)</a:t>
            </a:r>
          </a:p>
          <a:p>
            <a:r>
              <a:rPr lang="en-US" sz="1800" b="1" dirty="0"/>
              <a:t>16:00-16:10 Break</a:t>
            </a:r>
          </a:p>
          <a:p>
            <a:r>
              <a:rPr lang="en-US" sz="1800" dirty="0"/>
              <a:t>16:10-17:00 Practical session (TR)</a:t>
            </a:r>
          </a:p>
        </p:txBody>
      </p:sp>
    </p:spTree>
    <p:extLst>
      <p:ext uri="{BB962C8B-B14F-4D97-AF65-F5344CB8AC3E}">
        <p14:creationId xmlns:p14="http://schemas.microsoft.com/office/powerpoint/2010/main" val="425338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182B37-BB92-7323-4083-1904621BB620}"/>
              </a:ext>
            </a:extLst>
          </p:cNvPr>
          <p:cNvSpPr txBox="1"/>
          <p:nvPr/>
        </p:nvSpPr>
        <p:spPr>
          <a:xfrm>
            <a:off x="0" y="32173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cs typeface="Times New Roman"/>
              </a:rPr>
              <a:t>Welcome to the MPAS Tutorial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9FAD5-F3C7-1CFE-DE02-7E76FA20B108}"/>
              </a:ext>
            </a:extLst>
          </p:cNvPr>
          <p:cNvSpPr txBox="1"/>
          <p:nvPr/>
        </p:nvSpPr>
        <p:spPr>
          <a:xfrm>
            <a:off x="520701" y="1435100"/>
            <a:ext cx="112210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Tuesday, 13 August</a:t>
            </a:r>
          </a:p>
          <a:p>
            <a:endParaRPr lang="en-US" sz="2000" u="sng" dirty="0"/>
          </a:p>
          <a:p>
            <a:r>
              <a:rPr lang="en-US" sz="2000" dirty="0"/>
              <a:t>09:00-09:30 An overview of the structure of MPAS meshes (A)</a:t>
            </a:r>
          </a:p>
          <a:p>
            <a:r>
              <a:rPr lang="en-US" sz="2000" dirty="0"/>
              <a:t>09:30-10:00 Running MPAS, part 3: Preparing limited-area meshes and LBCs (A)</a:t>
            </a:r>
          </a:p>
          <a:p>
            <a:r>
              <a:rPr lang="en-US" sz="2000" dirty="0"/>
              <a:t>10:00-10:30 Post-processing and visualizing MPAS-Atmosphere output (A)</a:t>
            </a:r>
          </a:p>
          <a:p>
            <a:r>
              <a:rPr lang="en-US" sz="2000" b="1" dirty="0"/>
              <a:t>10:30-10:40 Break</a:t>
            </a:r>
          </a:p>
          <a:p>
            <a:r>
              <a:rPr lang="en-US" sz="2000" dirty="0"/>
              <a:t>10:40-11:20 Spatial discretization, filters and transport (A)</a:t>
            </a:r>
          </a:p>
          <a:p>
            <a:r>
              <a:rPr lang="en-US" sz="2000" dirty="0"/>
              <a:t>11:20-11:40 Unique aspects of MPAS code: Registry, pools, and logging (A)</a:t>
            </a:r>
          </a:p>
          <a:p>
            <a:r>
              <a:rPr lang="en-US" sz="2000" dirty="0"/>
              <a:t>11:40-12:00 Adding passive tracers to MPAS-Atmosphere simulations (A)</a:t>
            </a:r>
          </a:p>
          <a:p>
            <a:r>
              <a:rPr lang="en-US" sz="2000" b="1" dirty="0"/>
              <a:t>12:00-13:30 Lunch</a:t>
            </a:r>
          </a:p>
          <a:p>
            <a:r>
              <a:rPr lang="en-US" sz="2000" dirty="0"/>
              <a:t>13:30-14:00 Computing new diagnostic fields in MPAS-Atmosphere simulations (A)</a:t>
            </a:r>
          </a:p>
          <a:p>
            <a:r>
              <a:rPr lang="en-US" sz="2000" dirty="0"/>
              <a:t>14:00-15:30 Practical session (TR)</a:t>
            </a:r>
          </a:p>
          <a:p>
            <a:r>
              <a:rPr lang="en-US" sz="2000" b="1" dirty="0"/>
              <a:t>15:30-15:40 Break</a:t>
            </a:r>
          </a:p>
          <a:p>
            <a:r>
              <a:rPr lang="en-US" sz="2000" dirty="0"/>
              <a:t>15:40-17:00 Practical session (TR)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90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182B37-BB92-7323-4083-1904621BB620}"/>
              </a:ext>
            </a:extLst>
          </p:cNvPr>
          <p:cNvSpPr txBox="1"/>
          <p:nvPr/>
        </p:nvSpPr>
        <p:spPr>
          <a:xfrm>
            <a:off x="0" y="321738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cs typeface="Times New Roman"/>
              </a:rPr>
              <a:t>Welcome to the MPAS Tutorial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84E49-FB12-4AE5-F8A1-327E3056505A}"/>
              </a:ext>
            </a:extLst>
          </p:cNvPr>
          <p:cNvSpPr txBox="1"/>
          <p:nvPr/>
        </p:nvSpPr>
        <p:spPr>
          <a:xfrm>
            <a:off x="520701" y="1435100"/>
            <a:ext cx="116712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Wednesday, 14 August</a:t>
            </a:r>
          </a:p>
          <a:p>
            <a:endParaRPr lang="en-US" sz="2000" u="sng" dirty="0"/>
          </a:p>
          <a:p>
            <a:r>
              <a:rPr lang="en-US" sz="2000" dirty="0"/>
              <a:t>09:00-09:30 MPAS mesh generation (A)</a:t>
            </a:r>
          </a:p>
          <a:p>
            <a:r>
              <a:rPr lang="en-US" sz="2000" dirty="0"/>
              <a:t>09:30-09:55 New MPAS capabilities under development, and concluding remarks (A)</a:t>
            </a:r>
          </a:p>
          <a:p>
            <a:r>
              <a:rPr lang="en-US" sz="2000" dirty="0"/>
              <a:t>09:55-10:45 Practical session (TR) </a:t>
            </a:r>
          </a:p>
          <a:p>
            <a:r>
              <a:rPr lang="en-US" sz="2000" b="1" dirty="0"/>
              <a:t>10:45-10:55 Break</a:t>
            </a:r>
          </a:p>
          <a:p>
            <a:r>
              <a:rPr lang="en-US" sz="2000" dirty="0"/>
              <a:t>10:55-12:00 Practical session (TR)</a:t>
            </a:r>
          </a:p>
          <a:p>
            <a:r>
              <a:rPr lang="en-US" sz="2000" b="1" dirty="0"/>
              <a:t>12:00-13:30 Lunch</a:t>
            </a:r>
          </a:p>
          <a:p>
            <a:r>
              <a:rPr lang="en-US" sz="2000" dirty="0"/>
              <a:t>13:45-14:10 MONAN 1.0.0 overview and future plans (A)</a:t>
            </a:r>
          </a:p>
          <a:p>
            <a:r>
              <a:rPr lang="en-US" sz="2000" dirty="0"/>
              <a:t>14:10-14:30 Overview of MONAN implementation  (A)</a:t>
            </a:r>
          </a:p>
          <a:p>
            <a:r>
              <a:rPr lang="en-US" sz="2000" dirty="0"/>
              <a:t>14:30-16:00 MONAN Regional Model Training  (TR)</a:t>
            </a:r>
          </a:p>
          <a:p>
            <a:r>
              <a:rPr lang="en-US" sz="2000" b="1" dirty="0"/>
              <a:t>16:00-16:15 Break</a:t>
            </a:r>
          </a:p>
          <a:p>
            <a:r>
              <a:rPr lang="en-US" sz="2000" dirty="0"/>
              <a:t>16:15-17:00 MONAN Regional Model Training (TR) </a:t>
            </a:r>
          </a:p>
          <a:p>
            <a:r>
              <a:rPr lang="en-US" sz="2000" dirty="0"/>
              <a:t>17:00-17:10 Registering MONAN workshop group photograph</a:t>
            </a:r>
          </a:p>
          <a:p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3684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40FC8-DFE9-5518-28C4-FDFE3580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A3AA5-E637-AFCA-1ED1-58AF35A27D9C}"/>
              </a:ext>
            </a:extLst>
          </p:cNvPr>
          <p:cNvSpPr txBox="1"/>
          <p:nvPr/>
        </p:nvSpPr>
        <p:spPr>
          <a:xfrm>
            <a:off x="4222087" y="163918"/>
            <a:ext cx="6464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cs typeface="Times New Roman"/>
              </a:rPr>
              <a:t>What is MPAS?</a:t>
            </a:r>
          </a:p>
          <a:p>
            <a:pPr algn="ctr"/>
            <a:r>
              <a:rPr lang="en-US" sz="3200" i="1" dirty="0">
                <a:cs typeface="Times New Roman"/>
              </a:rPr>
              <a:t>Freely available modeling system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C33DD9-5E42-C2AD-C1C2-9F8AFF9DB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071" y="1583650"/>
            <a:ext cx="8928139" cy="4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2388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MPAS Version 8.2.1 (7 August 2024)</a:t>
            </a:r>
            <a:endParaRPr lang="en-US" sz="2000" i="1" dirty="0">
              <a:cs typeface="Times New Roman"/>
            </a:endParaRPr>
          </a:p>
          <a:p>
            <a:pPr marL="52388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MPAS infrastructure - NCAR, LANL, others.</a:t>
            </a:r>
          </a:p>
          <a:p>
            <a:pPr marL="346075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Infrastructure for the </a:t>
            </a:r>
            <a:r>
              <a:rPr lang="en-US" sz="2000" dirty="0" err="1">
                <a:cs typeface="Times New Roman"/>
              </a:rPr>
              <a:t>Voronoi</a:t>
            </a:r>
            <a:r>
              <a:rPr lang="en-US" sz="2000" dirty="0">
                <a:cs typeface="Times New Roman"/>
              </a:rPr>
              <a:t> mesh and solvers (data structures; mesh generation, manipulation; operators on the mesh).</a:t>
            </a:r>
          </a:p>
          <a:p>
            <a:pPr marL="52388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MPAS - </a:t>
            </a:r>
            <a:r>
              <a:rPr lang="en-US" sz="2000" u="sng" dirty="0">
                <a:cs typeface="Times New Roman"/>
              </a:rPr>
              <a:t>A</a:t>
            </a:r>
            <a:r>
              <a:rPr lang="en-US" sz="2000" dirty="0">
                <a:cs typeface="Times New Roman"/>
              </a:rPr>
              <a:t>tmosphere (NCAR)</a:t>
            </a:r>
          </a:p>
          <a:p>
            <a:pPr marL="344488" indent="1588">
              <a:spcBef>
                <a:spcPct val="20000"/>
              </a:spcBef>
            </a:pPr>
            <a:r>
              <a:rPr lang="en-US" sz="2000" dirty="0" err="1">
                <a:cs typeface="Times New Roman"/>
              </a:rPr>
              <a:t>Nonhydrostatic</a:t>
            </a:r>
            <a:r>
              <a:rPr lang="en-US" sz="2000" dirty="0">
                <a:cs typeface="Times New Roman"/>
              </a:rPr>
              <a:t> atmospheric solver; pre- and post-processors</a:t>
            </a:r>
          </a:p>
          <a:p>
            <a:pPr marL="52388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MPAS - </a:t>
            </a:r>
            <a:r>
              <a:rPr lang="en-US" sz="2000" u="sng" dirty="0">
                <a:cs typeface="Times New Roman"/>
              </a:rPr>
              <a:t>O</a:t>
            </a:r>
            <a:r>
              <a:rPr lang="en-US" sz="2000" dirty="0">
                <a:cs typeface="Times New Roman"/>
              </a:rPr>
              <a:t>cean (LANL)</a:t>
            </a:r>
          </a:p>
          <a:p>
            <a:pPr marL="346075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Hydrostatic ocean solver, pre- and post-processors</a:t>
            </a:r>
          </a:p>
          <a:p>
            <a:pPr marL="52388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MPAS – Albany Land Ice, and Sea ice models (LANL and others)</a:t>
            </a:r>
          </a:p>
          <a:p>
            <a:pPr marL="346075">
              <a:spcBef>
                <a:spcPct val="20000"/>
              </a:spcBef>
            </a:pPr>
            <a:r>
              <a:rPr lang="en-US" sz="2000" dirty="0">
                <a:cs typeface="Times New Roman"/>
              </a:rPr>
              <a:t>Land ice and sea-ice models, pre- and post-processors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98830-2647-03B5-4C82-99423A95C709}"/>
              </a:ext>
            </a:extLst>
          </p:cNvPr>
          <p:cNvSpPr txBox="1"/>
          <p:nvPr/>
        </p:nvSpPr>
        <p:spPr>
          <a:xfrm>
            <a:off x="2082818" y="5614797"/>
            <a:ext cx="738122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Times New Roman"/>
              </a:rPr>
              <a:t>These are all stand-alone models – there is no coupler in MPAS</a:t>
            </a:r>
          </a:p>
        </p:txBody>
      </p:sp>
    </p:spTree>
    <p:extLst>
      <p:ext uri="{BB962C8B-B14F-4D97-AF65-F5344CB8AC3E}">
        <p14:creationId xmlns:p14="http://schemas.microsoft.com/office/powerpoint/2010/main" val="1984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3D4BF-D6E0-BEEA-199F-226BA3F4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" name="Picture 5" descr="Figureone">
            <a:extLst>
              <a:ext uri="{FF2B5EF4-FFF2-40B4-BE49-F238E27FC236}">
                <a16:creationId xmlns:a16="http://schemas.microsoft.com/office/drawing/2014/main" id="{480C836E-9ADF-2AAD-A3D7-11D0003B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1792" y="1726004"/>
            <a:ext cx="4413898" cy="397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834326F-364B-362C-E972-10E597927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21" y="1507572"/>
            <a:ext cx="6573583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/>
            <a:r>
              <a:rPr lang="en-US" sz="2800" u="sng" dirty="0">
                <a:cs typeface="Times New Roman"/>
              </a:rPr>
              <a:t>Unstructured spherical centroidal Voronoi meshes</a:t>
            </a:r>
          </a:p>
          <a:p>
            <a:pPr marL="346075" indent="-230188">
              <a:buFont typeface="Arial"/>
              <a:buChar char="•"/>
            </a:pPr>
            <a:r>
              <a:rPr lang="en-US" sz="1800" dirty="0">
                <a:cs typeface="Times New Roman"/>
              </a:rPr>
              <a:t>Mostly </a:t>
            </a:r>
            <a:r>
              <a:rPr lang="en-US" sz="1800" i="1" dirty="0">
                <a:cs typeface="Times New Roman"/>
              </a:rPr>
              <a:t>hexagons</a:t>
            </a:r>
            <a:r>
              <a:rPr lang="en-US" sz="1800" dirty="0">
                <a:cs typeface="Times New Roman"/>
              </a:rPr>
              <a:t>, some pentagons and 7-sided cells</a:t>
            </a:r>
          </a:p>
          <a:p>
            <a:pPr marL="346075" indent="-230188">
              <a:buFont typeface="Arial"/>
              <a:buChar char="•"/>
            </a:pPr>
            <a:r>
              <a:rPr lang="en-US" sz="1800" dirty="0">
                <a:cs typeface="Times New Roman"/>
              </a:rPr>
              <a:t>Cell centers are at cell center-of-mass (</a:t>
            </a:r>
            <a:r>
              <a:rPr lang="en-US" sz="1800" dirty="0" err="1">
                <a:cs typeface="Times New Roman"/>
              </a:rPr>
              <a:t>centroidal</a:t>
            </a:r>
            <a:r>
              <a:rPr lang="en-US" sz="1800" dirty="0">
                <a:cs typeface="Times New Roman"/>
              </a:rPr>
              <a:t>).</a:t>
            </a:r>
          </a:p>
          <a:p>
            <a:pPr marL="346075" indent="-230188">
              <a:buFont typeface="Arial"/>
              <a:buChar char="•"/>
            </a:pPr>
            <a:r>
              <a:rPr lang="en-US" sz="1800" dirty="0">
                <a:cs typeface="Times New Roman"/>
              </a:rPr>
              <a:t>Cell edges bisect lines connecting cell centers; perpendicular.</a:t>
            </a:r>
          </a:p>
          <a:p>
            <a:pPr marL="346075" indent="-230188">
              <a:buFont typeface="Arial"/>
              <a:buChar char="•"/>
            </a:pPr>
            <a:r>
              <a:rPr lang="en-US" sz="1800" dirty="0">
                <a:cs typeface="Times New Roman"/>
              </a:rPr>
              <a:t>Uniform resolution – traditional </a:t>
            </a:r>
            <a:r>
              <a:rPr lang="en-US" sz="1800" dirty="0" err="1">
                <a:cs typeface="Times New Roman"/>
              </a:rPr>
              <a:t>icosahedral</a:t>
            </a:r>
            <a:r>
              <a:rPr lang="en-US" sz="1800" dirty="0">
                <a:cs typeface="Times New Roman"/>
              </a:rPr>
              <a:t> mesh.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6149B-E2F6-4C25-F21E-D86BB2855FE0}"/>
              </a:ext>
            </a:extLst>
          </p:cNvPr>
          <p:cNvSpPr txBox="1"/>
          <p:nvPr/>
        </p:nvSpPr>
        <p:spPr>
          <a:xfrm>
            <a:off x="483101" y="4011185"/>
            <a:ext cx="5883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sz="1800" u="sng" dirty="0">
                <a:cs typeface="Times New Roman"/>
              </a:rPr>
              <a:t>C-grid</a:t>
            </a:r>
          </a:p>
          <a:p>
            <a:pPr marL="346075" indent="-234950">
              <a:buFont typeface="Arial"/>
              <a:buChar char="•"/>
            </a:pPr>
            <a:r>
              <a:rPr lang="en-US" sz="1800" dirty="0">
                <a:cs typeface="Times New Roman"/>
              </a:rPr>
              <a:t>Solve for normal velocities on cell edges.</a:t>
            </a:r>
          </a:p>
          <a:p>
            <a:pPr marL="346075" indent="-234950">
              <a:buFont typeface="Arial"/>
              <a:buChar char="•"/>
            </a:pPr>
            <a:r>
              <a:rPr lang="en-US" sz="1800" dirty="0">
                <a:cs typeface="Times New Roman"/>
              </a:rPr>
              <a:t>Gradient operators in the horizontal momentum equations are 2</a:t>
            </a:r>
            <a:r>
              <a:rPr lang="en-US" sz="1800" baseline="30000" dirty="0">
                <a:cs typeface="Times New Roman"/>
              </a:rPr>
              <a:t>nd</a:t>
            </a:r>
            <a:r>
              <a:rPr lang="en-US" sz="1800" dirty="0">
                <a:cs typeface="Times New Roman"/>
              </a:rPr>
              <a:t>-order accurate.</a:t>
            </a:r>
          </a:p>
          <a:p>
            <a:pPr marL="346075" indent="-234950">
              <a:buFont typeface="Arial"/>
              <a:buChar char="•"/>
            </a:pPr>
            <a:r>
              <a:rPr lang="en-US" sz="1800" dirty="0">
                <a:cs typeface="Times New Roman"/>
              </a:rPr>
              <a:t>Velocity divergence is 2</a:t>
            </a:r>
            <a:r>
              <a:rPr lang="en-US" sz="1800" baseline="30000" dirty="0">
                <a:cs typeface="Times New Roman"/>
              </a:rPr>
              <a:t>nd</a:t>
            </a:r>
            <a:r>
              <a:rPr lang="en-US" sz="1800" dirty="0">
                <a:cs typeface="Times New Roman"/>
              </a:rPr>
              <a:t>-order accurate for edge-centered velocities.</a:t>
            </a:r>
          </a:p>
          <a:p>
            <a:pPr marL="346075" indent="-234950">
              <a:buFont typeface="Arial"/>
              <a:buChar char="•"/>
            </a:pPr>
            <a:r>
              <a:rPr lang="en-US" sz="1800" dirty="0">
                <a:cs typeface="Times New Roman"/>
              </a:rPr>
              <a:t>Reconstruction of full velocity requires care.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7C22D-1809-05E7-2582-B7CB7CA2A8B6}"/>
              </a:ext>
            </a:extLst>
          </p:cNvPr>
          <p:cNvSpPr txBox="1"/>
          <p:nvPr/>
        </p:nvSpPr>
        <p:spPr>
          <a:xfrm>
            <a:off x="4439257" y="209639"/>
            <a:ext cx="5699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cs typeface="Times New Roman"/>
              </a:rPr>
              <a:t>What is MPAS?</a:t>
            </a:r>
          </a:p>
          <a:p>
            <a:pPr algn="ctr"/>
            <a:r>
              <a:rPr lang="en-US" sz="3200" i="1" dirty="0">
                <a:cs typeface="Times New Roman"/>
              </a:rPr>
              <a:t>Centroidal Voronoi Meshes</a:t>
            </a:r>
          </a:p>
        </p:txBody>
      </p:sp>
    </p:spTree>
    <p:extLst>
      <p:ext uri="{BB962C8B-B14F-4D97-AF65-F5344CB8AC3E}">
        <p14:creationId xmlns:p14="http://schemas.microsoft.com/office/powerpoint/2010/main" val="1484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59CEC9B-B4A2-E831-EFC9-613B203CA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911" y="1394823"/>
            <a:ext cx="245375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The mesh is </a:t>
            </a:r>
            <a:r>
              <a:rPr lang="en-US" sz="2400" i="1" dirty="0">
                <a:solidFill>
                  <a:srgbClr val="000000"/>
                </a:solidFill>
              </a:rPr>
              <a:t>structured</a:t>
            </a:r>
            <a:r>
              <a:rPr lang="en-US" sz="2400" dirty="0">
                <a:solidFill>
                  <a:srgbClr val="000000"/>
                </a:solidFill>
              </a:rPr>
              <a:t> in the vertical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mesh_3d.pdf">
            <a:extLst>
              <a:ext uri="{FF2B5EF4-FFF2-40B4-BE49-F238E27FC236}">
                <a16:creationId xmlns:a16="http://schemas.microsoft.com/office/drawing/2014/main" id="{5B262DD0-D68C-48A1-2C14-2417F5655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4344" b="11466"/>
          <a:stretch/>
        </p:blipFill>
        <p:spPr>
          <a:xfrm>
            <a:off x="6588034" y="2785110"/>
            <a:ext cx="5406572" cy="3193144"/>
          </a:xfrm>
          <a:prstGeom prst="rect">
            <a:avLst/>
          </a:prstGeom>
        </p:spPr>
      </p:pic>
      <p:pic>
        <p:nvPicPr>
          <p:cNvPr id="4" name="Picture 3" descr="ncar_tc.pdf">
            <a:extLst>
              <a:ext uri="{FF2B5EF4-FFF2-40B4-BE49-F238E27FC236}">
                <a16:creationId xmlns:a16="http://schemas.microsoft.com/office/drawing/2014/main" id="{E7B58216-4A78-E240-0E74-680B5ACEA4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680" t="13224" r="20683" b="64291"/>
          <a:stretch>
            <a:fillRect/>
          </a:stretch>
        </p:blipFill>
        <p:spPr>
          <a:xfrm>
            <a:off x="945927" y="3378880"/>
            <a:ext cx="3423052" cy="1930382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33F579C-E553-F102-C98A-7E86AC5B1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1431"/>
            <a:ext cx="6656906" cy="10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The 2D (horizontal) mesh is </a:t>
            </a:r>
            <a:r>
              <a:rPr lang="en-US" sz="2400" i="1" dirty="0">
                <a:solidFill>
                  <a:srgbClr val="000000"/>
                </a:solidFill>
              </a:rPr>
              <a:t>unstructured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 there is no global coordinate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C217F-440D-D283-B2FB-947AAFD5B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3A53DA-BAEE-62CA-2630-824EA0FB598D}"/>
              </a:ext>
            </a:extLst>
          </p:cNvPr>
          <p:cNvSpPr txBox="1"/>
          <p:nvPr/>
        </p:nvSpPr>
        <p:spPr>
          <a:xfrm>
            <a:off x="4439257" y="209639"/>
            <a:ext cx="5699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cs typeface="Times New Roman"/>
              </a:rPr>
              <a:t>What is MPAS?</a:t>
            </a:r>
          </a:p>
          <a:p>
            <a:pPr algn="ctr"/>
            <a:r>
              <a:rPr lang="en-US" sz="3200" i="1" dirty="0">
                <a:cs typeface="Times New Roman"/>
              </a:rPr>
              <a:t>Centroidal Voronoi Meshes</a:t>
            </a:r>
          </a:p>
        </p:txBody>
      </p:sp>
    </p:spTree>
    <p:extLst>
      <p:ext uri="{BB962C8B-B14F-4D97-AF65-F5344CB8AC3E}">
        <p14:creationId xmlns:p14="http://schemas.microsoft.com/office/powerpoint/2010/main" val="30229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>
            <a:extLst>
              <a:ext uri="{FF2B5EF4-FFF2-40B4-BE49-F238E27FC236}">
                <a16:creationId xmlns:a16="http://schemas.microsoft.com/office/drawing/2014/main" id="{8AE4814E-40E5-6840-D4C2-B883CA3F8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64" y="1460094"/>
            <a:ext cx="9616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2"/>
                </a:solidFill>
              </a:rPr>
              <a:t>Fully Compressible Nonhydrostatic Equations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A1118042-B8A3-E377-C16B-6A1982BCC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94" y="1917965"/>
            <a:ext cx="9226674" cy="175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Prognostic equations for coupled variables.</a:t>
            </a:r>
          </a:p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Generalized height coordinate.</a:t>
            </a:r>
          </a:p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Horizontally vector invariant </a:t>
            </a:r>
            <a:r>
              <a:rPr lang="en-US" sz="2000" dirty="0" err="1">
                <a:solidFill>
                  <a:schemeClr val="bg2"/>
                </a:solidFill>
              </a:rPr>
              <a:t>eqn</a:t>
            </a:r>
            <a:r>
              <a:rPr lang="en-US" sz="2000" dirty="0">
                <a:solidFill>
                  <a:schemeClr val="bg2"/>
                </a:solidFill>
              </a:rPr>
              <a:t> set.</a:t>
            </a:r>
          </a:p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Continuity equation for dry air mass.</a:t>
            </a:r>
          </a:p>
          <a:p>
            <a:pPr marL="231775" indent="-231775">
              <a:lnSpc>
                <a:spcPct val="110000"/>
              </a:lnSpc>
              <a:buFontTx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Thermodynamic equation for coupled potential temperature.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B0989E0-23A9-49C3-DE63-7DEC136B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94" y="3905164"/>
            <a:ext cx="107697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2"/>
                </a:solidFill>
              </a:rPr>
              <a:t>Time integration as in Advanced Research WRF</a:t>
            </a:r>
          </a:p>
          <a:p>
            <a:pPr marL="227013" indent="-227013">
              <a:buFont typeface="Arial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Split-explicit Runge-</a:t>
            </a:r>
            <a:r>
              <a:rPr lang="en-US" sz="2000" dirty="0" err="1">
                <a:solidFill>
                  <a:schemeClr val="bg2"/>
                </a:solidFill>
              </a:rPr>
              <a:t>Kutta</a:t>
            </a:r>
            <a:r>
              <a:rPr lang="en-US" sz="2000" dirty="0">
                <a:solidFill>
                  <a:schemeClr val="bg2"/>
                </a:solidFill>
              </a:rPr>
              <a:t>, with extensions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78AD39A6-0B16-1FFB-E906-09997FD0D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64" y="4822920"/>
            <a:ext cx="9855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2"/>
                </a:solidFill>
              </a:rPr>
              <a:t>Full complement of atmospheric-model physics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456F6106-4AA3-DC41-9E99-81DDDE97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64" y="5345936"/>
            <a:ext cx="10933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>
                <a:solidFill>
                  <a:schemeClr val="bg2"/>
                </a:solidFill>
              </a:rPr>
              <a:t>MPAS-Atmosphere can be configured for both global and regional applications.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40894C-1CF6-1749-AF2D-706752FE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90A7E9-9A25-1845-B21F-28F80F687819}"/>
              </a:ext>
            </a:extLst>
          </p:cNvPr>
          <p:cNvSpPr txBox="1"/>
          <p:nvPr/>
        </p:nvSpPr>
        <p:spPr>
          <a:xfrm>
            <a:off x="3394710" y="335369"/>
            <a:ext cx="8309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cs typeface="Times New Roman"/>
              </a:rPr>
              <a:t>MPAS Nonhydrostatic Atmospheric Solver</a:t>
            </a:r>
          </a:p>
        </p:txBody>
      </p:sp>
    </p:spTree>
    <p:extLst>
      <p:ext uri="{BB962C8B-B14F-4D97-AF65-F5344CB8AC3E}">
        <p14:creationId xmlns:p14="http://schemas.microsoft.com/office/powerpoint/2010/main" val="66112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2B2F42-DC44-B50A-7772-28F3E1D1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3211830" cy="1150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5CC5B3-93E5-94B1-CDDB-DA6D052EF302}"/>
              </a:ext>
            </a:extLst>
          </p:cNvPr>
          <p:cNvSpPr txBox="1"/>
          <p:nvPr/>
        </p:nvSpPr>
        <p:spPr>
          <a:xfrm>
            <a:off x="4553557" y="152489"/>
            <a:ext cx="569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cs typeface="Times New Roman"/>
              </a:rPr>
              <a:t>Why MPAS?</a:t>
            </a:r>
          </a:p>
          <a:p>
            <a:pPr algn="ctr"/>
            <a:r>
              <a:rPr lang="en-US" sz="2000" dirty="0">
                <a:cs typeface="Times New Roman"/>
              </a:rPr>
              <a:t>Significant differences between WRF and MPAS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39CA0-1366-AFA0-23BF-1154A8276E14}"/>
              </a:ext>
            </a:extLst>
          </p:cNvPr>
          <p:cNvSpPr txBox="1"/>
          <p:nvPr/>
        </p:nvSpPr>
        <p:spPr>
          <a:xfrm>
            <a:off x="3280410" y="4605403"/>
            <a:ext cx="330327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ea typeface="ＭＳ Ｐゴシック" pitchFamily="1" charset="-128"/>
                <a:cs typeface="Times New Roman"/>
              </a:rPr>
              <a:t>WRF</a:t>
            </a:r>
          </a:p>
          <a:p>
            <a:pPr lvl="1" indent="284163" algn="ctr">
              <a:buClr>
                <a:schemeClr val="accent2"/>
              </a:buClr>
              <a:buSzPct val="120000"/>
              <a:defRPr/>
            </a:pPr>
            <a:r>
              <a:rPr lang="en-US" sz="1600" dirty="0">
                <a:ea typeface="ＭＳ Ｐゴシック" pitchFamily="1" charset="-128"/>
                <a:cs typeface="Times New Roman"/>
              </a:rPr>
              <a:t>Lat-Lon global grid</a:t>
            </a:r>
          </a:p>
          <a:p>
            <a:pPr marL="741363" lvl="2" indent="-166688">
              <a:spcBef>
                <a:spcPts val="600"/>
              </a:spcBef>
              <a:buClr>
                <a:srgbClr val="CC0000"/>
              </a:buClr>
              <a:buSzPct val="120000"/>
              <a:buFont typeface="Arial"/>
              <a:buChar char="•"/>
              <a:defRPr/>
            </a:pPr>
            <a:r>
              <a:rPr lang="en-US" sz="1400" dirty="0">
                <a:ea typeface="ＭＳ Ｐゴシック" pitchFamily="1" charset="-128"/>
                <a:cs typeface="Times New Roman"/>
              </a:rPr>
              <a:t>Anisotropic grid cells</a:t>
            </a:r>
          </a:p>
          <a:p>
            <a:pPr marL="741363" lvl="2" indent="-166688">
              <a:buClr>
                <a:srgbClr val="CC0000"/>
              </a:buClr>
              <a:buSzPct val="120000"/>
              <a:buFont typeface="Arial"/>
              <a:buChar char="•"/>
              <a:defRPr/>
            </a:pPr>
            <a:r>
              <a:rPr lang="en-US" sz="1400" dirty="0">
                <a:ea typeface="ＭＳ Ｐゴシック" pitchFamily="1" charset="-128"/>
                <a:cs typeface="Times New Roman"/>
              </a:rPr>
              <a:t>Polar filtering required</a:t>
            </a:r>
          </a:p>
          <a:p>
            <a:pPr marL="741363" lvl="2" indent="-166688">
              <a:buClr>
                <a:srgbClr val="CC0000"/>
              </a:buClr>
              <a:buSzPct val="120000"/>
              <a:buFont typeface="Arial"/>
              <a:buChar char="•"/>
              <a:defRPr/>
            </a:pPr>
            <a:r>
              <a:rPr lang="en-US" sz="1400" dirty="0">
                <a:cs typeface="Times New Roman"/>
              </a:rPr>
              <a:t>Poor scaling on massively parallel computers</a:t>
            </a:r>
          </a:p>
        </p:txBody>
      </p:sp>
      <p:pic>
        <p:nvPicPr>
          <p:cNvPr id="12" name="Picture 11" descr="lat-lon.pdf">
            <a:extLst>
              <a:ext uri="{FF2B5EF4-FFF2-40B4-BE49-F238E27FC236}">
                <a16:creationId xmlns:a16="http://schemas.microsoft.com/office/drawing/2014/main" id="{A80B292C-F81D-0FB5-4088-6BD69B32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7" y="1350184"/>
            <a:ext cx="4212237" cy="4204795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:a16="http://schemas.microsoft.com/office/drawing/2014/main" id="{21AF6F3E-C514-0BAB-1EEC-E95810A21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693" y="1347443"/>
            <a:ext cx="3138032" cy="166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Times New Roman"/>
              </a:rPr>
              <a:t>MPAS</a:t>
            </a:r>
          </a:p>
          <a:p>
            <a:pPr marL="0" lvl="1" algn="ctr">
              <a:buClr>
                <a:schemeClr val="accent2"/>
              </a:buClr>
              <a:buSzPct val="120000"/>
            </a:pPr>
            <a:r>
              <a:rPr lang="en-US" sz="1600" dirty="0">
                <a:cs typeface="Times New Roman"/>
              </a:rPr>
              <a:t>Unstructured </a:t>
            </a:r>
            <a:r>
              <a:rPr lang="en-US" sz="1600" dirty="0" err="1">
                <a:cs typeface="Times New Roman"/>
              </a:rPr>
              <a:t>Voronoi</a:t>
            </a:r>
            <a:r>
              <a:rPr lang="en-US" sz="1600" dirty="0">
                <a:cs typeface="Times New Roman"/>
              </a:rPr>
              <a:t> </a:t>
            </a:r>
          </a:p>
          <a:p>
            <a:pPr marL="0" lvl="1" algn="ctr">
              <a:buClr>
                <a:schemeClr val="accent2"/>
              </a:buClr>
              <a:buSzPct val="120000"/>
            </a:pPr>
            <a:r>
              <a:rPr lang="en-US" sz="1600" dirty="0">
                <a:cs typeface="Times New Roman"/>
              </a:rPr>
              <a:t>(hexagonal) grid</a:t>
            </a:r>
            <a:endParaRPr lang="en-US" sz="1400" dirty="0">
              <a:cs typeface="Times New Roman"/>
            </a:endParaRPr>
          </a:p>
          <a:p>
            <a:pPr marL="741363" lvl="2" indent="-166688">
              <a:spcBef>
                <a:spcPts val="6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400" dirty="0">
                <a:cs typeface="Times New Roman"/>
              </a:rPr>
              <a:t>Good scaling on massively parallel computers</a:t>
            </a:r>
          </a:p>
          <a:p>
            <a:pPr marL="741363" lvl="2" indent="-166688">
              <a:spcBef>
                <a:spcPts val="600"/>
              </a:spcBef>
              <a:buClr>
                <a:schemeClr val="accent2"/>
              </a:buClr>
              <a:buSzPct val="120000"/>
              <a:buFont typeface="Arial"/>
              <a:buChar char="•"/>
            </a:pPr>
            <a:r>
              <a:rPr lang="en-US" sz="1400" dirty="0">
                <a:cs typeface="Times New Roman"/>
              </a:rPr>
              <a:t>No pole problems</a:t>
            </a:r>
          </a:p>
        </p:txBody>
      </p:sp>
      <p:pic>
        <p:nvPicPr>
          <p:cNvPr id="14" name="Picture 13" descr="US_uniform.pdf">
            <a:extLst>
              <a:ext uri="{FF2B5EF4-FFF2-40B4-BE49-F238E27FC236}">
                <a16:creationId xmlns:a16="http://schemas.microsoft.com/office/drawing/2014/main" id="{5F7F4FD5-B1EC-00C1-2AA6-FE0B9C7B3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54" y="1463039"/>
            <a:ext cx="4232514" cy="42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8718</TotalTime>
  <Words>1194</Words>
  <Application>Microsoft Macintosh PowerPoint</Application>
  <PresentationFormat>Widescreen</PresentationFormat>
  <Paragraphs>214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Times New Roman</vt:lpstr>
      <vt:lpstr>Helvetica Neue</vt:lpstr>
      <vt:lpstr>Calibri</vt:lpstr>
      <vt:lpstr>ＭＳ Ｐゴシック</vt:lpstr>
      <vt:lpstr>Arial</vt:lpstr>
      <vt:lpstr>NCAR-Blue-BottomSwooshes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Skamarock</cp:lastModifiedBy>
  <cp:revision>90</cp:revision>
  <dcterms:modified xsi:type="dcterms:W3CDTF">2024-08-08T19:16:07Z</dcterms:modified>
</cp:coreProperties>
</file>