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9" r:id="rId1"/>
  </p:sldMasterIdLst>
  <p:notesMasterIdLst>
    <p:notesMasterId r:id="rId16"/>
  </p:notesMasterIdLst>
  <p:sldIdLst>
    <p:sldId id="293" r:id="rId2"/>
    <p:sldId id="309" r:id="rId3"/>
    <p:sldId id="298" r:id="rId4"/>
    <p:sldId id="284" r:id="rId5"/>
    <p:sldId id="288" r:id="rId6"/>
    <p:sldId id="299" r:id="rId7"/>
    <p:sldId id="300" r:id="rId8"/>
    <p:sldId id="285" r:id="rId9"/>
    <p:sldId id="345" r:id="rId10"/>
    <p:sldId id="308" r:id="rId11"/>
    <p:sldId id="296" r:id="rId12"/>
    <p:sldId id="346" r:id="rId13"/>
    <p:sldId id="347" r:id="rId14"/>
    <p:sldId id="297" r:id="rId15"/>
  </p:sldIdLst>
  <p:sldSz cx="12192000" cy="6858000"/>
  <p:notesSz cx="7010400" cy="9296400"/>
  <p:embeddedFontLst>
    <p:embeddedFont>
      <p:font typeface="Helvetica Neue" panose="02000503000000020004" pitchFamily="2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C5BB"/>
    <a:srgbClr val="B32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93"/>
    <p:restoredTop sz="94801"/>
  </p:normalViewPr>
  <p:slideViewPr>
    <p:cSldViewPr snapToGrid="0">
      <p:cViewPr varScale="1">
        <p:scale>
          <a:sx n="124" d="100"/>
          <a:sy n="124" d="100"/>
        </p:scale>
        <p:origin x="66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8" d="100"/>
        <a:sy n="18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9290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5605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719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4323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3126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1803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0243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2567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509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8177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7497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383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8486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1"/>
          </p:nvPr>
        </p:nvSpPr>
        <p:spPr>
          <a:xfrm>
            <a:off x="1828800" y="3611556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09602" y="1535119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3"/>
          </p:nvPr>
        </p:nvSpPr>
        <p:spPr>
          <a:xfrm>
            <a:off x="6193380" y="1535119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4"/>
          </p:nvPr>
        </p:nvSpPr>
        <p:spPr>
          <a:xfrm>
            <a:off x="619338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609605" y="273064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4766733" y="27306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2"/>
          </p:nvPr>
        </p:nvSpPr>
        <p:spPr>
          <a:xfrm>
            <a:off x="609605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2389717" y="4800615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5"/>
              </a:spcBef>
              <a:spcAft>
                <a:spcPts val="0"/>
              </a:spcAft>
              <a:buClr>
                <a:schemeClr val="dk1"/>
              </a:buClr>
              <a:buSzPts val="2824"/>
              <a:buFont typeface="Arial"/>
              <a:buNone/>
              <a:defRPr sz="282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494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None/>
              <a:defRPr sz="2471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None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2389717" y="5367352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69CB8AB-A986-AE4C-98C2-0FA6376C640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6272784"/>
            <a:ext cx="12192000" cy="585216"/>
          </a:xfrm>
          <a:prstGeom prst="rect">
            <a:avLst/>
          </a:prstGeom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9F4858-22DD-573D-C708-EC6A91C47F9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0807" y="6262508"/>
            <a:ext cx="1786462" cy="5954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A245B4-6854-7DBC-4D34-5800E2AEA366}"/>
              </a:ext>
            </a:extLst>
          </p:cNvPr>
          <p:cNvSpPr txBox="1"/>
          <p:nvPr userDrawn="1"/>
        </p:nvSpPr>
        <p:spPr>
          <a:xfrm>
            <a:off x="2218765" y="6407523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MONAN: INPE MPAS-A Training 2024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pas-dev.github.io/atmosphere/OpenACC/index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EB0966-DF8C-FAE6-C348-DB9AE4446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024" y="14513"/>
            <a:ext cx="6897176" cy="5283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921956-28A1-A975-2DB3-58827CA026BE}"/>
              </a:ext>
            </a:extLst>
          </p:cNvPr>
          <p:cNvSpPr txBox="1"/>
          <p:nvPr/>
        </p:nvSpPr>
        <p:spPr>
          <a:xfrm>
            <a:off x="209224" y="1943948"/>
            <a:ext cx="42627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MPAS-Atmosphere </a:t>
            </a:r>
          </a:p>
          <a:p>
            <a:r>
              <a:rPr lang="en-US" sz="3600" dirty="0"/>
              <a:t>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50E9C5-E4DA-CC59-B0E7-D67DEF942B20}"/>
              </a:ext>
            </a:extLst>
          </p:cNvPr>
          <p:cNvSpPr txBox="1"/>
          <p:nvPr/>
        </p:nvSpPr>
        <p:spPr>
          <a:xfrm>
            <a:off x="261015" y="3373699"/>
            <a:ext cx="4680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MPAS-Atmosphere Users’ Guide: On the MPAS-Atmosphere download page</a:t>
            </a:r>
          </a:p>
          <a:p>
            <a:r>
              <a:rPr lang="en-US" sz="2000" dirty="0"/>
              <a:t> 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9070AFE2-E474-059B-92BF-449A5B4DA118}"/>
              </a:ext>
            </a:extLst>
          </p:cNvPr>
          <p:cNvSpPr/>
          <p:nvPr/>
        </p:nvSpPr>
        <p:spPr>
          <a:xfrm>
            <a:off x="4702202" y="3225299"/>
            <a:ext cx="510988" cy="2554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8D7240BD-1797-3200-5C94-01E6EB60E6CA}"/>
              </a:ext>
            </a:extLst>
          </p:cNvPr>
          <p:cNvSpPr/>
          <p:nvPr/>
        </p:nvSpPr>
        <p:spPr>
          <a:xfrm rot="10800000">
            <a:off x="8304733" y="3302567"/>
            <a:ext cx="510988" cy="2554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6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8C2D102-5B51-FF36-3FFD-CD198D3AAFF4}"/>
              </a:ext>
            </a:extLst>
          </p:cNvPr>
          <p:cNvSpPr txBox="1"/>
          <p:nvPr/>
        </p:nvSpPr>
        <p:spPr>
          <a:xfrm>
            <a:off x="554548" y="1786127"/>
            <a:ext cx="597098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LES capabilities in MPAS</a:t>
            </a:r>
          </a:p>
          <a:p>
            <a:endParaRPr lang="en-US" sz="2000" dirty="0"/>
          </a:p>
          <a:p>
            <a:pPr marL="7938"/>
            <a:r>
              <a:rPr lang="en-US" sz="2000" dirty="0"/>
              <a:t>We implemented 2 LES SGS turbulence models in MPAS: 3D </a:t>
            </a:r>
            <a:r>
              <a:rPr lang="en-US" sz="2000" dirty="0" err="1"/>
              <a:t>Smagorinsky</a:t>
            </a:r>
            <a:r>
              <a:rPr lang="en-US" sz="2000" dirty="0"/>
              <a:t> scheme (diagnostic) and a 1.5 order TKE scheme (prognostic).  </a:t>
            </a:r>
          </a:p>
          <a:p>
            <a:pPr marL="7938"/>
            <a:endParaRPr lang="en-US" sz="2000" dirty="0"/>
          </a:p>
          <a:p>
            <a:pPr marL="7938"/>
            <a:r>
              <a:rPr lang="en-US" sz="2000" dirty="0"/>
              <a:t>MPAS LES results look at lot like WRF and CM1 results.</a:t>
            </a:r>
          </a:p>
          <a:p>
            <a:pPr marL="7938"/>
            <a:endParaRPr lang="en-US" sz="2000" dirty="0"/>
          </a:p>
          <a:p>
            <a:pPr marL="7938"/>
            <a:r>
              <a:rPr lang="en-US" sz="2000" dirty="0"/>
              <a:t>Extensions for terrain need implementing.</a:t>
            </a:r>
          </a:p>
          <a:p>
            <a:pPr marL="7938"/>
            <a:endParaRPr lang="en-US" sz="2000" dirty="0"/>
          </a:p>
          <a:p>
            <a:pPr marL="7938"/>
            <a:r>
              <a:rPr lang="en-US" sz="2000" dirty="0"/>
              <a:t>Release timetable TBD.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3817F-6571-0727-8B68-E0624D0AC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3890" y="88364"/>
            <a:ext cx="2563622" cy="27422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1ABD6B-B392-C58B-53CE-DFA549E782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618"/>
          <a:stretch/>
        </p:blipFill>
        <p:spPr>
          <a:xfrm>
            <a:off x="7296913" y="59192"/>
            <a:ext cx="2496312" cy="2780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9554EC-ADE9-AEDA-CACB-3A506A857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1256" y="2980801"/>
            <a:ext cx="2507813" cy="2789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2B5992-F4E6-4A10-7E34-62E0B57533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51" r="6842"/>
          <a:stretch/>
        </p:blipFill>
        <p:spPr>
          <a:xfrm>
            <a:off x="7310766" y="2990088"/>
            <a:ext cx="2537322" cy="27574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08BA7D-2F42-9EAC-3920-76C7B8E7F022}"/>
              </a:ext>
            </a:extLst>
          </p:cNvPr>
          <p:cNvSpPr txBox="1"/>
          <p:nvPr/>
        </p:nvSpPr>
        <p:spPr>
          <a:xfrm>
            <a:off x="8604504" y="1947672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BC1F76-4197-62A4-F223-A77A2B2297B0}"/>
              </a:ext>
            </a:extLst>
          </p:cNvPr>
          <p:cNvCxnSpPr/>
          <p:nvPr/>
        </p:nvCxnSpPr>
        <p:spPr>
          <a:xfrm>
            <a:off x="8650224" y="1984248"/>
            <a:ext cx="26517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6D8E86E-1539-2A2D-ED5B-CA573DE4A0A1}"/>
              </a:ext>
            </a:extLst>
          </p:cNvPr>
          <p:cNvSpPr txBox="1"/>
          <p:nvPr/>
        </p:nvSpPr>
        <p:spPr>
          <a:xfrm>
            <a:off x="10475976" y="1862328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itchFamily="2" charset="2"/>
              </a:rPr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342256-83C8-AB11-3595-D46E1F0D5851}"/>
              </a:ext>
            </a:extLst>
          </p:cNvPr>
          <p:cNvCxnSpPr>
            <a:cxnSpLocks/>
          </p:cNvCxnSpPr>
          <p:nvPr/>
        </p:nvCxnSpPr>
        <p:spPr>
          <a:xfrm>
            <a:off x="10521696" y="1926336"/>
            <a:ext cx="24993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74AF44B-7D4B-B82F-82D1-A75BAD10D927}"/>
              </a:ext>
            </a:extLst>
          </p:cNvPr>
          <p:cNvSpPr txBox="1"/>
          <p:nvPr/>
        </p:nvSpPr>
        <p:spPr>
          <a:xfrm>
            <a:off x="8686800" y="4672584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TKE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E94EF5-A463-BD06-049E-DA098048E203}"/>
              </a:ext>
            </a:extLst>
          </p:cNvPr>
          <p:cNvSpPr txBox="1"/>
          <p:nvPr/>
        </p:nvSpPr>
        <p:spPr>
          <a:xfrm>
            <a:off x="10469880" y="4645152"/>
            <a:ext cx="6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w’</a:t>
            </a:r>
            <a:r>
              <a:rPr lang="en-US" sz="2000" dirty="0" err="1">
                <a:latin typeface="Symbol" pitchFamily="2" charset="2"/>
              </a:rPr>
              <a:t>q</a:t>
            </a:r>
            <a:r>
              <a:rPr lang="en-US" sz="2000" dirty="0"/>
              <a:t>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8A65FB-DC5C-54B9-48B8-A5CB07DCF651}"/>
              </a:ext>
            </a:extLst>
          </p:cNvPr>
          <p:cNvSpPr txBox="1"/>
          <p:nvPr/>
        </p:nvSpPr>
        <p:spPr>
          <a:xfrm>
            <a:off x="7690104" y="5852160"/>
            <a:ext cx="4360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SAS LES test case, NCAR PBL reinvestment project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2D3385-9167-DE87-F291-8E3ED6C1F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1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E9383A-6178-82BD-4D3D-0BF5F419316C}"/>
              </a:ext>
            </a:extLst>
          </p:cNvPr>
          <p:cNvSpPr txBox="1"/>
          <p:nvPr/>
        </p:nvSpPr>
        <p:spPr>
          <a:xfrm>
            <a:off x="4617720" y="205740"/>
            <a:ext cx="5622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Also under development…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2481D1-FCF2-600A-83F7-7980DE5FCF98}"/>
              </a:ext>
            </a:extLst>
          </p:cNvPr>
          <p:cNvSpPr txBox="1"/>
          <p:nvPr/>
        </p:nvSpPr>
        <p:spPr>
          <a:xfrm>
            <a:off x="1790849" y="1416460"/>
            <a:ext cx="877824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Scalar transport in physics parameterizations (convection, boundary layer) in preparation for chemistry.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Prognostic ozone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GOCART implementation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Unified (MPAS, WRF, CM1) physics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Mesh generation, global and regional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MPAS-Atmosphere Technical Note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C4E9C-1E00-026F-8C72-91E96D9E5DCF}"/>
              </a:ext>
            </a:extLst>
          </p:cNvPr>
          <p:cNvSpPr txBox="1"/>
          <p:nvPr/>
        </p:nvSpPr>
        <p:spPr>
          <a:xfrm>
            <a:off x="996593" y="5188449"/>
            <a:ext cx="9551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There are ongoing discussions about a full chemistry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7597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FC46E7-E2EE-53E8-AE7E-23B1BA61F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611319"/>
            <a:ext cx="7772400" cy="44336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0A9CE5-DB34-1F68-B818-69599437F103}"/>
              </a:ext>
            </a:extLst>
          </p:cNvPr>
          <p:cNvSpPr txBox="1"/>
          <p:nvPr/>
        </p:nvSpPr>
        <p:spPr>
          <a:xfrm>
            <a:off x="4617720" y="205740"/>
            <a:ext cx="5622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Also under development…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32D75D-58E7-0591-2575-E48D3545B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B9768B-C34B-2F22-EEC1-54EB5C79EE8F}"/>
              </a:ext>
            </a:extLst>
          </p:cNvPr>
          <p:cNvSpPr txBox="1"/>
          <p:nvPr/>
        </p:nvSpPr>
        <p:spPr>
          <a:xfrm>
            <a:off x="1981200" y="1378857"/>
            <a:ext cx="844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Mesh of perfect hexagons projected to the sphere.  Lambert conformal projection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08E5DD-8288-F8D5-FB98-38E1332E6C78}"/>
              </a:ext>
            </a:extLst>
          </p:cNvPr>
          <p:cNvSpPr txBox="1"/>
          <p:nvPr/>
        </p:nvSpPr>
        <p:spPr>
          <a:xfrm>
            <a:off x="10334171" y="3222171"/>
            <a:ext cx="81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cell mask value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83054F-8C91-D953-F5AB-CDF94B6C4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120680" y="3623363"/>
            <a:ext cx="3556329" cy="2574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DCFD5B-11F9-C00C-E03E-FB22EC5740FF}"/>
              </a:ext>
            </a:extLst>
          </p:cNvPr>
          <p:cNvSpPr txBox="1"/>
          <p:nvPr/>
        </p:nvSpPr>
        <p:spPr>
          <a:xfrm>
            <a:off x="10000343" y="515982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68E30D-ED18-4FCB-D6D5-85E6ECC0C8B7}"/>
              </a:ext>
            </a:extLst>
          </p:cNvPr>
          <p:cNvSpPr txBox="1"/>
          <p:nvPr/>
        </p:nvSpPr>
        <p:spPr>
          <a:xfrm>
            <a:off x="10000343" y="471403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A1E3A4-1479-E3AF-5F0C-810E2D03F9F0}"/>
              </a:ext>
            </a:extLst>
          </p:cNvPr>
          <p:cNvSpPr txBox="1"/>
          <p:nvPr/>
        </p:nvSpPr>
        <p:spPr>
          <a:xfrm>
            <a:off x="10000343" y="426823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A49D3F-1B79-5E1F-EDB5-648D93F384D4}"/>
              </a:ext>
            </a:extLst>
          </p:cNvPr>
          <p:cNvSpPr txBox="1"/>
          <p:nvPr/>
        </p:nvSpPr>
        <p:spPr>
          <a:xfrm>
            <a:off x="10000343" y="382244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FD1-205B-D5E8-D22E-EA1E87EC50BB}"/>
              </a:ext>
            </a:extLst>
          </p:cNvPr>
          <p:cNvSpPr txBox="1"/>
          <p:nvPr/>
        </p:nvSpPr>
        <p:spPr>
          <a:xfrm>
            <a:off x="10000343" y="337664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492C58-0C26-5EC5-79A0-1EC95722496C}"/>
              </a:ext>
            </a:extLst>
          </p:cNvPr>
          <p:cNvSpPr txBox="1"/>
          <p:nvPr/>
        </p:nvSpPr>
        <p:spPr>
          <a:xfrm>
            <a:off x="10000343" y="293084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0D4EA7-0DF4-45E7-5247-27075C938635}"/>
              </a:ext>
            </a:extLst>
          </p:cNvPr>
          <p:cNvSpPr txBox="1"/>
          <p:nvPr/>
        </p:nvSpPr>
        <p:spPr>
          <a:xfrm>
            <a:off x="10000343" y="248505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4EE37D-0B7A-EB1E-4CCE-F09839466021}"/>
              </a:ext>
            </a:extLst>
          </p:cNvPr>
          <p:cNvSpPr txBox="1"/>
          <p:nvPr/>
        </p:nvSpPr>
        <p:spPr>
          <a:xfrm>
            <a:off x="10000343" y="203925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52106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9BB81B-521E-0308-69D4-DEFF47B21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610" y="724405"/>
            <a:ext cx="8282940" cy="5179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394A13-6C0D-69AD-253A-E26D34DC4F1D}"/>
              </a:ext>
            </a:extLst>
          </p:cNvPr>
          <p:cNvSpPr txBox="1"/>
          <p:nvPr/>
        </p:nvSpPr>
        <p:spPr>
          <a:xfrm>
            <a:off x="320040" y="1200150"/>
            <a:ext cx="33032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 example from the draft technical note</a:t>
            </a:r>
          </a:p>
        </p:txBody>
      </p:sp>
    </p:spTree>
    <p:extLst>
      <p:ext uri="{BB962C8B-B14F-4D97-AF65-F5344CB8AC3E}">
        <p14:creationId xmlns:p14="http://schemas.microsoft.com/office/powerpoint/2010/main" val="242393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CC173A-36AD-8E3C-E1CA-0AD94D0340ED}"/>
              </a:ext>
            </a:extLst>
          </p:cNvPr>
          <p:cNvSpPr txBox="1"/>
          <p:nvPr/>
        </p:nvSpPr>
        <p:spPr>
          <a:xfrm>
            <a:off x="919887" y="1647474"/>
            <a:ext cx="108584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WRF-MPAS workshop </a:t>
            </a:r>
          </a:p>
          <a:p>
            <a:r>
              <a:rPr lang="en-US" sz="2400" dirty="0"/>
              <a:t>June 2025 (in person), specific week TBD (likely 2-6 June 2025).</a:t>
            </a:r>
          </a:p>
          <a:p>
            <a:endParaRPr lang="en-US" sz="2400" dirty="0"/>
          </a:p>
          <a:p>
            <a:r>
              <a:rPr lang="en-US" sz="2400" dirty="0"/>
              <a:t>We’ve begun work on an MPAS NCAR Technical Note. Draft – early 2025?</a:t>
            </a:r>
          </a:p>
          <a:p>
            <a:endParaRPr lang="en-US" sz="2400" dirty="0"/>
          </a:p>
          <a:p>
            <a:r>
              <a:rPr lang="en-US" sz="2400" dirty="0"/>
              <a:t>We have two tutorials each year, NH spring (virtual) and NH fall (in person):</a:t>
            </a:r>
          </a:p>
          <a:p>
            <a:endParaRPr lang="en-US" sz="2400" dirty="0"/>
          </a:p>
          <a:p>
            <a:pPr marL="685800" indent="-338138">
              <a:buFont typeface="Arial" panose="020B0604020202020204" pitchFamily="34" charset="0"/>
              <a:buChar char="•"/>
            </a:pPr>
            <a:r>
              <a:rPr lang="en-US" sz="2400" dirty="0"/>
              <a:t>September 30 – October 4, Howard University Washington DC.</a:t>
            </a:r>
          </a:p>
          <a:p>
            <a:pPr marL="685800" indent="-338138">
              <a:buFont typeface="Arial" panose="020B0604020202020204" pitchFamily="34" charset="0"/>
              <a:buChar char="•"/>
            </a:pPr>
            <a:r>
              <a:rPr lang="en-US" sz="2400" dirty="0"/>
              <a:t>April or May 2025.</a:t>
            </a:r>
          </a:p>
          <a:p>
            <a:endParaRPr lang="en-US" sz="2400" dirty="0"/>
          </a:p>
          <a:p>
            <a:r>
              <a:rPr lang="en-US" sz="2400" dirty="0"/>
              <a:t>Feature and bug releases occur whenever components are ready.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BFDE1A-4693-4AFC-6B89-800690290185}"/>
              </a:ext>
            </a:extLst>
          </p:cNvPr>
          <p:cNvSpPr txBox="1"/>
          <p:nvPr/>
        </p:nvSpPr>
        <p:spPr>
          <a:xfrm>
            <a:off x="5101389" y="211756"/>
            <a:ext cx="4362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Coming Events</a:t>
            </a:r>
          </a:p>
        </p:txBody>
      </p:sp>
    </p:spTree>
    <p:extLst>
      <p:ext uri="{BB962C8B-B14F-4D97-AF65-F5344CB8AC3E}">
        <p14:creationId xmlns:p14="http://schemas.microsoft.com/office/powerpoint/2010/main" val="258964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DDF378-098C-F994-01BC-7DBAEC470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024" y="14513"/>
            <a:ext cx="6897176" cy="5283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921956-28A1-A975-2DB3-58827CA026BE}"/>
              </a:ext>
            </a:extLst>
          </p:cNvPr>
          <p:cNvSpPr txBox="1"/>
          <p:nvPr/>
        </p:nvSpPr>
        <p:spPr>
          <a:xfrm>
            <a:off x="209224" y="1943948"/>
            <a:ext cx="42627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MPAS-Atmosphere </a:t>
            </a:r>
          </a:p>
          <a:p>
            <a:r>
              <a:rPr lang="en-US" sz="3600" dirty="0"/>
              <a:t>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50E9C5-E4DA-CC59-B0E7-D67DEF942B20}"/>
              </a:ext>
            </a:extLst>
          </p:cNvPr>
          <p:cNvSpPr txBox="1"/>
          <p:nvPr/>
        </p:nvSpPr>
        <p:spPr>
          <a:xfrm>
            <a:off x="261015" y="3373699"/>
            <a:ext cx="4680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MPAS-Atmosphere tutorial: On the MPAS-Atmosphere download page</a:t>
            </a:r>
          </a:p>
          <a:p>
            <a:r>
              <a:rPr lang="en-US" sz="2000" dirty="0"/>
              <a:t> 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8D7240BD-1797-3200-5C94-01E6EB60E6CA}"/>
              </a:ext>
            </a:extLst>
          </p:cNvPr>
          <p:cNvSpPr/>
          <p:nvPr/>
        </p:nvSpPr>
        <p:spPr>
          <a:xfrm rot="10800000">
            <a:off x="8035084" y="3531765"/>
            <a:ext cx="510988" cy="2554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B94A7FDF-5781-D15E-B86D-8D25C4FDDFD9}"/>
              </a:ext>
            </a:extLst>
          </p:cNvPr>
          <p:cNvSpPr/>
          <p:nvPr/>
        </p:nvSpPr>
        <p:spPr>
          <a:xfrm>
            <a:off x="4702202" y="3225299"/>
            <a:ext cx="510988" cy="2554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7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921956-28A1-A975-2DB3-58827CA026BE}"/>
              </a:ext>
            </a:extLst>
          </p:cNvPr>
          <p:cNvSpPr txBox="1"/>
          <p:nvPr/>
        </p:nvSpPr>
        <p:spPr>
          <a:xfrm>
            <a:off x="209224" y="1943948"/>
            <a:ext cx="42627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MPAS-Atmosphere </a:t>
            </a:r>
          </a:p>
          <a:p>
            <a:r>
              <a:rPr lang="en-US" sz="3600" dirty="0"/>
              <a:t>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50E9C5-E4DA-CC59-B0E7-D67DEF942B20}"/>
              </a:ext>
            </a:extLst>
          </p:cNvPr>
          <p:cNvSpPr txBox="1"/>
          <p:nvPr/>
        </p:nvSpPr>
        <p:spPr>
          <a:xfrm>
            <a:off x="261015" y="3373699"/>
            <a:ext cx="46807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WRF&amp;MPAS-A Support Forum</a:t>
            </a:r>
          </a:p>
          <a:p>
            <a:endParaRPr lang="en-US" sz="2000" dirty="0"/>
          </a:p>
          <a:p>
            <a:r>
              <a:rPr lang="en-US" sz="2000" dirty="0"/>
              <a:t>You need to create an account to post to it.</a:t>
            </a:r>
          </a:p>
          <a:p>
            <a:endParaRPr lang="en-US" sz="2000" dirty="0"/>
          </a:p>
          <a:p>
            <a:r>
              <a:rPr lang="en-US" sz="2000" dirty="0"/>
              <a:t>Searchable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99070-6D5C-202E-8787-783326A8C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327" y="25058"/>
            <a:ext cx="7102485" cy="622110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DF4DBF6-3BA3-5C9F-EAB7-04F4F747FFEC}"/>
              </a:ext>
            </a:extLst>
          </p:cNvPr>
          <p:cNvSpPr/>
          <p:nvPr/>
        </p:nvSpPr>
        <p:spPr>
          <a:xfrm>
            <a:off x="5916705" y="255494"/>
            <a:ext cx="1427632" cy="3563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5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B8C837-7595-7376-4BD3-64FF5AFFFC2C}"/>
              </a:ext>
            </a:extLst>
          </p:cNvPr>
          <p:cNvSpPr txBox="1"/>
          <p:nvPr/>
        </p:nvSpPr>
        <p:spPr>
          <a:xfrm>
            <a:off x="3227295" y="137053"/>
            <a:ext cx="8964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The Model for Prediction Across Scales </a:t>
            </a:r>
          </a:p>
          <a:p>
            <a:pPr algn="ctr"/>
            <a:r>
              <a:rPr lang="en-US" sz="2800" dirty="0">
                <a:latin typeface="+mj-lt"/>
              </a:rPr>
              <a:t>Atmosphere</a:t>
            </a:r>
            <a:endParaRPr lang="en-US" sz="4000" i="1" dirty="0">
              <a:latin typeface="+mj-lt"/>
              <a:cs typeface="Times New Roman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03A2549-68F0-5BF4-5E36-A1F1922A38FB}"/>
              </a:ext>
            </a:extLst>
          </p:cNvPr>
          <p:cNvGrpSpPr>
            <a:grpSpLocks noChangeAspect="1"/>
          </p:cNvGrpSpPr>
          <p:nvPr/>
        </p:nvGrpSpPr>
        <p:grpSpPr>
          <a:xfrm>
            <a:off x="657077" y="3100705"/>
            <a:ext cx="2334500" cy="2272944"/>
            <a:chOff x="3417371" y="2784268"/>
            <a:chExt cx="3494750" cy="3402600"/>
          </a:xfrm>
        </p:grpSpPr>
        <p:pic>
          <p:nvPicPr>
            <p:cNvPr id="9" name="Google Shape;305;p45">
              <a:extLst>
                <a:ext uri="{FF2B5EF4-FFF2-40B4-BE49-F238E27FC236}">
                  <a16:creationId xmlns:a16="http://schemas.microsoft.com/office/drawing/2014/main" id="{7169E6B2-C0AE-BEA4-E2AC-AD3101960E3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2703" r="11682"/>
            <a:stretch/>
          </p:blipFill>
          <p:spPr>
            <a:xfrm>
              <a:off x="5004121" y="2784268"/>
              <a:ext cx="1908000" cy="1892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0" name="Google Shape;306;p45">
              <a:extLst>
                <a:ext uri="{FF2B5EF4-FFF2-40B4-BE49-F238E27FC236}">
                  <a16:creationId xmlns:a16="http://schemas.microsoft.com/office/drawing/2014/main" id="{BB7B9123-E285-D970-9DE6-B261A38C74F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20420" r="13324"/>
            <a:stretch/>
          </p:blipFill>
          <p:spPr>
            <a:xfrm>
              <a:off x="3417371" y="2798368"/>
              <a:ext cx="1953000" cy="1864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1" name="Google Shape;307;p45">
              <a:extLst>
                <a:ext uri="{FF2B5EF4-FFF2-40B4-BE49-F238E27FC236}">
                  <a16:creationId xmlns:a16="http://schemas.microsoft.com/office/drawing/2014/main" id="{68D93466-89F2-686B-E48C-B35D16E3BEF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29174" t="3017" r="27636" b="6089"/>
            <a:stretch/>
          </p:blipFill>
          <p:spPr>
            <a:xfrm>
              <a:off x="4170221" y="4253668"/>
              <a:ext cx="1980600" cy="19332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5F0AC94-FD4D-F3E9-F4F6-30A39083E400}"/>
              </a:ext>
            </a:extLst>
          </p:cNvPr>
          <p:cNvSpPr txBox="1"/>
          <p:nvPr/>
        </p:nvSpPr>
        <p:spPr>
          <a:xfrm>
            <a:off x="861521" y="1678068"/>
            <a:ext cx="5644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+mj-lt"/>
              </a:rPr>
              <a:t>MPAS-Atmosphere and the future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B464D8-4A6C-1D43-544A-5D1B91E029DD}"/>
              </a:ext>
            </a:extLst>
          </p:cNvPr>
          <p:cNvSpPr txBox="1"/>
          <p:nvPr/>
        </p:nvSpPr>
        <p:spPr>
          <a:xfrm>
            <a:off x="1409635" y="2543921"/>
            <a:ext cx="4326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MPAS-A in an Earth System Model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0E44AA-FF86-A5CD-BBCE-91A4F8EAC1D2}"/>
              </a:ext>
            </a:extLst>
          </p:cNvPr>
          <p:cNvSpPr txBox="1"/>
          <p:nvPr/>
        </p:nvSpPr>
        <p:spPr>
          <a:xfrm>
            <a:off x="8133153" y="2543921"/>
            <a:ext cx="2640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MPAS-A and GPUs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CA84BC-DBFB-871F-CA70-FEFDFC5BD474}"/>
              </a:ext>
            </a:extLst>
          </p:cNvPr>
          <p:cNvSpPr txBox="1"/>
          <p:nvPr/>
        </p:nvSpPr>
        <p:spPr>
          <a:xfrm>
            <a:off x="8048702" y="5164264"/>
            <a:ext cx="2724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NVIDIA Ampere A100 GPU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F605C19-D8D1-6A01-2A1C-5577B4B6F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3497" y="2972018"/>
            <a:ext cx="3241168" cy="2181648"/>
          </a:xfrm>
          <a:prstGeom prst="rect">
            <a:avLst/>
          </a:prstGeom>
        </p:spPr>
      </p:pic>
      <p:pic>
        <p:nvPicPr>
          <p:cNvPr id="7" name="Google Shape;96;p1" descr="Google Shape;96;p1">
            <a:extLst>
              <a:ext uri="{FF2B5EF4-FFF2-40B4-BE49-F238E27FC236}">
                <a16:creationId xmlns:a16="http://schemas.microsoft.com/office/drawing/2014/main" id="{757BC05D-67EC-61C3-9C6E-8B77560481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5414" y="3374279"/>
            <a:ext cx="2199835" cy="158055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81010E-9621-543C-C1B0-262B6B99BFA4}"/>
              </a:ext>
            </a:extLst>
          </p:cNvPr>
          <p:cNvSpPr txBox="1"/>
          <p:nvPr/>
        </p:nvSpPr>
        <p:spPr>
          <a:xfrm>
            <a:off x="1311308" y="5535425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SIMA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B92288-A1A1-534A-57C1-33ECA07ABD6C}"/>
              </a:ext>
            </a:extLst>
          </p:cNvPr>
          <p:cNvSpPr txBox="1"/>
          <p:nvPr/>
        </p:nvSpPr>
        <p:spPr>
          <a:xfrm>
            <a:off x="3529487" y="5535425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EarthWorks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220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FE95FF-FCF6-3A67-9ED7-367E8F65F95E}"/>
              </a:ext>
            </a:extLst>
          </p:cNvPr>
          <p:cNvGrpSpPr>
            <a:grpSpLocks noChangeAspect="1"/>
          </p:cNvGrpSpPr>
          <p:nvPr/>
        </p:nvGrpSpPr>
        <p:grpSpPr>
          <a:xfrm>
            <a:off x="8317694" y="678545"/>
            <a:ext cx="3061571" cy="2872218"/>
            <a:chOff x="4837288" y="1072260"/>
            <a:chExt cx="4084200" cy="3831600"/>
          </a:xfrm>
        </p:grpSpPr>
        <p:sp>
          <p:nvSpPr>
            <p:cNvPr id="5" name="Google Shape;321;p46">
              <a:extLst>
                <a:ext uri="{FF2B5EF4-FFF2-40B4-BE49-F238E27FC236}">
                  <a16:creationId xmlns:a16="http://schemas.microsoft.com/office/drawing/2014/main" id="{5871A6A7-DA2D-33AE-7782-8B1769CE2AB1}"/>
                </a:ext>
              </a:extLst>
            </p:cNvPr>
            <p:cNvSpPr/>
            <p:nvPr/>
          </p:nvSpPr>
          <p:spPr>
            <a:xfrm>
              <a:off x="4837288" y="1072260"/>
              <a:ext cx="4084200" cy="3831600"/>
            </a:xfrm>
            <a:prstGeom prst="ellipse">
              <a:avLst/>
            </a:prstGeom>
            <a:solidFill>
              <a:schemeClr val="lt2"/>
            </a:solidFill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323;p46">
              <a:extLst>
                <a:ext uri="{FF2B5EF4-FFF2-40B4-BE49-F238E27FC236}">
                  <a16:creationId xmlns:a16="http://schemas.microsoft.com/office/drawing/2014/main" id="{1613FA36-EEC6-D5AB-0B30-15BF2E168DD8}"/>
                </a:ext>
              </a:extLst>
            </p:cNvPr>
            <p:cNvSpPr txBox="1"/>
            <p:nvPr/>
          </p:nvSpPr>
          <p:spPr>
            <a:xfrm>
              <a:off x="6803488" y="1170248"/>
              <a:ext cx="1492200" cy="51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" sz="1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Weather</a:t>
              </a:r>
              <a:endParaRPr sz="1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24;p46">
              <a:extLst>
                <a:ext uri="{FF2B5EF4-FFF2-40B4-BE49-F238E27FC236}">
                  <a16:creationId xmlns:a16="http://schemas.microsoft.com/office/drawing/2014/main" id="{A2D47AA3-C4F8-456E-749C-CF2A1E0075A3}"/>
                </a:ext>
              </a:extLst>
            </p:cNvPr>
            <p:cNvSpPr txBox="1"/>
            <p:nvPr/>
          </p:nvSpPr>
          <p:spPr>
            <a:xfrm>
              <a:off x="7758363" y="3326635"/>
              <a:ext cx="1029000" cy="51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" sz="1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Climate</a:t>
              </a:r>
              <a:endPara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>
                <a:buClr>
                  <a:srgbClr val="000000"/>
                </a:buClr>
                <a:buSzPts val="1400"/>
              </a:pPr>
              <a:r>
                <a:rPr lang="en" sz="1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Chemistry </a:t>
              </a:r>
              <a:endPara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25;p46">
              <a:extLst>
                <a:ext uri="{FF2B5EF4-FFF2-40B4-BE49-F238E27FC236}">
                  <a16:creationId xmlns:a16="http://schemas.microsoft.com/office/drawing/2014/main" id="{9D0E52A5-9CB7-54AB-37D5-54B5C52F8A00}"/>
                </a:ext>
              </a:extLst>
            </p:cNvPr>
            <p:cNvSpPr txBox="1"/>
            <p:nvPr/>
          </p:nvSpPr>
          <p:spPr>
            <a:xfrm>
              <a:off x="4837288" y="3180835"/>
              <a:ext cx="1029000" cy="51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" sz="1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Geospace</a:t>
              </a:r>
              <a:endPara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" name="Google Shape;326;p46">
              <a:extLst>
                <a:ext uri="{FF2B5EF4-FFF2-40B4-BE49-F238E27FC236}">
                  <a16:creationId xmlns:a16="http://schemas.microsoft.com/office/drawing/2014/main" id="{FE1F3CB7-CAB1-EA0D-F31E-04CB5E7A194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2703" r="11682"/>
            <a:stretch/>
          </p:blipFill>
          <p:spPr>
            <a:xfrm>
              <a:off x="6687863" y="1448335"/>
              <a:ext cx="1908000" cy="1892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0" name="Google Shape;327;p46">
              <a:extLst>
                <a:ext uri="{FF2B5EF4-FFF2-40B4-BE49-F238E27FC236}">
                  <a16:creationId xmlns:a16="http://schemas.microsoft.com/office/drawing/2014/main" id="{0B712C7A-B016-9E56-D149-048853597E9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20420" r="13324"/>
            <a:stretch/>
          </p:blipFill>
          <p:spPr>
            <a:xfrm>
              <a:off x="5101113" y="1462435"/>
              <a:ext cx="1953000" cy="1864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1" name="Google Shape;328;p46">
              <a:extLst>
                <a:ext uri="{FF2B5EF4-FFF2-40B4-BE49-F238E27FC236}">
                  <a16:creationId xmlns:a16="http://schemas.microsoft.com/office/drawing/2014/main" id="{0C2EE5FB-F933-22CA-6A02-F49A473479F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29174" t="3017" r="27636" b="6089"/>
            <a:stretch/>
          </p:blipFill>
          <p:spPr>
            <a:xfrm>
              <a:off x="5853963" y="2917735"/>
              <a:ext cx="1980600" cy="19332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2" name="Google Shape;329;p46">
              <a:extLst>
                <a:ext uri="{FF2B5EF4-FFF2-40B4-BE49-F238E27FC236}">
                  <a16:creationId xmlns:a16="http://schemas.microsoft.com/office/drawing/2014/main" id="{0599D987-3127-211C-8953-6C0FBBFEFB74}"/>
                </a:ext>
              </a:extLst>
            </p:cNvPr>
            <p:cNvSpPr/>
            <p:nvPr/>
          </p:nvSpPr>
          <p:spPr>
            <a:xfrm>
              <a:off x="5101113" y="1462435"/>
              <a:ext cx="1953000" cy="1864200"/>
            </a:xfrm>
            <a:prstGeom prst="ellipse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30;p46">
              <a:extLst>
                <a:ext uri="{FF2B5EF4-FFF2-40B4-BE49-F238E27FC236}">
                  <a16:creationId xmlns:a16="http://schemas.microsoft.com/office/drawing/2014/main" id="{A703D8CD-28D8-370F-391E-75BC2C6888EB}"/>
                </a:ext>
              </a:extLst>
            </p:cNvPr>
            <p:cNvSpPr/>
            <p:nvPr/>
          </p:nvSpPr>
          <p:spPr>
            <a:xfrm>
              <a:off x="6687863" y="1454535"/>
              <a:ext cx="1953000" cy="1892400"/>
            </a:xfrm>
            <a:prstGeom prst="ellipse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31;p46">
              <a:extLst>
                <a:ext uri="{FF2B5EF4-FFF2-40B4-BE49-F238E27FC236}">
                  <a16:creationId xmlns:a16="http://schemas.microsoft.com/office/drawing/2014/main" id="{1CCBDD80-E666-6C4B-CF59-B712AB3CBFCF}"/>
                </a:ext>
              </a:extLst>
            </p:cNvPr>
            <p:cNvSpPr txBox="1"/>
            <p:nvPr/>
          </p:nvSpPr>
          <p:spPr>
            <a:xfrm>
              <a:off x="5163138" y="1869098"/>
              <a:ext cx="1804200" cy="6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" sz="10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Existing </a:t>
              </a:r>
              <a:endParaRPr sz="1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>
                <a:buClr>
                  <a:srgbClr val="000000"/>
                </a:buClr>
                <a:buSzPts val="1400"/>
              </a:pPr>
              <a:r>
                <a:rPr lang="en" sz="10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Applications</a:t>
              </a:r>
              <a:endParaRPr sz="1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32;p46">
              <a:extLst>
                <a:ext uri="{FF2B5EF4-FFF2-40B4-BE49-F238E27FC236}">
                  <a16:creationId xmlns:a16="http://schemas.microsoft.com/office/drawing/2014/main" id="{77935A14-BE1E-E438-170A-DFDC91CFA235}"/>
                </a:ext>
              </a:extLst>
            </p:cNvPr>
            <p:cNvSpPr/>
            <p:nvPr/>
          </p:nvSpPr>
          <p:spPr>
            <a:xfrm>
              <a:off x="5853963" y="2917710"/>
              <a:ext cx="1994400" cy="1933200"/>
            </a:xfrm>
            <a:prstGeom prst="ellipse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336;p46">
            <a:extLst>
              <a:ext uri="{FF2B5EF4-FFF2-40B4-BE49-F238E27FC236}">
                <a16:creationId xmlns:a16="http://schemas.microsoft.com/office/drawing/2014/main" id="{23824C0B-6FD5-C1E3-D6BF-0113A7125CC5}"/>
              </a:ext>
            </a:extLst>
          </p:cNvPr>
          <p:cNvSpPr txBox="1"/>
          <p:nvPr/>
        </p:nvSpPr>
        <p:spPr>
          <a:xfrm>
            <a:off x="438084" y="1358369"/>
            <a:ext cx="5030386" cy="139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US" sz="2000" i="1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(1) MPAS-Atmosphere in an Earth System Model (ESM), using CESM components. Other ESM components: ocean, land, </a:t>
            </a:r>
          </a:p>
          <a:p>
            <a:pPr>
              <a:buClr>
                <a:srgbClr val="000000"/>
              </a:buClr>
              <a:buSzPts val="2000"/>
            </a:pPr>
            <a:r>
              <a:rPr lang="en-US" sz="2000" i="1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land and sea ice, chemistry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36303E9-A8A8-FC5D-F649-3C8A19C2B2F2}"/>
              </a:ext>
            </a:extLst>
          </p:cNvPr>
          <p:cNvGrpSpPr>
            <a:grpSpLocks noChangeAspect="1"/>
          </p:cNvGrpSpPr>
          <p:nvPr/>
        </p:nvGrpSpPr>
        <p:grpSpPr>
          <a:xfrm>
            <a:off x="7289974" y="3250208"/>
            <a:ext cx="4584447" cy="2912932"/>
            <a:chOff x="1477108" y="743578"/>
            <a:chExt cx="9425354" cy="598881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BFE420-B74B-0A47-9F06-5B2232744B49}"/>
                </a:ext>
              </a:extLst>
            </p:cNvPr>
            <p:cNvSpPr/>
            <p:nvPr/>
          </p:nvSpPr>
          <p:spPr>
            <a:xfrm>
              <a:off x="1477108" y="743578"/>
              <a:ext cx="9425354" cy="598881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024798-E2F6-C99F-C1ED-41F4E7A89073}"/>
                </a:ext>
              </a:extLst>
            </p:cNvPr>
            <p:cNvSpPr txBox="1"/>
            <p:nvPr/>
          </p:nvSpPr>
          <p:spPr>
            <a:xfrm>
              <a:off x="1969321" y="3750576"/>
              <a:ext cx="1288888" cy="949156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Host Model Metadata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DF4D30-0093-9C48-85CE-AAC2C7B7A26B}"/>
                </a:ext>
              </a:extLst>
            </p:cNvPr>
            <p:cNvSpPr txBox="1"/>
            <p:nvPr/>
          </p:nvSpPr>
          <p:spPr>
            <a:xfrm>
              <a:off x="5060731" y="1611722"/>
              <a:ext cx="1156138" cy="69604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Host Model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E9A417-6149-C1D9-4F7D-732F1D9E1F18}"/>
                </a:ext>
              </a:extLst>
            </p:cNvPr>
            <p:cNvSpPr txBox="1"/>
            <p:nvPr/>
          </p:nvSpPr>
          <p:spPr>
            <a:xfrm>
              <a:off x="5055474" y="2615459"/>
              <a:ext cx="1156138" cy="949156"/>
            </a:xfrm>
            <a:prstGeom prst="rect">
              <a:avLst/>
            </a:prstGeom>
            <a:solidFill>
              <a:srgbClr val="FF88E5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Host Model</a:t>
              </a:r>
            </a:p>
            <a:p>
              <a:pPr algn="ctr"/>
              <a:r>
                <a:rPr lang="en-US" sz="800" dirty="0"/>
                <a:t>Interface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4F647A1-6CA6-B26F-1A1D-59C9EF413CE7}"/>
                </a:ext>
              </a:extLst>
            </p:cNvPr>
            <p:cNvSpPr txBox="1"/>
            <p:nvPr/>
          </p:nvSpPr>
          <p:spPr>
            <a:xfrm>
              <a:off x="4787461" y="3881956"/>
              <a:ext cx="1686910" cy="949156"/>
            </a:xfrm>
            <a:prstGeom prst="rect">
              <a:avLst/>
            </a:prstGeom>
            <a:solidFill>
              <a:srgbClr val="9378A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Automatically generated code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7B4883A-42EA-E1D2-5E90-C3C89BCDA6DC}"/>
                </a:ext>
              </a:extLst>
            </p:cNvPr>
            <p:cNvSpPr txBox="1"/>
            <p:nvPr/>
          </p:nvSpPr>
          <p:spPr>
            <a:xfrm>
              <a:off x="2174054" y="6020810"/>
              <a:ext cx="2113261" cy="442940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Physics scheme 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F9E6CB8-E729-7C5F-31BD-740E84F121DE}"/>
                </a:ext>
              </a:extLst>
            </p:cNvPr>
            <p:cNvSpPr txBox="1"/>
            <p:nvPr/>
          </p:nvSpPr>
          <p:spPr>
            <a:xfrm>
              <a:off x="4662226" y="5994535"/>
              <a:ext cx="2101123" cy="44294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Physics scheme 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A168A0-D682-EDD6-D89E-7E3B83A4D61E}"/>
                </a:ext>
              </a:extLst>
            </p:cNvPr>
            <p:cNvSpPr txBox="1"/>
            <p:nvPr/>
          </p:nvSpPr>
          <p:spPr>
            <a:xfrm>
              <a:off x="7058244" y="6010300"/>
              <a:ext cx="2174847" cy="44294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Physics scheme 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92783F6-8AF5-0D86-24CF-19A113344AA7}"/>
                </a:ext>
              </a:extLst>
            </p:cNvPr>
            <p:cNvSpPr txBox="1"/>
            <p:nvPr/>
          </p:nvSpPr>
          <p:spPr>
            <a:xfrm>
              <a:off x="7919332" y="2273871"/>
              <a:ext cx="2620725" cy="949156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/>
                <a:t>Physics scheme 1</a:t>
              </a:r>
            </a:p>
            <a:p>
              <a:pPr algn="ctr"/>
              <a:r>
                <a:rPr lang="en-US" sz="800" dirty="0"/>
                <a:t>Metadata</a:t>
              </a:r>
            </a:p>
            <a:p>
              <a:pPr algn="ctr"/>
              <a:r>
                <a:rPr lang="en-US" sz="800" dirty="0"/>
                <a:t>(developer responsibility)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BE56ED-1F85-F23E-45A4-AFBF980BCB7F}"/>
                </a:ext>
              </a:extLst>
            </p:cNvPr>
            <p:cNvSpPr txBox="1"/>
            <p:nvPr/>
          </p:nvSpPr>
          <p:spPr>
            <a:xfrm>
              <a:off x="7924587" y="3340672"/>
              <a:ext cx="2620725" cy="94915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/>
                <a:t>Physics scheme 2</a:t>
              </a:r>
            </a:p>
            <a:p>
              <a:pPr algn="ctr"/>
              <a:r>
                <a:rPr lang="en-US" sz="800" dirty="0"/>
                <a:t>Metadata</a:t>
              </a:r>
            </a:p>
            <a:p>
              <a:pPr algn="ctr"/>
              <a:r>
                <a:rPr lang="en-US" sz="800" dirty="0"/>
                <a:t>(developer responsibility)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25F8ED9-BBC0-9A05-21C2-C0FDD3A89220}"/>
                </a:ext>
              </a:extLst>
            </p:cNvPr>
            <p:cNvSpPr txBox="1"/>
            <p:nvPr/>
          </p:nvSpPr>
          <p:spPr>
            <a:xfrm>
              <a:off x="7914075" y="4465280"/>
              <a:ext cx="2620725" cy="949156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/>
                <a:t>Physics scheme 3</a:t>
              </a:r>
            </a:p>
            <a:p>
              <a:pPr algn="ctr"/>
              <a:r>
                <a:rPr lang="en-US" sz="800" dirty="0"/>
                <a:t>Metadata</a:t>
              </a:r>
            </a:p>
            <a:p>
              <a:pPr algn="ctr"/>
              <a:r>
                <a:rPr lang="en-US" sz="800" dirty="0"/>
                <a:t>(developer responsibility) 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5294A9F-0FA8-0E5F-A26C-D3EE4F9DDE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4374" y="2735537"/>
              <a:ext cx="1398661" cy="130932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269139F-B5D4-C3E7-8102-6D1EB390104C}"/>
                </a:ext>
              </a:extLst>
            </p:cNvPr>
            <p:cNvCxnSpPr>
              <a:cxnSpLocks/>
              <a:endCxn id="22" idx="3"/>
            </p:cNvCxnSpPr>
            <p:nvPr/>
          </p:nvCxnSpPr>
          <p:spPr>
            <a:xfrm flipH="1">
              <a:off x="6474371" y="3802338"/>
              <a:ext cx="1403920" cy="554198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E59034C-A773-50D4-2BDE-D6005602B7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74374" y="4349666"/>
              <a:ext cx="1393406" cy="577278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E6E99FC-7022-190C-0D7B-9884DC106AF7}"/>
                </a:ext>
              </a:extLst>
            </p:cNvPr>
            <p:cNvCxnSpPr>
              <a:cxnSpLocks/>
              <a:stCxn id="19" idx="3"/>
              <a:endCxn id="22" idx="1"/>
            </p:cNvCxnSpPr>
            <p:nvPr/>
          </p:nvCxnSpPr>
          <p:spPr>
            <a:xfrm>
              <a:off x="3258209" y="4225155"/>
              <a:ext cx="1529252" cy="13138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2B92DE8-C9BF-0D18-DA2A-1D1A88A84D70}"/>
                </a:ext>
              </a:extLst>
            </p:cNvPr>
            <p:cNvCxnSpPr>
              <a:cxnSpLocks/>
              <a:stCxn id="20" idx="2"/>
              <a:endCxn id="21" idx="0"/>
            </p:cNvCxnSpPr>
            <p:nvPr/>
          </p:nvCxnSpPr>
          <p:spPr>
            <a:xfrm flipH="1">
              <a:off x="5633543" y="2307769"/>
              <a:ext cx="5257" cy="30769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40AD8EF-D5E5-50FE-18A9-201AA5459195}"/>
                </a:ext>
              </a:extLst>
            </p:cNvPr>
            <p:cNvCxnSpPr>
              <a:cxnSpLocks/>
              <a:stCxn id="21" idx="2"/>
              <a:endCxn id="22" idx="0"/>
            </p:cNvCxnSpPr>
            <p:nvPr/>
          </p:nvCxnSpPr>
          <p:spPr>
            <a:xfrm flipH="1">
              <a:off x="5630917" y="3564616"/>
              <a:ext cx="2625" cy="31734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BCBAC9C-4B6B-699D-80B8-DA355B400122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5630917" y="4831113"/>
              <a:ext cx="13140" cy="73775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D3F05A-6A10-2C54-0AEB-DC5952C1D7EC}"/>
                </a:ext>
              </a:extLst>
            </p:cNvPr>
            <p:cNvCxnSpPr>
              <a:cxnSpLocks/>
            </p:cNvCxnSpPr>
            <p:nvPr/>
          </p:nvCxnSpPr>
          <p:spPr>
            <a:xfrm>
              <a:off x="3310759" y="5568866"/>
              <a:ext cx="478220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A8DCC42-884B-0728-03DB-D64017EFE64E}"/>
                </a:ext>
              </a:extLst>
            </p:cNvPr>
            <p:cNvCxnSpPr>
              <a:cxnSpLocks/>
              <a:endCxn id="25" idx="0"/>
            </p:cNvCxnSpPr>
            <p:nvPr/>
          </p:nvCxnSpPr>
          <p:spPr>
            <a:xfrm>
              <a:off x="8089322" y="5547845"/>
              <a:ext cx="56347" cy="46245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007469B-6072-F4CD-5162-A418C7B4AEAB}"/>
                </a:ext>
              </a:extLst>
            </p:cNvPr>
            <p:cNvCxnSpPr>
              <a:cxnSpLocks/>
            </p:cNvCxnSpPr>
            <p:nvPr/>
          </p:nvCxnSpPr>
          <p:spPr>
            <a:xfrm>
              <a:off x="5644053" y="5579377"/>
              <a:ext cx="0" cy="39939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5F5E044-4E41-F50F-3904-EE52A309ADD3}"/>
                </a:ext>
              </a:extLst>
            </p:cNvPr>
            <p:cNvCxnSpPr>
              <a:cxnSpLocks/>
              <a:endCxn id="23" idx="0"/>
            </p:cNvCxnSpPr>
            <p:nvPr/>
          </p:nvCxnSpPr>
          <p:spPr>
            <a:xfrm flipH="1">
              <a:off x="3230684" y="5579377"/>
              <a:ext cx="97452" cy="44143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189D74C-CB3B-F67E-1234-AF159D094CDF}"/>
                </a:ext>
              </a:extLst>
            </p:cNvPr>
            <p:cNvSpPr txBox="1"/>
            <p:nvPr/>
          </p:nvSpPr>
          <p:spPr>
            <a:xfrm>
              <a:off x="3557116" y="823965"/>
              <a:ext cx="4627794" cy="522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Common Community Physics Package</a:t>
              </a:r>
            </a:p>
          </p:txBody>
        </p:sp>
      </p:grpSp>
      <p:sp>
        <p:nvSpPr>
          <p:cNvPr id="41" name="Google Shape;336;p46">
            <a:extLst>
              <a:ext uri="{FF2B5EF4-FFF2-40B4-BE49-F238E27FC236}">
                <a16:creationId xmlns:a16="http://schemas.microsoft.com/office/drawing/2014/main" id="{4AFE2FF5-9499-4D7D-51C5-19E600306B49}"/>
              </a:ext>
            </a:extLst>
          </p:cNvPr>
          <p:cNvSpPr txBox="1"/>
          <p:nvPr/>
        </p:nvSpPr>
        <p:spPr>
          <a:xfrm>
            <a:off x="473944" y="2729138"/>
            <a:ext cx="5433798" cy="1113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US" sz="2000" i="1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(2) WRF/MPAS physics in an ESM using the Common Community Physics Package (CCPP) interface.</a:t>
            </a:r>
          </a:p>
        </p:txBody>
      </p:sp>
      <p:sp>
        <p:nvSpPr>
          <p:cNvPr id="42" name="Google Shape;336;p46">
            <a:extLst>
              <a:ext uri="{FF2B5EF4-FFF2-40B4-BE49-F238E27FC236}">
                <a16:creationId xmlns:a16="http://schemas.microsoft.com/office/drawing/2014/main" id="{51C36610-31E0-65CE-3723-03FE900ABAA4}"/>
              </a:ext>
            </a:extLst>
          </p:cNvPr>
          <p:cNvSpPr txBox="1"/>
          <p:nvPr/>
        </p:nvSpPr>
        <p:spPr>
          <a:xfrm>
            <a:off x="464978" y="4136720"/>
            <a:ext cx="6285445" cy="16544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US" sz="2400" i="1" u="sng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Status: </a:t>
            </a:r>
          </a:p>
          <a:p>
            <a:pPr marL="34290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MPAS-A in CESM is being tested.  </a:t>
            </a:r>
          </a:p>
          <a:p>
            <a:pPr marL="34290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Only CESM/CAM physics will be available in a first release.</a:t>
            </a:r>
          </a:p>
          <a:p>
            <a:pPr marL="34290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CCPP implementation in MPAS and CESM is not yet complete.</a:t>
            </a:r>
          </a:p>
          <a:p>
            <a:pPr marL="342900" indent="-342900">
              <a:buSzPts val="2000"/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Initial release (experimental) TBD.</a:t>
            </a:r>
          </a:p>
        </p:txBody>
      </p:sp>
      <p:sp>
        <p:nvSpPr>
          <p:cNvPr id="45" name="Google Shape;322;p46">
            <a:extLst>
              <a:ext uri="{FF2B5EF4-FFF2-40B4-BE49-F238E27FC236}">
                <a16:creationId xmlns:a16="http://schemas.microsoft.com/office/drawing/2014/main" id="{6F0F4E51-7883-84F4-AEA0-958268D98C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00400" y="1"/>
            <a:ext cx="8991600" cy="114748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68575" rIns="68575" bIns="68575" rtlCol="0" anchor="ctr" anchorCtr="0">
            <a:noAutofit/>
          </a:bodyPr>
          <a:lstStyle/>
          <a:p>
            <a:pPr algn="l">
              <a:spcBef>
                <a:spcPts val="0"/>
              </a:spcBef>
              <a:buSzPts val="3300"/>
            </a:pPr>
            <a:r>
              <a:rPr lang="en" sz="3200" b="0" dirty="0">
                <a:solidFill>
                  <a:schemeClr val="bg2"/>
                </a:solidFill>
              </a:rPr>
              <a:t>	System for Integrated Modeling of the 	Atmosphere (SIMA)</a:t>
            </a:r>
            <a:endParaRPr sz="3200" b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24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B8C837-7595-7376-4BD3-64FF5AFFFC2C}"/>
              </a:ext>
            </a:extLst>
          </p:cNvPr>
          <p:cNvSpPr txBox="1"/>
          <p:nvPr/>
        </p:nvSpPr>
        <p:spPr>
          <a:xfrm>
            <a:off x="3680520" y="194192"/>
            <a:ext cx="5582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+mj-lt"/>
              </a:rPr>
              <a:t>EarthWorks</a:t>
            </a:r>
            <a:endParaRPr lang="en-US" sz="8000" i="1" dirty="0">
              <a:latin typeface="+mj-lt"/>
              <a:cs typeface="Times New Roman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3E4379AE-98D0-A361-9502-5FECA5011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800" y="2791921"/>
            <a:ext cx="5025316" cy="30387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oogle Shape;119;p3">
            <a:extLst>
              <a:ext uri="{FF2B5EF4-FFF2-40B4-BE49-F238E27FC236}">
                <a16:creationId xmlns:a16="http://schemas.microsoft.com/office/drawing/2014/main" id="{3EEBEC2D-8740-F1B3-F068-3D100E4388A4}"/>
              </a:ext>
            </a:extLst>
          </p:cNvPr>
          <p:cNvSpPr txBox="1"/>
          <p:nvPr/>
        </p:nvSpPr>
        <p:spPr>
          <a:xfrm>
            <a:off x="187752" y="2993530"/>
            <a:ext cx="6748452" cy="2967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spcBef>
                <a:spcPts val="900"/>
              </a:spcBef>
              <a:defRPr sz="2200"/>
            </a:pPr>
            <a:r>
              <a:rPr sz="2000" dirty="0"/>
              <a:t>Earthworks consists of:</a:t>
            </a:r>
            <a:endParaRPr sz="2000" dirty="0">
              <a:solidFill>
                <a:srgbClr val="1155CC"/>
              </a:solidFill>
            </a:endParaRPr>
          </a:p>
          <a:p>
            <a:pPr marL="812800" indent="-355600">
              <a:spcBef>
                <a:spcPts val="500"/>
              </a:spcBef>
              <a:buClr>
                <a:srgbClr val="1155CC"/>
              </a:buClr>
              <a:buSzPts val="2200"/>
              <a:buFont typeface="Gill Sans"/>
              <a:buChar char="●"/>
              <a:defRPr sz="2200">
                <a:solidFill>
                  <a:schemeClr val="accent1"/>
                </a:solidFill>
              </a:defRPr>
            </a:pPr>
            <a:r>
              <a:rPr sz="2000" dirty="0"/>
              <a:t>The MPAS non-hydrostatic dynamical core,</a:t>
            </a:r>
            <a:br>
              <a:rPr sz="2000" dirty="0"/>
            </a:br>
            <a:r>
              <a:rPr sz="2000" dirty="0"/>
              <a:t>with a resolved stratosphere and CAM-</a:t>
            </a:r>
            <a:r>
              <a:rPr sz="2000" dirty="0" err="1"/>
              <a:t>ish</a:t>
            </a:r>
            <a:r>
              <a:rPr sz="2000" dirty="0"/>
              <a:t> physics</a:t>
            </a:r>
          </a:p>
          <a:p>
            <a:pPr marL="812800" indent="-355600">
              <a:spcBef>
                <a:spcPts val="500"/>
              </a:spcBef>
              <a:buClr>
                <a:srgbClr val="1155CC"/>
              </a:buClr>
              <a:buSzPts val="2200"/>
              <a:buFont typeface="Gill Sans"/>
              <a:buChar char="●"/>
              <a:defRPr sz="2200">
                <a:solidFill>
                  <a:schemeClr val="accent1"/>
                </a:solidFill>
              </a:defRPr>
            </a:pPr>
            <a:r>
              <a:rPr sz="2000" dirty="0"/>
              <a:t>The MPAS ocean model, developed at Los Alamos</a:t>
            </a:r>
          </a:p>
          <a:p>
            <a:pPr marL="812800" indent="-355600">
              <a:spcBef>
                <a:spcPts val="500"/>
              </a:spcBef>
              <a:buClr>
                <a:srgbClr val="1155CC"/>
              </a:buClr>
              <a:buSzPts val="2200"/>
              <a:buFont typeface="Gill Sans"/>
              <a:buChar char="●"/>
              <a:defRPr sz="2200">
                <a:solidFill>
                  <a:schemeClr val="accent1"/>
                </a:solidFill>
              </a:defRPr>
            </a:pPr>
            <a:r>
              <a:rPr sz="2000" dirty="0"/>
              <a:t>The MPAS sea ice model, based on CICE</a:t>
            </a:r>
          </a:p>
          <a:p>
            <a:pPr marL="812800" indent="-355600">
              <a:spcBef>
                <a:spcPts val="500"/>
              </a:spcBef>
              <a:buClr>
                <a:srgbClr val="1155CC"/>
              </a:buClr>
              <a:buSzPts val="2200"/>
              <a:buFont typeface="Gill Sans"/>
              <a:buChar char="●"/>
              <a:defRPr sz="2200">
                <a:solidFill>
                  <a:schemeClr val="accent1"/>
                </a:solidFill>
              </a:defRPr>
            </a:pPr>
            <a:r>
              <a:rPr sz="2000" dirty="0"/>
              <a:t>The Community Land Model (CLM) </a:t>
            </a:r>
          </a:p>
          <a:p>
            <a:pPr marL="812800" indent="-355600">
              <a:spcBef>
                <a:spcPts val="500"/>
              </a:spcBef>
              <a:buClr>
                <a:srgbClr val="1155CC"/>
              </a:buClr>
              <a:buSzPts val="2200"/>
              <a:buFont typeface="Gill Sans"/>
              <a:buChar char="●"/>
              <a:defRPr sz="2200">
                <a:solidFill>
                  <a:schemeClr val="accent1"/>
                </a:solidFill>
              </a:defRPr>
            </a:pPr>
            <a:r>
              <a:rPr sz="2000" dirty="0"/>
              <a:t>The Community Mediator for Earth </a:t>
            </a:r>
            <a:br>
              <a:rPr sz="2000" dirty="0"/>
            </a:br>
            <a:r>
              <a:rPr sz="2000" dirty="0"/>
              <a:t>Prediction Systems (CMEPS)</a:t>
            </a:r>
          </a:p>
        </p:txBody>
      </p:sp>
      <p:sp>
        <p:nvSpPr>
          <p:cNvPr id="6" name="EarthWorks is a five-year university-based project, supported by NSF/CISE,   to develop a global convection-permitting coupled model based on the CESM.">
            <a:extLst>
              <a:ext uri="{FF2B5EF4-FFF2-40B4-BE49-F238E27FC236}">
                <a16:creationId xmlns:a16="http://schemas.microsoft.com/office/drawing/2014/main" id="{9310C3E0-A480-736A-740C-5FECC82D8655}"/>
              </a:ext>
            </a:extLst>
          </p:cNvPr>
          <p:cNvSpPr txBox="1"/>
          <p:nvPr/>
        </p:nvSpPr>
        <p:spPr>
          <a:xfrm>
            <a:off x="569499" y="1501528"/>
            <a:ext cx="11321459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spcBef>
                <a:spcPts val="1800"/>
              </a:spcBef>
              <a:defRPr sz="2500"/>
            </a:pPr>
            <a:r>
              <a:rPr sz="2400" dirty="0" err="1"/>
              <a:t>EarthWorks</a:t>
            </a:r>
            <a:r>
              <a:rPr sz="2400" dirty="0"/>
              <a:t> is a five-year university-based project</a:t>
            </a:r>
            <a:r>
              <a:rPr lang="en-US" sz="2400" dirty="0"/>
              <a:t> (CSU)</a:t>
            </a:r>
            <a:r>
              <a:rPr sz="2400" dirty="0"/>
              <a:t>, supported by NSF/CISE,  </a:t>
            </a:r>
            <a:br>
              <a:rPr sz="2400" dirty="0"/>
            </a:br>
            <a:r>
              <a:rPr sz="2400" dirty="0"/>
              <a:t>to develop a </a:t>
            </a:r>
            <a:r>
              <a:rPr sz="2400" i="1" dirty="0"/>
              <a:t>global</a:t>
            </a:r>
            <a:r>
              <a:rPr sz="2400" dirty="0"/>
              <a:t> </a:t>
            </a:r>
            <a:r>
              <a:rPr sz="2400" i="1" dirty="0"/>
              <a:t>convection-permitting coupled model</a:t>
            </a:r>
            <a:r>
              <a:rPr sz="2400" dirty="0"/>
              <a:t> based on the CESM</a:t>
            </a:r>
            <a:r>
              <a:rPr lang="en-US" sz="2400" dirty="0"/>
              <a:t> with GPU capability for all components.</a:t>
            </a:r>
            <a:r>
              <a:rPr sz="2400" dirty="0"/>
              <a:t> </a:t>
            </a:r>
          </a:p>
        </p:txBody>
      </p:sp>
      <p:pic>
        <p:nvPicPr>
          <p:cNvPr id="12" name="Google Shape;96;p1" descr="Google Shape;96;p1">
            <a:extLst>
              <a:ext uri="{FF2B5EF4-FFF2-40B4-BE49-F238E27FC236}">
                <a16:creationId xmlns:a16="http://schemas.microsoft.com/office/drawing/2014/main" id="{AA258A28-911D-D4D7-E253-98B599740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5512" y="33686"/>
            <a:ext cx="1781916" cy="12802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273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3E4379AE-98D0-A361-9502-5FECA5011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800" y="2791921"/>
            <a:ext cx="5025316" cy="30387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oogle Shape;119;p3">
            <a:extLst>
              <a:ext uri="{FF2B5EF4-FFF2-40B4-BE49-F238E27FC236}">
                <a16:creationId xmlns:a16="http://schemas.microsoft.com/office/drawing/2014/main" id="{3EEBEC2D-8740-F1B3-F068-3D100E4388A4}"/>
              </a:ext>
            </a:extLst>
          </p:cNvPr>
          <p:cNvSpPr txBox="1"/>
          <p:nvPr/>
        </p:nvSpPr>
        <p:spPr>
          <a:xfrm>
            <a:off x="187752" y="2993530"/>
            <a:ext cx="6748452" cy="2967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spcBef>
                <a:spcPts val="900"/>
              </a:spcBef>
              <a:defRPr sz="2200"/>
            </a:pPr>
            <a:r>
              <a:rPr sz="2000" dirty="0"/>
              <a:t>Earthworks consists of:</a:t>
            </a:r>
            <a:endParaRPr sz="2000" dirty="0">
              <a:solidFill>
                <a:srgbClr val="1155CC"/>
              </a:solidFill>
            </a:endParaRPr>
          </a:p>
          <a:p>
            <a:pPr marL="812800" indent="-355600">
              <a:spcBef>
                <a:spcPts val="500"/>
              </a:spcBef>
              <a:buClr>
                <a:srgbClr val="1155CC"/>
              </a:buClr>
              <a:buSzPts val="2200"/>
              <a:buFont typeface="Gill Sans"/>
              <a:buChar char="●"/>
              <a:defRPr sz="2200">
                <a:solidFill>
                  <a:schemeClr val="accent1"/>
                </a:solidFill>
              </a:defRPr>
            </a:pPr>
            <a:r>
              <a:rPr sz="2000" dirty="0"/>
              <a:t>The MPAS non-hydrostatic dynamical core,</a:t>
            </a:r>
            <a:br>
              <a:rPr sz="2000" dirty="0"/>
            </a:br>
            <a:r>
              <a:rPr sz="2000" dirty="0"/>
              <a:t>with a resolved stratosphere and CAM-</a:t>
            </a:r>
            <a:r>
              <a:rPr sz="2000" dirty="0" err="1"/>
              <a:t>ish</a:t>
            </a:r>
            <a:r>
              <a:rPr sz="2000" dirty="0"/>
              <a:t> physics</a:t>
            </a:r>
          </a:p>
          <a:p>
            <a:pPr marL="812800" indent="-355600">
              <a:spcBef>
                <a:spcPts val="500"/>
              </a:spcBef>
              <a:buClr>
                <a:srgbClr val="1155CC"/>
              </a:buClr>
              <a:buSzPts val="2200"/>
              <a:buFont typeface="Gill Sans"/>
              <a:buChar char="●"/>
              <a:defRPr sz="2200">
                <a:solidFill>
                  <a:schemeClr val="accent1"/>
                </a:solidFill>
              </a:defRPr>
            </a:pPr>
            <a:r>
              <a:rPr sz="2000" dirty="0"/>
              <a:t>The MPAS ocean model, developed at Los Alamos</a:t>
            </a:r>
          </a:p>
          <a:p>
            <a:pPr marL="812800" indent="-355600">
              <a:spcBef>
                <a:spcPts val="500"/>
              </a:spcBef>
              <a:buClr>
                <a:srgbClr val="1155CC"/>
              </a:buClr>
              <a:buSzPts val="2200"/>
              <a:buFont typeface="Gill Sans"/>
              <a:buChar char="●"/>
              <a:defRPr sz="2200">
                <a:solidFill>
                  <a:schemeClr val="accent1"/>
                </a:solidFill>
              </a:defRPr>
            </a:pPr>
            <a:r>
              <a:rPr sz="2000" dirty="0"/>
              <a:t>The MPAS sea ice model, based on CICE</a:t>
            </a:r>
          </a:p>
          <a:p>
            <a:pPr marL="812800" indent="-355600">
              <a:spcBef>
                <a:spcPts val="500"/>
              </a:spcBef>
              <a:buClr>
                <a:srgbClr val="1155CC"/>
              </a:buClr>
              <a:buSzPts val="2200"/>
              <a:buFont typeface="Gill Sans"/>
              <a:buChar char="●"/>
              <a:defRPr sz="2200">
                <a:solidFill>
                  <a:schemeClr val="accent1"/>
                </a:solidFill>
              </a:defRPr>
            </a:pPr>
            <a:r>
              <a:rPr sz="2000" dirty="0"/>
              <a:t>The Community Land Model (CLM) </a:t>
            </a:r>
          </a:p>
          <a:p>
            <a:pPr marL="812800" indent="-355600">
              <a:spcBef>
                <a:spcPts val="500"/>
              </a:spcBef>
              <a:buClr>
                <a:srgbClr val="1155CC"/>
              </a:buClr>
              <a:buSzPts val="2200"/>
              <a:buFont typeface="Gill Sans"/>
              <a:buChar char="●"/>
              <a:defRPr sz="2200">
                <a:solidFill>
                  <a:schemeClr val="accent1"/>
                </a:solidFill>
              </a:defRPr>
            </a:pPr>
            <a:r>
              <a:rPr sz="2000" dirty="0"/>
              <a:t>The Community Mediator for Earth </a:t>
            </a:r>
            <a:br>
              <a:rPr sz="2000" dirty="0"/>
            </a:br>
            <a:r>
              <a:rPr sz="2000" dirty="0"/>
              <a:t>Prediction Systems (CMEPS)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718856-4174-CA39-1F8F-A396B72DCC6F}"/>
              </a:ext>
            </a:extLst>
          </p:cNvPr>
          <p:cNvSpPr txBox="1"/>
          <p:nvPr/>
        </p:nvSpPr>
        <p:spPr>
          <a:xfrm>
            <a:off x="2018601" y="1572662"/>
            <a:ext cx="81547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EarthWorks</a:t>
            </a:r>
            <a:r>
              <a:rPr lang="en-US" sz="2400" dirty="0"/>
              <a:t> is available now in a first “functional” release:</a:t>
            </a:r>
            <a:br>
              <a:rPr lang="en-US" sz="2400" dirty="0"/>
            </a:br>
            <a:r>
              <a:rPr lang="en-US" sz="2400" dirty="0">
                <a:solidFill>
                  <a:srgbClr val="4A86E8"/>
                </a:solidFill>
              </a:rPr>
              <a:t>git clone https://</a:t>
            </a:r>
            <a:r>
              <a:rPr lang="en-US" sz="2400" dirty="0" err="1">
                <a:solidFill>
                  <a:srgbClr val="4A86E8"/>
                </a:solidFill>
              </a:rPr>
              <a:t>github.com</a:t>
            </a:r>
            <a:r>
              <a:rPr lang="en-US" sz="2400" dirty="0">
                <a:solidFill>
                  <a:srgbClr val="4A86E8"/>
                </a:solidFill>
              </a:rPr>
              <a:t>/</a:t>
            </a:r>
            <a:r>
              <a:rPr lang="en-US" sz="2400" dirty="0" err="1">
                <a:solidFill>
                  <a:srgbClr val="4A86E8"/>
                </a:solidFill>
              </a:rPr>
              <a:t>EarthWorksOrg</a:t>
            </a:r>
            <a:r>
              <a:rPr lang="en-US" sz="2400" dirty="0">
                <a:solidFill>
                  <a:srgbClr val="4A86E8"/>
                </a:solidFill>
              </a:rPr>
              <a:t>/</a:t>
            </a:r>
            <a:r>
              <a:rPr lang="en-US" sz="2400" dirty="0" err="1">
                <a:solidFill>
                  <a:srgbClr val="4A86E8"/>
                </a:solidFill>
              </a:rPr>
              <a:t>EarthWorks.git</a:t>
            </a:r>
            <a:endParaRPr lang="en-US" sz="2400" dirty="0">
              <a:solidFill>
                <a:srgbClr val="4A86E8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CEA43B-E861-AF36-BCF1-411F87458BCA}"/>
              </a:ext>
            </a:extLst>
          </p:cNvPr>
          <p:cNvSpPr txBox="1"/>
          <p:nvPr/>
        </p:nvSpPr>
        <p:spPr>
          <a:xfrm>
            <a:off x="3680520" y="194192"/>
            <a:ext cx="5582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+mj-lt"/>
              </a:rPr>
              <a:t>EarthWorks</a:t>
            </a:r>
            <a:endParaRPr lang="en-US" sz="8000" i="1" dirty="0">
              <a:latin typeface="+mj-lt"/>
              <a:cs typeface="Times New Roman"/>
            </a:endParaRPr>
          </a:p>
        </p:txBody>
      </p:sp>
      <p:pic>
        <p:nvPicPr>
          <p:cNvPr id="9" name="Google Shape;96;p1" descr="Google Shape;96;p1">
            <a:extLst>
              <a:ext uri="{FF2B5EF4-FFF2-40B4-BE49-F238E27FC236}">
                <a16:creationId xmlns:a16="http://schemas.microsoft.com/office/drawing/2014/main" id="{DD79DD75-4794-469E-398C-C749664C6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5512" y="33686"/>
            <a:ext cx="1781916" cy="12802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219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91B51D-FA42-EEF2-9AD7-C19301EB23AA}"/>
              </a:ext>
            </a:extLst>
          </p:cNvPr>
          <p:cNvSpPr txBox="1"/>
          <p:nvPr/>
        </p:nvSpPr>
        <p:spPr>
          <a:xfrm>
            <a:off x="1048870" y="3847073"/>
            <a:ext cx="96484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What is in current (2020) release:</a:t>
            </a:r>
          </a:p>
          <a:p>
            <a:pPr marL="574675" indent="-287338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GPU-enabled MPAS dynamical core using </a:t>
            </a:r>
            <a:r>
              <a:rPr lang="en-US" sz="2000" dirty="0" err="1">
                <a:latin typeface="+mj-lt"/>
              </a:rPr>
              <a:t>OpenACC</a:t>
            </a:r>
            <a:r>
              <a:rPr lang="en-US" sz="2000" dirty="0">
                <a:latin typeface="+mj-lt"/>
              </a:rPr>
              <a:t> directives.</a:t>
            </a:r>
          </a:p>
          <a:p>
            <a:pPr marL="574675" indent="-287338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Some GPU-enabled physics (e.g. YSU, WSM6, M-O, scale-aware </a:t>
            </a:r>
            <a:r>
              <a:rPr lang="en-US" sz="2000" dirty="0" err="1">
                <a:latin typeface="+mj-lt"/>
              </a:rPr>
              <a:t>nTiedtke</a:t>
            </a:r>
            <a:r>
              <a:rPr lang="en-US" sz="2000" dirty="0">
                <a:latin typeface="+mj-lt"/>
              </a:rPr>
              <a:t>)</a:t>
            </a:r>
          </a:p>
          <a:p>
            <a:pPr marL="574675" indent="-287338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Asynchronous execution capability on heterogenous architectures - currently radiation (lagged) and NOAH land model on CPUs, all else on GPUs</a:t>
            </a:r>
          </a:p>
          <a:p>
            <a:pPr marL="574675" indent="-287338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Configurations tested and validated on IBM POWER9 architectures and on AMD architectures employing NVIDIA V100 and A100 GPUs.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BC08E3-B100-2DE0-7CD4-D581B6319A7A}"/>
              </a:ext>
            </a:extLst>
          </p:cNvPr>
          <p:cNvSpPr txBox="1"/>
          <p:nvPr/>
        </p:nvSpPr>
        <p:spPr>
          <a:xfrm>
            <a:off x="1043646" y="1850982"/>
            <a:ext cx="4290354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We released the GPU-enabled MPAS-Atmosphere in October 2020 as a branch from MPAS Version 6.1.  We have a Version 7 update but it has not been released.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9AFC22A8-E134-A174-A0FE-C78444F9D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9869" y="0"/>
            <a:ext cx="68395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000" dirty="0">
                <a:solidFill>
                  <a:srgbClr val="000000"/>
                </a:solidFill>
              </a:rPr>
              <a:t>MPAS and GPUs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48BF22-11CB-5147-E0AC-248C3B37A4FE}"/>
              </a:ext>
            </a:extLst>
          </p:cNvPr>
          <p:cNvSpPr txBox="1"/>
          <p:nvPr/>
        </p:nvSpPr>
        <p:spPr>
          <a:xfrm>
            <a:off x="7812187" y="3608670"/>
            <a:ext cx="2384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NVIDIA Ampere A100 GPU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0536A6-AE30-09BA-6537-F88EEE2C6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958" y="947056"/>
            <a:ext cx="3965121" cy="266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8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489247-582C-9061-329C-102FE805A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8463"/>
          </a:xfrm>
        </p:spPr>
        <p:txBody>
          <a:bodyPr/>
          <a:lstStyle/>
          <a:p>
            <a:r>
              <a:rPr lang="en-US" sz="3600" b="0" dirty="0"/>
              <a:t>MPAS-Atmosphere Upcoming Releases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4D4C55-AE84-B80D-CDBF-F28A19EC4CF6}"/>
              </a:ext>
            </a:extLst>
          </p:cNvPr>
          <p:cNvSpPr txBox="1"/>
          <p:nvPr/>
        </p:nvSpPr>
        <p:spPr>
          <a:xfrm>
            <a:off x="605455" y="1008819"/>
            <a:ext cx="64220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MPAS-Atmosphere GPU Implementation</a:t>
            </a:r>
          </a:p>
          <a:p>
            <a:endParaRPr lang="en-US" sz="1800" dirty="0"/>
          </a:p>
          <a:p>
            <a:r>
              <a:rPr lang="en-US" sz="1800" dirty="0"/>
              <a:t>GPU implementation for MPAS-Atmosphere</a:t>
            </a:r>
          </a:p>
          <a:p>
            <a:r>
              <a:rPr lang="en-US" sz="1800" dirty="0">
                <a:hlinkClick r:id="rId3"/>
              </a:rPr>
              <a:t>https://mpas-dev.github.io/atmosphere/OpenACC/index.html</a:t>
            </a:r>
            <a:endParaRPr lang="en-US" sz="1800" dirty="0"/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Based on our experience with this release, we are re-implementing this capability </a:t>
            </a:r>
          </a:p>
          <a:p>
            <a:endParaRPr lang="en-US" sz="1800" dirty="0"/>
          </a:p>
          <a:p>
            <a:pPr marL="577850" indent="-284163">
              <a:buFont typeface="Arial" panose="020B0604020202020204" pitchFamily="34" charset="0"/>
              <a:buChar char="•"/>
            </a:pPr>
            <a:r>
              <a:rPr lang="en-US" sz="1800" dirty="0"/>
              <a:t>Initial (partial) GPU capability has been released and in MPAS v8.2.0</a:t>
            </a:r>
          </a:p>
          <a:p>
            <a:pPr marL="577850" indent="-284163">
              <a:buFont typeface="Arial" panose="020B0604020202020204" pitchFamily="34" charset="0"/>
              <a:buChar char="•"/>
            </a:pPr>
            <a:r>
              <a:rPr lang="en-US" sz="1800" dirty="0"/>
              <a:t>Subsequent MPAS-A releases will incrementally extend GPU capabilities in the dynamical core and physics.</a:t>
            </a:r>
          </a:p>
          <a:p>
            <a:pPr marL="577850" indent="-284163">
              <a:buFont typeface="Arial" panose="020B0604020202020204" pitchFamily="34" charset="0"/>
              <a:buChar char="•"/>
            </a:pPr>
            <a:r>
              <a:rPr lang="en-US" sz="1800" dirty="0"/>
              <a:t>Demonstrates commitment to MPAS-A as a community model designed for next-generation computing systems</a:t>
            </a:r>
          </a:p>
          <a:p>
            <a:pPr marL="577850" indent="-284163">
              <a:buFont typeface="Arial" panose="020B0604020202020204" pitchFamily="34" charset="0"/>
              <a:buChar char="•"/>
            </a:pPr>
            <a:r>
              <a:rPr lang="en-US" sz="1800" dirty="0"/>
              <a:t>Builds on lessons learned from past partnerships with IBM, The Weather Company, the University of Wyoming, and NVIDIA.</a:t>
            </a:r>
          </a:p>
          <a:p>
            <a:endParaRPr lang="en-US" sz="1800" dirty="0"/>
          </a:p>
        </p:txBody>
      </p:sp>
      <p:pic>
        <p:nvPicPr>
          <p:cNvPr id="5" name="Google Shape;243;p47">
            <a:extLst>
              <a:ext uri="{FF2B5EF4-FFF2-40B4-BE49-F238E27FC236}">
                <a16:creationId xmlns:a16="http://schemas.microsoft.com/office/drawing/2014/main" id="{1687D9EC-1884-D5AA-1F47-CDD7B38D467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4175" y="3544241"/>
            <a:ext cx="3640335" cy="15446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44;p47">
            <a:extLst>
              <a:ext uri="{FF2B5EF4-FFF2-40B4-BE49-F238E27FC236}">
                <a16:creationId xmlns:a16="http://schemas.microsoft.com/office/drawing/2014/main" id="{99062CCC-DE5C-D550-075C-27378AA188C5}"/>
              </a:ext>
            </a:extLst>
          </p:cNvPr>
          <p:cNvSpPr txBox="1"/>
          <p:nvPr/>
        </p:nvSpPr>
        <p:spPr>
          <a:xfrm>
            <a:off x="7814238" y="5136666"/>
            <a:ext cx="3640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 dirty="0">
                <a:solidFill>
                  <a:schemeClr val="dk2"/>
                </a:solidFill>
                <a:latin typeface="+mn-lt"/>
              </a:rPr>
              <a:t>Above: A Derecho GPU blade with two GPU nodes, each with 1 AMD EPYC Zen3 “Milan” 64-core processor and 4 </a:t>
            </a:r>
            <a:r>
              <a:rPr lang="en-US" sz="1100" dirty="0">
                <a:solidFill>
                  <a:srgbClr val="666666"/>
                </a:solidFill>
                <a:latin typeface="+mn-lt"/>
                <a:ea typeface="Helvetica Neue"/>
                <a:cs typeface="Helvetica Neue"/>
                <a:sym typeface="Helvetica Neue"/>
              </a:rPr>
              <a:t>NVIDIA A100 Ampere GPUs.</a:t>
            </a:r>
            <a:endParaRPr sz="1100" i="1" dirty="0">
              <a:solidFill>
                <a:schemeClr val="dk2"/>
              </a:solidFill>
              <a:latin typeface="+mn-lt"/>
            </a:endParaRPr>
          </a:p>
        </p:txBody>
      </p:sp>
      <p:pic>
        <p:nvPicPr>
          <p:cNvPr id="7" name="Google Shape;215;p44">
            <a:extLst>
              <a:ext uri="{FF2B5EF4-FFF2-40B4-BE49-F238E27FC236}">
                <a16:creationId xmlns:a16="http://schemas.microsoft.com/office/drawing/2014/main" id="{D6EC26EE-91E2-9310-860F-2DD2441DCF1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2275" y="1209725"/>
            <a:ext cx="3647724" cy="2104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849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CAR-Blue-BottomSwooshes">
  <a:themeElements>
    <a:clrScheme name="Custom 4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1A658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17954</TotalTime>
  <Words>870</Words>
  <Application>Microsoft Macintosh PowerPoint</Application>
  <PresentationFormat>Widescreen</PresentationFormat>
  <Paragraphs>140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Helvetica Neue</vt:lpstr>
      <vt:lpstr>Symbol</vt:lpstr>
      <vt:lpstr>Arial</vt:lpstr>
      <vt:lpstr>Gill Sans</vt:lpstr>
      <vt:lpstr>Calibri</vt:lpstr>
      <vt:lpstr>NCAR-Blue-BottomSwooshes</vt:lpstr>
      <vt:lpstr>PowerPoint Presentation</vt:lpstr>
      <vt:lpstr>PowerPoint Presentation</vt:lpstr>
      <vt:lpstr>PowerPoint Presentation</vt:lpstr>
      <vt:lpstr>PowerPoint Presentation</vt:lpstr>
      <vt:lpstr> System for Integrated Modeling of the  Atmosphere (SIMA)</vt:lpstr>
      <vt:lpstr>PowerPoint Presentation</vt:lpstr>
      <vt:lpstr>PowerPoint Presentation</vt:lpstr>
      <vt:lpstr>PowerPoint Presentation</vt:lpstr>
      <vt:lpstr>MPAS-Atmosphere Upcoming Releases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Bill Skamarock</cp:lastModifiedBy>
  <cp:revision>114</cp:revision>
  <dcterms:modified xsi:type="dcterms:W3CDTF">2024-08-13T19:47:23Z</dcterms:modified>
</cp:coreProperties>
</file>