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33"/>
  </p:notesMasterIdLst>
  <p:sldIdLst>
    <p:sldId id="290" r:id="rId2"/>
    <p:sldId id="284" r:id="rId3"/>
    <p:sldId id="285" r:id="rId4"/>
    <p:sldId id="291" r:id="rId5"/>
    <p:sldId id="287" r:id="rId6"/>
    <p:sldId id="288" r:id="rId7"/>
    <p:sldId id="289" r:id="rId8"/>
    <p:sldId id="299" r:id="rId9"/>
    <p:sldId id="300" r:id="rId10"/>
    <p:sldId id="314" r:id="rId11"/>
    <p:sldId id="301" r:id="rId12"/>
    <p:sldId id="302" r:id="rId13"/>
    <p:sldId id="303" r:id="rId14"/>
    <p:sldId id="304" r:id="rId15"/>
    <p:sldId id="292" r:id="rId16"/>
    <p:sldId id="293" r:id="rId17"/>
    <p:sldId id="294" r:id="rId18"/>
    <p:sldId id="295" r:id="rId19"/>
    <p:sldId id="265" r:id="rId20"/>
    <p:sldId id="305" r:id="rId21"/>
    <p:sldId id="306" r:id="rId22"/>
    <p:sldId id="307" r:id="rId23"/>
    <p:sldId id="308" r:id="rId24"/>
    <p:sldId id="296" r:id="rId25"/>
    <p:sldId id="297" r:id="rId26"/>
    <p:sldId id="309" r:id="rId27"/>
    <p:sldId id="310" r:id="rId28"/>
    <p:sldId id="311" r:id="rId29"/>
    <p:sldId id="312" r:id="rId30"/>
    <p:sldId id="313" r:id="rId31"/>
    <p:sldId id="315" r:id="rId32"/>
  </p:sldIdLst>
  <p:sldSz cx="12192000" cy="6858000"/>
  <p:notesSz cx="7010400" cy="9296400"/>
  <p:embeddedFontLst>
    <p:embeddedFont>
      <p:font typeface="Helvetica Neue" panose="02000503000000020004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5BB"/>
    <a:srgbClr val="B32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122"/>
  </p:normalViewPr>
  <p:slideViewPr>
    <p:cSldViewPr snapToGrid="0">
      <p:cViewPr varScale="1">
        <p:scale>
          <a:sx n="118" d="100"/>
          <a:sy n="118" d="100"/>
        </p:scale>
        <p:origin x="146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587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11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735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18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38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3800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651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53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776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2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567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017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088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630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273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69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684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689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50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8316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19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28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263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6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23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13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38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34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0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14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828800" y="361155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2" y="1535119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93380" y="1535119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9338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609605" y="273064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2389717" y="536735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CB8AB-A986-AE4C-98C2-0FA6376C640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272784"/>
            <a:ext cx="12192000" cy="585216"/>
          </a:xfrm>
          <a:prstGeom prst="rect">
            <a:avLst/>
          </a:prstGeom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D2DC3-E132-F098-7213-EA9DE860C41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0807" y="6262508"/>
            <a:ext cx="1786462" cy="595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B774F-D0BA-C80F-2701-BB4027E30852}"/>
              </a:ext>
            </a:extLst>
          </p:cNvPr>
          <p:cNvSpPr txBox="1"/>
          <p:nvPr userDrawn="1"/>
        </p:nvSpPr>
        <p:spPr>
          <a:xfrm>
            <a:off x="2218765" y="6407523"/>
            <a:ext cx="3693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MONAN: INPE MPAS-A Training 2024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2" descr="ncar_tc.pdf">
            <a:extLst>
              <a:ext uri="{FF2B5EF4-FFF2-40B4-BE49-F238E27FC236}">
                <a16:creationId xmlns:a16="http://schemas.microsoft.com/office/drawing/2014/main" id="{B21D422C-055F-4CE2-EA5B-F2586D7A7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511" y="184733"/>
            <a:ext cx="5373384" cy="5341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5B6F4-680D-7BA8-81EE-1499C61E183E}"/>
              </a:ext>
            </a:extLst>
          </p:cNvPr>
          <p:cNvSpPr txBox="1"/>
          <p:nvPr/>
        </p:nvSpPr>
        <p:spPr>
          <a:xfrm>
            <a:off x="753698" y="1553172"/>
            <a:ext cx="50956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Dynamical Core</a:t>
            </a:r>
          </a:p>
          <a:p>
            <a:pPr marL="108585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Time integration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sz="2800" i="1" dirty="0"/>
              <a:t>Algorithms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sz="2800" i="1" dirty="0"/>
              <a:t>Timesteps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sz="2800" i="1" dirty="0" err="1"/>
              <a:t>Namelist</a:t>
            </a:r>
            <a:r>
              <a:rPr lang="en-US" sz="2800" i="1" dirty="0"/>
              <a:t> parameters</a:t>
            </a:r>
          </a:p>
          <a:p>
            <a:pPr marL="1543050" lvl="1" indent="-571500">
              <a:buFont typeface="Arial" panose="020B0604020202020204" pitchFamily="34" charset="0"/>
              <a:buChar char="•"/>
            </a:pPr>
            <a:r>
              <a:rPr lang="en-US" sz="2800" i="1" dirty="0"/>
              <a:t>References</a:t>
            </a:r>
          </a:p>
          <a:p>
            <a:pPr marL="1036638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i="1" dirty="0"/>
              <a:t>Spatial Discretization for the dynamics</a:t>
            </a:r>
          </a:p>
        </p:txBody>
      </p:sp>
    </p:spTree>
    <p:extLst>
      <p:ext uri="{BB962C8B-B14F-4D97-AF65-F5344CB8AC3E}">
        <p14:creationId xmlns:p14="http://schemas.microsoft.com/office/powerpoint/2010/main" val="24416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251B3-142D-655C-FE11-86344B8874F6}"/>
              </a:ext>
            </a:extLst>
          </p:cNvPr>
          <p:cNvSpPr/>
          <p:nvPr/>
        </p:nvSpPr>
        <p:spPr>
          <a:xfrm>
            <a:off x="-1" y="1812758"/>
            <a:ext cx="5967663" cy="44628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E840-4C6C-A6C7-61BE-9C9E43A803FB}"/>
              </a:ext>
            </a:extLst>
          </p:cNvPr>
          <p:cNvSpPr txBox="1"/>
          <p:nvPr/>
        </p:nvSpPr>
        <p:spPr>
          <a:xfrm>
            <a:off x="177187" y="1861174"/>
            <a:ext cx="5654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Call physics</a:t>
            </a:r>
          </a:p>
          <a:p>
            <a:endParaRPr lang="en-US" sz="1800" dirty="0"/>
          </a:p>
          <a:p>
            <a:r>
              <a:rPr lang="en-US" sz="1800" dirty="0"/>
              <a:t>Do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r>
              <a:rPr lang="en-US" sz="1800" dirty="0"/>
              <a:t>	Do rk3_step = 1, 3</a:t>
            </a:r>
          </a:p>
          <a:p>
            <a:r>
              <a:rPr lang="en-US" sz="1800" dirty="0"/>
              <a:t>		</a:t>
            </a:r>
            <a:r>
              <a:rPr lang="en-US" sz="1800" i="1" dirty="0"/>
              <a:t>compute large-time-step tendency</a:t>
            </a:r>
            <a:endParaRPr lang="en-US" sz="1800" dirty="0"/>
          </a:p>
          <a:p>
            <a:r>
              <a:rPr lang="en-US" sz="1800" dirty="0"/>
              <a:t>		Do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		</a:t>
            </a:r>
            <a:r>
              <a:rPr lang="en-US" sz="1800" i="1" dirty="0"/>
              <a:t>update u</a:t>
            </a:r>
          </a:p>
          <a:p>
            <a:r>
              <a:rPr lang="en-US" sz="1800" dirty="0"/>
              <a:t>			</a:t>
            </a:r>
            <a:r>
              <a:rPr lang="en-US" sz="1800" i="1" dirty="0"/>
              <a:t>update rho, theta and w</a:t>
            </a:r>
          </a:p>
          <a:p>
            <a:r>
              <a:rPr lang="en-US" sz="1800" dirty="0"/>
              <a:t>		End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End rk3_step</a:t>
            </a:r>
          </a:p>
          <a:p>
            <a:r>
              <a:rPr lang="en-US" sz="1800" dirty="0"/>
              <a:t>End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Do scalar_rk3_step = 1, 3</a:t>
            </a:r>
          </a:p>
          <a:p>
            <a:r>
              <a:rPr lang="en-US" sz="1800" dirty="0"/>
              <a:t>	</a:t>
            </a:r>
            <a:r>
              <a:rPr lang="en-US" sz="1800" i="1" dirty="0"/>
              <a:t>scalar RK3 transport</a:t>
            </a:r>
          </a:p>
          <a:p>
            <a:r>
              <a:rPr lang="en-US" sz="1800" dirty="0"/>
              <a:t>End scalar_rk3_step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04067-94FC-F527-8CE4-A6B03E125A16}"/>
              </a:ext>
            </a:extLst>
          </p:cNvPr>
          <p:cNvSpPr txBox="1"/>
          <p:nvPr/>
        </p:nvSpPr>
        <p:spPr>
          <a:xfrm>
            <a:off x="1459197" y="1296968"/>
            <a:ext cx="312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Default time integration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086F4C-B3B9-709E-5786-02F1B46D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sp>
        <p:nvSpPr>
          <p:cNvPr id="56" name="Text Box 59">
            <a:extLst>
              <a:ext uri="{FF2B5EF4-FFF2-40B4-BE49-F238E27FC236}">
                <a16:creationId xmlns:a16="http://schemas.microsoft.com/office/drawing/2014/main" id="{255EA14F-E81F-5676-F585-67A49875C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024" y="1142660"/>
            <a:ext cx="264046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3rd order Runge-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Kutta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3 steps</a:t>
            </a:r>
          </a:p>
          <a:p>
            <a:r>
              <a:rPr lang="en-US" dirty="0">
                <a:solidFill>
                  <a:srgbClr val="FF0000"/>
                </a:solidFill>
              </a:rPr>
              <a:t>acoustic steps in RK </a:t>
            </a:r>
            <a:r>
              <a:rPr lang="en-US" dirty="0" err="1">
                <a:solidFill>
                  <a:srgbClr val="FF0000"/>
                </a:solidFill>
              </a:rPr>
              <a:t>substeps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D408CC7-5C47-D7B1-728B-F1FC7A09831D}"/>
              </a:ext>
            </a:extLst>
          </p:cNvPr>
          <p:cNvCxnSpPr>
            <a:cxnSpLocks/>
          </p:cNvCxnSpPr>
          <p:nvPr/>
        </p:nvCxnSpPr>
        <p:spPr>
          <a:xfrm flipV="1">
            <a:off x="3990109" y="3283263"/>
            <a:ext cx="2981732" cy="419097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F44C017-38E5-A93C-6FD7-8502170C8130}"/>
              </a:ext>
            </a:extLst>
          </p:cNvPr>
          <p:cNvCxnSpPr>
            <a:cxnSpLocks/>
          </p:cNvCxnSpPr>
          <p:nvPr/>
        </p:nvCxnSpPr>
        <p:spPr>
          <a:xfrm>
            <a:off x="5492794" y="3977320"/>
            <a:ext cx="1479047" cy="242988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74F073-E573-7C58-286C-C767B1F58F27}"/>
              </a:ext>
            </a:extLst>
          </p:cNvPr>
          <p:cNvSpPr txBox="1"/>
          <p:nvPr/>
        </p:nvSpPr>
        <p:spPr>
          <a:xfrm>
            <a:off x="6971841" y="2373146"/>
            <a:ext cx="4305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Forward-Backward acoustic mode time integration:</a:t>
            </a:r>
          </a:p>
          <a:p>
            <a:endParaRPr lang="en-US" sz="1600" dirty="0"/>
          </a:p>
          <a:p>
            <a:pPr marL="342900" indent="-342900">
              <a:buAutoNum type="arabicParenBoth"/>
            </a:pPr>
            <a:r>
              <a:rPr lang="en-US" sz="1600" dirty="0"/>
              <a:t>Explicit integration of the horizontal momentum.  There is stability constraint on the acoustic timestep.</a:t>
            </a:r>
          </a:p>
          <a:p>
            <a:pPr marL="342900" indent="-342900">
              <a:buAutoNum type="arabicParenBoth"/>
            </a:pPr>
            <a:endParaRPr lang="en-US" sz="1600" dirty="0"/>
          </a:p>
          <a:p>
            <a:pPr marL="342900" indent="-342900">
              <a:buAutoNum type="arabicParenBoth"/>
            </a:pPr>
            <a:r>
              <a:rPr lang="en-US" sz="1600" dirty="0"/>
              <a:t>Implicit (in time) integration of the vertically-propagating acoustic modes and gravity waves.  There is no stability constraint on the timestep.  It uses the result from (1).</a:t>
            </a:r>
          </a:p>
        </p:txBody>
      </p:sp>
    </p:spTree>
    <p:extLst>
      <p:ext uri="{BB962C8B-B14F-4D97-AF65-F5344CB8AC3E}">
        <p14:creationId xmlns:p14="http://schemas.microsoft.com/office/powerpoint/2010/main" val="21338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251B3-142D-655C-FE11-86344B8874F6}"/>
              </a:ext>
            </a:extLst>
          </p:cNvPr>
          <p:cNvSpPr/>
          <p:nvPr/>
        </p:nvSpPr>
        <p:spPr>
          <a:xfrm>
            <a:off x="-1" y="1812758"/>
            <a:ext cx="5967663" cy="44628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E840-4C6C-A6C7-61BE-9C9E43A803FB}"/>
              </a:ext>
            </a:extLst>
          </p:cNvPr>
          <p:cNvSpPr txBox="1"/>
          <p:nvPr/>
        </p:nvSpPr>
        <p:spPr>
          <a:xfrm>
            <a:off x="177187" y="1861174"/>
            <a:ext cx="5654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Call physics</a:t>
            </a:r>
          </a:p>
          <a:p>
            <a:endParaRPr lang="en-US" sz="1800" dirty="0"/>
          </a:p>
          <a:p>
            <a:r>
              <a:rPr lang="en-US" sz="1800" dirty="0"/>
              <a:t>Do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r>
              <a:rPr lang="en-US" sz="1800" dirty="0"/>
              <a:t>	Do rk3_step = 1, 3</a:t>
            </a:r>
          </a:p>
          <a:p>
            <a:r>
              <a:rPr lang="en-US" sz="1800" dirty="0"/>
              <a:t>		</a:t>
            </a:r>
            <a:r>
              <a:rPr lang="en-US" sz="1800" i="1" dirty="0"/>
              <a:t>compute large-time-step tendency</a:t>
            </a:r>
            <a:endParaRPr lang="en-US" sz="1800" dirty="0"/>
          </a:p>
          <a:p>
            <a:r>
              <a:rPr lang="en-US" sz="1800" dirty="0"/>
              <a:t>		Do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		</a:t>
            </a:r>
            <a:r>
              <a:rPr lang="en-US" sz="1800" i="1" dirty="0"/>
              <a:t>update u</a:t>
            </a:r>
          </a:p>
          <a:p>
            <a:r>
              <a:rPr lang="en-US" sz="1800" dirty="0"/>
              <a:t>			</a:t>
            </a:r>
            <a:r>
              <a:rPr lang="en-US" sz="1800" i="1" dirty="0"/>
              <a:t>update rho, theta and w</a:t>
            </a:r>
          </a:p>
          <a:p>
            <a:r>
              <a:rPr lang="en-US" sz="1800" dirty="0"/>
              <a:t>		End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End rk3_step</a:t>
            </a:r>
          </a:p>
          <a:p>
            <a:r>
              <a:rPr lang="en-US" sz="1800" dirty="0"/>
              <a:t>End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Do scalar_rk3_step = 1, 3</a:t>
            </a:r>
          </a:p>
          <a:p>
            <a:r>
              <a:rPr lang="en-US" sz="1800" dirty="0"/>
              <a:t>	</a:t>
            </a:r>
            <a:r>
              <a:rPr lang="en-US" sz="1800" i="1" dirty="0"/>
              <a:t>scalar RK3 transport</a:t>
            </a:r>
          </a:p>
          <a:p>
            <a:r>
              <a:rPr lang="en-US" sz="1800" dirty="0"/>
              <a:t>End scalar_rk3_step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04067-94FC-F527-8CE4-A6B03E125A16}"/>
              </a:ext>
            </a:extLst>
          </p:cNvPr>
          <p:cNvSpPr txBox="1"/>
          <p:nvPr/>
        </p:nvSpPr>
        <p:spPr>
          <a:xfrm>
            <a:off x="1459197" y="1296968"/>
            <a:ext cx="312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Default time integration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086F4C-B3B9-709E-5786-02F1B46D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30EB5DC-762B-A01B-3B62-A1815DCB13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6278" y="5229036"/>
            <a:ext cx="3193142" cy="725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7428053C-C63C-D3CD-F2AE-132A9A6A5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7999" y="5090058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0CB491BB-B838-9A32-14F9-9FFFE213B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8874" y="5090058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9">
            <a:extLst>
              <a:ext uri="{FF2B5EF4-FFF2-40B4-BE49-F238E27FC236}">
                <a16:creationId xmlns:a16="http://schemas.microsoft.com/office/drawing/2014/main" id="{D98D573B-D107-03A7-8438-7062C8EB17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8474" y="3843871"/>
            <a:ext cx="3208337" cy="190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393ABB3C-6C1A-3074-059D-A9FBF2EF0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7999" y="3726396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502C6DD6-C5D3-FF77-C5DF-306B83CCB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3436" y="3726396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24">
            <a:extLst>
              <a:ext uri="{FF2B5EF4-FFF2-40B4-BE49-F238E27FC236}">
                <a16:creationId xmlns:a16="http://schemas.microsoft.com/office/drawing/2014/main" id="{12A06A6A-C293-96FF-9774-DAC448EF7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8874" y="3726396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29">
            <a:extLst>
              <a:ext uri="{FF2B5EF4-FFF2-40B4-BE49-F238E27FC236}">
                <a16:creationId xmlns:a16="http://schemas.microsoft.com/office/drawing/2014/main" id="{ED63BCA9-BAD2-670A-0AAD-479B86AFC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8474" y="2472271"/>
            <a:ext cx="3208337" cy="190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31">
            <a:extLst>
              <a:ext uri="{FF2B5EF4-FFF2-40B4-BE49-F238E27FC236}">
                <a16:creationId xmlns:a16="http://schemas.microsoft.com/office/drawing/2014/main" id="{A641785A-3FA2-D9A3-2F05-054D40FD5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7999" y="2354796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34">
            <a:extLst>
              <a:ext uri="{FF2B5EF4-FFF2-40B4-BE49-F238E27FC236}">
                <a16:creationId xmlns:a16="http://schemas.microsoft.com/office/drawing/2014/main" id="{6F94FD6A-B3A7-5CFB-130D-E120E4E7B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8874" y="2354796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Line 39">
            <a:extLst>
              <a:ext uri="{FF2B5EF4-FFF2-40B4-BE49-F238E27FC236}">
                <a16:creationId xmlns:a16="http://schemas.microsoft.com/office/drawing/2014/main" id="{E8416A84-6411-3C5D-FD60-8EE9ACC5B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6699" y="2354796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Text Box 40">
            <a:extLst>
              <a:ext uri="{FF2B5EF4-FFF2-40B4-BE49-F238E27FC236}">
                <a16:creationId xmlns:a16="http://schemas.microsoft.com/office/drawing/2014/main" id="{637F7974-8C10-6C02-B782-F8E736F8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998" y="2648483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144" name="Text Box 41">
            <a:extLst>
              <a:ext uri="{FF2B5EF4-FFF2-40B4-BE49-F238E27FC236}">
                <a16:creationId xmlns:a16="http://schemas.microsoft.com/office/drawing/2014/main" id="{6543D871-58BE-39BC-CFF8-75ECD713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3124" y="2640545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145" name="Text Box 42">
            <a:extLst>
              <a:ext uri="{FF2B5EF4-FFF2-40B4-BE49-F238E27FC236}">
                <a16:creationId xmlns:a16="http://schemas.microsoft.com/office/drawing/2014/main" id="{2737DE37-D52F-22E4-CDD8-DFD9203E1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699" y="2640545"/>
            <a:ext cx="8499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t+dt/3</a:t>
            </a:r>
          </a:p>
        </p:txBody>
      </p:sp>
      <p:sp>
        <p:nvSpPr>
          <p:cNvPr id="146" name="Text Box 43">
            <a:extLst>
              <a:ext uri="{FF2B5EF4-FFF2-40B4-BE49-F238E27FC236}">
                <a16:creationId xmlns:a16="http://schemas.microsoft.com/office/drawing/2014/main" id="{D60F8633-603F-6986-4D79-FAF45072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998" y="4016908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147" name="Text Box 44">
            <a:extLst>
              <a:ext uri="{FF2B5EF4-FFF2-40B4-BE49-F238E27FC236}">
                <a16:creationId xmlns:a16="http://schemas.microsoft.com/office/drawing/2014/main" id="{40B01559-5B83-67FB-169A-51AB99A7E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3124" y="400897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148" name="Text Box 45">
            <a:extLst>
              <a:ext uri="{FF2B5EF4-FFF2-40B4-BE49-F238E27FC236}">
                <a16:creationId xmlns:a16="http://schemas.microsoft.com/office/drawing/2014/main" id="{0A20AD89-3ED3-8EEB-BC3F-0F5DE1C8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724" y="4008970"/>
            <a:ext cx="8499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t+dt/2</a:t>
            </a:r>
          </a:p>
        </p:txBody>
      </p:sp>
      <p:sp>
        <p:nvSpPr>
          <p:cNvPr id="149" name="Text Box 46">
            <a:extLst>
              <a:ext uri="{FF2B5EF4-FFF2-40B4-BE49-F238E27FC236}">
                <a16:creationId xmlns:a16="http://schemas.microsoft.com/office/drawing/2014/main" id="{645EC591-6DED-3AED-4C31-B74B949D2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998" y="5382158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150" name="Text Box 47">
            <a:extLst>
              <a:ext uri="{FF2B5EF4-FFF2-40B4-BE49-F238E27FC236}">
                <a16:creationId xmlns:a16="http://schemas.microsoft.com/office/drawing/2014/main" id="{9B90C1EF-A387-AAAF-1C7B-1F8DBEE2A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3124" y="537422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151" name="Text Box 52">
            <a:extLst>
              <a:ext uri="{FF2B5EF4-FFF2-40B4-BE49-F238E27FC236}">
                <a16:creationId xmlns:a16="http://schemas.microsoft.com/office/drawing/2014/main" id="{BE8CF818-BA7F-F229-2942-FFCC6ADD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874" y="1873783"/>
            <a:ext cx="71846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L</a:t>
            </a:r>
            <a:r>
              <a:rPr lang="en-US" sz="2000" baseline="-25000" dirty="0"/>
              <a:t> </a:t>
            </a:r>
            <a:r>
              <a:rPr lang="en-US" sz="2000" dirty="0"/>
              <a:t>(Q</a:t>
            </a:r>
            <a:r>
              <a:rPr lang="en-US" sz="2000" baseline="30000" dirty="0"/>
              <a:t>t</a:t>
            </a:r>
            <a:r>
              <a:rPr lang="en-US" sz="2000" dirty="0"/>
              <a:t>)</a:t>
            </a:r>
          </a:p>
        </p:txBody>
      </p:sp>
      <p:sp>
        <p:nvSpPr>
          <p:cNvPr id="152" name="Text Box 53">
            <a:extLst>
              <a:ext uri="{FF2B5EF4-FFF2-40B4-BE49-F238E27FC236}">
                <a16:creationId xmlns:a16="http://schemas.microsoft.com/office/drawing/2014/main" id="{D91B818F-11F3-4BD0-195E-3822AB3D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198" y="1873784"/>
            <a:ext cx="450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Q</a:t>
            </a:r>
            <a:r>
              <a:rPr lang="en-US" sz="2000" baseline="30000" dirty="0"/>
              <a:t>*</a:t>
            </a:r>
            <a:endParaRPr lang="en-US" sz="2000" dirty="0"/>
          </a:p>
        </p:txBody>
      </p:sp>
      <p:sp>
        <p:nvSpPr>
          <p:cNvPr id="153" name="Text Box 54">
            <a:extLst>
              <a:ext uri="{FF2B5EF4-FFF2-40B4-BE49-F238E27FC236}">
                <a16:creationId xmlns:a16="http://schemas.microsoft.com/office/drawing/2014/main" id="{59C65C05-AC3D-AF7B-0158-B409A2F9C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211" y="3237445"/>
            <a:ext cx="7745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L</a:t>
            </a:r>
            <a:r>
              <a:rPr lang="en-US" sz="2000" baseline="-25000" dirty="0"/>
              <a:t> </a:t>
            </a:r>
            <a:r>
              <a:rPr lang="en-US" sz="2000" dirty="0"/>
              <a:t>(Q</a:t>
            </a:r>
            <a:r>
              <a:rPr lang="en-US" sz="2000" baseline="30000" dirty="0"/>
              <a:t>*</a:t>
            </a:r>
            <a:r>
              <a:rPr lang="en-US" sz="2000" dirty="0"/>
              <a:t>)</a:t>
            </a:r>
          </a:p>
        </p:txBody>
      </p:sp>
      <p:sp>
        <p:nvSpPr>
          <p:cNvPr id="154" name="Text Box 55">
            <a:extLst>
              <a:ext uri="{FF2B5EF4-FFF2-40B4-BE49-F238E27FC236}">
                <a16:creationId xmlns:a16="http://schemas.microsoft.com/office/drawing/2014/main" id="{475D798F-2383-CA3C-3980-9F4AF6B8F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460" y="3237446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Q</a:t>
            </a:r>
            <a:r>
              <a:rPr lang="en-US" sz="2000" baseline="30000" dirty="0"/>
              <a:t>**</a:t>
            </a:r>
            <a:endParaRPr lang="en-US" sz="2000" dirty="0"/>
          </a:p>
        </p:txBody>
      </p:sp>
      <p:sp>
        <p:nvSpPr>
          <p:cNvPr id="155" name="Text Box 57">
            <a:extLst>
              <a:ext uri="{FF2B5EF4-FFF2-40B4-BE49-F238E27FC236}">
                <a16:creationId xmlns:a16="http://schemas.microsoft.com/office/drawing/2014/main" id="{BDC08476-2B8E-7C4F-AB0C-09418B27D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349" y="4597933"/>
            <a:ext cx="85151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L</a:t>
            </a:r>
            <a:r>
              <a:rPr lang="en-US" sz="2000" baseline="-25000" dirty="0"/>
              <a:t> </a:t>
            </a:r>
            <a:r>
              <a:rPr lang="en-US" sz="2000" dirty="0"/>
              <a:t>(Q</a:t>
            </a:r>
            <a:r>
              <a:rPr lang="en-US" sz="2000" baseline="30000" dirty="0"/>
              <a:t>**</a:t>
            </a:r>
            <a:r>
              <a:rPr lang="en-US" sz="2000" dirty="0"/>
              <a:t>)</a:t>
            </a:r>
          </a:p>
        </p:txBody>
      </p:sp>
      <p:sp>
        <p:nvSpPr>
          <p:cNvPr id="156" name="Text Box 58">
            <a:extLst>
              <a:ext uri="{FF2B5EF4-FFF2-40B4-BE49-F238E27FC236}">
                <a16:creationId xmlns:a16="http://schemas.microsoft.com/office/drawing/2014/main" id="{32E8BAB6-842F-6655-675E-F93B5A162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35" y="4613809"/>
            <a:ext cx="6479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Q</a:t>
            </a:r>
            <a:r>
              <a:rPr lang="en-US" sz="2000" baseline="30000" dirty="0" err="1"/>
              <a:t>t+dt</a:t>
            </a:r>
            <a:endParaRPr lang="en-US" sz="2000" dirty="0"/>
          </a:p>
        </p:txBody>
      </p:sp>
      <p:sp>
        <p:nvSpPr>
          <p:cNvPr id="157" name="Text Box 59">
            <a:extLst>
              <a:ext uri="{FF2B5EF4-FFF2-40B4-BE49-F238E27FC236}">
                <a16:creationId xmlns:a16="http://schemas.microsoft.com/office/drawing/2014/main" id="{52ED0FF0-628F-E4BA-8D16-0415C1E17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748" y="1234020"/>
            <a:ext cx="30491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3rd order </a:t>
            </a:r>
            <a:r>
              <a:rPr lang="en-US" dirty="0" err="1">
                <a:solidFill>
                  <a:srgbClr val="FF0000"/>
                </a:solidFill>
              </a:rPr>
              <a:t>Runge-Kutta</a:t>
            </a:r>
            <a:r>
              <a:rPr lang="en-US" dirty="0">
                <a:solidFill>
                  <a:srgbClr val="FF0000"/>
                </a:solidFill>
              </a:rPr>
              <a:t>, 3 steps</a:t>
            </a:r>
          </a:p>
        </p:txBody>
      </p:sp>
      <p:sp>
        <p:nvSpPr>
          <p:cNvPr id="158" name="Rectangle 61">
            <a:extLst>
              <a:ext uri="{FF2B5EF4-FFF2-40B4-BE49-F238E27FC236}">
                <a16:creationId xmlns:a16="http://schemas.microsoft.com/office/drawing/2014/main" id="{6E9B2F4D-1EC9-F5D3-B508-717790D67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674" y="1211795"/>
            <a:ext cx="4181475" cy="47069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33599C41-3D1E-6B36-ACAA-1ED1522A1202}"/>
              </a:ext>
            </a:extLst>
          </p:cNvPr>
          <p:cNvCxnSpPr>
            <a:cxnSpLocks/>
          </p:cNvCxnSpPr>
          <p:nvPr/>
        </p:nvCxnSpPr>
        <p:spPr>
          <a:xfrm flipV="1">
            <a:off x="2951356" y="3276865"/>
            <a:ext cx="3162522" cy="2053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8E521914-9BD3-BFFE-36EB-94EF3DCEC37D}"/>
              </a:ext>
            </a:extLst>
          </p:cNvPr>
          <p:cNvCxnSpPr>
            <a:cxnSpLocks/>
          </p:cNvCxnSpPr>
          <p:nvPr/>
        </p:nvCxnSpPr>
        <p:spPr>
          <a:xfrm flipV="1">
            <a:off x="6113878" y="2507608"/>
            <a:ext cx="1320800" cy="769257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6378E9A-BE29-87E5-BD73-6DB87D04F256}"/>
              </a:ext>
            </a:extLst>
          </p:cNvPr>
          <p:cNvCxnSpPr>
            <a:cxnSpLocks/>
          </p:cNvCxnSpPr>
          <p:nvPr/>
        </p:nvCxnSpPr>
        <p:spPr>
          <a:xfrm>
            <a:off x="6121135" y="3269608"/>
            <a:ext cx="1335314" cy="602343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C2044B9-957F-2F0C-D77D-1C28F41F74E8}"/>
              </a:ext>
            </a:extLst>
          </p:cNvPr>
          <p:cNvCxnSpPr>
            <a:cxnSpLocks/>
          </p:cNvCxnSpPr>
          <p:nvPr/>
        </p:nvCxnSpPr>
        <p:spPr>
          <a:xfrm>
            <a:off x="6113878" y="3269608"/>
            <a:ext cx="1342571" cy="1966686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31E0224-460C-4DC2-D0B0-69D0E729CC90}"/>
              </a:ext>
            </a:extLst>
          </p:cNvPr>
          <p:cNvCxnSpPr>
            <a:cxnSpLocks/>
          </p:cNvCxnSpPr>
          <p:nvPr/>
        </p:nvCxnSpPr>
        <p:spPr>
          <a:xfrm>
            <a:off x="7550793" y="2420524"/>
            <a:ext cx="1023256" cy="0"/>
          </a:xfrm>
          <a:prstGeom prst="line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5070E02-1EC2-BD81-0199-108B060FC318}"/>
              </a:ext>
            </a:extLst>
          </p:cNvPr>
          <p:cNvCxnSpPr>
            <a:cxnSpLocks/>
          </p:cNvCxnSpPr>
          <p:nvPr/>
        </p:nvCxnSpPr>
        <p:spPr>
          <a:xfrm>
            <a:off x="7537999" y="3791709"/>
            <a:ext cx="1595437" cy="0"/>
          </a:xfrm>
          <a:prstGeom prst="line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F920684-651B-8302-88F1-43C2BD5F0A23}"/>
              </a:ext>
            </a:extLst>
          </p:cNvPr>
          <p:cNvCxnSpPr>
            <a:cxnSpLocks/>
          </p:cNvCxnSpPr>
          <p:nvPr/>
        </p:nvCxnSpPr>
        <p:spPr>
          <a:xfrm>
            <a:off x="7537998" y="5156051"/>
            <a:ext cx="3191422" cy="0"/>
          </a:xfrm>
          <a:prstGeom prst="line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251B3-142D-655C-FE11-86344B8874F6}"/>
              </a:ext>
            </a:extLst>
          </p:cNvPr>
          <p:cNvSpPr/>
          <p:nvPr/>
        </p:nvSpPr>
        <p:spPr>
          <a:xfrm>
            <a:off x="-1" y="1812758"/>
            <a:ext cx="5967663" cy="44628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E840-4C6C-A6C7-61BE-9C9E43A803FB}"/>
              </a:ext>
            </a:extLst>
          </p:cNvPr>
          <p:cNvSpPr txBox="1"/>
          <p:nvPr/>
        </p:nvSpPr>
        <p:spPr>
          <a:xfrm>
            <a:off x="177187" y="1861174"/>
            <a:ext cx="5654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Call physics</a:t>
            </a:r>
          </a:p>
          <a:p>
            <a:endParaRPr lang="en-US" sz="1800" dirty="0"/>
          </a:p>
          <a:p>
            <a:r>
              <a:rPr lang="en-US" sz="1800" dirty="0"/>
              <a:t>Do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r>
              <a:rPr lang="en-US" sz="1800" dirty="0"/>
              <a:t>	Do rk3_step = 1, 3</a:t>
            </a:r>
          </a:p>
          <a:p>
            <a:r>
              <a:rPr lang="en-US" sz="1800" dirty="0"/>
              <a:t>		</a:t>
            </a:r>
            <a:r>
              <a:rPr lang="en-US" sz="1800" i="1" dirty="0"/>
              <a:t>compute large-time-step tendency</a:t>
            </a:r>
            <a:endParaRPr lang="en-US" sz="1800" dirty="0"/>
          </a:p>
          <a:p>
            <a:r>
              <a:rPr lang="en-US" sz="1800" dirty="0"/>
              <a:t>		Do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		</a:t>
            </a:r>
            <a:r>
              <a:rPr lang="en-US" sz="1800" i="1" dirty="0"/>
              <a:t>update u</a:t>
            </a:r>
          </a:p>
          <a:p>
            <a:r>
              <a:rPr lang="en-US" sz="1800" dirty="0"/>
              <a:t>			</a:t>
            </a:r>
            <a:r>
              <a:rPr lang="en-US" sz="1800" i="1" dirty="0"/>
              <a:t>update rho, theta and w</a:t>
            </a:r>
          </a:p>
          <a:p>
            <a:r>
              <a:rPr lang="en-US" sz="1800" dirty="0"/>
              <a:t>		End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End rk3_step</a:t>
            </a:r>
          </a:p>
          <a:p>
            <a:r>
              <a:rPr lang="en-US" sz="1800" dirty="0"/>
              <a:t>End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Do scalar_rk3_step = 1, 3</a:t>
            </a:r>
          </a:p>
          <a:p>
            <a:r>
              <a:rPr lang="en-US" sz="1800" dirty="0"/>
              <a:t>	</a:t>
            </a:r>
            <a:r>
              <a:rPr lang="en-US" sz="1800" i="1" dirty="0"/>
              <a:t>scalar RK3 transport</a:t>
            </a:r>
          </a:p>
          <a:p>
            <a:r>
              <a:rPr lang="en-US" sz="1800" dirty="0"/>
              <a:t>End scalar_rk3_step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04067-94FC-F527-8CE4-A6B03E125A16}"/>
              </a:ext>
            </a:extLst>
          </p:cNvPr>
          <p:cNvSpPr txBox="1"/>
          <p:nvPr/>
        </p:nvSpPr>
        <p:spPr>
          <a:xfrm>
            <a:off x="1459197" y="1296968"/>
            <a:ext cx="312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Default time integration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086F4C-B3B9-709E-5786-02F1B46D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F03F1-90EB-0C9A-83EB-995E53359873}"/>
              </a:ext>
            </a:extLst>
          </p:cNvPr>
          <p:cNvSpPr txBox="1"/>
          <p:nvPr/>
        </p:nvSpPr>
        <p:spPr>
          <a:xfrm>
            <a:off x="7717003" y="2412368"/>
            <a:ext cx="353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Allows for smaller dynamics timesteps relative to scalar transport timestep and the main physics timestep.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A5FE5E-9492-7A02-C9BD-CE657D65E8E1}"/>
              </a:ext>
            </a:extLst>
          </p:cNvPr>
          <p:cNvSpPr txBox="1"/>
          <p:nvPr/>
        </p:nvSpPr>
        <p:spPr>
          <a:xfrm>
            <a:off x="7717003" y="3999531"/>
            <a:ext cx="4207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We can use any transport scheme here</a:t>
            </a:r>
          </a:p>
          <a:p>
            <a:r>
              <a:rPr lang="en-US" sz="1800" dirty="0"/>
              <a:t>(we are not limited to RK3)</a:t>
            </a:r>
          </a:p>
          <a:p>
            <a:r>
              <a:rPr lang="en-US" sz="1800" dirty="0"/>
              <a:t>Scalar transport and physics are the  expensive pieces in most applications.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4295B1-2B36-771C-9F63-B92818D9FCCF}"/>
              </a:ext>
            </a:extLst>
          </p:cNvPr>
          <p:cNvCxnSpPr>
            <a:cxnSpLocks/>
          </p:cNvCxnSpPr>
          <p:nvPr/>
        </p:nvCxnSpPr>
        <p:spPr>
          <a:xfrm flipH="1">
            <a:off x="2875561" y="2607433"/>
            <a:ext cx="481771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95CA3716-835B-214D-C538-ED9E8E780A1E}"/>
              </a:ext>
            </a:extLst>
          </p:cNvPr>
          <p:cNvSpPr/>
          <p:nvPr/>
        </p:nvSpPr>
        <p:spPr>
          <a:xfrm flipH="1">
            <a:off x="3449548" y="5186160"/>
            <a:ext cx="317171" cy="914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EF187F-6025-123B-CE1D-97B45857A46B}"/>
              </a:ext>
            </a:extLst>
          </p:cNvPr>
          <p:cNvCxnSpPr>
            <a:cxnSpLocks/>
          </p:cNvCxnSpPr>
          <p:nvPr/>
        </p:nvCxnSpPr>
        <p:spPr>
          <a:xfrm flipH="1">
            <a:off x="3829103" y="4225251"/>
            <a:ext cx="3864176" cy="14114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251B3-142D-655C-FE11-86344B8874F6}"/>
              </a:ext>
            </a:extLst>
          </p:cNvPr>
          <p:cNvSpPr/>
          <p:nvPr/>
        </p:nvSpPr>
        <p:spPr>
          <a:xfrm>
            <a:off x="-1" y="1812758"/>
            <a:ext cx="5967663" cy="44628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E840-4C6C-A6C7-61BE-9C9E43A803FB}"/>
              </a:ext>
            </a:extLst>
          </p:cNvPr>
          <p:cNvSpPr txBox="1"/>
          <p:nvPr/>
        </p:nvSpPr>
        <p:spPr>
          <a:xfrm>
            <a:off x="177187" y="1861174"/>
            <a:ext cx="5654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Call physics</a:t>
            </a:r>
          </a:p>
          <a:p>
            <a:endParaRPr lang="en-US" sz="1800" dirty="0"/>
          </a:p>
          <a:p>
            <a:r>
              <a:rPr lang="en-US" sz="1800" dirty="0"/>
              <a:t>Do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r>
              <a:rPr lang="en-US" sz="1800" dirty="0"/>
              <a:t>	Do rk3_step = 1, 3</a:t>
            </a:r>
          </a:p>
          <a:p>
            <a:r>
              <a:rPr lang="en-US" sz="1800" dirty="0"/>
              <a:t>		</a:t>
            </a:r>
            <a:r>
              <a:rPr lang="en-US" sz="1800" i="1" dirty="0"/>
              <a:t>compute large-time-step tendency</a:t>
            </a:r>
            <a:endParaRPr lang="en-US" sz="1800" dirty="0"/>
          </a:p>
          <a:p>
            <a:r>
              <a:rPr lang="en-US" sz="1800" dirty="0"/>
              <a:t>		Do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		</a:t>
            </a:r>
            <a:r>
              <a:rPr lang="en-US" sz="1800" i="1" dirty="0"/>
              <a:t>update u</a:t>
            </a:r>
          </a:p>
          <a:p>
            <a:r>
              <a:rPr lang="en-US" sz="1800" dirty="0"/>
              <a:t>			</a:t>
            </a:r>
            <a:r>
              <a:rPr lang="en-US" sz="1800" i="1" dirty="0"/>
              <a:t>update rho, theta and w</a:t>
            </a:r>
          </a:p>
          <a:p>
            <a:r>
              <a:rPr lang="en-US" sz="1800" dirty="0"/>
              <a:t>		End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End rk3_step</a:t>
            </a:r>
          </a:p>
          <a:p>
            <a:r>
              <a:rPr lang="en-US" sz="1800" dirty="0"/>
              <a:t>End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Do scalar_rk3_step = 1, 3</a:t>
            </a:r>
          </a:p>
          <a:p>
            <a:r>
              <a:rPr lang="en-US" sz="1800" dirty="0"/>
              <a:t>	</a:t>
            </a:r>
            <a:r>
              <a:rPr lang="en-US" sz="1800" i="1" dirty="0"/>
              <a:t>scalar RK3 transport</a:t>
            </a:r>
          </a:p>
          <a:p>
            <a:r>
              <a:rPr lang="en-US" sz="1800" dirty="0"/>
              <a:t>End scalar_rk3_step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04067-94FC-F527-8CE4-A6B03E125A16}"/>
              </a:ext>
            </a:extLst>
          </p:cNvPr>
          <p:cNvSpPr txBox="1"/>
          <p:nvPr/>
        </p:nvSpPr>
        <p:spPr>
          <a:xfrm>
            <a:off x="1459197" y="1296968"/>
            <a:ext cx="312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Default time integration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086F4C-B3B9-709E-5786-02F1B46D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DFA991-A3D6-2B3D-C5DD-3EB455898D28}"/>
              </a:ext>
            </a:extLst>
          </p:cNvPr>
          <p:cNvCxnSpPr>
            <a:cxnSpLocks/>
          </p:cNvCxnSpPr>
          <p:nvPr/>
        </p:nvCxnSpPr>
        <p:spPr>
          <a:xfrm flipH="1">
            <a:off x="2898128" y="2610160"/>
            <a:ext cx="269978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0704F6-77FD-7D74-8536-9E1FF4273AB5}"/>
              </a:ext>
            </a:extLst>
          </p:cNvPr>
          <p:cNvCxnSpPr>
            <a:cxnSpLocks/>
          </p:cNvCxnSpPr>
          <p:nvPr/>
        </p:nvCxnSpPr>
        <p:spPr>
          <a:xfrm flipH="1">
            <a:off x="4089170" y="3435795"/>
            <a:ext cx="281715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BCA120-FD27-448C-9C9E-7F6B6BC309E4}"/>
              </a:ext>
            </a:extLst>
          </p:cNvPr>
          <p:cNvSpPr txBox="1">
            <a:spLocks/>
          </p:cNvSpPr>
          <p:nvPr/>
        </p:nvSpPr>
        <p:spPr>
          <a:xfrm>
            <a:off x="6585972" y="1248322"/>
            <a:ext cx="5482597" cy="2695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&amp;</a:t>
            </a:r>
            <a:r>
              <a:rPr lang="en-US" sz="1800" dirty="0" err="1"/>
              <a:t>nhyd_model</a:t>
            </a:r>
            <a:endParaRPr lang="en-US" sz="1800" dirty="0"/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config_dt</a:t>
            </a:r>
            <a:r>
              <a:rPr lang="en-US" sz="1800" dirty="0"/>
              <a:t> = 90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config_start_time</a:t>
            </a:r>
            <a:r>
              <a:rPr lang="en-US" sz="1800" dirty="0"/>
              <a:t> = ”2010-10-23_00:00:00"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config_run_duration</a:t>
            </a:r>
            <a:r>
              <a:rPr lang="en-US" sz="1800" dirty="0"/>
              <a:t> = ”5_00:00:00”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dirty="0"/>
              <a:t>      </a:t>
            </a:r>
            <a:r>
              <a:rPr lang="en-US" sz="1800" dirty="0" err="1"/>
              <a:t>config_split_dynamics_transport</a:t>
            </a:r>
            <a:r>
              <a:rPr lang="en-US" sz="1800" dirty="0"/>
              <a:t> = true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config_dynamics_split_steps</a:t>
            </a:r>
            <a:r>
              <a:rPr lang="en-US" sz="1800" dirty="0"/>
              <a:t> = 3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config_number_of_sub_steps</a:t>
            </a:r>
            <a:r>
              <a:rPr lang="en-US" sz="1800" dirty="0"/>
              <a:t> = 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dirty="0"/>
              <a:t>      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DBB0D-17B2-5E50-9E6F-08018291EAA1}"/>
              </a:ext>
            </a:extLst>
          </p:cNvPr>
          <p:cNvSpPr txBox="1"/>
          <p:nvPr/>
        </p:nvSpPr>
        <p:spPr>
          <a:xfrm>
            <a:off x="10669417" y="3228261"/>
            <a:ext cx="122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Default time integration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B5E44-1FA7-AD44-A73A-80C4510BAA8A}"/>
              </a:ext>
            </a:extLst>
          </p:cNvPr>
          <p:cNvSpPr txBox="1"/>
          <p:nvPr/>
        </p:nvSpPr>
        <p:spPr>
          <a:xfrm>
            <a:off x="6932802" y="5206300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>
                <a:solidFill>
                  <a:srgbClr val="FF0000"/>
                </a:solidFill>
              </a:rPr>
              <a:t>In the file “</a:t>
            </a:r>
            <a:r>
              <a:rPr lang="en-US" sz="2000" i="1" u="sng" dirty="0" err="1">
                <a:solidFill>
                  <a:srgbClr val="FF0000"/>
                </a:solidFill>
              </a:rPr>
              <a:t>namelist.atmosphere</a:t>
            </a:r>
            <a:r>
              <a:rPr lang="en-US" sz="2000" i="1" u="sng" dirty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0EA710-1F33-45F5-F681-A19A9CBB8FE0}"/>
              </a:ext>
            </a:extLst>
          </p:cNvPr>
          <p:cNvCxnSpPr>
            <a:cxnSpLocks/>
          </p:cNvCxnSpPr>
          <p:nvPr/>
        </p:nvCxnSpPr>
        <p:spPr>
          <a:xfrm flipV="1">
            <a:off x="8648246" y="3785579"/>
            <a:ext cx="1" cy="14207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639E25-64D3-AD44-37D1-A1C890C1E51B}"/>
              </a:ext>
            </a:extLst>
          </p:cNvPr>
          <p:cNvCxnSpPr>
            <a:cxnSpLocks/>
          </p:cNvCxnSpPr>
          <p:nvPr/>
        </p:nvCxnSpPr>
        <p:spPr>
          <a:xfrm>
            <a:off x="5597912" y="2609385"/>
            <a:ext cx="1293542" cy="4757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52352F-66F5-07FA-6234-52428656F195}"/>
              </a:ext>
            </a:extLst>
          </p:cNvPr>
          <p:cNvCxnSpPr>
            <a:cxnSpLocks/>
          </p:cNvCxnSpPr>
          <p:nvPr/>
        </p:nvCxnSpPr>
        <p:spPr>
          <a:xfrm flipH="1" flipV="1">
            <a:off x="11004871" y="2878613"/>
            <a:ext cx="279013" cy="3496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251B3-142D-655C-FE11-86344B8874F6}"/>
              </a:ext>
            </a:extLst>
          </p:cNvPr>
          <p:cNvSpPr/>
          <p:nvPr/>
        </p:nvSpPr>
        <p:spPr>
          <a:xfrm>
            <a:off x="-1" y="1812758"/>
            <a:ext cx="5967663" cy="44628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E840-4C6C-A6C7-61BE-9C9E43A803FB}"/>
              </a:ext>
            </a:extLst>
          </p:cNvPr>
          <p:cNvSpPr txBox="1"/>
          <p:nvPr/>
        </p:nvSpPr>
        <p:spPr>
          <a:xfrm>
            <a:off x="177187" y="1861174"/>
            <a:ext cx="5654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Call physics</a:t>
            </a:r>
          </a:p>
          <a:p>
            <a:endParaRPr lang="en-US" sz="1800" dirty="0"/>
          </a:p>
          <a:p>
            <a:r>
              <a:rPr lang="en-US" sz="1800" dirty="0"/>
              <a:t>Do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r>
              <a:rPr lang="en-US" sz="1800" dirty="0"/>
              <a:t>	Do rk3_step = 1, 3</a:t>
            </a:r>
          </a:p>
          <a:p>
            <a:r>
              <a:rPr lang="en-US" sz="1800" dirty="0"/>
              <a:t>		</a:t>
            </a:r>
            <a:r>
              <a:rPr lang="en-US" sz="1800" i="1" dirty="0"/>
              <a:t>compute large-time-step tendency</a:t>
            </a:r>
            <a:endParaRPr lang="en-US" sz="1800" dirty="0"/>
          </a:p>
          <a:p>
            <a:r>
              <a:rPr lang="en-US" sz="1800" dirty="0"/>
              <a:t>		Do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		</a:t>
            </a:r>
            <a:r>
              <a:rPr lang="en-US" sz="1800" i="1" dirty="0"/>
              <a:t>update u</a:t>
            </a:r>
          </a:p>
          <a:p>
            <a:r>
              <a:rPr lang="en-US" sz="1800" dirty="0"/>
              <a:t>			</a:t>
            </a:r>
            <a:r>
              <a:rPr lang="en-US" sz="1800" i="1" dirty="0"/>
              <a:t>update rho, theta and w</a:t>
            </a:r>
          </a:p>
          <a:p>
            <a:r>
              <a:rPr lang="en-US" sz="1800" dirty="0"/>
              <a:t>		End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End rk3_step</a:t>
            </a:r>
          </a:p>
          <a:p>
            <a:r>
              <a:rPr lang="en-US" sz="1800" dirty="0"/>
              <a:t>End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Do scalar_rk3_step = 1, 3</a:t>
            </a:r>
          </a:p>
          <a:p>
            <a:r>
              <a:rPr lang="en-US" sz="1800" dirty="0"/>
              <a:t>	</a:t>
            </a:r>
            <a:r>
              <a:rPr lang="en-US" sz="1800" i="1" dirty="0"/>
              <a:t>scalar RK3 transport</a:t>
            </a:r>
          </a:p>
          <a:p>
            <a:r>
              <a:rPr lang="en-US" sz="1800" dirty="0"/>
              <a:t>End scalar_rk3_step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04067-94FC-F527-8CE4-A6B03E125A16}"/>
              </a:ext>
            </a:extLst>
          </p:cNvPr>
          <p:cNvSpPr txBox="1"/>
          <p:nvPr/>
        </p:nvSpPr>
        <p:spPr>
          <a:xfrm>
            <a:off x="1459197" y="1296968"/>
            <a:ext cx="312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Default time integration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086F4C-B3B9-709E-5786-02F1B46D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0704F6-77FD-7D74-8536-9E1FF4273AB5}"/>
              </a:ext>
            </a:extLst>
          </p:cNvPr>
          <p:cNvCxnSpPr>
            <a:cxnSpLocks/>
          </p:cNvCxnSpPr>
          <p:nvPr/>
        </p:nvCxnSpPr>
        <p:spPr>
          <a:xfrm flipH="1">
            <a:off x="4089170" y="3435795"/>
            <a:ext cx="2817152" cy="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BCA120-FD27-448C-9C9E-7F6B6BC309E4}"/>
              </a:ext>
            </a:extLst>
          </p:cNvPr>
          <p:cNvSpPr txBox="1">
            <a:spLocks/>
          </p:cNvSpPr>
          <p:nvPr/>
        </p:nvSpPr>
        <p:spPr>
          <a:xfrm>
            <a:off x="6585972" y="1248322"/>
            <a:ext cx="5482597" cy="2695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&amp;</a:t>
            </a:r>
            <a:r>
              <a:rPr lang="en-US" sz="1800" dirty="0" err="1"/>
              <a:t>nhyd_model</a:t>
            </a:r>
            <a:endParaRPr lang="en-US" sz="1800" dirty="0"/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config_dt</a:t>
            </a:r>
            <a:r>
              <a:rPr lang="en-US" sz="1800" dirty="0"/>
              <a:t> = 90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config_start_time</a:t>
            </a:r>
            <a:r>
              <a:rPr lang="en-US" sz="1800" dirty="0"/>
              <a:t> = ”2010-10-23_00:00:00"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config_run_duration</a:t>
            </a:r>
            <a:r>
              <a:rPr lang="en-US" sz="1800" dirty="0"/>
              <a:t> = ”5_00:00:00”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dirty="0"/>
              <a:t>      </a:t>
            </a:r>
            <a:r>
              <a:rPr lang="en-US" sz="1800" dirty="0" err="1"/>
              <a:t>config_split_dynamics_transport</a:t>
            </a:r>
            <a:r>
              <a:rPr lang="en-US" sz="1800" dirty="0"/>
              <a:t> = true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config_dynamics_split_steps</a:t>
            </a:r>
            <a:r>
              <a:rPr lang="en-US" sz="1800" dirty="0"/>
              <a:t> = 3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1800" dirty="0"/>
              <a:t>	</a:t>
            </a:r>
            <a:r>
              <a:rPr lang="en-US" sz="1800" dirty="0" err="1"/>
              <a:t>config_number_of_sub_steps</a:t>
            </a:r>
            <a:r>
              <a:rPr lang="en-US" sz="1800" dirty="0"/>
              <a:t> = 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dirty="0"/>
              <a:t>      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DBB0D-17B2-5E50-9E6F-08018291EAA1}"/>
              </a:ext>
            </a:extLst>
          </p:cNvPr>
          <p:cNvSpPr txBox="1"/>
          <p:nvPr/>
        </p:nvSpPr>
        <p:spPr>
          <a:xfrm>
            <a:off x="10669417" y="3228261"/>
            <a:ext cx="1228933" cy="523220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Default time integration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D13A5-A20B-DA1A-E46B-85AD6B2B9816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1004871" y="2878613"/>
            <a:ext cx="279013" cy="349648"/>
          </a:xfrm>
          <a:prstGeom prst="straightConnector1">
            <a:avLst/>
          </a:prstGeom>
          <a:ln w="28575">
            <a:solidFill>
              <a:schemeClr val="bg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5B540E-90B6-556B-1392-D159867D3BDE}"/>
              </a:ext>
            </a:extLst>
          </p:cNvPr>
          <p:cNvSpPr txBox="1"/>
          <p:nvPr/>
        </p:nvSpPr>
        <p:spPr>
          <a:xfrm>
            <a:off x="8930533" y="3957263"/>
            <a:ext cx="291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config_dt</a:t>
            </a:r>
            <a:endParaRPr lang="en-US" dirty="0"/>
          </a:p>
          <a:p>
            <a:pPr algn="ctr"/>
            <a:r>
              <a:rPr lang="en-US" dirty="0" err="1"/>
              <a:t>config_dynamics_split_steps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67DA09-8D56-7FF9-0631-7A0045A90AE6}"/>
              </a:ext>
            </a:extLst>
          </p:cNvPr>
          <p:cNvSpPr txBox="1"/>
          <p:nvPr/>
        </p:nvSpPr>
        <p:spPr>
          <a:xfrm>
            <a:off x="6654447" y="5524809"/>
            <a:ext cx="348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 (scalar transport)   =    </a:t>
            </a:r>
            <a:r>
              <a:rPr lang="en-US" dirty="0" err="1"/>
              <a:t>config_dt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3FCDE-3087-590B-5886-4452BCF40A29}"/>
              </a:ext>
            </a:extLst>
          </p:cNvPr>
          <p:cNvSpPr txBox="1"/>
          <p:nvPr/>
        </p:nvSpPr>
        <p:spPr>
          <a:xfrm>
            <a:off x="8916019" y="4712007"/>
            <a:ext cx="302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 (dynamics)</a:t>
            </a:r>
          </a:p>
          <a:p>
            <a:pPr algn="ctr"/>
            <a:r>
              <a:rPr lang="en-US" dirty="0" err="1"/>
              <a:t>config_number_of_sub_steps</a:t>
            </a:r>
            <a:r>
              <a:rPr lang="en-US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389EE9-6F21-87E7-9C4C-1FD0C006582B}"/>
              </a:ext>
            </a:extLst>
          </p:cNvPr>
          <p:cNvCxnSpPr>
            <a:cxnSpLocks/>
          </p:cNvCxnSpPr>
          <p:nvPr/>
        </p:nvCxnSpPr>
        <p:spPr>
          <a:xfrm>
            <a:off x="9233210" y="4971497"/>
            <a:ext cx="23109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4D57D3-FA02-EFCD-4BC5-5C6DA876F8B5}"/>
              </a:ext>
            </a:extLst>
          </p:cNvPr>
          <p:cNvCxnSpPr>
            <a:cxnSpLocks/>
          </p:cNvCxnSpPr>
          <p:nvPr/>
        </p:nvCxnSpPr>
        <p:spPr>
          <a:xfrm>
            <a:off x="9225776" y="4216755"/>
            <a:ext cx="22599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EC2D34-2143-F63A-B539-715DE2241371}"/>
              </a:ext>
            </a:extLst>
          </p:cNvPr>
          <p:cNvSpPr txBox="1"/>
          <p:nvPr/>
        </p:nvSpPr>
        <p:spPr>
          <a:xfrm>
            <a:off x="7131112" y="4102407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 (dynamics)   =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A48335-C0D9-B9EB-7327-6E0B711BEE02}"/>
              </a:ext>
            </a:extLst>
          </p:cNvPr>
          <p:cNvSpPr txBox="1"/>
          <p:nvPr/>
        </p:nvSpPr>
        <p:spPr>
          <a:xfrm>
            <a:off x="7224749" y="4864408"/>
            <a:ext cx="16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 (acoustic)   =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98619D3-DA7D-B319-4BF2-F6293A498A16}"/>
              </a:ext>
            </a:extLst>
          </p:cNvPr>
          <p:cNvCxnSpPr>
            <a:cxnSpLocks/>
          </p:cNvCxnSpPr>
          <p:nvPr/>
        </p:nvCxnSpPr>
        <p:spPr>
          <a:xfrm flipH="1">
            <a:off x="3142168" y="2853473"/>
            <a:ext cx="2772227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773722-F4B9-E9E6-4EA3-7E94771A142A}"/>
              </a:ext>
            </a:extLst>
          </p:cNvPr>
          <p:cNvCxnSpPr>
            <a:cxnSpLocks/>
          </p:cNvCxnSpPr>
          <p:nvPr/>
        </p:nvCxnSpPr>
        <p:spPr>
          <a:xfrm flipH="1" flipV="1">
            <a:off x="4014439" y="3427141"/>
            <a:ext cx="3226420" cy="15611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096BF46-B4AE-FFA8-34BC-E9214FB27C7D}"/>
              </a:ext>
            </a:extLst>
          </p:cNvPr>
          <p:cNvCxnSpPr>
            <a:cxnSpLocks/>
          </p:cNvCxnSpPr>
          <p:nvPr/>
        </p:nvCxnSpPr>
        <p:spPr>
          <a:xfrm flipH="1" flipV="1">
            <a:off x="2973659" y="5345151"/>
            <a:ext cx="3687335" cy="319669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FC2E0C8-22C7-7F0B-D60E-C1112ADCF5AE}"/>
              </a:ext>
            </a:extLst>
          </p:cNvPr>
          <p:cNvCxnSpPr>
            <a:cxnSpLocks/>
          </p:cNvCxnSpPr>
          <p:nvPr/>
        </p:nvCxnSpPr>
        <p:spPr>
          <a:xfrm>
            <a:off x="5887844" y="2854712"/>
            <a:ext cx="1271240" cy="13530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43EB86-72CB-7CAC-1C69-466935C502B8}"/>
              </a:ext>
            </a:extLst>
          </p:cNvPr>
          <p:cNvCxnSpPr>
            <a:cxnSpLocks/>
          </p:cNvCxnSpPr>
          <p:nvPr/>
        </p:nvCxnSpPr>
        <p:spPr>
          <a:xfrm flipH="1">
            <a:off x="2898128" y="2610160"/>
            <a:ext cx="2699784" cy="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2FC4C2-DC04-2FA3-A001-09EC2E1F09D2}"/>
              </a:ext>
            </a:extLst>
          </p:cNvPr>
          <p:cNvCxnSpPr>
            <a:cxnSpLocks/>
          </p:cNvCxnSpPr>
          <p:nvPr/>
        </p:nvCxnSpPr>
        <p:spPr>
          <a:xfrm>
            <a:off x="5597912" y="2609385"/>
            <a:ext cx="1293542" cy="475786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A5FB7F6-8E8F-D284-1847-039675DE3548}"/>
              </a:ext>
            </a:extLst>
          </p:cNvPr>
          <p:cNvSpPr/>
          <p:nvPr/>
        </p:nvSpPr>
        <p:spPr>
          <a:xfrm>
            <a:off x="258198" y="4538028"/>
            <a:ext cx="11607590" cy="16694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D490D8-7FC6-44E0-F828-D13911DF559A}"/>
              </a:ext>
            </a:extLst>
          </p:cNvPr>
          <p:cNvSpPr/>
          <p:nvPr/>
        </p:nvSpPr>
        <p:spPr>
          <a:xfrm>
            <a:off x="264250" y="1934475"/>
            <a:ext cx="11607590" cy="25111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E8FFCD-A35A-93C0-D1ED-0BEC2CE4B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  <a:p>
            <a:pPr algn="ctr" eaLnBrk="1" hangingPunct="1">
              <a:defRPr/>
            </a:pPr>
            <a:r>
              <a:rPr lang="en-US" sz="2800" i="1" kern="0" dirty="0">
                <a:ea typeface="+mj-ea"/>
                <a:cs typeface="Times New Roman"/>
              </a:rPr>
              <a:t>Default configuration summary</a:t>
            </a:r>
          </a:p>
        </p:txBody>
      </p:sp>
      <p:sp>
        <p:nvSpPr>
          <p:cNvPr id="6" name="Text Box 40">
            <a:extLst>
              <a:ext uri="{FF2B5EF4-FFF2-40B4-BE49-F238E27FC236}">
                <a16:creationId xmlns:a16="http://schemas.microsoft.com/office/drawing/2014/main" id="{5DFA1743-A5B0-5114-D693-262D0AA52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4" y="3101988"/>
            <a:ext cx="22794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t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7459D1B8-A397-0277-6D4F-E2BAAD2C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419" y="3106307"/>
            <a:ext cx="61266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t+dt</a:t>
            </a:r>
            <a:r>
              <a:rPr lang="en-US" sz="1200" baseline="-25000" dirty="0" err="1"/>
              <a:t>dyn</a:t>
            </a:r>
            <a:endParaRPr lang="en-US" sz="1200" dirty="0"/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8619A15-DFB0-69CF-63A2-61EB4E3A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797" y="2457919"/>
            <a:ext cx="4411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U(t)</a:t>
            </a: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9CE1AA49-32A7-46B0-C99B-725986215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49" y="2457924"/>
            <a:ext cx="82586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U(</a:t>
            </a:r>
            <a:r>
              <a:rPr lang="en-US" sz="1200" dirty="0" err="1"/>
              <a:t>t+dt</a:t>
            </a:r>
            <a:r>
              <a:rPr lang="en-US" sz="1200" baseline="-25000" dirty="0" err="1"/>
              <a:t>dyn</a:t>
            </a:r>
            <a:r>
              <a:rPr lang="en-US" sz="1200" dirty="0"/>
              <a:t>)</a:t>
            </a: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C1A004CA-51E2-E14E-25D0-59A4204D7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740" y="5691943"/>
            <a:ext cx="24878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11" name="Text Box 41">
            <a:extLst>
              <a:ext uri="{FF2B5EF4-FFF2-40B4-BE49-F238E27FC236}">
                <a16:creationId xmlns:a16="http://schemas.microsoft.com/office/drawing/2014/main" id="{B140E4B0-C36A-220F-4726-BA314491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968" y="5722171"/>
            <a:ext cx="5757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t+dt</a:t>
            </a:r>
            <a:endParaRPr lang="en-US" sz="1800" dirty="0"/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F23905FA-35FE-C7DD-2748-16C46D51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732" y="5722171"/>
            <a:ext cx="7681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t+dt</a:t>
            </a:r>
            <a:r>
              <a:rPr lang="en-US" sz="1800" dirty="0"/>
              <a:t>/2</a:t>
            </a:r>
          </a:p>
        </p:txBody>
      </p:sp>
      <p:sp>
        <p:nvSpPr>
          <p:cNvPr id="13" name="Text Box 52">
            <a:extLst>
              <a:ext uri="{FF2B5EF4-FFF2-40B4-BE49-F238E27FC236}">
                <a16:creationId xmlns:a16="http://schemas.microsoft.com/office/drawing/2014/main" id="{5B436B57-85F6-CB9F-E0CF-8A68B1DB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98" y="4834116"/>
            <a:ext cx="4074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Q</a:t>
            </a:r>
            <a:r>
              <a:rPr lang="en-US" sz="1800" baseline="30000" dirty="0"/>
              <a:t>t</a:t>
            </a:r>
            <a:endParaRPr lang="en-US" sz="1800" dirty="0"/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3B91F6BE-D2F2-C360-6ECF-77A19E6F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040" y="4834116"/>
            <a:ext cx="6254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Q</a:t>
            </a:r>
            <a:r>
              <a:rPr lang="en-US" sz="1800" baseline="30000" dirty="0" err="1"/>
              <a:t>t+dt</a:t>
            </a:r>
            <a:endParaRPr lang="en-US" sz="1800" dirty="0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F61007C3-23F0-C5F9-94E7-A9A2D5004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7699" y="5190438"/>
            <a:ext cx="1994" cy="56076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34">
            <a:extLst>
              <a:ext uri="{FF2B5EF4-FFF2-40B4-BE49-F238E27FC236}">
                <a16:creationId xmlns:a16="http://schemas.microsoft.com/office/drawing/2014/main" id="{20AB1387-8A1F-150B-6A73-9524412D1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84403" y="5190438"/>
            <a:ext cx="690" cy="549436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9">
            <a:extLst>
              <a:ext uri="{FF2B5EF4-FFF2-40B4-BE49-F238E27FC236}">
                <a16:creationId xmlns:a16="http://schemas.microsoft.com/office/drawing/2014/main" id="{132D8F9C-8F0C-E58D-57CB-719D2D98F7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3620" y="5341920"/>
            <a:ext cx="9634991" cy="1211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1">
            <a:extLst>
              <a:ext uri="{FF2B5EF4-FFF2-40B4-BE49-F238E27FC236}">
                <a16:creationId xmlns:a16="http://schemas.microsoft.com/office/drawing/2014/main" id="{A82E390F-BA68-0806-77BF-4D1FBCE88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9368" y="5190438"/>
            <a:ext cx="4744" cy="52676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02EEA5-3E1C-0E0B-4AA8-67C40F18D948}"/>
              </a:ext>
            </a:extLst>
          </p:cNvPr>
          <p:cNvCxnSpPr>
            <a:cxnSpLocks/>
          </p:cNvCxnSpPr>
          <p:nvPr/>
        </p:nvCxnSpPr>
        <p:spPr>
          <a:xfrm>
            <a:off x="1486928" y="5674889"/>
            <a:ext cx="4876087" cy="0"/>
          </a:xfrm>
          <a:prstGeom prst="line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31505F-4E0A-014A-2ACD-CF95640CB0F9}"/>
              </a:ext>
            </a:extLst>
          </p:cNvPr>
          <p:cNvCxnSpPr>
            <a:cxnSpLocks/>
          </p:cNvCxnSpPr>
          <p:nvPr/>
        </p:nvCxnSpPr>
        <p:spPr>
          <a:xfrm>
            <a:off x="1488963" y="5524325"/>
            <a:ext cx="9612196" cy="0"/>
          </a:xfrm>
          <a:prstGeom prst="line">
            <a:avLst/>
          </a:prstGeom>
          <a:ln w="12700">
            <a:solidFill>
              <a:schemeClr val="bg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9E43F60-1208-6A16-BA90-C702400191D7}"/>
              </a:ext>
            </a:extLst>
          </p:cNvPr>
          <p:cNvSpPr txBox="1"/>
          <p:nvPr/>
        </p:nvSpPr>
        <p:spPr>
          <a:xfrm>
            <a:off x="4812111" y="1239353"/>
            <a:ext cx="578786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defTabSz="457200">
              <a:spcBef>
                <a:spcPct val="20000"/>
              </a:spcBef>
              <a:defRPr/>
            </a:pPr>
            <a:r>
              <a:rPr lang="en-US" sz="1600" dirty="0" err="1"/>
              <a:t>config_dynamics_split_steps</a:t>
            </a:r>
            <a:r>
              <a:rPr lang="en-US" sz="1600" dirty="0"/>
              <a:t> = 3, </a:t>
            </a:r>
            <a:r>
              <a:rPr lang="en-US" sz="1600" dirty="0" err="1"/>
              <a:t>config_number_of_sub_steps</a:t>
            </a:r>
            <a:r>
              <a:rPr lang="en-US" sz="1600" dirty="0"/>
              <a:t> = 2,</a:t>
            </a:r>
          </a:p>
          <a:p>
            <a:pPr marL="342900" indent="-342900" algn="ctr" defTabSz="457200">
              <a:spcBef>
                <a:spcPct val="20000"/>
              </a:spcBef>
              <a:defRPr/>
            </a:pPr>
            <a:r>
              <a:rPr lang="en-US" sz="1600" dirty="0" err="1"/>
              <a:t>config_time_integration_order</a:t>
            </a:r>
            <a:r>
              <a:rPr lang="en-US" sz="1600" dirty="0"/>
              <a:t> = 2</a:t>
            </a:r>
          </a:p>
        </p:txBody>
      </p:sp>
      <p:sp>
        <p:nvSpPr>
          <p:cNvPr id="22" name="Arc 35">
            <a:extLst>
              <a:ext uri="{FF2B5EF4-FFF2-40B4-BE49-F238E27FC236}">
                <a16:creationId xmlns:a16="http://schemas.microsoft.com/office/drawing/2014/main" id="{1B403F47-E867-5F05-5BEA-644DC4BBF077}"/>
              </a:ext>
            </a:extLst>
          </p:cNvPr>
          <p:cNvSpPr>
            <a:spLocks/>
          </p:cNvSpPr>
          <p:nvPr/>
        </p:nvSpPr>
        <p:spPr bwMode="auto">
          <a:xfrm rot="8029273" flipH="1" flipV="1">
            <a:off x="1783636" y="2264555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7BDF207B-2B1F-1DFB-A302-100228431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360" y="2807768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9">
            <a:extLst>
              <a:ext uri="{FF2B5EF4-FFF2-40B4-BE49-F238E27FC236}">
                <a16:creationId xmlns:a16="http://schemas.microsoft.com/office/drawing/2014/main" id="{EF33D161-5DE6-9442-10A9-ED81408AEE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1141" y="2939751"/>
            <a:ext cx="3208337" cy="190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EEF19761-9312-9301-C526-56D1A818D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0666" y="2822276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5C01CF6A-FE8F-4FB4-CD62-2155FD5AE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8798" y="2800505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rc 35">
            <a:extLst>
              <a:ext uri="{FF2B5EF4-FFF2-40B4-BE49-F238E27FC236}">
                <a16:creationId xmlns:a16="http://schemas.microsoft.com/office/drawing/2014/main" id="{CDB71867-B9F4-A647-EAAA-561061E5C54E}"/>
              </a:ext>
            </a:extLst>
          </p:cNvPr>
          <p:cNvSpPr>
            <a:spLocks/>
          </p:cNvSpPr>
          <p:nvPr/>
        </p:nvSpPr>
        <p:spPr bwMode="auto">
          <a:xfrm rot="8029273" flipH="1" flipV="1">
            <a:off x="3386985" y="2273371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" name="Arc 35">
            <a:extLst>
              <a:ext uri="{FF2B5EF4-FFF2-40B4-BE49-F238E27FC236}">
                <a16:creationId xmlns:a16="http://schemas.microsoft.com/office/drawing/2014/main" id="{C1C6C940-4638-9891-C5FB-F827C0583487}"/>
              </a:ext>
            </a:extLst>
          </p:cNvPr>
          <p:cNvSpPr>
            <a:spLocks/>
          </p:cNvSpPr>
          <p:nvPr/>
        </p:nvSpPr>
        <p:spPr bwMode="auto">
          <a:xfrm rot="18793124" flipH="1" flipV="1">
            <a:off x="1778598" y="2471114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med"/>
            <a:tailEnd type="non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" name="Text Box 40">
            <a:extLst>
              <a:ext uri="{FF2B5EF4-FFF2-40B4-BE49-F238E27FC236}">
                <a16:creationId xmlns:a16="http://schemas.microsoft.com/office/drawing/2014/main" id="{DEBD283F-CB84-29D4-7A14-A57879D3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432" y="4129743"/>
            <a:ext cx="61266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t+dt</a:t>
            </a:r>
            <a:r>
              <a:rPr lang="en-US" sz="1200" baseline="-25000" dirty="0" err="1"/>
              <a:t>dyn</a:t>
            </a:r>
            <a:endParaRPr lang="en-US" sz="1200" dirty="0"/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id="{C976A48B-324B-E504-3718-62366641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598" y="4134062"/>
            <a:ext cx="69762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t+2dt</a:t>
            </a:r>
            <a:r>
              <a:rPr lang="en-US" sz="1200" baseline="-25000" dirty="0"/>
              <a:t>dyn</a:t>
            </a:r>
            <a:endParaRPr lang="en-US" sz="1200" dirty="0"/>
          </a:p>
        </p:txBody>
      </p:sp>
      <p:sp>
        <p:nvSpPr>
          <p:cNvPr id="31" name="Text Box 52">
            <a:extLst>
              <a:ext uri="{FF2B5EF4-FFF2-40B4-BE49-F238E27FC236}">
                <a16:creationId xmlns:a16="http://schemas.microsoft.com/office/drawing/2014/main" id="{CC3318F0-6A83-DA45-1E1C-5B603317B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543" y="3493231"/>
            <a:ext cx="86914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U(t+ </a:t>
            </a:r>
            <a:r>
              <a:rPr lang="en-US" sz="1200" dirty="0" err="1"/>
              <a:t>dt</a:t>
            </a:r>
            <a:r>
              <a:rPr lang="en-US" sz="1200" baseline="-25000" dirty="0" err="1"/>
              <a:t>dyn</a:t>
            </a:r>
            <a:r>
              <a:rPr lang="en-US" sz="1200" dirty="0"/>
              <a:t>)</a:t>
            </a:r>
          </a:p>
        </p:txBody>
      </p:sp>
      <p:sp>
        <p:nvSpPr>
          <p:cNvPr id="32" name="Text Box 52">
            <a:extLst>
              <a:ext uri="{FF2B5EF4-FFF2-40B4-BE49-F238E27FC236}">
                <a16:creationId xmlns:a16="http://schemas.microsoft.com/office/drawing/2014/main" id="{4599733D-5A21-E020-C34C-F90F42B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128" y="3485679"/>
            <a:ext cx="91082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U(t+2dt</a:t>
            </a:r>
            <a:r>
              <a:rPr lang="en-US" sz="1200" baseline="-25000" dirty="0"/>
              <a:t>dyn</a:t>
            </a:r>
            <a:r>
              <a:rPr lang="en-US" sz="1200" dirty="0"/>
              <a:t>)</a:t>
            </a:r>
          </a:p>
        </p:txBody>
      </p:sp>
      <p:sp>
        <p:nvSpPr>
          <p:cNvPr id="33" name="Arc 35">
            <a:extLst>
              <a:ext uri="{FF2B5EF4-FFF2-40B4-BE49-F238E27FC236}">
                <a16:creationId xmlns:a16="http://schemas.microsoft.com/office/drawing/2014/main" id="{B63F1D29-04BF-95E9-DA50-4D226732EDC7}"/>
              </a:ext>
            </a:extLst>
          </p:cNvPr>
          <p:cNvSpPr>
            <a:spLocks/>
          </p:cNvSpPr>
          <p:nvPr/>
        </p:nvSpPr>
        <p:spPr bwMode="auto">
          <a:xfrm rot="8029273" flipH="1" flipV="1">
            <a:off x="4987815" y="3351782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Line 22">
            <a:extLst>
              <a:ext uri="{FF2B5EF4-FFF2-40B4-BE49-F238E27FC236}">
                <a16:creationId xmlns:a16="http://schemas.microsoft.com/office/drawing/2014/main" id="{AFACE1C7-69D5-34FC-C5DF-F54522409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7539" y="3835523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9">
            <a:extLst>
              <a:ext uri="{FF2B5EF4-FFF2-40B4-BE49-F238E27FC236}">
                <a16:creationId xmlns:a16="http://schemas.microsoft.com/office/drawing/2014/main" id="{B3D0B202-7580-FF6B-38C8-D7559B1A67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5320" y="3967506"/>
            <a:ext cx="3208337" cy="190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2E35C668-7F5C-FF35-3398-40067CD74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45" y="3850031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6BA551F7-644F-6E5A-485F-BE1E7911E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2977" y="3828260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rc 35">
            <a:extLst>
              <a:ext uri="{FF2B5EF4-FFF2-40B4-BE49-F238E27FC236}">
                <a16:creationId xmlns:a16="http://schemas.microsoft.com/office/drawing/2014/main" id="{9C9C53C8-A26A-72B6-7B50-2041C0D4EF05}"/>
              </a:ext>
            </a:extLst>
          </p:cNvPr>
          <p:cNvSpPr>
            <a:spLocks/>
          </p:cNvSpPr>
          <p:nvPr/>
        </p:nvSpPr>
        <p:spPr bwMode="auto">
          <a:xfrm rot="8029273" flipH="1" flipV="1">
            <a:off x="6591164" y="3360598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" name="Arc 35">
            <a:extLst>
              <a:ext uri="{FF2B5EF4-FFF2-40B4-BE49-F238E27FC236}">
                <a16:creationId xmlns:a16="http://schemas.microsoft.com/office/drawing/2014/main" id="{5C771D25-7FB9-BED9-40FE-78A8E5E7084D}"/>
              </a:ext>
            </a:extLst>
          </p:cNvPr>
          <p:cNvSpPr>
            <a:spLocks/>
          </p:cNvSpPr>
          <p:nvPr/>
        </p:nvSpPr>
        <p:spPr bwMode="auto">
          <a:xfrm rot="18793124" flipH="1" flipV="1">
            <a:off x="4982777" y="3558341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med"/>
            <a:tailEnd type="non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882FD406-550E-A360-9419-10C62FCD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756" y="3035234"/>
            <a:ext cx="69762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t+2dt</a:t>
            </a:r>
            <a:r>
              <a:rPr lang="en-US" sz="1200" baseline="-25000" dirty="0"/>
              <a:t>dyn</a:t>
            </a:r>
            <a:endParaRPr lang="en-US" sz="1200" dirty="0"/>
          </a:p>
        </p:txBody>
      </p:sp>
      <p:sp>
        <p:nvSpPr>
          <p:cNvPr id="41" name="Text Box 47">
            <a:extLst>
              <a:ext uri="{FF2B5EF4-FFF2-40B4-BE49-F238E27FC236}">
                <a16:creationId xmlns:a16="http://schemas.microsoft.com/office/drawing/2014/main" id="{07BDDB54-83EF-C791-EB43-9CAF5334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3922" y="3039553"/>
            <a:ext cx="69762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t+3dt</a:t>
            </a:r>
            <a:r>
              <a:rPr lang="en-US" sz="1200" baseline="-25000" dirty="0"/>
              <a:t>dyn</a:t>
            </a:r>
            <a:endParaRPr lang="en-US" sz="1200" dirty="0"/>
          </a:p>
        </p:txBody>
      </p:sp>
      <p:sp>
        <p:nvSpPr>
          <p:cNvPr id="42" name="Text Box 52">
            <a:extLst>
              <a:ext uri="{FF2B5EF4-FFF2-40B4-BE49-F238E27FC236}">
                <a16:creationId xmlns:a16="http://schemas.microsoft.com/office/drawing/2014/main" id="{67062E43-44F8-7B53-A108-7057D89A8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867" y="2398722"/>
            <a:ext cx="95410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U(t+ 2dt</a:t>
            </a:r>
            <a:r>
              <a:rPr lang="en-US" sz="1200" baseline="-25000" dirty="0"/>
              <a:t>dyn</a:t>
            </a:r>
            <a:r>
              <a:rPr lang="en-US" sz="1200" dirty="0"/>
              <a:t>)</a:t>
            </a:r>
          </a:p>
        </p:txBody>
      </p:sp>
      <p:sp>
        <p:nvSpPr>
          <p:cNvPr id="43" name="Text Box 52">
            <a:extLst>
              <a:ext uri="{FF2B5EF4-FFF2-40B4-BE49-F238E27FC236}">
                <a16:creationId xmlns:a16="http://schemas.microsoft.com/office/drawing/2014/main" id="{06364D41-CF00-7695-0B9D-3D4C374A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52" y="2391170"/>
            <a:ext cx="91082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U(t+3dt</a:t>
            </a:r>
            <a:r>
              <a:rPr lang="en-US" sz="1200" baseline="-25000" dirty="0"/>
              <a:t>dyn</a:t>
            </a:r>
            <a:r>
              <a:rPr lang="en-US" sz="1200" dirty="0"/>
              <a:t>)</a:t>
            </a:r>
          </a:p>
        </p:txBody>
      </p:sp>
      <p:sp>
        <p:nvSpPr>
          <p:cNvPr id="44" name="Arc 35">
            <a:extLst>
              <a:ext uri="{FF2B5EF4-FFF2-40B4-BE49-F238E27FC236}">
                <a16:creationId xmlns:a16="http://schemas.microsoft.com/office/drawing/2014/main" id="{4262DB6E-9751-E2F2-CA17-1D6A9C7067B8}"/>
              </a:ext>
            </a:extLst>
          </p:cNvPr>
          <p:cNvSpPr>
            <a:spLocks/>
          </p:cNvSpPr>
          <p:nvPr/>
        </p:nvSpPr>
        <p:spPr bwMode="auto">
          <a:xfrm rot="8029273" flipH="1" flipV="1">
            <a:off x="8178139" y="2197801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5" name="Line 22">
            <a:extLst>
              <a:ext uri="{FF2B5EF4-FFF2-40B4-BE49-F238E27FC236}">
                <a16:creationId xmlns:a16="http://schemas.microsoft.com/office/drawing/2014/main" id="{DAAC02C0-63C2-E0CD-7286-17CB32A87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7863" y="2741014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9">
            <a:extLst>
              <a:ext uri="{FF2B5EF4-FFF2-40B4-BE49-F238E27FC236}">
                <a16:creationId xmlns:a16="http://schemas.microsoft.com/office/drawing/2014/main" id="{17B45649-5C5B-4AE0-A9A5-EE4857FF7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5644" y="2872997"/>
            <a:ext cx="3208337" cy="190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31">
            <a:extLst>
              <a:ext uri="{FF2B5EF4-FFF2-40B4-BE49-F238E27FC236}">
                <a16:creationId xmlns:a16="http://schemas.microsoft.com/office/drawing/2014/main" id="{3540CFFC-ED80-4203-C489-5BE68D554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5169" y="2755522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4">
            <a:extLst>
              <a:ext uri="{FF2B5EF4-FFF2-40B4-BE49-F238E27FC236}">
                <a16:creationId xmlns:a16="http://schemas.microsoft.com/office/drawing/2014/main" id="{A9DF51BA-E796-7DA6-BA22-40F694BA7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03301" y="2733751"/>
            <a:ext cx="0" cy="279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rc 35">
            <a:extLst>
              <a:ext uri="{FF2B5EF4-FFF2-40B4-BE49-F238E27FC236}">
                <a16:creationId xmlns:a16="http://schemas.microsoft.com/office/drawing/2014/main" id="{2122370B-0530-7B85-FAA3-389966D088B8}"/>
              </a:ext>
            </a:extLst>
          </p:cNvPr>
          <p:cNvSpPr>
            <a:spLocks/>
          </p:cNvSpPr>
          <p:nvPr/>
        </p:nvSpPr>
        <p:spPr bwMode="auto">
          <a:xfrm rot="8029273" flipH="1" flipV="1">
            <a:off x="9781488" y="2206617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" name="Arc 35">
            <a:extLst>
              <a:ext uri="{FF2B5EF4-FFF2-40B4-BE49-F238E27FC236}">
                <a16:creationId xmlns:a16="http://schemas.microsoft.com/office/drawing/2014/main" id="{16272436-83A6-339E-5E2F-6DAAD48AA50E}"/>
              </a:ext>
            </a:extLst>
          </p:cNvPr>
          <p:cNvSpPr>
            <a:spLocks/>
          </p:cNvSpPr>
          <p:nvPr/>
        </p:nvSpPr>
        <p:spPr bwMode="auto">
          <a:xfrm rot="18793124" flipH="1" flipV="1">
            <a:off x="8173101" y="2404360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med"/>
            <a:tailEnd type="non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90107D-6881-1493-260A-3921DC301E74}"/>
              </a:ext>
            </a:extLst>
          </p:cNvPr>
          <p:cNvSpPr txBox="1"/>
          <p:nvPr/>
        </p:nvSpPr>
        <p:spPr>
          <a:xfrm>
            <a:off x="785931" y="19204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Dynamics timestep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1C1C6F-EF44-D545-AD5D-11F50C1C90DC}"/>
              </a:ext>
            </a:extLst>
          </p:cNvPr>
          <p:cNvSpPr txBox="1"/>
          <p:nvPr/>
        </p:nvSpPr>
        <p:spPr>
          <a:xfrm>
            <a:off x="785931" y="451698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Scalar transport timestep</a:t>
            </a:r>
          </a:p>
        </p:txBody>
      </p:sp>
      <p:sp>
        <p:nvSpPr>
          <p:cNvPr id="53" name="Arc 35">
            <a:extLst>
              <a:ext uri="{FF2B5EF4-FFF2-40B4-BE49-F238E27FC236}">
                <a16:creationId xmlns:a16="http://schemas.microsoft.com/office/drawing/2014/main" id="{ECD83A8E-89F6-FA7D-32BD-42657DB8AD84}"/>
              </a:ext>
            </a:extLst>
          </p:cNvPr>
          <p:cNvSpPr>
            <a:spLocks/>
          </p:cNvSpPr>
          <p:nvPr/>
        </p:nvSpPr>
        <p:spPr bwMode="auto">
          <a:xfrm rot="18793124" flipH="1" flipV="1">
            <a:off x="1779857" y="2359017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med"/>
            <a:tailEnd type="non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4" name="Arc 35">
            <a:extLst>
              <a:ext uri="{FF2B5EF4-FFF2-40B4-BE49-F238E27FC236}">
                <a16:creationId xmlns:a16="http://schemas.microsoft.com/office/drawing/2014/main" id="{D39B3304-A29E-E2DF-187A-28EC5BA2ACDC}"/>
              </a:ext>
            </a:extLst>
          </p:cNvPr>
          <p:cNvSpPr>
            <a:spLocks/>
          </p:cNvSpPr>
          <p:nvPr/>
        </p:nvSpPr>
        <p:spPr bwMode="auto">
          <a:xfrm rot="18793124" flipH="1" flipV="1">
            <a:off x="4976480" y="3453803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med"/>
            <a:tailEnd type="non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5" name="Arc 35">
            <a:extLst>
              <a:ext uri="{FF2B5EF4-FFF2-40B4-BE49-F238E27FC236}">
                <a16:creationId xmlns:a16="http://schemas.microsoft.com/office/drawing/2014/main" id="{40AC070A-1157-E426-39D2-5E8BABE32629}"/>
              </a:ext>
            </a:extLst>
          </p:cNvPr>
          <p:cNvSpPr>
            <a:spLocks/>
          </p:cNvSpPr>
          <p:nvPr/>
        </p:nvSpPr>
        <p:spPr bwMode="auto">
          <a:xfrm rot="18793124" flipH="1" flipV="1">
            <a:off x="8166804" y="2299822"/>
            <a:ext cx="1070616" cy="1175039"/>
          </a:xfrm>
          <a:custGeom>
            <a:avLst/>
            <a:gdLst>
              <a:gd name="T0" fmla="*/ 0 w 21600"/>
              <a:gd name="T1" fmla="*/ 0 h 21600"/>
              <a:gd name="T2" fmla="*/ 453 w 21600"/>
              <a:gd name="T3" fmla="*/ 465 h 21600"/>
              <a:gd name="T4" fmla="*/ 0 w 21600"/>
              <a:gd name="T5" fmla="*/ 46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med"/>
            <a:tailEnd type="none" w="lg" len="lg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C008BE0-6D42-5830-F6A7-A44EF5B31F93}"/>
              </a:ext>
            </a:extLst>
          </p:cNvPr>
          <p:cNvCxnSpPr>
            <a:cxnSpLocks/>
          </p:cNvCxnSpPr>
          <p:nvPr/>
        </p:nvCxnSpPr>
        <p:spPr>
          <a:xfrm>
            <a:off x="1488188" y="5264573"/>
            <a:ext cx="4876087" cy="0"/>
          </a:xfrm>
          <a:prstGeom prst="line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F8FF3A-8479-EFC0-55FB-9070CD282252}"/>
              </a:ext>
            </a:extLst>
          </p:cNvPr>
          <p:cNvSpPr/>
          <p:nvPr/>
        </p:nvSpPr>
        <p:spPr>
          <a:xfrm>
            <a:off x="6621612" y="3727003"/>
            <a:ext cx="4157900" cy="2361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71232-4D6D-DEA5-ED14-526A067A41C7}"/>
              </a:ext>
            </a:extLst>
          </p:cNvPr>
          <p:cNvSpPr txBox="1"/>
          <p:nvPr/>
        </p:nvSpPr>
        <p:spPr>
          <a:xfrm>
            <a:off x="6754909" y="3774547"/>
            <a:ext cx="43164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Call physics</a:t>
            </a:r>
          </a:p>
          <a:p>
            <a:endParaRPr lang="en-US" dirty="0"/>
          </a:p>
          <a:p>
            <a:r>
              <a:rPr lang="en-US" dirty="0"/>
              <a:t>Do rk3_step = 1, 3</a:t>
            </a:r>
          </a:p>
          <a:p>
            <a:r>
              <a:rPr lang="en-US" dirty="0"/>
              <a:t>	</a:t>
            </a:r>
            <a:r>
              <a:rPr lang="en-US" i="1" dirty="0"/>
              <a:t>compute large-time-step tendency</a:t>
            </a:r>
            <a:endParaRPr lang="en-US" dirty="0"/>
          </a:p>
          <a:p>
            <a:r>
              <a:rPr lang="en-US" dirty="0"/>
              <a:t>	Do </a:t>
            </a:r>
            <a:r>
              <a:rPr lang="en-US" dirty="0" err="1"/>
              <a:t>acoustic_steps</a:t>
            </a:r>
            <a:endParaRPr lang="en-US" dirty="0"/>
          </a:p>
          <a:p>
            <a:r>
              <a:rPr lang="en-US" dirty="0"/>
              <a:t>		</a:t>
            </a:r>
            <a:r>
              <a:rPr lang="en-US" i="1" dirty="0"/>
              <a:t>update u</a:t>
            </a:r>
          </a:p>
          <a:p>
            <a:r>
              <a:rPr lang="en-US" dirty="0"/>
              <a:t>		</a:t>
            </a:r>
            <a:r>
              <a:rPr lang="en-US" i="1" dirty="0"/>
              <a:t>update rho, theta and w</a:t>
            </a:r>
          </a:p>
          <a:p>
            <a:r>
              <a:rPr lang="en-US" dirty="0"/>
              <a:t>	End </a:t>
            </a:r>
            <a:r>
              <a:rPr lang="en-US" dirty="0" err="1"/>
              <a:t>acoustic_steps</a:t>
            </a:r>
            <a:endParaRPr lang="en-US" dirty="0"/>
          </a:p>
          <a:p>
            <a:r>
              <a:rPr lang="en-US" dirty="0"/>
              <a:t>	</a:t>
            </a:r>
            <a:r>
              <a:rPr lang="en-US" i="1" dirty="0"/>
              <a:t>scalar RK3 transport</a:t>
            </a:r>
          </a:p>
          <a:p>
            <a:r>
              <a:rPr lang="en-US" dirty="0"/>
              <a:t>End rk3_step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E4575-A19D-B774-169F-E82CE67CE654}"/>
              </a:ext>
            </a:extLst>
          </p:cNvPr>
          <p:cNvSpPr txBox="1"/>
          <p:nvPr/>
        </p:nvSpPr>
        <p:spPr>
          <a:xfrm>
            <a:off x="6570016" y="3270755"/>
            <a:ext cx="32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integration option in MPAS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3EFCE-FE79-D5AD-1837-EF2926C06BB5}"/>
              </a:ext>
            </a:extLst>
          </p:cNvPr>
          <p:cNvSpPr txBox="1"/>
          <p:nvPr/>
        </p:nvSpPr>
        <p:spPr>
          <a:xfrm>
            <a:off x="6531951" y="1722269"/>
            <a:ext cx="419377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config_split_dynamics_transport</a:t>
            </a:r>
            <a:r>
              <a:rPr lang="en-US" sz="1600" dirty="0"/>
              <a:t> = true/</a:t>
            </a:r>
            <a:r>
              <a:rPr lang="en-US" sz="1600" dirty="0">
                <a:solidFill>
                  <a:srgbClr val="FF0000"/>
                </a:solidFill>
              </a:rPr>
              <a:t>false</a:t>
            </a:r>
          </a:p>
          <a:p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config_dynamics_split_steps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= 3</a:t>
            </a:r>
          </a:p>
          <a:p>
            <a:r>
              <a:rPr lang="en-US" sz="1600" dirty="0" err="1"/>
              <a:t>config_number_of_sub_steps</a:t>
            </a:r>
            <a:r>
              <a:rPr lang="en-US" sz="1600" dirty="0"/>
              <a:t> = </a:t>
            </a:r>
            <a:r>
              <a:rPr lang="en-US" sz="1600" dirty="0">
                <a:solidFill>
                  <a:srgbClr val="FF0000"/>
                </a:solidFill>
              </a:rPr>
              <a:t>6</a:t>
            </a:r>
          </a:p>
          <a:p>
            <a:r>
              <a:rPr lang="en-US" sz="1600" dirty="0"/>
              <a:t>	(</a:t>
            </a:r>
            <a:r>
              <a:rPr lang="en-US" sz="1600" dirty="0" err="1"/>
              <a:t>acoustic_steps</a:t>
            </a:r>
            <a:r>
              <a:rPr lang="en-US" sz="1600" dirty="0"/>
              <a:t>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56C3F70-C7D0-53AF-2F41-486E4DA09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  <a:p>
            <a:pPr algn="ctr" eaLnBrk="1" hangingPunct="1">
              <a:defRPr/>
            </a:pPr>
            <a:r>
              <a:rPr lang="en-US" sz="2800" i="1" kern="0" dirty="0">
                <a:ea typeface="+mj-ea"/>
                <a:cs typeface="Times New Roman"/>
              </a:rPr>
              <a:t>Option: The WRF approach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03D125-AE4B-3677-28C6-4D06A8D7FD61}"/>
              </a:ext>
            </a:extLst>
          </p:cNvPr>
          <p:cNvCxnSpPr>
            <a:cxnSpLocks/>
          </p:cNvCxnSpPr>
          <p:nvPr/>
        </p:nvCxnSpPr>
        <p:spPr>
          <a:xfrm flipH="1">
            <a:off x="10416845" y="2033626"/>
            <a:ext cx="1" cy="17146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F8F46A-9E62-85C6-A5B7-416CC8B38BBE}"/>
              </a:ext>
            </a:extLst>
          </p:cNvPr>
          <p:cNvCxnSpPr>
            <a:cxnSpLocks/>
          </p:cNvCxnSpPr>
          <p:nvPr/>
        </p:nvCxnSpPr>
        <p:spPr>
          <a:xfrm>
            <a:off x="6606476" y="2132185"/>
            <a:ext cx="2953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EEB203-642A-FF0E-3AA0-6883546A881F}"/>
              </a:ext>
            </a:extLst>
          </p:cNvPr>
          <p:cNvSpPr txBox="1"/>
          <p:nvPr/>
        </p:nvSpPr>
        <p:spPr>
          <a:xfrm>
            <a:off x="2292375" y="3998686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=    </a:t>
            </a:r>
            <a:r>
              <a:rPr lang="en-US" sz="1600" dirty="0" err="1"/>
              <a:t>config_dt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B4597-CE0B-A523-675F-3352D5A6046E}"/>
              </a:ext>
            </a:extLst>
          </p:cNvPr>
          <p:cNvSpPr txBox="1"/>
          <p:nvPr/>
        </p:nvSpPr>
        <p:spPr>
          <a:xfrm>
            <a:off x="2740201" y="4949370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Symbol" pitchFamily="2" charset="2"/>
              </a:rPr>
              <a:t>D</a:t>
            </a:r>
            <a:r>
              <a:rPr lang="en-US" sz="1600" dirty="0"/>
              <a:t>t (dynamics)</a:t>
            </a:r>
          </a:p>
          <a:p>
            <a:pPr algn="ctr"/>
            <a:r>
              <a:rPr lang="en-US" sz="1600" dirty="0" err="1"/>
              <a:t>config_number_of_sub_steps</a:t>
            </a:r>
            <a:r>
              <a:rPr lang="en-US" sz="1600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975996-D8EE-1EAE-9C66-6A7DFAC74671}"/>
              </a:ext>
            </a:extLst>
          </p:cNvPr>
          <p:cNvCxnSpPr>
            <a:cxnSpLocks/>
          </p:cNvCxnSpPr>
          <p:nvPr/>
        </p:nvCxnSpPr>
        <p:spPr>
          <a:xfrm>
            <a:off x="2786389" y="5260898"/>
            <a:ext cx="279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4C071E-C41A-41D5-6A7A-096AE311B5FD}"/>
              </a:ext>
            </a:extLst>
          </p:cNvPr>
          <p:cNvSpPr txBox="1"/>
          <p:nvPr/>
        </p:nvSpPr>
        <p:spPr>
          <a:xfrm>
            <a:off x="878112" y="3592285"/>
            <a:ext cx="3746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pitchFamily="2" charset="2"/>
              </a:rPr>
              <a:t>D</a:t>
            </a:r>
            <a:r>
              <a:rPr lang="en-US" sz="1600" dirty="0"/>
              <a:t>t (dynamics)   =   </a:t>
            </a:r>
            <a:r>
              <a:rPr lang="en-US" sz="1600" dirty="0">
                <a:latin typeface="Symbol" pitchFamily="2" charset="2"/>
              </a:rPr>
              <a:t>D</a:t>
            </a:r>
            <a:r>
              <a:rPr lang="en-US" sz="1600" dirty="0"/>
              <a:t>t (scalar transport)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6007D-234D-E71A-D5E4-3C3F5D7AD574}"/>
              </a:ext>
            </a:extLst>
          </p:cNvPr>
          <p:cNvSpPr txBox="1"/>
          <p:nvPr/>
        </p:nvSpPr>
        <p:spPr>
          <a:xfrm>
            <a:off x="1015645" y="5101771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pitchFamily="2" charset="2"/>
              </a:rPr>
              <a:t>D</a:t>
            </a:r>
            <a:r>
              <a:rPr lang="en-US" sz="1600" dirty="0"/>
              <a:t>t (acoustic)   =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15E225-3A32-6A8E-3280-38B126EA1FD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660057" y="4167963"/>
            <a:ext cx="3097582" cy="2033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115A3D-36A2-5BDD-13FE-459EFABFC5C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672414" y="4780156"/>
            <a:ext cx="2007059" cy="461602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6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0E8E-6C51-FFF2-9E41-ADB33DDEAA24}"/>
              </a:ext>
            </a:extLst>
          </p:cNvPr>
          <p:cNvSpPr txBox="1">
            <a:spLocks/>
          </p:cNvSpPr>
          <p:nvPr/>
        </p:nvSpPr>
        <p:spPr>
          <a:xfrm>
            <a:off x="840784" y="3157671"/>
            <a:ext cx="2224139" cy="910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000" dirty="0"/>
              <a:t>&amp;</a:t>
            </a:r>
            <a:r>
              <a:rPr lang="en-US" sz="2000" dirty="0" err="1"/>
              <a:t>nhyd_model</a:t>
            </a:r>
            <a:endParaRPr lang="en-US" sz="2000" dirty="0"/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000" dirty="0"/>
              <a:t>	</a:t>
            </a:r>
            <a:r>
              <a:rPr lang="en-US" sz="2000" dirty="0" err="1"/>
              <a:t>config_dt</a:t>
            </a:r>
            <a:r>
              <a:rPr lang="en-US" sz="2000" dirty="0"/>
              <a:t> = 90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E13D5-1A28-F1FC-C2FB-975109732D0E}"/>
              </a:ext>
            </a:extLst>
          </p:cNvPr>
          <p:cNvSpPr txBox="1"/>
          <p:nvPr/>
        </p:nvSpPr>
        <p:spPr>
          <a:xfrm>
            <a:off x="3490503" y="3523694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FF0000"/>
                </a:solidFill>
              </a:rPr>
              <a:t>Timestep</a:t>
            </a:r>
            <a:r>
              <a:rPr lang="en-US" sz="1600" i="1" dirty="0">
                <a:solidFill>
                  <a:srgbClr val="FF0000"/>
                </a:solidFill>
              </a:rPr>
              <a:t> in seconds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5982E-8BE9-3745-3550-39551D106D88}"/>
              </a:ext>
            </a:extLst>
          </p:cNvPr>
          <p:cNvSpPr txBox="1"/>
          <p:nvPr/>
        </p:nvSpPr>
        <p:spPr>
          <a:xfrm>
            <a:off x="549684" y="4240071"/>
            <a:ext cx="5177117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Similar to WRF, the model timestep (in seconds) initially should be set to be 6 times the finest nominal mesh spacing in km.  For example – 15 km fine-mesh spacing would use a 90 second timestep.</a:t>
            </a:r>
          </a:p>
          <a:p>
            <a:endParaRPr lang="en-US" sz="1600" dirty="0"/>
          </a:p>
          <a:p>
            <a:r>
              <a:rPr lang="en-US" sz="1600" dirty="0"/>
              <a:t>We have found that </a:t>
            </a:r>
            <a:r>
              <a:rPr lang="en-US" sz="1600" i="1" dirty="0"/>
              <a:t>a larger timestep is often stable.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78CF866-92FE-E3CF-B9BD-BFDCC4D4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24D34-2B30-5C54-EB07-18902C81977D}"/>
              </a:ext>
            </a:extLst>
          </p:cNvPr>
          <p:cNvSpPr txBox="1"/>
          <p:nvPr/>
        </p:nvSpPr>
        <p:spPr>
          <a:xfrm>
            <a:off x="6303541" y="2039115"/>
            <a:ext cx="5383821" cy="35394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If MPAS integrations become unstable </a:t>
            </a:r>
          </a:p>
          <a:p>
            <a:r>
              <a:rPr lang="en-US" sz="1600" dirty="0"/>
              <a:t>(producing </a:t>
            </a:r>
            <a:r>
              <a:rPr lang="en-US" sz="1600" dirty="0" err="1"/>
              <a:t>NaNs</a:t>
            </a:r>
            <a:r>
              <a:rPr lang="en-US" sz="1600" dirty="0"/>
              <a:t>) after just a few timesteps, the issue may be the acoustic modes.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Reduce the main timestep (</a:t>
            </a:r>
            <a:r>
              <a:rPr lang="en-US" sz="1600" i="1" dirty="0" err="1"/>
              <a:t>config_dt</a:t>
            </a:r>
            <a:r>
              <a:rPr lang="en-US" sz="1600" dirty="0"/>
              <a:t>) and see if the simulations are stable.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If stable with a reduced timestep, try the original timestep with a reduced acoustic timestep: </a:t>
            </a:r>
            <a:r>
              <a:rPr lang="en-US" sz="1600" i="1" dirty="0" err="1"/>
              <a:t>config_number_of_sub_steps</a:t>
            </a:r>
            <a:r>
              <a:rPr lang="en-US" sz="1600" i="1" dirty="0"/>
              <a:t> </a:t>
            </a:r>
            <a:r>
              <a:rPr lang="en-US" sz="1600" dirty="0"/>
              <a:t>&gt; 2 (even integer)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The acoustic and dry dynamics timestep can also be reduced by increasing </a:t>
            </a:r>
            <a:r>
              <a:rPr lang="en-US" sz="1600" i="1" dirty="0" err="1"/>
              <a:t>config_dynamics_split_steps</a:t>
            </a:r>
            <a:r>
              <a:rPr lang="en-US" sz="1600" i="1" dirty="0"/>
              <a:t> </a:t>
            </a:r>
            <a:r>
              <a:rPr lang="en-US" sz="1600" dirty="0"/>
              <a:t>&gt; 3 (can be odd or even)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If none of these work, then the problem is likely not the dynamics.  Check the initial conditions.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64658-7565-68F6-4686-ECF0D2E9B4B3}"/>
              </a:ext>
            </a:extLst>
          </p:cNvPr>
          <p:cNvSpPr txBox="1"/>
          <p:nvPr/>
        </p:nvSpPr>
        <p:spPr>
          <a:xfrm>
            <a:off x="6551055" y="1301365"/>
            <a:ext cx="449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Testing the Timestep Configuration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F3F71F-4F95-09BB-B2FB-6BF17A1DA79C}"/>
              </a:ext>
            </a:extLst>
          </p:cNvPr>
          <p:cNvCxnSpPr>
            <a:cxnSpLocks/>
          </p:cNvCxnSpPr>
          <p:nvPr/>
        </p:nvCxnSpPr>
        <p:spPr>
          <a:xfrm flipH="1">
            <a:off x="2948880" y="3708399"/>
            <a:ext cx="54516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5DF341-ECA0-7D16-AC4B-1C70901A8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  <a:p>
            <a:pPr algn="ctr" eaLnBrk="1" hangingPunct="1">
              <a:defRPr/>
            </a:pPr>
            <a:r>
              <a:rPr lang="en-US" sz="3200" i="1" kern="0" dirty="0">
                <a:ea typeface="+mj-ea"/>
                <a:cs typeface="Times New Roman"/>
              </a:rPr>
              <a:t>References</a:t>
            </a:r>
          </a:p>
          <a:p>
            <a:pPr algn="ctr" eaLnBrk="1" hangingPunct="1">
              <a:defRPr/>
            </a:pPr>
            <a:endParaRPr lang="en-US" sz="3600" kern="0" dirty="0">
              <a:ea typeface="+mj-ea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5ED5A-5D0E-ABF3-9C21-F952756B177A}"/>
              </a:ext>
            </a:extLst>
          </p:cNvPr>
          <p:cNvSpPr txBox="1"/>
          <p:nvPr/>
        </p:nvSpPr>
        <p:spPr>
          <a:xfrm>
            <a:off x="319668" y="1886325"/>
            <a:ext cx="117682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Runge-</a:t>
            </a:r>
            <a:r>
              <a:rPr lang="en-US" sz="2000" u="sng" dirty="0" err="1"/>
              <a:t>Kutta</a:t>
            </a:r>
            <a:r>
              <a:rPr lang="en-US" sz="2000" u="sng" dirty="0"/>
              <a:t> scheme: </a:t>
            </a:r>
          </a:p>
          <a:p>
            <a:endParaRPr lang="en-US" sz="2000" dirty="0"/>
          </a:p>
          <a:p>
            <a:r>
              <a:rPr lang="en-US" sz="2000" dirty="0"/>
              <a:t>Wicker, L. J., and W. C. Skamarock, 2002: Time Splitting Methods for Elastic Models </a:t>
            </a:r>
          </a:p>
          <a:p>
            <a:r>
              <a:rPr lang="en-US" sz="2000" dirty="0"/>
              <a:t>Using Forward Time Schemes. </a:t>
            </a:r>
            <a:r>
              <a:rPr lang="en-US" sz="2000" i="1" dirty="0"/>
              <a:t>Mon. Wea. Rev., </a:t>
            </a:r>
            <a:r>
              <a:rPr lang="en-US" sz="2000" b="1" dirty="0"/>
              <a:t>130</a:t>
            </a:r>
            <a:r>
              <a:rPr lang="en-US" sz="2000" dirty="0"/>
              <a:t>, 2088-2097.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doi.org</a:t>
            </a:r>
            <a:r>
              <a:rPr lang="en-US" sz="2000" dirty="0"/>
              <a:t>/10.1175/1520-0493(2002)130&lt;2088:TSMFEM&gt;2.0.CO;2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u="sng" dirty="0"/>
              <a:t>Detailed presentation on the acoustic time splitting:</a:t>
            </a:r>
          </a:p>
          <a:p>
            <a:endParaRPr lang="en-US" sz="2000" dirty="0"/>
          </a:p>
          <a:p>
            <a:r>
              <a:rPr lang="en-US" sz="2000" dirty="0" err="1"/>
              <a:t>Klemp</a:t>
            </a:r>
            <a:r>
              <a:rPr lang="en-US" sz="2000" dirty="0"/>
              <a:t>. J. B., W. C. Skamarock, and J. </a:t>
            </a:r>
            <a:r>
              <a:rPr lang="en-US" sz="2000" dirty="0" err="1"/>
              <a:t>Dudhia</a:t>
            </a:r>
            <a:r>
              <a:rPr lang="en-US" sz="2000" dirty="0"/>
              <a:t>, 2007: Conservative Split-Explicit Time Integration Methods for the Compressible Nonhydrostatic Equations. </a:t>
            </a:r>
            <a:r>
              <a:rPr lang="en-US" sz="2000" i="1" dirty="0"/>
              <a:t>Mon. Wea. Rev.</a:t>
            </a:r>
            <a:r>
              <a:rPr lang="en-US" sz="2000" dirty="0"/>
              <a:t>, </a:t>
            </a:r>
            <a:r>
              <a:rPr lang="en-US" sz="2000" b="1" dirty="0"/>
              <a:t>135</a:t>
            </a:r>
            <a:r>
              <a:rPr lang="en-US" sz="2000" dirty="0"/>
              <a:t>, 2897-2913, doi:10.1175/MWR3440.1</a:t>
            </a:r>
          </a:p>
          <a:p>
            <a:r>
              <a:rPr lang="en-US" sz="2000" dirty="0"/>
              <a:t>(specifically section 2 and Appendix section (a) which deal with height-coordinate models, i.e. MPAS)</a:t>
            </a:r>
          </a:p>
        </p:txBody>
      </p:sp>
    </p:spTree>
    <p:extLst>
      <p:ext uri="{BB962C8B-B14F-4D97-AF65-F5344CB8AC3E}">
        <p14:creationId xmlns:p14="http://schemas.microsoft.com/office/powerpoint/2010/main" val="40239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5" descr="Figureone">
            <a:extLst>
              <a:ext uri="{FF2B5EF4-FFF2-40B4-BE49-F238E27FC236}">
                <a16:creationId xmlns:a16="http://schemas.microsoft.com/office/drawing/2014/main" id="{11BB1A67-57F4-CC4C-362C-974BC198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543" y="2020525"/>
            <a:ext cx="4580339" cy="41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77F18C2E-9B05-7707-14F6-EE69F8CB8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639" y="1067508"/>
            <a:ext cx="72367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3357" indent="-233357"/>
            <a:r>
              <a:rPr lang="en-US" sz="2000" u="sng" dirty="0">
                <a:cs typeface="Times New Roman"/>
              </a:rPr>
              <a:t>Unstructured spherical </a:t>
            </a:r>
            <a:r>
              <a:rPr lang="en-US" sz="2000" u="sng" dirty="0" err="1">
                <a:cs typeface="Times New Roman"/>
              </a:rPr>
              <a:t>centroidal</a:t>
            </a:r>
            <a:r>
              <a:rPr lang="en-US" sz="2000" u="sng" dirty="0">
                <a:cs typeface="Times New Roman"/>
              </a:rPr>
              <a:t> </a:t>
            </a:r>
            <a:r>
              <a:rPr lang="en-US" sz="2000" u="sng" dirty="0" err="1">
                <a:cs typeface="Times New Roman"/>
              </a:rPr>
              <a:t>Voronoi</a:t>
            </a:r>
            <a:r>
              <a:rPr lang="en-US" sz="2000" u="sng" dirty="0">
                <a:cs typeface="Times New Roman"/>
              </a:rPr>
              <a:t> meshes</a:t>
            </a:r>
          </a:p>
          <a:p>
            <a:pPr marL="346066" indent="-230182">
              <a:buFont typeface="Arial"/>
              <a:buChar char="•"/>
            </a:pPr>
            <a:r>
              <a:rPr lang="en-US" dirty="0">
                <a:cs typeface="Times New Roman"/>
              </a:rPr>
              <a:t>Mostly </a:t>
            </a:r>
            <a:r>
              <a:rPr lang="en-US" i="1" dirty="0">
                <a:cs typeface="Times New Roman"/>
              </a:rPr>
              <a:t>hexagons</a:t>
            </a:r>
            <a:r>
              <a:rPr lang="en-US" dirty="0">
                <a:cs typeface="Times New Roman"/>
              </a:rPr>
              <a:t>, some pentagons (5-sided cells) and </a:t>
            </a:r>
          </a:p>
          <a:p>
            <a:pPr marL="115884"/>
            <a:r>
              <a:rPr lang="en-US" dirty="0">
                <a:cs typeface="Times New Roman"/>
              </a:rPr>
              <a:t>	heptagons (7-sided cells).</a:t>
            </a:r>
          </a:p>
          <a:p>
            <a:pPr marL="346066" indent="-230182">
              <a:buFont typeface="Arial"/>
              <a:buChar char="•"/>
            </a:pPr>
            <a:r>
              <a:rPr lang="en-US" dirty="0">
                <a:cs typeface="Times New Roman"/>
              </a:rPr>
              <a:t>Cell centers are at cell center-of-mass (</a:t>
            </a:r>
            <a:r>
              <a:rPr lang="en-US" dirty="0" err="1">
                <a:cs typeface="Times New Roman"/>
              </a:rPr>
              <a:t>centroidal</a:t>
            </a:r>
            <a:r>
              <a:rPr lang="en-US" dirty="0">
                <a:cs typeface="Times New Roman"/>
              </a:rPr>
              <a:t>).</a:t>
            </a:r>
          </a:p>
          <a:p>
            <a:pPr marL="346066" indent="-230182">
              <a:buFont typeface="Arial"/>
              <a:buChar char="•"/>
            </a:pPr>
            <a:r>
              <a:rPr lang="en-US" dirty="0">
                <a:cs typeface="Times New Roman"/>
              </a:rPr>
              <a:t>Cell edges bisect lines connecting cell centers; perpendicular.</a:t>
            </a:r>
          </a:p>
          <a:p>
            <a:pPr marL="346066" indent="-230182">
              <a:buFont typeface="Arial"/>
              <a:buChar char="•"/>
            </a:pPr>
            <a:r>
              <a:rPr lang="en-US" dirty="0">
                <a:cs typeface="Times New Roman"/>
              </a:rPr>
              <a:t>C-grid staggering of velocities (velocities are perpendicular to cell faces).</a:t>
            </a:r>
          </a:p>
          <a:p>
            <a:pPr marL="346066" indent="-230182">
              <a:buFont typeface="Arial"/>
              <a:buChar char="•"/>
            </a:pPr>
            <a:r>
              <a:rPr lang="en-US" dirty="0">
                <a:cs typeface="Times New Roman"/>
              </a:rPr>
              <a:t>Uniform resolution – traditional icosahedral mesh.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CC712-A297-E15D-709D-E2067B12DBCC}"/>
              </a:ext>
            </a:extLst>
          </p:cNvPr>
          <p:cNvSpPr txBox="1">
            <a:spLocks noChangeArrowheads="1"/>
          </p:cNvSpPr>
          <p:nvPr/>
        </p:nvSpPr>
        <p:spPr>
          <a:xfrm>
            <a:off x="5104533" y="0"/>
            <a:ext cx="5340851" cy="9755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3200" dirty="0">
                <a:ea typeface="Times New Roman" charset="0"/>
                <a:cs typeface="Times New Roman" charset="0"/>
              </a:rPr>
              <a:t>MPAS Horizontal Mesh</a:t>
            </a:r>
            <a:endParaRPr lang="en-US" sz="4800" dirty="0">
              <a:ea typeface="Times New Roman" charset="0"/>
              <a:cs typeface="Times New Roman" charset="0"/>
            </a:endParaRPr>
          </a:p>
        </p:txBody>
      </p:sp>
      <p:pic>
        <p:nvPicPr>
          <p:cNvPr id="7" name="Picture 6" descr="ncar_tc.pdf">
            <a:extLst>
              <a:ext uri="{FF2B5EF4-FFF2-40B4-BE49-F238E27FC236}">
                <a16:creationId xmlns:a16="http://schemas.microsoft.com/office/drawing/2014/main" id="{6CF8C2B4-CEE9-43AB-716E-84CE59055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270" y="2865819"/>
            <a:ext cx="3231396" cy="3212387"/>
          </a:xfrm>
          <a:prstGeom prst="rect">
            <a:avLst/>
          </a:prstGeom>
        </p:spPr>
      </p:pic>
      <p:pic>
        <p:nvPicPr>
          <p:cNvPr id="8" name="Picture 7" descr="ncar_tc.pdf">
            <a:extLst>
              <a:ext uri="{FF2B5EF4-FFF2-40B4-BE49-F238E27FC236}">
                <a16:creationId xmlns:a16="http://schemas.microsoft.com/office/drawing/2014/main" id="{EDFCEF1B-9320-C7CB-053A-05E79EF33E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78" t="4801" r="26539" b="62215"/>
          <a:stretch/>
        </p:blipFill>
        <p:spPr>
          <a:xfrm>
            <a:off x="8096235" y="3198737"/>
            <a:ext cx="3893918" cy="2758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9C52A3-60A5-10AE-7E04-DA48A6839EF5}"/>
              </a:ext>
            </a:extLst>
          </p:cNvPr>
          <p:cNvSpPr/>
          <p:nvPr/>
        </p:nvSpPr>
        <p:spPr>
          <a:xfrm>
            <a:off x="8112995" y="3214234"/>
            <a:ext cx="3890074" cy="2758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0B01AA-1A0B-0FD4-41EA-99F0894DD699}"/>
              </a:ext>
            </a:extLst>
          </p:cNvPr>
          <p:cNvSpPr>
            <a:spLocks noChangeAspect="1"/>
          </p:cNvSpPr>
          <p:nvPr/>
        </p:nvSpPr>
        <p:spPr>
          <a:xfrm>
            <a:off x="5693838" y="2993771"/>
            <a:ext cx="1481934" cy="1084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state_eqn">
            <a:extLst>
              <a:ext uri="{FF2B5EF4-FFF2-40B4-BE49-F238E27FC236}">
                <a16:creationId xmlns:a16="http://schemas.microsoft.com/office/drawing/2014/main" id="{D971EFAC-9BD6-F03C-9FB0-510003D4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9099" y="5628744"/>
            <a:ext cx="1860902" cy="6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E95B93-98F0-4174-0B69-DAD3F24AEB9B}"/>
              </a:ext>
            </a:extLst>
          </p:cNvPr>
          <p:cNvSpPr/>
          <p:nvPr/>
        </p:nvSpPr>
        <p:spPr>
          <a:xfrm>
            <a:off x="0" y="1440252"/>
            <a:ext cx="4027714" cy="48373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CF5DBD-1763-25A2-5581-89E8A039EADE}"/>
              </a:ext>
            </a:extLst>
          </p:cNvPr>
          <p:cNvSpPr txBox="1">
            <a:spLocks noChangeArrowheads="1"/>
          </p:cNvSpPr>
          <p:nvPr/>
        </p:nvSpPr>
        <p:spPr>
          <a:xfrm>
            <a:off x="3211286" y="0"/>
            <a:ext cx="8980714" cy="1202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MPAS Nonhydrostatic Atmospheric Solver</a:t>
            </a:r>
            <a:endParaRPr lang="en-US" sz="540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3B8BFDCF-BE71-423F-0998-60BFDC41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26" y="1536353"/>
            <a:ext cx="1787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Equations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3067D626-E62A-0109-95E9-80D49D8C5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2" y="2014519"/>
            <a:ext cx="3208954" cy="379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Prognostic equations for coupled variables.</a:t>
            </a:r>
          </a:p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Generalized height coordinate.</a:t>
            </a:r>
          </a:p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Horizontally vector- invariant equation set.</a:t>
            </a:r>
          </a:p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Continuity equation for dry air mass.</a:t>
            </a:r>
          </a:p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Thermodynamic equation for coupled potential temperature.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1BD70368-E73F-9A6E-97C3-C2820F8D5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52" y="1001101"/>
            <a:ext cx="1204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Variables: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09B7BC7D-0139-5477-E261-C61FEEF2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52" y="2083598"/>
            <a:ext cx="13382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Prognostic </a:t>
            </a:r>
          </a:p>
          <a:p>
            <a:r>
              <a:rPr lang="en-US" sz="2000" dirty="0"/>
              <a:t>equations: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7EE6FA72-96EC-DDD7-C60F-2DD90483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52" y="5343912"/>
            <a:ext cx="1812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Diagnostics </a:t>
            </a:r>
          </a:p>
          <a:p>
            <a:r>
              <a:rPr lang="en-US" sz="2000" dirty="0"/>
              <a:t>and definitions: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1FC8CAB-6F21-B42B-5F75-6FAD382F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52" y="1466969"/>
            <a:ext cx="2222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Vertical coordinate:</a:t>
            </a:r>
          </a:p>
        </p:txBody>
      </p:sp>
      <p:pic>
        <p:nvPicPr>
          <p:cNvPr id="12" name="Picture 4" descr="theta_m_def">
            <a:extLst>
              <a:ext uri="{FF2B5EF4-FFF2-40B4-BE49-F238E27FC236}">
                <a16:creationId xmlns:a16="http://schemas.microsoft.com/office/drawing/2014/main" id="{440D1AD5-1911-33F3-C303-204FC9D2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7290" y="5746349"/>
            <a:ext cx="2042727" cy="4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ensity_def">
            <a:extLst>
              <a:ext uri="{FF2B5EF4-FFF2-40B4-BE49-F238E27FC236}">
                <a16:creationId xmlns:a16="http://schemas.microsoft.com/office/drawing/2014/main" id="{035C44DD-BEEC-54F7-75DE-9FEA395B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3041" y="5181922"/>
            <a:ext cx="2379440" cy="4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E0FE75-4D15-3A26-3A28-63C47046C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272" y="1056278"/>
            <a:ext cx="1123044" cy="39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E2D2EE-80A8-077C-778D-F94462240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6966" y="1048658"/>
            <a:ext cx="3277460" cy="370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173ADA-523C-3F6A-6CF5-024A990CF7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9514" y="1505857"/>
            <a:ext cx="2005251" cy="3628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559139-173E-2A7E-C584-DA5F4629DC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6710" y="1977571"/>
            <a:ext cx="3960490" cy="303424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C0E42E2-28F8-218C-8BDF-C323139C99C7}"/>
              </a:ext>
            </a:extLst>
          </p:cNvPr>
          <p:cNvSpPr/>
          <p:nvPr/>
        </p:nvSpPr>
        <p:spPr>
          <a:xfrm>
            <a:off x="6680410" y="1996764"/>
            <a:ext cx="695246" cy="30152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5ED644-21B9-48B5-D12A-7460C0348D4B}"/>
              </a:ext>
            </a:extLst>
          </p:cNvPr>
          <p:cNvSpPr/>
          <p:nvPr/>
        </p:nvSpPr>
        <p:spPr>
          <a:xfrm>
            <a:off x="-1" y="1155468"/>
            <a:ext cx="4172989" cy="51230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F216F2B-5E1E-C854-EBE3-6E98FE1C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27" y="1481924"/>
            <a:ext cx="19081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Equations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5126C1CC-B154-9C41-1C84-E67231F2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60" y="2112491"/>
            <a:ext cx="3208954" cy="379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Prognostic equations for coupled variables.</a:t>
            </a:r>
          </a:p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Generalized height coordinate.</a:t>
            </a:r>
          </a:p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Horizontally vector- invariant equation set.</a:t>
            </a:r>
          </a:p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Continuity equation for dry air mass.</a:t>
            </a:r>
          </a:p>
          <a:p>
            <a:pPr marL="231775" indent="-231775">
              <a:lnSpc>
                <a:spcPct val="110000"/>
              </a:lnSpc>
              <a:buFontTx/>
              <a:buChar char="•"/>
            </a:pPr>
            <a:r>
              <a:rPr lang="en-US" sz="2000" dirty="0"/>
              <a:t>Thermodynamic equation for coupled potential temperature.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61B66-AAF4-C073-63D5-EF43DB8C62D7}"/>
              </a:ext>
            </a:extLst>
          </p:cNvPr>
          <p:cNvSpPr txBox="1">
            <a:spLocks noChangeArrowheads="1"/>
          </p:cNvSpPr>
          <p:nvPr/>
        </p:nvSpPr>
        <p:spPr>
          <a:xfrm>
            <a:off x="3399905" y="0"/>
            <a:ext cx="8478982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0" dirty="0">
                <a:solidFill>
                  <a:schemeClr val="bg2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MPAS Nonhydrostatic Atmospheric Solver</a:t>
            </a:r>
            <a:endParaRPr lang="en-US" sz="4800" b="0" dirty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96D59B62-8288-7793-BC80-3EBA30D6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52" y="1025832"/>
            <a:ext cx="1204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Variables: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69654249-AB9E-7FC3-B5ED-7E04872E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52" y="2108329"/>
            <a:ext cx="13382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Prognostic </a:t>
            </a:r>
          </a:p>
          <a:p>
            <a:r>
              <a:rPr lang="en-US" sz="2000" dirty="0"/>
              <a:t>equations: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A5CDB84D-AA43-D853-9721-A2211A13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52" y="5368643"/>
            <a:ext cx="1812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Diagnostics </a:t>
            </a:r>
          </a:p>
          <a:p>
            <a:r>
              <a:rPr lang="en-US" sz="2000" dirty="0"/>
              <a:t>and definitions: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387D549E-F703-854D-C028-20563759D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52" y="1491700"/>
            <a:ext cx="2222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Vertical coordinate:</a:t>
            </a:r>
          </a:p>
        </p:txBody>
      </p:sp>
      <p:pic>
        <p:nvPicPr>
          <p:cNvPr id="11" name="Picture 3" descr="state_eqn">
            <a:extLst>
              <a:ext uri="{FF2B5EF4-FFF2-40B4-BE49-F238E27FC236}">
                <a16:creationId xmlns:a16="http://schemas.microsoft.com/office/drawing/2014/main" id="{A71CEDFD-3E98-2A99-D703-B3A610B7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9099" y="5619035"/>
            <a:ext cx="1860902" cy="6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theta_m_def">
            <a:extLst>
              <a:ext uri="{FF2B5EF4-FFF2-40B4-BE49-F238E27FC236}">
                <a16:creationId xmlns:a16="http://schemas.microsoft.com/office/drawing/2014/main" id="{0B79D857-4187-3F22-8AF1-0F8494B3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7290" y="5736640"/>
            <a:ext cx="2042727" cy="4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ensity_def">
            <a:extLst>
              <a:ext uri="{FF2B5EF4-FFF2-40B4-BE49-F238E27FC236}">
                <a16:creationId xmlns:a16="http://schemas.microsoft.com/office/drawing/2014/main" id="{18D0A7D0-59A9-02D8-B9DF-8628362E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3041" y="5172213"/>
            <a:ext cx="2379440" cy="4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3196A-2584-B9E0-EDEF-2F41299B8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272" y="1081009"/>
            <a:ext cx="1123044" cy="39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CBBBD-FF36-F69F-65DD-373EBD1D71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6966" y="1073389"/>
            <a:ext cx="3277460" cy="370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D0BF0F-941A-8652-9673-22A77078A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9514" y="1530588"/>
            <a:ext cx="2005251" cy="3628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D958D7-9848-71A5-8C0C-D597E401C1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6710" y="2002302"/>
            <a:ext cx="3960490" cy="303424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1E4DD45-C2CB-4599-CDBA-DABE13C5ABB5}"/>
              </a:ext>
            </a:extLst>
          </p:cNvPr>
          <p:cNvSpPr/>
          <p:nvPr/>
        </p:nvSpPr>
        <p:spPr>
          <a:xfrm>
            <a:off x="7863840" y="1976351"/>
            <a:ext cx="810322" cy="64008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8B3EFB-38B5-6C20-052D-15F84F5EDEB6}"/>
              </a:ext>
            </a:extLst>
          </p:cNvPr>
          <p:cNvSpPr/>
          <p:nvPr/>
        </p:nvSpPr>
        <p:spPr>
          <a:xfrm>
            <a:off x="9141771" y="2505906"/>
            <a:ext cx="884663" cy="6160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8EC66C-6E74-59D8-B5CB-0A0D1BA7CA6F}"/>
              </a:ext>
            </a:extLst>
          </p:cNvPr>
          <p:cNvSpPr/>
          <p:nvPr/>
        </p:nvSpPr>
        <p:spPr>
          <a:xfrm>
            <a:off x="9422543" y="1891164"/>
            <a:ext cx="1021164" cy="771156"/>
          </a:xfrm>
          <a:prstGeom prst="ellipse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595840-D809-A94E-240E-02DAD2927DAA}"/>
              </a:ext>
            </a:extLst>
          </p:cNvPr>
          <p:cNvSpPr txBox="1"/>
          <p:nvPr/>
        </p:nvSpPr>
        <p:spPr>
          <a:xfrm>
            <a:off x="9447677" y="4245562"/>
            <a:ext cx="236705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cs typeface="Times New Roman"/>
              </a:rPr>
              <a:t>Gradient operators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3366FF"/>
                </a:solidFill>
                <a:cs typeface="Times New Roman"/>
              </a:rPr>
              <a:t>Nonlinear Coriolis term</a:t>
            </a:r>
          </a:p>
        </p:txBody>
      </p:sp>
    </p:spTree>
    <p:extLst>
      <p:ext uri="{BB962C8B-B14F-4D97-AF65-F5344CB8AC3E}">
        <p14:creationId xmlns:p14="http://schemas.microsoft.com/office/powerpoint/2010/main" val="8176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8917B6-3ABE-E6E9-A7BB-190163D59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466" y="1393332"/>
            <a:ext cx="4998999" cy="1366533"/>
          </a:xfrm>
          <a:prstGeom prst="rect">
            <a:avLst/>
          </a:prstGeom>
        </p:spPr>
      </p:pic>
      <p:pic>
        <p:nvPicPr>
          <p:cNvPr id="19" name="Picture 18" descr="dpdx.tiff">
            <a:extLst>
              <a:ext uri="{FF2B5EF4-FFF2-40B4-BE49-F238E27FC236}">
                <a16:creationId xmlns:a16="http://schemas.microsoft.com/office/drawing/2014/main" id="{5BAD1B9D-8C76-2AF7-B68D-E292C6AEA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428" y="2820960"/>
            <a:ext cx="5307752" cy="315743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CCB7600-FD21-37A3-1CCD-66DBDF359D56}"/>
              </a:ext>
            </a:extLst>
          </p:cNvPr>
          <p:cNvSpPr/>
          <p:nvPr/>
        </p:nvSpPr>
        <p:spPr bwMode="auto">
          <a:xfrm>
            <a:off x="7146713" y="1476236"/>
            <a:ext cx="913574" cy="7148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5D8044-D42E-4F03-A6CB-41159F29CFFF}"/>
              </a:ext>
            </a:extLst>
          </p:cNvPr>
          <p:cNvSpPr/>
          <p:nvPr/>
        </p:nvSpPr>
        <p:spPr bwMode="auto">
          <a:xfrm>
            <a:off x="8885478" y="2113863"/>
            <a:ext cx="839026" cy="660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476248-F089-9324-D4DD-08F01ED7B7F6}"/>
              </a:ext>
            </a:extLst>
          </p:cNvPr>
          <p:cNvSpPr txBox="1"/>
          <p:nvPr/>
        </p:nvSpPr>
        <p:spPr>
          <a:xfrm>
            <a:off x="662941" y="2945136"/>
            <a:ext cx="4404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/>
              </a:rPr>
              <a:t>On the Voronoi mesh, 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i="1" baseline="-25000" dirty="0">
                <a:latin typeface="Times New Roman"/>
                <a:cs typeface="Times New Roman"/>
              </a:rPr>
              <a:t>1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i="1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is perpendicular to </a:t>
            </a:r>
            <a:r>
              <a:rPr lang="en-US" sz="2400" i="1" dirty="0">
                <a:latin typeface="Times New Roman"/>
                <a:cs typeface="Times New Roman"/>
              </a:rPr>
              <a:t>v</a:t>
            </a:r>
            <a:r>
              <a:rPr lang="en-US" sz="2400" i="1" baseline="-25000" dirty="0">
                <a:latin typeface="Times New Roman"/>
                <a:cs typeface="Times New Roman"/>
              </a:rPr>
              <a:t>1</a:t>
            </a:r>
            <a:r>
              <a:rPr lang="en-US" sz="2400" i="1" dirty="0">
                <a:latin typeface="Times New Roman"/>
                <a:cs typeface="Times New Roman"/>
              </a:rPr>
              <a:t>v</a:t>
            </a:r>
            <a:r>
              <a:rPr lang="en-US" sz="2400" i="1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and is bisected by </a:t>
            </a:r>
            <a:r>
              <a:rPr lang="en-US" sz="2400" i="1" dirty="0">
                <a:latin typeface="Times New Roman"/>
                <a:cs typeface="Times New Roman"/>
              </a:rPr>
              <a:t>v</a:t>
            </a:r>
            <a:r>
              <a:rPr lang="en-US" sz="2400" i="1" baseline="-25000" dirty="0">
                <a:latin typeface="Times New Roman"/>
                <a:cs typeface="Times New Roman"/>
              </a:rPr>
              <a:t>1</a:t>
            </a:r>
            <a:r>
              <a:rPr lang="en-US" sz="2400" i="1" dirty="0">
                <a:latin typeface="Times New Roman"/>
                <a:cs typeface="Times New Roman"/>
              </a:rPr>
              <a:t>v</a:t>
            </a:r>
            <a:r>
              <a:rPr lang="en-US" sz="2400" i="1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>
                <a:cs typeface="Times New Roman"/>
              </a:rPr>
              <a:t>hence </a:t>
            </a:r>
          </a:p>
          <a:p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i="1" baseline="-25000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~ (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i="1" baseline="-25000" dirty="0">
                <a:latin typeface="Times New Roman"/>
                <a:cs typeface="Times New Roman"/>
              </a:rPr>
              <a:t>2</a:t>
            </a:r>
            <a:r>
              <a:rPr lang="en-US" sz="2400" i="1" dirty="0">
                <a:latin typeface="Times New Roman"/>
                <a:cs typeface="Times New Roman"/>
              </a:rPr>
              <a:t>-P</a:t>
            </a:r>
            <a:r>
              <a:rPr lang="en-US" sz="2400" i="1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i="1" dirty="0">
                <a:latin typeface="Symbol" charset="2"/>
                <a:cs typeface="Symbol" charset="2"/>
              </a:rPr>
              <a:t>D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i="1" baseline="-25000" dirty="0">
                <a:latin typeface="Times New Roman"/>
                <a:cs typeface="Times New Roman"/>
              </a:rPr>
              <a:t>e</a:t>
            </a:r>
            <a:r>
              <a:rPr lang="en-US" sz="2400" baseline="30000" dirty="0">
                <a:latin typeface="Times New Roman"/>
                <a:cs typeface="Times New Roman"/>
              </a:rPr>
              <a:t>-1 </a:t>
            </a:r>
            <a:r>
              <a:rPr lang="en-US" sz="2400" dirty="0">
                <a:cs typeface="Times New Roman"/>
              </a:rPr>
              <a:t>is 2</a:t>
            </a:r>
            <a:r>
              <a:rPr lang="en-US" sz="2400" baseline="30000" dirty="0">
                <a:cs typeface="Times New Roman"/>
              </a:rPr>
              <a:t>nd</a:t>
            </a:r>
            <a:r>
              <a:rPr lang="en-US" sz="2400" dirty="0">
                <a:cs typeface="Times New Roman"/>
              </a:rPr>
              <a:t> order accurate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165AC0B-D7FE-1783-24D2-05EB5682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765" y="0"/>
            <a:ext cx="6255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Operators on the </a:t>
            </a:r>
            <a:r>
              <a:rPr lang="en-US" sz="2800" dirty="0" err="1"/>
              <a:t>Voronoi</a:t>
            </a:r>
            <a:r>
              <a:rPr lang="en-US" sz="2800" dirty="0"/>
              <a:t> Mesh</a:t>
            </a:r>
          </a:p>
          <a:p>
            <a:pPr algn="ctr"/>
            <a:r>
              <a:rPr lang="en-US" sz="2800" i="1" dirty="0"/>
              <a:t>Pressure and KE gradients</a:t>
            </a:r>
          </a:p>
        </p:txBody>
      </p:sp>
    </p:spTree>
    <p:extLst>
      <p:ext uri="{BB962C8B-B14F-4D97-AF65-F5344CB8AC3E}">
        <p14:creationId xmlns:p14="http://schemas.microsoft.com/office/powerpoint/2010/main" val="34572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3165AC0B-D7FE-1783-24D2-05EB5682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765" y="0"/>
            <a:ext cx="6255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Operators on the </a:t>
            </a:r>
            <a:r>
              <a:rPr lang="en-US" sz="2800" dirty="0" err="1"/>
              <a:t>Voronoi</a:t>
            </a:r>
            <a:r>
              <a:rPr lang="en-US" sz="2800" dirty="0"/>
              <a:t> Mesh</a:t>
            </a:r>
          </a:p>
          <a:p>
            <a:pPr algn="ctr"/>
            <a:r>
              <a:rPr lang="en-US" sz="2800" i="1" dirty="0"/>
              <a:t>Pressure and KE gradients</a:t>
            </a:r>
          </a:p>
        </p:txBody>
      </p:sp>
      <p:pic>
        <p:nvPicPr>
          <p:cNvPr id="3" name="Picture 2" descr="KE-mesh.pdf">
            <a:extLst>
              <a:ext uri="{FF2B5EF4-FFF2-40B4-BE49-F238E27FC236}">
                <a16:creationId xmlns:a16="http://schemas.microsoft.com/office/drawing/2014/main" id="{2458E35A-3542-96D3-9A76-EACBB8B2F4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0405" r="12198" b="22151"/>
          <a:stretch/>
        </p:blipFill>
        <p:spPr>
          <a:xfrm>
            <a:off x="6109783" y="1832856"/>
            <a:ext cx="4426081" cy="3939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0991BC-0AE3-2370-3156-8C1CDA44190D}"/>
              </a:ext>
            </a:extLst>
          </p:cNvPr>
          <p:cNvSpPr/>
          <p:nvPr/>
        </p:nvSpPr>
        <p:spPr>
          <a:xfrm>
            <a:off x="974713" y="2289109"/>
            <a:ext cx="4099067" cy="3498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A9F202-7729-D8A4-98E0-79B6FBCAE7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7231" y="3175242"/>
          <a:ext cx="3772815" cy="70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406400" progId="Equation.DSMT4">
                  <p:embed/>
                </p:oleObj>
              </mc:Choice>
              <mc:Fallback>
                <p:oleObj name="Equation" r:id="rId5" imgW="2184400" imgH="40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CA9F202-7729-D8A4-98E0-79B6FBCAE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7231" y="3175242"/>
                        <a:ext cx="3772815" cy="701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ADCF2A-4801-3E7F-B87B-C7B4410F33CC}"/>
              </a:ext>
            </a:extLst>
          </p:cNvPr>
          <p:cNvSpPr txBox="1"/>
          <p:nvPr/>
        </p:nvSpPr>
        <p:spPr>
          <a:xfrm>
            <a:off x="1324540" y="2585711"/>
            <a:ext cx="3423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Cel</a:t>
            </a:r>
            <a:r>
              <a:rPr lang="en-US" sz="2000" dirty="0">
                <a:cs typeface="Times New Roman"/>
              </a:rPr>
              <a:t>l center kinetic energy: </a:t>
            </a:r>
            <a:r>
              <a:rPr lang="en-US" sz="2000" i="1" dirty="0" err="1">
                <a:latin typeface="Times New Roman"/>
                <a:cs typeface="Times New Roman"/>
              </a:rPr>
              <a:t>KE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6BCF24-9F8E-9867-7B3A-595E54D95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8124" y="4730138"/>
          <a:ext cx="1624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800" imgH="482600" progId="Equation.DSMT4">
                  <p:embed/>
                </p:oleObj>
              </mc:Choice>
              <mc:Fallback>
                <p:oleObj name="Equation" r:id="rId7" imgW="939800" imgH="482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6BCF24-9F8E-9867-7B3A-595E54D95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8124" y="4730138"/>
                        <a:ext cx="1624013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92DF29-BD42-615C-CC6E-E91C5AB5F85D}"/>
              </a:ext>
            </a:extLst>
          </p:cNvPr>
          <p:cNvSpPr txBox="1"/>
          <p:nvPr/>
        </p:nvSpPr>
        <p:spPr>
          <a:xfrm>
            <a:off x="1324541" y="4236337"/>
            <a:ext cx="29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/>
              </a:rPr>
              <a:t>Vertex kinetic energy: </a:t>
            </a:r>
            <a:r>
              <a:rPr lang="en-US" sz="2000" i="1" dirty="0" err="1">
                <a:latin typeface="Times New Roman"/>
                <a:cs typeface="Times New Roman"/>
              </a:rPr>
              <a:t>KE</a:t>
            </a:r>
            <a:r>
              <a:rPr lang="en-US" sz="2000" i="1" baseline="-25000" dirty="0" err="1">
                <a:latin typeface="Times New Roman"/>
                <a:cs typeface="Times New Roman"/>
              </a:rPr>
              <a:t>v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4FDBFFE0-AC0D-3F5B-B762-03898A97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721" y="3216243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463736D8-65F4-DEF0-F0F3-4E3D636B9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426" y="2828377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25">
            <a:extLst>
              <a:ext uri="{FF2B5EF4-FFF2-40B4-BE49-F238E27FC236}">
                <a16:creationId xmlns:a16="http://schemas.microsoft.com/office/drawing/2014/main" id="{E7E7AC95-03D3-FEBD-8946-B1189E33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721" y="4128869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090BC5A9-28D4-34DC-96CD-75297E38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727" y="4539846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id="{2A766598-8EB2-15CF-96D5-060B3C77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197" y="4075929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76058F39-B009-6B4B-451D-65C48E11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197" y="3262170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564254C6-E892-56AD-2619-8BF2D75A2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937" y="3650036"/>
            <a:ext cx="365125" cy="365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25">
            <a:extLst>
              <a:ext uri="{FF2B5EF4-FFF2-40B4-BE49-F238E27FC236}">
                <a16:creationId xmlns:a16="http://schemas.microsoft.com/office/drawing/2014/main" id="{A23116A8-4B8E-F9CC-4256-6BA54404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361" y="3204201"/>
            <a:ext cx="546859" cy="47142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25">
            <a:extLst>
              <a:ext uri="{FF2B5EF4-FFF2-40B4-BE49-F238E27FC236}">
                <a16:creationId xmlns:a16="http://schemas.microsoft.com/office/drawing/2014/main" id="{A5935BBF-9DCC-C652-7373-AC9E0317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874" y="3056432"/>
            <a:ext cx="1631997" cy="76524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3165AC0B-D7FE-1783-24D2-05EB5682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765" y="0"/>
            <a:ext cx="6255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Operators on the </a:t>
            </a:r>
            <a:r>
              <a:rPr lang="en-US" sz="2800" dirty="0" err="1"/>
              <a:t>Voronoi</a:t>
            </a:r>
            <a:r>
              <a:rPr lang="en-US" sz="2800" dirty="0"/>
              <a:t> Mesh</a:t>
            </a:r>
          </a:p>
          <a:p>
            <a:pPr algn="ctr"/>
            <a:r>
              <a:rPr lang="en-US" sz="2800" i="1" dirty="0"/>
              <a:t>Pressure and KE gradients</a:t>
            </a:r>
          </a:p>
        </p:txBody>
      </p:sp>
      <p:pic>
        <p:nvPicPr>
          <p:cNvPr id="3" name="Picture 2" descr="KE-mesh.pdf">
            <a:extLst>
              <a:ext uri="{FF2B5EF4-FFF2-40B4-BE49-F238E27FC236}">
                <a16:creationId xmlns:a16="http://schemas.microsoft.com/office/drawing/2014/main" id="{2458E35A-3542-96D3-9A76-EACBB8B2F4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0405" r="12198" b="22151"/>
          <a:stretch/>
        </p:blipFill>
        <p:spPr>
          <a:xfrm>
            <a:off x="6109783" y="1832856"/>
            <a:ext cx="4426081" cy="3939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0991BC-0AE3-2370-3156-8C1CDA44190D}"/>
              </a:ext>
            </a:extLst>
          </p:cNvPr>
          <p:cNvSpPr/>
          <p:nvPr/>
        </p:nvSpPr>
        <p:spPr>
          <a:xfrm>
            <a:off x="974713" y="2289109"/>
            <a:ext cx="4099067" cy="3498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A9F202-7729-D8A4-98E0-79B6FBCAE7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7231" y="3175242"/>
          <a:ext cx="3772815" cy="70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406400" progId="Equation.DSMT4">
                  <p:embed/>
                </p:oleObj>
              </mc:Choice>
              <mc:Fallback>
                <p:oleObj name="Equation" r:id="rId5" imgW="2184400" imgH="40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CA9F202-7729-D8A4-98E0-79B6FBCAE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7231" y="3175242"/>
                        <a:ext cx="3772815" cy="701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ADCF2A-4801-3E7F-B87B-C7B4410F33CC}"/>
              </a:ext>
            </a:extLst>
          </p:cNvPr>
          <p:cNvSpPr txBox="1"/>
          <p:nvPr/>
        </p:nvSpPr>
        <p:spPr>
          <a:xfrm>
            <a:off x="1324540" y="2585711"/>
            <a:ext cx="3423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Cel</a:t>
            </a:r>
            <a:r>
              <a:rPr lang="en-US" sz="2000" dirty="0">
                <a:cs typeface="Times New Roman"/>
              </a:rPr>
              <a:t>l center kinetic energy: </a:t>
            </a:r>
            <a:r>
              <a:rPr lang="en-US" sz="2000" i="1" dirty="0" err="1">
                <a:latin typeface="Times New Roman"/>
                <a:cs typeface="Times New Roman"/>
              </a:rPr>
              <a:t>KE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6BCF24-9F8E-9867-7B3A-595E54D95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8124" y="4730138"/>
          <a:ext cx="1624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800" imgH="482600" progId="Equation.DSMT4">
                  <p:embed/>
                </p:oleObj>
              </mc:Choice>
              <mc:Fallback>
                <p:oleObj name="Equation" r:id="rId7" imgW="939800" imgH="482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6BCF24-9F8E-9867-7B3A-595E54D95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8124" y="4730138"/>
                        <a:ext cx="1624013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92DF29-BD42-615C-CC6E-E91C5AB5F85D}"/>
              </a:ext>
            </a:extLst>
          </p:cNvPr>
          <p:cNvSpPr txBox="1"/>
          <p:nvPr/>
        </p:nvSpPr>
        <p:spPr>
          <a:xfrm>
            <a:off x="1324541" y="4236337"/>
            <a:ext cx="29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/>
              </a:rPr>
              <a:t>Vertex kinetic energy: </a:t>
            </a:r>
            <a:r>
              <a:rPr lang="en-US" sz="2000" i="1" dirty="0" err="1">
                <a:latin typeface="Times New Roman"/>
                <a:cs typeface="Times New Roman"/>
              </a:rPr>
              <a:t>KE</a:t>
            </a:r>
            <a:r>
              <a:rPr lang="en-US" sz="2000" i="1" baseline="-25000" dirty="0" err="1">
                <a:latin typeface="Times New Roman"/>
                <a:cs typeface="Times New Roman"/>
              </a:rPr>
              <a:t>v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6" name="Oval 25">
            <a:extLst>
              <a:ext uri="{FF2B5EF4-FFF2-40B4-BE49-F238E27FC236}">
                <a16:creationId xmlns:a16="http://schemas.microsoft.com/office/drawing/2014/main" id="{A23116A8-4B8E-F9CC-4256-6BA54404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361" y="3204201"/>
            <a:ext cx="546859" cy="47142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42EC03BF-4F56-D95E-BCD1-4943820C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079" y="2820771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D5A3C759-5BEE-3FDE-056B-947FA9E3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537" y="2813167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5">
            <a:extLst>
              <a:ext uri="{FF2B5EF4-FFF2-40B4-BE49-F238E27FC236}">
                <a16:creationId xmlns:a16="http://schemas.microsoft.com/office/drawing/2014/main" id="{24143592-AD61-325B-FBE2-A35DEF618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363" y="3657346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5">
            <a:extLst>
              <a:ext uri="{FF2B5EF4-FFF2-40B4-BE49-F238E27FC236}">
                <a16:creationId xmlns:a16="http://schemas.microsoft.com/office/drawing/2014/main" id="{2325E16E-5EE8-2C6A-D610-E65787135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195" y="4517030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5">
            <a:extLst>
              <a:ext uri="{FF2B5EF4-FFF2-40B4-BE49-F238E27FC236}">
                <a16:creationId xmlns:a16="http://schemas.microsoft.com/office/drawing/2014/main" id="{88AB7BD2-B051-2845-0EEF-3B82797A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628" y="4517032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3AAF4127-8A3F-4590-E17B-1C163095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135" y="3672851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DFD996E1-E435-4257-1675-F6E7BFD9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937" y="3650036"/>
            <a:ext cx="365125" cy="365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942B8704-0437-9DDC-DCDA-603620F8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821" y="3086912"/>
            <a:ext cx="708660" cy="624028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3165AC0B-D7FE-1783-24D2-05EB5682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765" y="0"/>
            <a:ext cx="6255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Operators on the </a:t>
            </a:r>
            <a:r>
              <a:rPr lang="en-US" sz="2800" dirty="0" err="1"/>
              <a:t>Voronoi</a:t>
            </a:r>
            <a:r>
              <a:rPr lang="en-US" sz="2800" dirty="0"/>
              <a:t> Mesh</a:t>
            </a:r>
          </a:p>
          <a:p>
            <a:pPr algn="ctr"/>
            <a:r>
              <a:rPr lang="en-US" sz="2800" i="1" dirty="0"/>
              <a:t>Pressure and KE gradients</a:t>
            </a:r>
          </a:p>
        </p:txBody>
      </p:sp>
      <p:pic>
        <p:nvPicPr>
          <p:cNvPr id="3" name="Picture 2" descr="KE-mesh.pdf">
            <a:extLst>
              <a:ext uri="{FF2B5EF4-FFF2-40B4-BE49-F238E27FC236}">
                <a16:creationId xmlns:a16="http://schemas.microsoft.com/office/drawing/2014/main" id="{2458E35A-3542-96D3-9A76-EACBB8B2F4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0405" r="12198" b="22151"/>
          <a:stretch/>
        </p:blipFill>
        <p:spPr>
          <a:xfrm>
            <a:off x="6109783" y="1832856"/>
            <a:ext cx="4426081" cy="3939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0991BC-0AE3-2370-3156-8C1CDA44190D}"/>
              </a:ext>
            </a:extLst>
          </p:cNvPr>
          <p:cNvSpPr/>
          <p:nvPr/>
        </p:nvSpPr>
        <p:spPr>
          <a:xfrm>
            <a:off x="974713" y="2289109"/>
            <a:ext cx="4099067" cy="3498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A9F202-7729-D8A4-98E0-79B6FBCAE7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7231" y="3175242"/>
          <a:ext cx="3772815" cy="70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406400" progId="Equation.DSMT4">
                  <p:embed/>
                </p:oleObj>
              </mc:Choice>
              <mc:Fallback>
                <p:oleObj name="Equation" r:id="rId5" imgW="2184400" imgH="40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CA9F202-7729-D8A4-98E0-79B6FBCAE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7231" y="3175242"/>
                        <a:ext cx="3772815" cy="701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ADCF2A-4801-3E7F-B87B-C7B4410F33CC}"/>
              </a:ext>
            </a:extLst>
          </p:cNvPr>
          <p:cNvSpPr txBox="1"/>
          <p:nvPr/>
        </p:nvSpPr>
        <p:spPr>
          <a:xfrm>
            <a:off x="1324540" y="2585711"/>
            <a:ext cx="3423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Cel</a:t>
            </a:r>
            <a:r>
              <a:rPr lang="en-US" sz="2000" dirty="0">
                <a:cs typeface="Times New Roman"/>
              </a:rPr>
              <a:t>l center kinetic energy: </a:t>
            </a:r>
            <a:r>
              <a:rPr lang="en-US" sz="2000" i="1" dirty="0" err="1">
                <a:latin typeface="Times New Roman"/>
                <a:cs typeface="Times New Roman"/>
              </a:rPr>
              <a:t>KE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6BCF24-9F8E-9867-7B3A-595E54D95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8124" y="4730138"/>
          <a:ext cx="1624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800" imgH="482600" progId="Equation.DSMT4">
                  <p:embed/>
                </p:oleObj>
              </mc:Choice>
              <mc:Fallback>
                <p:oleObj name="Equation" r:id="rId7" imgW="939800" imgH="482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6BCF24-9F8E-9867-7B3A-595E54D95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8124" y="4730138"/>
                        <a:ext cx="1624013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92DF29-BD42-615C-CC6E-E91C5AB5F85D}"/>
              </a:ext>
            </a:extLst>
          </p:cNvPr>
          <p:cNvSpPr txBox="1"/>
          <p:nvPr/>
        </p:nvSpPr>
        <p:spPr>
          <a:xfrm>
            <a:off x="1324541" y="4236337"/>
            <a:ext cx="29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/>
              </a:rPr>
              <a:t>Vertex kinetic energy: </a:t>
            </a:r>
            <a:r>
              <a:rPr lang="en-US" sz="2000" i="1" dirty="0" err="1">
                <a:latin typeface="Times New Roman"/>
                <a:cs typeface="Times New Roman"/>
              </a:rPr>
              <a:t>KE</a:t>
            </a:r>
            <a:r>
              <a:rPr lang="en-US" sz="2000" i="1" baseline="-25000" dirty="0" err="1">
                <a:latin typeface="Times New Roman"/>
                <a:cs typeface="Times New Roman"/>
              </a:rPr>
              <a:t>v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6" name="Oval 25">
            <a:extLst>
              <a:ext uri="{FF2B5EF4-FFF2-40B4-BE49-F238E27FC236}">
                <a16:creationId xmlns:a16="http://schemas.microsoft.com/office/drawing/2014/main" id="{A23116A8-4B8E-F9CC-4256-6BA54404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361" y="3204201"/>
            <a:ext cx="546859" cy="47142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1422F38C-20BB-7085-3EFC-4CBBA0A03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620" y="4762500"/>
            <a:ext cx="2446019" cy="77724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276D8E5F-0B3E-8320-8B23-3E7159823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363" y="3657346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C4C16B7C-7F88-0D3E-742E-0898DAC0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937" y="3650036"/>
            <a:ext cx="365125" cy="365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25">
            <a:extLst>
              <a:ext uri="{FF2B5EF4-FFF2-40B4-BE49-F238E27FC236}">
                <a16:creationId xmlns:a16="http://schemas.microsoft.com/office/drawing/2014/main" id="{12059AD4-0657-72B1-5153-AA594534C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26" y="3311236"/>
            <a:ext cx="176619" cy="17783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CB71E0BF-3175-30A4-3B62-160EB8AA8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26" y="3754581"/>
            <a:ext cx="176619" cy="17783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id="{E09D1608-C34B-C6AB-7E50-BFCEBCB5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653" y="4204854"/>
            <a:ext cx="176619" cy="17783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3165AC0B-D7FE-1783-24D2-05EB5682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765" y="0"/>
            <a:ext cx="6255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Operators on the </a:t>
            </a:r>
            <a:r>
              <a:rPr lang="en-US" sz="2800" dirty="0" err="1"/>
              <a:t>Voronoi</a:t>
            </a:r>
            <a:r>
              <a:rPr lang="en-US" sz="2800" dirty="0"/>
              <a:t> Mesh</a:t>
            </a:r>
          </a:p>
          <a:p>
            <a:pPr algn="ctr"/>
            <a:r>
              <a:rPr lang="en-US" sz="2800" i="1" dirty="0"/>
              <a:t>Pressure and KE gradients</a:t>
            </a:r>
          </a:p>
        </p:txBody>
      </p:sp>
      <p:pic>
        <p:nvPicPr>
          <p:cNvPr id="3" name="Picture 2" descr="KE-mesh.pdf">
            <a:extLst>
              <a:ext uri="{FF2B5EF4-FFF2-40B4-BE49-F238E27FC236}">
                <a16:creationId xmlns:a16="http://schemas.microsoft.com/office/drawing/2014/main" id="{2458E35A-3542-96D3-9A76-EACBB8B2F4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0405" r="12198" b="22151"/>
          <a:stretch/>
        </p:blipFill>
        <p:spPr>
          <a:xfrm>
            <a:off x="6109783" y="1832856"/>
            <a:ext cx="4426081" cy="3939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0991BC-0AE3-2370-3156-8C1CDA44190D}"/>
              </a:ext>
            </a:extLst>
          </p:cNvPr>
          <p:cNvSpPr/>
          <p:nvPr/>
        </p:nvSpPr>
        <p:spPr>
          <a:xfrm>
            <a:off x="974713" y="2289109"/>
            <a:ext cx="4099067" cy="3498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A9F202-7729-D8A4-98E0-79B6FBCAE7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7231" y="3175242"/>
          <a:ext cx="3772815" cy="70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406400" progId="Equation.DSMT4">
                  <p:embed/>
                </p:oleObj>
              </mc:Choice>
              <mc:Fallback>
                <p:oleObj name="Equation" r:id="rId5" imgW="2184400" imgH="40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CA9F202-7729-D8A4-98E0-79B6FBCAE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7231" y="3175242"/>
                        <a:ext cx="3772815" cy="701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ADCF2A-4801-3E7F-B87B-C7B4410F33CC}"/>
              </a:ext>
            </a:extLst>
          </p:cNvPr>
          <p:cNvSpPr txBox="1"/>
          <p:nvPr/>
        </p:nvSpPr>
        <p:spPr>
          <a:xfrm>
            <a:off x="1324540" y="2585711"/>
            <a:ext cx="3423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Cel</a:t>
            </a:r>
            <a:r>
              <a:rPr lang="en-US" sz="2000" dirty="0">
                <a:cs typeface="Times New Roman"/>
              </a:rPr>
              <a:t>l center kinetic energy: </a:t>
            </a:r>
            <a:r>
              <a:rPr lang="en-US" sz="2000" i="1" dirty="0" err="1">
                <a:latin typeface="Times New Roman"/>
                <a:cs typeface="Times New Roman"/>
              </a:rPr>
              <a:t>KE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6BCF24-9F8E-9867-7B3A-595E54D95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8124" y="4730138"/>
          <a:ext cx="1624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800" imgH="482600" progId="Equation.DSMT4">
                  <p:embed/>
                </p:oleObj>
              </mc:Choice>
              <mc:Fallback>
                <p:oleObj name="Equation" r:id="rId7" imgW="939800" imgH="482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6BCF24-9F8E-9867-7B3A-595E54D95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8124" y="4730138"/>
                        <a:ext cx="1624013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92DF29-BD42-615C-CC6E-E91C5AB5F85D}"/>
              </a:ext>
            </a:extLst>
          </p:cNvPr>
          <p:cNvSpPr txBox="1"/>
          <p:nvPr/>
        </p:nvSpPr>
        <p:spPr>
          <a:xfrm>
            <a:off x="1324541" y="4236337"/>
            <a:ext cx="29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/>
              </a:rPr>
              <a:t>Vertex kinetic energy: </a:t>
            </a:r>
            <a:r>
              <a:rPr lang="en-US" sz="2000" i="1" dirty="0" err="1">
                <a:latin typeface="Times New Roman"/>
                <a:cs typeface="Times New Roman"/>
              </a:rPr>
              <a:t>KE</a:t>
            </a:r>
            <a:r>
              <a:rPr lang="en-US" sz="2000" i="1" baseline="-25000" dirty="0" err="1">
                <a:latin typeface="Times New Roman"/>
                <a:cs typeface="Times New Roman"/>
              </a:rPr>
              <a:t>v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3E8F1A7B-2D4C-DBD6-6051-1957C52C6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721" y="3216243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AA17EB32-DAA9-C137-A66F-09C73C75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426" y="2828377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25">
            <a:extLst>
              <a:ext uri="{FF2B5EF4-FFF2-40B4-BE49-F238E27FC236}">
                <a16:creationId xmlns:a16="http://schemas.microsoft.com/office/drawing/2014/main" id="{780F2653-1D2C-9DB4-B30E-09FA0F22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721" y="4128869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42378629-A306-5824-0B69-10CC0D70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727" y="4539846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14FDAB5F-2F7E-05A4-49E6-2B4EF40F2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197" y="4075929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E8A028-E7C0-CB67-BC42-69AC5A8A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197" y="3262170"/>
            <a:ext cx="365125" cy="3651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5">
            <a:extLst>
              <a:ext uri="{FF2B5EF4-FFF2-40B4-BE49-F238E27FC236}">
                <a16:creationId xmlns:a16="http://schemas.microsoft.com/office/drawing/2014/main" id="{FE62F57F-ED8E-96EA-A52C-2B58BCB4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937" y="3650036"/>
            <a:ext cx="365125" cy="365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5">
            <a:extLst>
              <a:ext uri="{FF2B5EF4-FFF2-40B4-BE49-F238E27FC236}">
                <a16:creationId xmlns:a16="http://schemas.microsoft.com/office/drawing/2014/main" id="{FB0700BA-9ABE-9B9D-2028-6D69BDEB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079" y="2820771"/>
            <a:ext cx="365125" cy="365125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1095779D-A15F-B4A4-5ED8-BB16335BB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537" y="2813167"/>
            <a:ext cx="365125" cy="365125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6A0487EC-CCA3-EA04-C828-026956D4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363" y="3657346"/>
            <a:ext cx="365125" cy="365125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BA2675-91B1-5B7E-B7C5-82C07351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195" y="4517030"/>
            <a:ext cx="365125" cy="365125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9BF8E464-BD46-74AE-9DDE-7A6988F89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628" y="4517032"/>
            <a:ext cx="365125" cy="365125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5">
            <a:extLst>
              <a:ext uri="{FF2B5EF4-FFF2-40B4-BE49-F238E27FC236}">
                <a16:creationId xmlns:a16="http://schemas.microsoft.com/office/drawing/2014/main" id="{8D20752C-3B10-B05B-018E-33DBA42D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135" y="3672851"/>
            <a:ext cx="365125" cy="365125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5">
            <a:extLst>
              <a:ext uri="{FF2B5EF4-FFF2-40B4-BE49-F238E27FC236}">
                <a16:creationId xmlns:a16="http://schemas.microsoft.com/office/drawing/2014/main" id="{32F9768F-BEE1-77ED-65DF-5926AD453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361" y="3204201"/>
            <a:ext cx="546859" cy="47142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5">
            <a:extLst>
              <a:ext uri="{FF2B5EF4-FFF2-40B4-BE49-F238E27FC236}">
                <a16:creationId xmlns:a16="http://schemas.microsoft.com/office/drawing/2014/main" id="{1000D59A-83B0-0ACD-60C4-20F1B8F7A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874" y="3056432"/>
            <a:ext cx="1631997" cy="76524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5">
            <a:extLst>
              <a:ext uri="{FF2B5EF4-FFF2-40B4-BE49-F238E27FC236}">
                <a16:creationId xmlns:a16="http://schemas.microsoft.com/office/drawing/2014/main" id="{97FCB4DA-63E4-D50A-1E13-A43B75E43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155" y="3070860"/>
            <a:ext cx="1406225" cy="792480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80366-B56E-2E0B-B074-FF24DE78A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638"/>
          <a:stretch/>
        </p:blipFill>
        <p:spPr>
          <a:xfrm>
            <a:off x="4596937" y="1122745"/>
            <a:ext cx="5067987" cy="5138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36A1AA-D3D0-F5C0-8530-3C5A31BE88EE}"/>
              </a:ext>
            </a:extLst>
          </p:cNvPr>
          <p:cNvSpPr txBox="1"/>
          <p:nvPr/>
        </p:nvSpPr>
        <p:spPr>
          <a:xfrm>
            <a:off x="926540" y="3410445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MPAS uses </a:t>
            </a:r>
            <a:r>
              <a:rPr lang="en-US" sz="2000" dirty="0">
                <a:latin typeface="Symbol" pitchFamily="2" charset="2"/>
              </a:rPr>
              <a:t>b</a:t>
            </a:r>
            <a:r>
              <a:rPr lang="en-US" sz="2000" dirty="0"/>
              <a:t> = 3/8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2AF15-18AC-C97F-ADDB-7033BADC3FAA}"/>
              </a:ext>
            </a:extLst>
          </p:cNvPr>
          <p:cNvSpPr txBox="1"/>
          <p:nvPr/>
        </p:nvSpPr>
        <p:spPr>
          <a:xfrm>
            <a:off x="8859792" y="159197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=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EE42E-40F6-C6AC-CF31-D5652B20A8A3}"/>
              </a:ext>
            </a:extLst>
          </p:cNvPr>
          <p:cNvSpPr txBox="1"/>
          <p:nvPr/>
        </p:nvSpPr>
        <p:spPr>
          <a:xfrm>
            <a:off x="8655004" y="382965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= 3/8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7169CF0-AE28-3604-B9E2-55DB8327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765" y="0"/>
            <a:ext cx="6255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Operators on the </a:t>
            </a:r>
            <a:r>
              <a:rPr lang="en-US" sz="2800" dirty="0" err="1"/>
              <a:t>Voronoi</a:t>
            </a:r>
            <a:r>
              <a:rPr lang="en-US" sz="2800" dirty="0"/>
              <a:t> Mesh</a:t>
            </a:r>
          </a:p>
          <a:p>
            <a:pPr algn="ctr"/>
            <a:r>
              <a:rPr lang="en-US" sz="2800" i="1" dirty="0"/>
              <a:t>cell-center KE evaluation </a:t>
            </a:r>
          </a:p>
        </p:txBody>
      </p:sp>
    </p:spTree>
    <p:extLst>
      <p:ext uri="{BB962C8B-B14F-4D97-AF65-F5344CB8AC3E}">
        <p14:creationId xmlns:p14="http://schemas.microsoft.com/office/powerpoint/2010/main" val="835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8B1EAA-1536-B22F-61D1-D7BC47820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479" y="1161572"/>
            <a:ext cx="4998999" cy="136653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F43A890-1CD9-4AF6-B76A-947F87396EDE}"/>
              </a:ext>
            </a:extLst>
          </p:cNvPr>
          <p:cNvSpPr/>
          <p:nvPr/>
        </p:nvSpPr>
        <p:spPr bwMode="auto">
          <a:xfrm>
            <a:off x="9272549" y="1270886"/>
            <a:ext cx="1006088" cy="660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1026" descr="imperfect_hex_1">
            <a:extLst>
              <a:ext uri="{FF2B5EF4-FFF2-40B4-BE49-F238E27FC236}">
                <a16:creationId xmlns:a16="http://schemas.microsoft.com/office/drawing/2014/main" id="{5F7E7DD3-1139-1311-EDAC-3048C3442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142" y="2651617"/>
            <a:ext cx="3757612" cy="3495675"/>
          </a:xfrm>
          <a:prstGeom prst="rect">
            <a:avLst/>
          </a:prstGeom>
          <a:noFill/>
        </p:spPr>
      </p:pic>
      <p:sp>
        <p:nvSpPr>
          <p:cNvPr id="6" name="Oval 1032">
            <a:extLst>
              <a:ext uri="{FF2B5EF4-FFF2-40B4-BE49-F238E27FC236}">
                <a16:creationId xmlns:a16="http://schemas.microsoft.com/office/drawing/2014/main" id="{DB50260F-F7C6-0DC4-0071-2A6AD02A6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6163" y="4748704"/>
            <a:ext cx="492125" cy="476250"/>
          </a:xfrm>
          <a:prstGeom prst="ellipse">
            <a:avLst/>
          </a:prstGeom>
          <a:noFill/>
          <a:ln w="28575">
            <a:solidFill>
              <a:srgbClr val="00973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Oval 1033">
            <a:extLst>
              <a:ext uri="{FF2B5EF4-FFF2-40B4-BE49-F238E27FC236}">
                <a16:creationId xmlns:a16="http://schemas.microsoft.com/office/drawing/2014/main" id="{120A7057-184F-6E97-9310-19DDC6CA9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276" y="4002579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Oval 1034">
            <a:extLst>
              <a:ext uri="{FF2B5EF4-FFF2-40B4-BE49-F238E27FC236}">
                <a16:creationId xmlns:a16="http://schemas.microsoft.com/office/drawing/2014/main" id="{DE5021F0-8527-0399-F346-F840AD15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1188" y="4086716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Oval 1035">
            <a:extLst>
              <a:ext uri="{FF2B5EF4-FFF2-40B4-BE49-F238E27FC236}">
                <a16:creationId xmlns:a16="http://schemas.microsoft.com/office/drawing/2014/main" id="{65F2292C-1819-318D-94EE-F8CC8167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163" y="4599479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Oval 1036">
            <a:extLst>
              <a:ext uri="{FF2B5EF4-FFF2-40B4-BE49-F238E27FC236}">
                <a16:creationId xmlns:a16="http://schemas.microsoft.com/office/drawing/2014/main" id="{CF4733F0-473C-A52E-ED38-23FB6D371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951" y="5361479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Oval 1037">
            <a:extLst>
              <a:ext uri="{FF2B5EF4-FFF2-40B4-BE49-F238E27FC236}">
                <a16:creationId xmlns:a16="http://schemas.microsoft.com/office/drawing/2014/main" id="{DA0ABF3F-6E5C-D2D9-CFD9-0C02494F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3" y="5453554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Oval 1038">
            <a:extLst>
              <a:ext uri="{FF2B5EF4-FFF2-40B4-BE49-F238E27FC236}">
                <a16:creationId xmlns:a16="http://schemas.microsoft.com/office/drawing/2014/main" id="{CAD184E9-0DB8-F1BA-7087-DC5187DC7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476" y="5536104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Oval 1039">
            <a:extLst>
              <a:ext uri="{FF2B5EF4-FFF2-40B4-BE49-F238E27FC236}">
                <a16:creationId xmlns:a16="http://schemas.microsoft.com/office/drawing/2014/main" id="{91C46964-F81E-5218-5BFA-077435E2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2801" y="5483716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Oval 1040">
            <a:extLst>
              <a:ext uri="{FF2B5EF4-FFF2-40B4-BE49-F238E27FC236}">
                <a16:creationId xmlns:a16="http://schemas.microsoft.com/office/drawing/2014/main" id="{52A75F4F-17B7-AAE5-A186-95C20E77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0313" y="4931266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Oval 1041">
            <a:extLst>
              <a:ext uri="{FF2B5EF4-FFF2-40B4-BE49-F238E27FC236}">
                <a16:creationId xmlns:a16="http://schemas.microsoft.com/office/drawing/2014/main" id="{56139C70-8375-509E-5246-BAC3A72DB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4876" y="4259754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Oval 1042">
            <a:extLst>
              <a:ext uri="{FF2B5EF4-FFF2-40B4-BE49-F238E27FC236}">
                <a16:creationId xmlns:a16="http://schemas.microsoft.com/office/drawing/2014/main" id="{5125112E-4CF2-3367-CCF2-8F23B76F8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451" y="4121641"/>
            <a:ext cx="492125" cy="476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0AAFD-132B-FFD6-019E-424F2562D8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618"/>
          <a:stretch>
            <a:fillRect/>
          </a:stretch>
        </p:blipFill>
        <p:spPr>
          <a:xfrm>
            <a:off x="3522863" y="1571487"/>
            <a:ext cx="2054290" cy="9679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248079-8E2F-A096-940D-4D63431300FD}"/>
              </a:ext>
            </a:extLst>
          </p:cNvPr>
          <p:cNvSpPr txBox="1"/>
          <p:nvPr/>
        </p:nvSpPr>
        <p:spPr>
          <a:xfrm>
            <a:off x="1437238" y="2757697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/>
              </a:rPr>
              <a:t>Nonlinear term:</a:t>
            </a:r>
            <a:endParaRPr lang="en-US" sz="2000" b="1" i="1" baseline="-25000" dirty="0">
              <a:cs typeface="Times New Rom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B99A91-FB2B-8A4B-BD6C-701009F1BD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853" y="3318983"/>
            <a:ext cx="4470781" cy="940010"/>
          </a:xfrm>
          <a:prstGeom prst="rect">
            <a:avLst/>
          </a:prstGeom>
        </p:spPr>
      </p:pic>
      <p:sp>
        <p:nvSpPr>
          <p:cNvPr id="20" name="Text Box 16">
            <a:extLst>
              <a:ext uri="{FF2B5EF4-FFF2-40B4-BE49-F238E27FC236}">
                <a16:creationId xmlns:a16="http://schemas.microsoft.com/office/drawing/2014/main" id="{982908BC-4385-C86F-268A-AEF333D4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238" y="4363775"/>
            <a:ext cx="4803775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The general tangential velocity reconstruction produces a consistent divergence on the primal and dual grids, and allows for PV, </a:t>
            </a:r>
            <a:r>
              <a:rPr lang="en-US" sz="1800" dirty="0" err="1"/>
              <a:t>enstrophy</a:t>
            </a:r>
            <a:r>
              <a:rPr lang="en-US" sz="1800" dirty="0"/>
              <a:t> and energy* conservation in the nonlinear SW solver.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7E1F063-FA0E-9A38-097B-B25C864F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74" y="0"/>
            <a:ext cx="6255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Operators on the </a:t>
            </a:r>
            <a:r>
              <a:rPr lang="en-US" sz="2800" dirty="0" err="1"/>
              <a:t>Voronoi</a:t>
            </a:r>
            <a:r>
              <a:rPr lang="en-US" sz="2800" dirty="0"/>
              <a:t> Mesh</a:t>
            </a:r>
          </a:p>
          <a:p>
            <a:pPr algn="ctr"/>
            <a:r>
              <a:rPr lang="en-US" sz="2800" i="1" dirty="0"/>
              <a:t>‘Nonlinear’ </a:t>
            </a:r>
            <a:r>
              <a:rPr lang="en-US" sz="2800" i="1" dirty="0" err="1"/>
              <a:t>Coriolis</a:t>
            </a:r>
            <a:r>
              <a:rPr lang="en-US" sz="2800" i="1" dirty="0"/>
              <a:t> force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C67EB-ED59-144A-EB52-3447267278EC}"/>
              </a:ext>
            </a:extLst>
          </p:cNvPr>
          <p:cNvSpPr txBox="1"/>
          <p:nvPr/>
        </p:nvSpPr>
        <p:spPr>
          <a:xfrm>
            <a:off x="1437238" y="1426127"/>
            <a:ext cx="18646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/>
              </a:rPr>
              <a:t>Tangential </a:t>
            </a:r>
          </a:p>
          <a:p>
            <a:r>
              <a:rPr lang="en-US" sz="2000" dirty="0">
                <a:cs typeface="Times New Roman"/>
              </a:rPr>
              <a:t>velocity </a:t>
            </a:r>
          </a:p>
          <a:p>
            <a:r>
              <a:rPr lang="en-US" sz="2000" dirty="0">
                <a:cs typeface="Times New Roman"/>
              </a:rPr>
              <a:t>reconstruction:</a:t>
            </a:r>
            <a:endParaRPr lang="en-US" sz="2000" b="1" i="1" baseline="-25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62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DF3364-F02A-0503-368D-7A7ACA1A00D3}"/>
              </a:ext>
            </a:extLst>
          </p:cNvPr>
          <p:cNvSpPr/>
          <p:nvPr/>
        </p:nvSpPr>
        <p:spPr>
          <a:xfrm>
            <a:off x="917646" y="3267925"/>
            <a:ext cx="4577067" cy="28975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26" descr="imperfect_hex_1">
            <a:extLst>
              <a:ext uri="{FF2B5EF4-FFF2-40B4-BE49-F238E27FC236}">
                <a16:creationId xmlns:a16="http://schemas.microsoft.com/office/drawing/2014/main" id="{CBF7BBBF-F734-7B3D-4F9C-12604FF5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6389" y="1909565"/>
            <a:ext cx="4479240" cy="4167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9B4B7-D90D-CE84-38E3-A070302F7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26" y="1865817"/>
            <a:ext cx="4470781" cy="94001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D0A7D9E-B2E1-4D3D-EC75-D7381138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913" y="0"/>
            <a:ext cx="6255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Operators on the </a:t>
            </a:r>
            <a:r>
              <a:rPr lang="en-US" sz="2800" dirty="0" err="1"/>
              <a:t>Voronoi</a:t>
            </a:r>
            <a:r>
              <a:rPr lang="en-US" sz="2800" dirty="0"/>
              <a:t> Mesh</a:t>
            </a:r>
          </a:p>
          <a:p>
            <a:pPr algn="ctr"/>
            <a:r>
              <a:rPr lang="en-US" sz="2800" i="1" dirty="0"/>
              <a:t>‘Nonlinear’ </a:t>
            </a:r>
            <a:r>
              <a:rPr lang="en-US" sz="2800" i="1" dirty="0" err="1"/>
              <a:t>Coriolis</a:t>
            </a:r>
            <a:r>
              <a:rPr lang="en-US" sz="2800" i="1" dirty="0"/>
              <a:t> force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5514E9B-5CDE-5AEA-7A06-7A930493C0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7490" y="5252871"/>
          <a:ext cx="3689489" cy="83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900" imgH="508000" progId="Equation.DSMT4">
                  <p:embed/>
                </p:oleObj>
              </mc:Choice>
              <mc:Fallback>
                <p:oleObj name="Equation" r:id="rId6" imgW="2247900" imgH="508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5514E9B-5CDE-5AEA-7A06-7A930493C0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7490" y="5252871"/>
                        <a:ext cx="3689489" cy="833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AB12F9-B8A0-3AB6-60DC-12333CF97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7490" y="3696874"/>
          <a:ext cx="1563665" cy="62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600" imgH="393700" progId="Equation.DSMT4">
                  <p:embed/>
                </p:oleObj>
              </mc:Choice>
              <mc:Fallback>
                <p:oleObj name="Equation" r:id="rId8" imgW="990600" imgH="3937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FAB12F9-B8A0-3AB6-60DC-12333CF97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7490" y="3696874"/>
                        <a:ext cx="1563665" cy="62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DDB6CE-62F0-14AD-9B6E-4AC994D8CCF2}"/>
              </a:ext>
            </a:extLst>
          </p:cNvPr>
          <p:cNvSpPr txBox="1"/>
          <p:nvPr/>
        </p:nvSpPr>
        <p:spPr>
          <a:xfrm>
            <a:off x="982439" y="4674874"/>
            <a:ext cx="4233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/>
              </a:rPr>
              <a:t>Example: absolute </a:t>
            </a:r>
            <a:r>
              <a:rPr lang="en-US" sz="2000" dirty="0" err="1">
                <a:cs typeface="Times New Roman"/>
              </a:rPr>
              <a:t>vorticity</a:t>
            </a:r>
            <a:r>
              <a:rPr lang="en-US" sz="2000" dirty="0">
                <a:cs typeface="Times New Roman"/>
              </a:rPr>
              <a:t> at vertex </a:t>
            </a:r>
            <a:r>
              <a:rPr lang="en-US" sz="2000" i="1" dirty="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61072-11DD-F1B3-7293-0C7133EF5967}"/>
              </a:ext>
            </a:extLst>
          </p:cNvPr>
          <p:cNvSpPr txBox="1"/>
          <p:nvPr/>
        </p:nvSpPr>
        <p:spPr>
          <a:xfrm>
            <a:off x="982438" y="3306232"/>
            <a:ext cx="3609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/>
              </a:rPr>
              <a:t>Example: absolute </a:t>
            </a:r>
            <a:r>
              <a:rPr lang="en-US" sz="2000" dirty="0" err="1">
                <a:cs typeface="Times New Roman"/>
              </a:rPr>
              <a:t>vorticity</a:t>
            </a:r>
            <a:r>
              <a:rPr lang="en-US" sz="2000" dirty="0">
                <a:cs typeface="Times New Roman"/>
              </a:rPr>
              <a:t> at </a:t>
            </a:r>
            <a:r>
              <a:rPr lang="en-US" sz="2000" i="1" dirty="0">
                <a:latin typeface="Times New Roman"/>
                <a:cs typeface="Times New Roman"/>
              </a:rPr>
              <a:t>e</a:t>
            </a:r>
            <a:r>
              <a:rPr lang="en-US" sz="2000" baseline="-25000" dirty="0">
                <a:latin typeface="Times New Roman"/>
                <a:cs typeface="Times New Roman"/>
              </a:rPr>
              <a:t>13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11" name="Oval 1032">
            <a:extLst>
              <a:ext uri="{FF2B5EF4-FFF2-40B4-BE49-F238E27FC236}">
                <a16:creationId xmlns:a16="http://schemas.microsoft.com/office/drawing/2014/main" id="{0E506FC0-7130-96E5-65CC-25515D735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143" y="3947234"/>
            <a:ext cx="492125" cy="476250"/>
          </a:xfrm>
          <a:prstGeom prst="ellipse">
            <a:avLst/>
          </a:prstGeom>
          <a:noFill/>
          <a:ln w="28575">
            <a:solidFill>
              <a:srgbClr val="00973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Oval 1032">
            <a:extLst>
              <a:ext uri="{FF2B5EF4-FFF2-40B4-BE49-F238E27FC236}">
                <a16:creationId xmlns:a16="http://schemas.microsoft.com/office/drawing/2014/main" id="{441A74D4-EC4E-ECBC-F9FD-0CFAB058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08" y="5575312"/>
            <a:ext cx="373566" cy="372005"/>
          </a:xfrm>
          <a:prstGeom prst="ellipse">
            <a:avLst/>
          </a:prstGeom>
          <a:noFill/>
          <a:ln w="28575">
            <a:solidFill>
              <a:srgbClr val="00973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8AE0-2996-EFDB-C97C-AE5C34B89558}"/>
              </a:ext>
            </a:extLst>
          </p:cNvPr>
          <p:cNvSpPr txBox="1">
            <a:spLocks/>
          </p:cNvSpPr>
          <p:nvPr/>
        </p:nvSpPr>
        <p:spPr>
          <a:xfrm>
            <a:off x="731333" y="1858344"/>
            <a:ext cx="4738843" cy="82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dirty="0"/>
              <a:t>&amp;</a:t>
            </a:r>
            <a:r>
              <a:rPr lang="en-US" dirty="0" err="1"/>
              <a:t>nhyd_model</a:t>
            </a:r>
            <a:endParaRPr lang="en-US" dirty="0"/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dirty="0"/>
              <a:t>		</a:t>
            </a:r>
            <a:r>
              <a:rPr lang="en-US" dirty="0" err="1"/>
              <a:t>config_apvm_upwinding</a:t>
            </a:r>
            <a:r>
              <a:rPr lang="en-US" dirty="0"/>
              <a:t> = 0.5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dirty="0"/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dirty="0"/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dirty="0"/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B815E-DEAB-6B8C-01D9-0037664C560F}"/>
              </a:ext>
            </a:extLst>
          </p:cNvPr>
          <p:cNvSpPr txBox="1"/>
          <p:nvPr/>
        </p:nvSpPr>
        <p:spPr>
          <a:xfrm>
            <a:off x="1235256" y="1416025"/>
            <a:ext cx="236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namelist.atmosphere</a:t>
            </a:r>
            <a:r>
              <a:rPr lang="en-US" i="1" dirty="0"/>
              <a:t>)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3CCE17F-7083-FBD8-EB5C-AFBF692F3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25" y="0"/>
            <a:ext cx="6255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Configuring the dynamics</a:t>
            </a: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B8B8E-42E9-D52E-4D35-2036BA44D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2" y="2495767"/>
            <a:ext cx="4998999" cy="13665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434F4ED-967D-8409-BDBC-651BC4069C4F}"/>
              </a:ext>
            </a:extLst>
          </p:cNvPr>
          <p:cNvSpPr/>
          <p:nvPr/>
        </p:nvSpPr>
        <p:spPr bwMode="auto">
          <a:xfrm>
            <a:off x="4160222" y="2588455"/>
            <a:ext cx="1006088" cy="660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A8279-E2AB-9484-44E4-B7E8CF8BA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07" y="3839921"/>
            <a:ext cx="4479447" cy="9418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93801B-25C8-265A-B21D-24D8BC72DF17}"/>
              </a:ext>
            </a:extLst>
          </p:cNvPr>
          <p:cNvCxnSpPr/>
          <p:nvPr/>
        </p:nvCxnSpPr>
        <p:spPr>
          <a:xfrm>
            <a:off x="2729345" y="4511040"/>
            <a:ext cx="270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551861-E543-D032-2013-8D6A572A4656}"/>
              </a:ext>
            </a:extLst>
          </p:cNvPr>
          <p:cNvCxnSpPr>
            <a:cxnSpLocks/>
          </p:cNvCxnSpPr>
          <p:nvPr/>
        </p:nvCxnSpPr>
        <p:spPr>
          <a:xfrm>
            <a:off x="3276600" y="45055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BA6E22-0224-1D41-187E-FDEEA0762826}"/>
              </a:ext>
            </a:extLst>
          </p:cNvPr>
          <p:cNvSpPr txBox="1"/>
          <p:nvPr/>
        </p:nvSpPr>
        <p:spPr>
          <a:xfrm>
            <a:off x="1856508" y="4829695"/>
            <a:ext cx="32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Vorticity at cell faces (at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points)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85D65-4D5C-44FD-A150-DD4C9F48FB5E}"/>
              </a:ext>
            </a:extLst>
          </p:cNvPr>
          <p:cNvCxnSpPr>
            <a:cxnSpLocks/>
          </p:cNvCxnSpPr>
          <p:nvPr/>
        </p:nvCxnSpPr>
        <p:spPr>
          <a:xfrm flipV="1">
            <a:off x="3470564" y="4540135"/>
            <a:ext cx="0" cy="297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118C90-4EC6-0760-99E9-3243405360CA}"/>
              </a:ext>
            </a:extLst>
          </p:cNvPr>
          <p:cNvCxnSpPr>
            <a:cxnSpLocks/>
          </p:cNvCxnSpPr>
          <p:nvPr/>
        </p:nvCxnSpPr>
        <p:spPr>
          <a:xfrm flipV="1">
            <a:off x="2867891" y="4552604"/>
            <a:ext cx="0" cy="297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E72F7B-7C4C-4102-2103-692E92BE56B3}"/>
              </a:ext>
            </a:extLst>
          </p:cNvPr>
          <p:cNvSpPr txBox="1"/>
          <p:nvPr/>
        </p:nvSpPr>
        <p:spPr>
          <a:xfrm>
            <a:off x="4710546" y="1177636"/>
            <a:ext cx="574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Upwind estimate of vorticity at the cell faces using a timestep of   </a:t>
            </a:r>
            <a:r>
              <a:rPr lang="en-US" i="1" dirty="0" err="1"/>
              <a:t>config_apvm_upwinding</a:t>
            </a:r>
            <a:r>
              <a:rPr lang="en-US" i="1" dirty="0"/>
              <a:t>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3F5497-0F20-2D1C-C1B2-77E7B4918709}"/>
              </a:ext>
            </a:extLst>
          </p:cNvPr>
          <p:cNvCxnSpPr>
            <a:cxnSpLocks/>
          </p:cNvCxnSpPr>
          <p:nvPr/>
        </p:nvCxnSpPr>
        <p:spPr>
          <a:xfrm flipH="1">
            <a:off x="3707476" y="1780313"/>
            <a:ext cx="1065414" cy="489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figure_voronoi.pdf">
            <a:extLst>
              <a:ext uri="{FF2B5EF4-FFF2-40B4-BE49-F238E27FC236}">
                <a16:creationId xmlns:a16="http://schemas.microsoft.com/office/drawing/2014/main" id="{85788569-E1CB-6D42-345A-4D895CA89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74" y="1718639"/>
            <a:ext cx="3697702" cy="348019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4119BE-243D-C3AD-29EB-16DD250930DF}"/>
              </a:ext>
            </a:extLst>
          </p:cNvPr>
          <p:cNvCxnSpPr/>
          <p:nvPr/>
        </p:nvCxnSpPr>
        <p:spPr>
          <a:xfrm rot="16200000">
            <a:off x="7412224" y="4129342"/>
            <a:ext cx="343312" cy="1957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3BDCD4-9A2D-4BA0-B146-9A1BF8EEED00}"/>
              </a:ext>
            </a:extLst>
          </p:cNvPr>
          <p:cNvSpPr txBox="1"/>
          <p:nvPr/>
        </p:nvSpPr>
        <p:spPr>
          <a:xfrm>
            <a:off x="1246909" y="5489166"/>
            <a:ext cx="212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Vorticity at edge 13: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288C59-648D-60AD-746D-9353FD7EF776}"/>
              </a:ext>
            </a:extLst>
          </p:cNvPr>
          <p:cNvSpPr txBox="1"/>
          <p:nvPr/>
        </p:nvSpPr>
        <p:spPr>
          <a:xfrm>
            <a:off x="3664528" y="5267493"/>
            <a:ext cx="426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config_apvm_upwinding</a:t>
            </a:r>
            <a:r>
              <a:rPr lang="en-US" i="1" dirty="0"/>
              <a:t> = 0, </a:t>
            </a:r>
            <a:r>
              <a:rPr lang="en-US" i="1" dirty="0">
                <a:latin typeface="Symbol" pitchFamily="2" charset="2"/>
              </a:rPr>
              <a:t>h</a:t>
            </a:r>
            <a:r>
              <a:rPr lang="en-US" i="1" baseline="-25000" dirty="0"/>
              <a:t>13 </a:t>
            </a:r>
            <a:r>
              <a:rPr lang="en-US" i="1" dirty="0"/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Symbol" pitchFamily="2" charset="2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Symbol" pitchFamily="2" charset="2"/>
              </a:rPr>
              <a:t> </a:t>
            </a:r>
            <a:r>
              <a:rPr lang="en-US" dirty="0">
                <a:latin typeface="Symbol" pitchFamily="2" charset="2"/>
              </a:rPr>
              <a:t>+</a:t>
            </a:r>
            <a:r>
              <a:rPr lang="en-US" i="1" dirty="0">
                <a:latin typeface="Symbol" pitchFamily="2" charset="2"/>
              </a:rPr>
              <a:t> </a:t>
            </a:r>
            <a:r>
              <a:rPr lang="en-US" i="1" dirty="0" err="1">
                <a:latin typeface="Symbol" pitchFamily="2" charset="2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F3E8C-7053-3311-3670-36438DD15498}"/>
              </a:ext>
            </a:extLst>
          </p:cNvPr>
          <p:cNvSpPr txBox="1"/>
          <p:nvPr/>
        </p:nvSpPr>
        <p:spPr>
          <a:xfrm>
            <a:off x="3664528" y="5696984"/>
            <a:ext cx="649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config_apvm_upwinding</a:t>
            </a:r>
            <a:r>
              <a:rPr lang="en-US" i="1" dirty="0"/>
              <a:t> = 0.5, </a:t>
            </a:r>
            <a:r>
              <a:rPr lang="en-US" i="1" dirty="0">
                <a:latin typeface="Symbol" pitchFamily="2" charset="2"/>
              </a:rPr>
              <a:t>h</a:t>
            </a:r>
            <a:r>
              <a:rPr lang="en-US" i="1" baseline="-25000" dirty="0"/>
              <a:t>13 </a:t>
            </a:r>
            <a:r>
              <a:rPr lang="en-US" i="1" dirty="0"/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Symbol" pitchFamily="2" charset="2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Symbol" pitchFamily="2" charset="2"/>
              </a:rPr>
              <a:t> </a:t>
            </a:r>
            <a:r>
              <a:rPr lang="en-US" dirty="0">
                <a:latin typeface="Symbol" pitchFamily="2" charset="2"/>
              </a:rPr>
              <a:t>+</a:t>
            </a:r>
            <a:r>
              <a:rPr lang="en-US" i="1" dirty="0">
                <a:latin typeface="Symbol" pitchFamily="2" charset="2"/>
              </a:rPr>
              <a:t> </a:t>
            </a:r>
            <a:r>
              <a:rPr lang="en-US" i="1" dirty="0" err="1">
                <a:latin typeface="Symbol" pitchFamily="2" charset="2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0.5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32F964-D808-D5D1-9254-D77C12EB857D}"/>
              </a:ext>
            </a:extLst>
          </p:cNvPr>
          <p:cNvSpPr txBox="1"/>
          <p:nvPr/>
        </p:nvSpPr>
        <p:spPr>
          <a:xfrm>
            <a:off x="9601200" y="2486542"/>
            <a:ext cx="2341073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APVM: Anticipated Potential Vorticity Method </a:t>
            </a:r>
          </a:p>
          <a:p>
            <a:r>
              <a:rPr lang="en-US" dirty="0"/>
              <a:t>(</a:t>
            </a:r>
            <a:r>
              <a:rPr lang="en-US" dirty="0" err="1"/>
              <a:t>Sadourny</a:t>
            </a:r>
            <a:r>
              <a:rPr lang="en-US" dirty="0"/>
              <a:t> 1985)</a:t>
            </a:r>
          </a:p>
          <a:p>
            <a:endParaRPr lang="en-US" dirty="0"/>
          </a:p>
          <a:p>
            <a:r>
              <a:rPr lang="en-US" dirty="0" err="1"/>
              <a:t>Upwinding</a:t>
            </a:r>
            <a:r>
              <a:rPr lang="en-US" dirty="0"/>
              <a:t> the vorticity here will result in dissipation of the vorticity.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0046AB7-E6C3-48E2-7D2F-F6E3FC2A1446}"/>
              </a:ext>
            </a:extLst>
          </p:cNvPr>
          <p:cNvSpPr/>
          <p:nvPr/>
        </p:nvSpPr>
        <p:spPr>
          <a:xfrm>
            <a:off x="1184564" y="5198220"/>
            <a:ext cx="9019309" cy="10113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7A064D-D31B-B62E-D11D-B61FF599F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340" y="3553804"/>
            <a:ext cx="215900" cy="215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F30039-2EBA-6FBA-34DD-7CB1AA0B0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793" y="4529165"/>
            <a:ext cx="215900" cy="215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5016F4-0C11-7436-14D8-DE885890A25D}"/>
              </a:ext>
            </a:extLst>
          </p:cNvPr>
          <p:cNvSpPr txBox="1"/>
          <p:nvPr/>
        </p:nvSpPr>
        <p:spPr>
          <a:xfrm>
            <a:off x="7431579" y="325858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onaco" pitchFamily="2" charset="77"/>
                <a:cs typeface="Bahnschrift" panose="020F0502020204030204" pitchFamily="34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212533-2CC3-81BB-28F6-460F5F7E61D7}"/>
              </a:ext>
            </a:extLst>
          </p:cNvPr>
          <p:cNvSpPr txBox="1"/>
          <p:nvPr/>
        </p:nvSpPr>
        <p:spPr>
          <a:xfrm>
            <a:off x="7259782" y="4300448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onaco" pitchFamily="2" charset="77"/>
                <a:cs typeface="Bahnschrift" panose="020F050202020403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967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A6DEEE4F-4E9A-C5FF-25EF-D41169944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005" y="678779"/>
            <a:ext cx="655039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Order </a:t>
            </a:r>
            <a:r>
              <a:rPr lang="en-US" sz="2800" dirty="0" err="1"/>
              <a:t>Runge-Kutta</a:t>
            </a:r>
            <a:r>
              <a:rPr lang="en-US" sz="2800" dirty="0"/>
              <a:t> time integration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BE8405-BEB7-5908-CC6D-FD051FD7F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59EEA-2006-9654-B034-7A4A5665D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961" y="1359257"/>
            <a:ext cx="5131317" cy="3672942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18DFEBDA-D4FF-B404-7CAF-740DAAE98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34" y="1404621"/>
            <a:ext cx="220006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Advance one time step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0496BF7-15FE-2B9D-DCC5-E2F1F020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2178" y="5191574"/>
            <a:ext cx="5655358" cy="947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7E079F-CC20-1565-B446-FBDABF472065}"/>
              </a:ext>
            </a:extLst>
          </p:cNvPr>
          <p:cNvGrpSpPr>
            <a:grpSpLocks noChangeAspect="1"/>
          </p:cNvGrpSpPr>
          <p:nvPr/>
        </p:nvGrpSpPr>
        <p:grpSpPr>
          <a:xfrm>
            <a:off x="826842" y="1984442"/>
            <a:ext cx="2669824" cy="3588927"/>
            <a:chOff x="1287699" y="2163944"/>
            <a:chExt cx="2128155" cy="2860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F58E09-CA40-1033-E642-8511D5338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004" t="10421" r="7050" b="61208"/>
            <a:stretch/>
          </p:blipFill>
          <p:spPr>
            <a:xfrm>
              <a:off x="1287699" y="2163944"/>
              <a:ext cx="2099050" cy="821426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76E112-15F6-B042-7DDB-2CFE72E731F3}"/>
                </a:ext>
              </a:extLst>
            </p:cNvPr>
            <p:cNvSpPr/>
            <p:nvPr/>
          </p:nvSpPr>
          <p:spPr bwMode="auto">
            <a:xfrm>
              <a:off x="2360575" y="4294036"/>
              <a:ext cx="114791" cy="98387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9745EE-CBB9-822E-E0E4-F063ACD84948}"/>
                </a:ext>
              </a:extLst>
            </p:cNvPr>
            <p:cNvSpPr/>
            <p:nvPr/>
          </p:nvSpPr>
          <p:spPr bwMode="auto">
            <a:xfrm>
              <a:off x="2360575" y="4610189"/>
              <a:ext cx="114791" cy="98387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B4989A-C25E-23D6-B12F-11B84AE5FF68}"/>
                </a:ext>
              </a:extLst>
            </p:cNvPr>
            <p:cNvSpPr/>
            <p:nvPr/>
          </p:nvSpPr>
          <p:spPr bwMode="auto">
            <a:xfrm>
              <a:off x="2360575" y="4926342"/>
              <a:ext cx="114791" cy="98387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292751-0599-7418-E6E0-AF4283D53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004" t="63470" r="7050" b="8535"/>
            <a:stretch/>
          </p:blipFill>
          <p:spPr>
            <a:xfrm>
              <a:off x="1316804" y="3087238"/>
              <a:ext cx="2099050" cy="81056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E71A21-C131-800F-0748-7C1E092DB50E}"/>
              </a:ext>
            </a:extLst>
          </p:cNvPr>
          <p:cNvSpPr txBox="1"/>
          <p:nvPr/>
        </p:nvSpPr>
        <p:spPr>
          <a:xfrm>
            <a:off x="10032749" y="5436455"/>
            <a:ext cx="149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H.O.T</a:t>
            </a:r>
          </a:p>
        </p:txBody>
      </p:sp>
    </p:spTree>
    <p:extLst>
      <p:ext uri="{BB962C8B-B14F-4D97-AF65-F5344CB8AC3E}">
        <p14:creationId xmlns:p14="http://schemas.microsoft.com/office/powerpoint/2010/main" val="37687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BE7A7-859D-72FC-2039-49A71C0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1EDEF9-76F6-3829-8820-AD5C4D5D2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6476893" cy="13719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Spatial Discretization in MPAS</a:t>
            </a:r>
          </a:p>
          <a:p>
            <a:pPr algn="ctr" eaLnBrk="1" hangingPunct="1">
              <a:defRPr/>
            </a:pPr>
            <a:r>
              <a:rPr lang="en-US" sz="3200" i="1" kern="0" dirty="0">
                <a:ea typeface="+mj-ea"/>
                <a:cs typeface="Times New Roman"/>
              </a:rPr>
              <a:t>references</a:t>
            </a:r>
          </a:p>
          <a:p>
            <a:pPr algn="ctr" eaLnBrk="1" hangingPunct="1">
              <a:defRPr/>
            </a:pPr>
            <a:endParaRPr lang="en-US" sz="3600" kern="0" dirty="0">
              <a:ea typeface="+mj-ea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5E57A-8231-0935-56C6-D3CD5B9ADAEF}"/>
              </a:ext>
            </a:extLst>
          </p:cNvPr>
          <p:cNvSpPr txBox="1"/>
          <p:nvPr/>
        </p:nvSpPr>
        <p:spPr>
          <a:xfrm>
            <a:off x="936170" y="1908628"/>
            <a:ext cx="10595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Dynamics</a:t>
            </a:r>
          </a:p>
          <a:p>
            <a:endParaRPr lang="en-US" sz="1800" dirty="0"/>
          </a:p>
          <a:p>
            <a:r>
              <a:rPr lang="en-US" sz="1800" dirty="0"/>
              <a:t>Skamarock, W. C., J. B. </a:t>
            </a:r>
            <a:r>
              <a:rPr lang="en-US" sz="1800" dirty="0" err="1"/>
              <a:t>Klemp</a:t>
            </a:r>
            <a:r>
              <a:rPr lang="en-US" sz="1800" dirty="0"/>
              <a:t>, M. G. </a:t>
            </a:r>
            <a:r>
              <a:rPr lang="en-US" sz="1800" dirty="0" err="1"/>
              <a:t>Duda</a:t>
            </a:r>
            <a:r>
              <a:rPr lang="en-US" sz="1800" dirty="0"/>
              <a:t>, L. Fowler, S.-H. Park, and T. D. Ringler, 2012: A Multi-scale Nonhydrostatic Atmospheric Model Using Centroidal Voronoi </a:t>
            </a:r>
            <a:r>
              <a:rPr lang="en-US" sz="1800" dirty="0" err="1"/>
              <a:t>Tesselations</a:t>
            </a:r>
            <a:r>
              <a:rPr lang="en-US" sz="1800" dirty="0"/>
              <a:t> and C-Grid Staggering. Mon. Wea. Rev., 140, 30903105. doi:10.1175/MWR-D-11-00215.1</a:t>
            </a:r>
          </a:p>
          <a:p>
            <a:endParaRPr lang="en-US" sz="1800" dirty="0"/>
          </a:p>
          <a:p>
            <a:r>
              <a:rPr lang="en-US" sz="1800" dirty="0"/>
              <a:t>Ringler, T. D., J. </a:t>
            </a:r>
            <a:r>
              <a:rPr lang="en-US" sz="1800" dirty="0" err="1"/>
              <a:t>Thuburn</a:t>
            </a:r>
            <a:r>
              <a:rPr lang="en-US" sz="1800" dirty="0"/>
              <a:t>, J.B. </a:t>
            </a:r>
            <a:r>
              <a:rPr lang="en-US" sz="1800" dirty="0" err="1"/>
              <a:t>Klemp</a:t>
            </a:r>
            <a:r>
              <a:rPr lang="en-US" sz="1800" dirty="0"/>
              <a:t>, W. C. Skamarock, 2010: A unified approach to energy conservation and potential vorticity dynamics for arbitrarily-structured C-grids. J. Comp. Phys., 229, 3065-3090.    doi:10.1016/j.jcp.2009.12.007</a:t>
            </a:r>
          </a:p>
        </p:txBody>
      </p:sp>
    </p:spTree>
    <p:extLst>
      <p:ext uri="{BB962C8B-B14F-4D97-AF65-F5344CB8AC3E}">
        <p14:creationId xmlns:p14="http://schemas.microsoft.com/office/powerpoint/2010/main" val="25025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0E8E-6C51-FFF2-9E41-ADB33DDEAA24}"/>
              </a:ext>
            </a:extLst>
          </p:cNvPr>
          <p:cNvSpPr txBox="1">
            <a:spLocks/>
          </p:cNvSpPr>
          <p:nvPr/>
        </p:nvSpPr>
        <p:spPr>
          <a:xfrm>
            <a:off x="840784" y="3157671"/>
            <a:ext cx="2224139" cy="910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000" dirty="0"/>
              <a:t>&amp;</a:t>
            </a:r>
            <a:r>
              <a:rPr lang="en-US" sz="2000" dirty="0" err="1"/>
              <a:t>nhyd_model</a:t>
            </a:r>
            <a:endParaRPr lang="en-US" sz="2000" dirty="0"/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000" dirty="0"/>
              <a:t>	</a:t>
            </a:r>
            <a:r>
              <a:rPr lang="en-US" sz="2000" dirty="0" err="1"/>
              <a:t>config_dt</a:t>
            </a:r>
            <a:r>
              <a:rPr lang="en-US" sz="2000" dirty="0"/>
              <a:t> = 90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E13D5-1A28-F1FC-C2FB-975109732D0E}"/>
              </a:ext>
            </a:extLst>
          </p:cNvPr>
          <p:cNvSpPr txBox="1"/>
          <p:nvPr/>
        </p:nvSpPr>
        <p:spPr>
          <a:xfrm>
            <a:off x="3490503" y="3523694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FF0000"/>
                </a:solidFill>
              </a:rPr>
              <a:t>Timestep</a:t>
            </a:r>
            <a:r>
              <a:rPr lang="en-US" sz="1600" i="1" dirty="0">
                <a:solidFill>
                  <a:srgbClr val="FF0000"/>
                </a:solidFill>
              </a:rPr>
              <a:t> in seconds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5982E-8BE9-3745-3550-39551D106D88}"/>
              </a:ext>
            </a:extLst>
          </p:cNvPr>
          <p:cNvSpPr txBox="1"/>
          <p:nvPr/>
        </p:nvSpPr>
        <p:spPr>
          <a:xfrm>
            <a:off x="549684" y="4240071"/>
            <a:ext cx="5177117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Similar to WRF, the model timestep (in seconds) initially should be set to be 6 times the finest nominal mesh spacing in km.  For example – 15 km fine-mesh spacing would use a 90 second timestep.</a:t>
            </a:r>
          </a:p>
          <a:p>
            <a:endParaRPr lang="en-US" sz="1600" dirty="0"/>
          </a:p>
          <a:p>
            <a:r>
              <a:rPr lang="en-US" sz="1600" dirty="0"/>
              <a:t>We have found that </a:t>
            </a:r>
            <a:r>
              <a:rPr lang="en-US" sz="1600" i="1" dirty="0"/>
              <a:t>a</a:t>
            </a:r>
            <a:r>
              <a:rPr lang="en-US" sz="1600" dirty="0"/>
              <a:t> </a:t>
            </a:r>
            <a:r>
              <a:rPr lang="en-US" sz="1600" i="1" dirty="0"/>
              <a:t>larger timestep is often stable.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78CF866-92FE-E3CF-B9BD-BFDCC4D4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830" y="256996"/>
            <a:ext cx="8980170" cy="604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i="1" u="sng" kern="0" dirty="0">
                <a:ea typeface="+mj-ea"/>
                <a:cs typeface="Times New Roman"/>
              </a:rPr>
              <a:t>The Most </a:t>
            </a:r>
            <a:r>
              <a:rPr lang="en-US" sz="3200" i="1" u="sng" dirty="0">
                <a:ea typeface="+mj-ea"/>
                <a:cs typeface="Times New Roman"/>
              </a:rPr>
              <a:t>I</a:t>
            </a:r>
            <a:r>
              <a:rPr lang="en-US" sz="3200" i="1" u="sng" kern="0" dirty="0">
                <a:ea typeface="+mj-ea"/>
                <a:cs typeface="Times New Roman"/>
              </a:rPr>
              <a:t>mportant </a:t>
            </a:r>
            <a:r>
              <a:rPr lang="en-US" sz="3200" i="1" u="sng" dirty="0">
                <a:ea typeface="+mj-ea"/>
                <a:cs typeface="Times New Roman"/>
              </a:rPr>
              <a:t>T</a:t>
            </a:r>
            <a:r>
              <a:rPr lang="en-US" sz="3200" i="1" u="sng" kern="0" dirty="0">
                <a:ea typeface="+mj-ea"/>
                <a:cs typeface="Times New Roman"/>
              </a:rPr>
              <a:t>akeaway from this Lecture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24D34-2B30-5C54-EB07-18902C81977D}"/>
              </a:ext>
            </a:extLst>
          </p:cNvPr>
          <p:cNvSpPr txBox="1"/>
          <p:nvPr/>
        </p:nvSpPr>
        <p:spPr>
          <a:xfrm>
            <a:off x="6303541" y="2039115"/>
            <a:ext cx="5383821" cy="35394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If MPAS integrations become unstable </a:t>
            </a:r>
          </a:p>
          <a:p>
            <a:r>
              <a:rPr lang="en-US" sz="1600" dirty="0"/>
              <a:t>(producing </a:t>
            </a:r>
            <a:r>
              <a:rPr lang="en-US" sz="1600" dirty="0" err="1"/>
              <a:t>NaNs</a:t>
            </a:r>
            <a:r>
              <a:rPr lang="en-US" sz="1600" dirty="0"/>
              <a:t>) after just a few timesteps, the issue may be the acoustic modes.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Reduce the main timestep (</a:t>
            </a:r>
            <a:r>
              <a:rPr lang="en-US" sz="1600" i="1" dirty="0" err="1"/>
              <a:t>config_dt</a:t>
            </a:r>
            <a:r>
              <a:rPr lang="en-US" sz="1600" dirty="0"/>
              <a:t>) and see if the simulations are stable.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If stable with a reduced timestep, try the original timestep with a reduced acoustic timestep: </a:t>
            </a:r>
            <a:r>
              <a:rPr lang="en-US" sz="1600" i="1" dirty="0" err="1"/>
              <a:t>config_number_of_sub_steps</a:t>
            </a:r>
            <a:r>
              <a:rPr lang="en-US" sz="1600" i="1" dirty="0"/>
              <a:t> </a:t>
            </a:r>
            <a:r>
              <a:rPr lang="en-US" sz="1600" dirty="0"/>
              <a:t>&gt; 2 (even integer)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The acoustic and dry dynamics timestep can also be reduced by increasing </a:t>
            </a:r>
            <a:r>
              <a:rPr lang="en-US" sz="1600" i="1" dirty="0" err="1"/>
              <a:t>config_dynamics_split_steps</a:t>
            </a:r>
            <a:r>
              <a:rPr lang="en-US" sz="1600" i="1" dirty="0"/>
              <a:t> </a:t>
            </a:r>
            <a:r>
              <a:rPr lang="en-US" sz="1600" dirty="0"/>
              <a:t>&gt; 3 (can be odd or even)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If none of these work, then the problem is likely not the dynamics.  Check the initial conditions.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64658-7565-68F6-4686-ECF0D2E9B4B3}"/>
              </a:ext>
            </a:extLst>
          </p:cNvPr>
          <p:cNvSpPr txBox="1"/>
          <p:nvPr/>
        </p:nvSpPr>
        <p:spPr>
          <a:xfrm>
            <a:off x="6551055" y="1301365"/>
            <a:ext cx="449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Testing the Timestep Configuration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F3F71F-4F95-09BB-B2FB-6BF17A1DA79C}"/>
              </a:ext>
            </a:extLst>
          </p:cNvPr>
          <p:cNvCxnSpPr>
            <a:cxnSpLocks/>
          </p:cNvCxnSpPr>
          <p:nvPr/>
        </p:nvCxnSpPr>
        <p:spPr>
          <a:xfrm flipH="1">
            <a:off x="2948880" y="3708399"/>
            <a:ext cx="54516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A6DEEE4F-4E9A-C5FF-25EF-D41169944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005" y="678779"/>
            <a:ext cx="655039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baseline="30000" dirty="0">
                <a:solidFill>
                  <a:srgbClr val="FF0000"/>
                </a:solidFill>
              </a:rPr>
              <a:t>nd</a:t>
            </a:r>
            <a:r>
              <a:rPr lang="en-US" sz="2800" dirty="0">
                <a:solidFill>
                  <a:srgbClr val="FF0000"/>
                </a:solidFill>
              </a:rPr>
              <a:t>-order RK variant – default in MPAS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BE8405-BEB7-5908-CC6D-FD051FD7F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59EEA-2006-9654-B034-7A4A5665D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961" y="1359257"/>
            <a:ext cx="5131317" cy="3672942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18DFEBDA-D4FF-B404-7CAF-740DAAE98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34" y="1404621"/>
            <a:ext cx="220006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Advance one time step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0496BF7-15FE-2B9D-DCC5-E2F1F020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2178" y="5191574"/>
            <a:ext cx="5655358" cy="947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7E079F-CC20-1565-B446-FBDABF472065}"/>
              </a:ext>
            </a:extLst>
          </p:cNvPr>
          <p:cNvGrpSpPr>
            <a:grpSpLocks noChangeAspect="1"/>
          </p:cNvGrpSpPr>
          <p:nvPr/>
        </p:nvGrpSpPr>
        <p:grpSpPr>
          <a:xfrm>
            <a:off x="826842" y="1984442"/>
            <a:ext cx="2669824" cy="3588927"/>
            <a:chOff x="1287699" y="2163944"/>
            <a:chExt cx="2128155" cy="2860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F58E09-CA40-1033-E642-8511D5338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004" t="10421" r="7050" b="61208"/>
            <a:stretch/>
          </p:blipFill>
          <p:spPr>
            <a:xfrm>
              <a:off x="1287699" y="2163944"/>
              <a:ext cx="2099050" cy="821426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76E112-15F6-B042-7DDB-2CFE72E731F3}"/>
                </a:ext>
              </a:extLst>
            </p:cNvPr>
            <p:cNvSpPr/>
            <p:nvPr/>
          </p:nvSpPr>
          <p:spPr bwMode="auto">
            <a:xfrm>
              <a:off x="2360575" y="4294036"/>
              <a:ext cx="114791" cy="98387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9745EE-CBB9-822E-E0E4-F063ACD84948}"/>
                </a:ext>
              </a:extLst>
            </p:cNvPr>
            <p:cNvSpPr/>
            <p:nvPr/>
          </p:nvSpPr>
          <p:spPr bwMode="auto">
            <a:xfrm>
              <a:off x="2360575" y="4610189"/>
              <a:ext cx="114791" cy="98387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B4989A-C25E-23D6-B12F-11B84AE5FF68}"/>
                </a:ext>
              </a:extLst>
            </p:cNvPr>
            <p:cNvSpPr/>
            <p:nvPr/>
          </p:nvSpPr>
          <p:spPr bwMode="auto">
            <a:xfrm>
              <a:off x="2360575" y="4926342"/>
              <a:ext cx="114791" cy="98387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292751-0599-7418-E6E0-AF4283D53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004" t="63470" r="7050" b="8535"/>
            <a:stretch/>
          </p:blipFill>
          <p:spPr>
            <a:xfrm>
              <a:off x="1316804" y="3087238"/>
              <a:ext cx="2099050" cy="81056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E71A21-C131-800F-0748-7C1E092DB50E}"/>
              </a:ext>
            </a:extLst>
          </p:cNvPr>
          <p:cNvSpPr txBox="1"/>
          <p:nvPr/>
        </p:nvSpPr>
        <p:spPr>
          <a:xfrm>
            <a:off x="10032749" y="5436455"/>
            <a:ext cx="122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 H.O.T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0125F3-5B8D-7229-FB73-18904D2DC15E}"/>
              </a:ext>
            </a:extLst>
          </p:cNvPr>
          <p:cNvSpPr/>
          <p:nvPr/>
        </p:nvSpPr>
        <p:spPr>
          <a:xfrm>
            <a:off x="7511683" y="3062575"/>
            <a:ext cx="188926" cy="32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945239-EC76-95A3-5D47-7B1C1B571A60}"/>
              </a:ext>
            </a:extLst>
          </p:cNvPr>
          <p:cNvSpPr txBox="1"/>
          <p:nvPr/>
        </p:nvSpPr>
        <p:spPr>
          <a:xfrm>
            <a:off x="7428556" y="2941662"/>
            <a:ext cx="34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470CDE-F08C-0F1A-F144-C036EBF86C29}"/>
              </a:ext>
            </a:extLst>
          </p:cNvPr>
          <p:cNvSpPr/>
          <p:nvPr/>
        </p:nvSpPr>
        <p:spPr>
          <a:xfrm>
            <a:off x="7262301" y="2488241"/>
            <a:ext cx="702803" cy="937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4DA8E0-C9D3-D80D-BF94-817404A9027A}"/>
              </a:ext>
            </a:extLst>
          </p:cNvPr>
          <p:cNvSpPr/>
          <p:nvPr/>
        </p:nvSpPr>
        <p:spPr>
          <a:xfrm>
            <a:off x="9086058" y="5840505"/>
            <a:ext cx="476092" cy="34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F9243A-368E-2999-7E10-5C8914F98095}"/>
              </a:ext>
            </a:extLst>
          </p:cNvPr>
          <p:cNvSpPr txBox="1"/>
          <p:nvPr/>
        </p:nvSpPr>
        <p:spPr>
          <a:xfrm>
            <a:off x="9064646" y="5683067"/>
            <a:ext cx="557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407081-D8C2-4F0F-A122-D8A026D99603}"/>
              </a:ext>
            </a:extLst>
          </p:cNvPr>
          <p:cNvSpPr/>
          <p:nvPr/>
        </p:nvSpPr>
        <p:spPr>
          <a:xfrm>
            <a:off x="9671638" y="5063391"/>
            <a:ext cx="476092" cy="34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6AE9E6-B9DA-D510-C19C-4C86F824F5D9}"/>
              </a:ext>
            </a:extLst>
          </p:cNvPr>
          <p:cNvSpPr txBox="1"/>
          <p:nvPr/>
        </p:nvSpPr>
        <p:spPr>
          <a:xfrm>
            <a:off x="9602456" y="5094879"/>
            <a:ext cx="34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D7FFC8-03E6-9925-58E6-9302E233D282}"/>
              </a:ext>
            </a:extLst>
          </p:cNvPr>
          <p:cNvSpPr/>
          <p:nvPr/>
        </p:nvSpPr>
        <p:spPr>
          <a:xfrm>
            <a:off x="8747250" y="5047019"/>
            <a:ext cx="1283435" cy="11348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55539-6D81-2980-ED5A-15428EE82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032" y="751114"/>
            <a:ext cx="6188311" cy="552527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0FE6B46-8D2D-3664-E492-15809E24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6C32FC16-05EB-A42C-C527-F0C712253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48372"/>
          <a:stretch/>
        </p:blipFill>
        <p:spPr bwMode="auto">
          <a:xfrm>
            <a:off x="861965" y="1846223"/>
            <a:ext cx="3671420" cy="11908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1E46C3-3BF6-EEC8-1110-2DECA03746EC}"/>
              </a:ext>
            </a:extLst>
          </p:cNvPr>
          <p:cNvSpPr txBox="1"/>
          <p:nvPr/>
        </p:nvSpPr>
        <p:spPr>
          <a:xfrm>
            <a:off x="1068976" y="3087186"/>
            <a:ext cx="256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Exact: 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/>
              <a:t>| = 1</a:t>
            </a:r>
          </a:p>
          <a:p>
            <a:r>
              <a:rPr lang="en-US" sz="2400" dirty="0"/>
              <a:t>RK3 and RK32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A39713-F030-9F44-C929-682153BCB84C}"/>
              </a:ext>
            </a:extLst>
          </p:cNvPr>
          <p:cNvCxnSpPr>
            <a:cxnSpLocks/>
          </p:cNvCxnSpPr>
          <p:nvPr/>
        </p:nvCxnSpPr>
        <p:spPr>
          <a:xfrm>
            <a:off x="3320143" y="3683725"/>
            <a:ext cx="161108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5607F4-DA58-1032-99AE-24B56C1DB384}"/>
              </a:ext>
            </a:extLst>
          </p:cNvPr>
          <p:cNvSpPr txBox="1"/>
          <p:nvPr/>
        </p:nvSpPr>
        <p:spPr>
          <a:xfrm>
            <a:off x="5995846" y="3298372"/>
            <a:ext cx="41060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RK3 </a:t>
            </a:r>
            <a:r>
              <a:rPr lang="en-US" sz="2400" i="1" dirty="0">
                <a:solidFill>
                  <a:srgbClr val="FF0000"/>
                </a:solidFill>
              </a:rPr>
              <a:t>unstable</a:t>
            </a:r>
            <a:r>
              <a:rPr lang="en-US" sz="2400" dirty="0"/>
              <a:t> for </a:t>
            </a:r>
            <a:r>
              <a:rPr lang="en-US" sz="2400" dirty="0" err="1"/>
              <a:t>k</a:t>
            </a:r>
            <a:r>
              <a:rPr lang="en-US" sz="2400" dirty="0" err="1">
                <a:latin typeface="Symbol" pitchFamily="2" charset="2"/>
              </a:rPr>
              <a:t>D</a:t>
            </a:r>
            <a:r>
              <a:rPr lang="en-US" sz="2400" dirty="0" err="1"/>
              <a:t>t</a:t>
            </a:r>
            <a:r>
              <a:rPr lang="en-US" sz="2400" dirty="0"/>
              <a:t> &gt; 1.73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AD62C-F633-01E1-C46F-E9E13333FDF2}"/>
              </a:ext>
            </a:extLst>
          </p:cNvPr>
          <p:cNvSpPr txBox="1"/>
          <p:nvPr/>
        </p:nvSpPr>
        <p:spPr>
          <a:xfrm>
            <a:off x="6514011" y="2137955"/>
            <a:ext cx="3718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RK32 </a:t>
            </a:r>
            <a:r>
              <a:rPr lang="en-US" sz="2400" i="1" dirty="0">
                <a:solidFill>
                  <a:srgbClr val="FF0000"/>
                </a:solidFill>
              </a:rPr>
              <a:t>unstable</a:t>
            </a:r>
            <a:r>
              <a:rPr lang="en-US" sz="2400" dirty="0"/>
              <a:t> for </a:t>
            </a:r>
            <a:r>
              <a:rPr lang="en-US" sz="2400" dirty="0" err="1"/>
              <a:t>k</a:t>
            </a:r>
            <a:r>
              <a:rPr lang="en-US" sz="2400" dirty="0" err="1">
                <a:latin typeface="Symbol" pitchFamily="2" charset="2"/>
              </a:rPr>
              <a:t>D</a:t>
            </a:r>
            <a:r>
              <a:rPr lang="en-US" sz="2400" dirty="0" err="1"/>
              <a:t>t</a:t>
            </a:r>
            <a:r>
              <a:rPr lang="en-US" sz="2400" dirty="0"/>
              <a:t> &gt;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6B853D-C456-23F1-D93E-9F29472F3E8B}"/>
              </a:ext>
            </a:extLst>
          </p:cNvPr>
          <p:cNvCxnSpPr>
            <a:cxnSpLocks/>
          </p:cNvCxnSpPr>
          <p:nvPr/>
        </p:nvCxnSpPr>
        <p:spPr>
          <a:xfrm>
            <a:off x="9368247" y="3679371"/>
            <a:ext cx="0" cy="11125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43D33D-CCFA-F9A0-59E8-560A1CD5283A}"/>
              </a:ext>
            </a:extLst>
          </p:cNvPr>
          <p:cNvCxnSpPr>
            <a:cxnSpLocks/>
          </p:cNvCxnSpPr>
          <p:nvPr/>
        </p:nvCxnSpPr>
        <p:spPr>
          <a:xfrm>
            <a:off x="9934303" y="2536371"/>
            <a:ext cx="0" cy="228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EA5B2E-C990-6FC0-1DD3-AE8A3436B7E8}"/>
              </a:ext>
            </a:extLst>
          </p:cNvPr>
          <p:cNvSpPr txBox="1"/>
          <p:nvPr/>
        </p:nvSpPr>
        <p:spPr>
          <a:xfrm>
            <a:off x="607421" y="4258493"/>
            <a:ext cx="4236721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applications we see little difference in MPAS solutions using RK3 compared to those using RK32</a:t>
            </a:r>
          </a:p>
        </p:txBody>
      </p:sp>
    </p:spTree>
    <p:extLst>
      <p:ext uri="{BB962C8B-B14F-4D97-AF65-F5344CB8AC3E}">
        <p14:creationId xmlns:p14="http://schemas.microsoft.com/office/powerpoint/2010/main" val="12455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9AF20D-778E-C344-F7F4-A6AC9275F791}"/>
              </a:ext>
            </a:extLst>
          </p:cNvPr>
          <p:cNvSpPr/>
          <p:nvPr/>
        </p:nvSpPr>
        <p:spPr>
          <a:xfrm>
            <a:off x="-1" y="1432818"/>
            <a:ext cx="5430253" cy="48396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id="{B6B44D83-FD2F-1B52-7FD3-DCB67221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0" y="3978158"/>
            <a:ext cx="5158762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5263" indent="-195263">
              <a:buFontTx/>
              <a:buChar char="•"/>
            </a:pPr>
            <a:r>
              <a:rPr lang="en-US" sz="2000" dirty="0"/>
              <a:t>RK3 is 3rd order accurate for linear </a:t>
            </a:r>
            <a:r>
              <a:rPr lang="en-US" sz="2000" dirty="0" err="1"/>
              <a:t>eqns</a:t>
            </a:r>
            <a:r>
              <a:rPr lang="en-US" sz="2000" dirty="0"/>
              <a:t>, 2nd order accurate for nonlinear eqns.</a:t>
            </a:r>
          </a:p>
          <a:p>
            <a:pPr marL="195263" indent="-195263">
              <a:buFontTx/>
              <a:buChar char="•"/>
            </a:pPr>
            <a:r>
              <a:rPr lang="en-US" sz="2000" dirty="0"/>
              <a:t>Stable for centered and upwind advection schemes.</a:t>
            </a:r>
          </a:p>
          <a:p>
            <a:pPr marL="195263" indent="-195263">
              <a:buFontTx/>
              <a:buChar char="•"/>
            </a:pPr>
            <a:r>
              <a:rPr lang="en-US" sz="2000" dirty="0"/>
              <a:t>Stable for Courant number </a:t>
            </a:r>
            <a:r>
              <a:rPr lang="en-US" sz="2000" dirty="0" err="1"/>
              <a:t>Udt</a:t>
            </a:r>
            <a:r>
              <a:rPr lang="en-US" sz="2000" dirty="0"/>
              <a:t>/dx &lt; 1.73</a:t>
            </a:r>
          </a:p>
          <a:p>
            <a:pPr marL="195263" indent="-195263">
              <a:buFontTx/>
              <a:buChar char="•"/>
            </a:pPr>
            <a:r>
              <a:rPr lang="en-US" sz="2000" dirty="0"/>
              <a:t>Three </a:t>
            </a:r>
            <a:r>
              <a:rPr lang="en-US" sz="2000" dirty="0" err="1"/>
              <a:t>L</a:t>
            </a:r>
            <a:r>
              <a:rPr lang="en-US" sz="2000" baseline="-25000" dirty="0" err="1"/>
              <a:t>slow</a:t>
            </a:r>
            <a:r>
              <a:rPr lang="en-US" sz="2000" dirty="0"/>
              <a:t>(U) evaluations per </a:t>
            </a:r>
            <a:r>
              <a:rPr lang="en-US" sz="2000" dirty="0" err="1"/>
              <a:t>timestep</a:t>
            </a:r>
            <a:r>
              <a:rPr lang="en-US" sz="2000" dirty="0"/>
              <a:t>.</a:t>
            </a:r>
          </a:p>
        </p:txBody>
      </p:sp>
      <p:sp>
        <p:nvSpPr>
          <p:cNvPr id="5" name="Text Box 60">
            <a:extLst>
              <a:ext uri="{FF2B5EF4-FFF2-40B4-BE49-F238E27FC236}">
                <a16:creationId xmlns:a16="http://schemas.microsoft.com/office/drawing/2014/main" id="{9F5FB74D-6A98-D996-33EF-CA3424EF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11" y="1756996"/>
            <a:ext cx="4227779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i="1" dirty="0"/>
              <a:t>Split-explicit time integration </a:t>
            </a:r>
          </a:p>
          <a:p>
            <a:endParaRPr lang="en-US" sz="2400" i="1" dirty="0"/>
          </a:p>
          <a:p>
            <a:r>
              <a:rPr lang="en-US" sz="2400" i="1" dirty="0"/>
              <a:t>fast</a:t>
            </a:r>
            <a:r>
              <a:rPr lang="en-US" sz="2400" dirty="0"/>
              <a:t>: acoustic waves and gravity waves.</a:t>
            </a:r>
          </a:p>
          <a:p>
            <a:r>
              <a:rPr lang="en-US" sz="2400" i="1" dirty="0"/>
              <a:t>slow</a:t>
            </a:r>
            <a:r>
              <a:rPr lang="en-US" sz="2400" dirty="0"/>
              <a:t>: everything else.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5EDFCE-C179-A9E9-C8B0-CD49B8D1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005" y="123744"/>
            <a:ext cx="9065941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Integration: Acoustic Modes</a:t>
            </a:r>
          </a:p>
        </p:txBody>
      </p:sp>
      <p:grpSp>
        <p:nvGrpSpPr>
          <p:cNvPr id="7" name="Group 50">
            <a:extLst>
              <a:ext uri="{FF2B5EF4-FFF2-40B4-BE49-F238E27FC236}">
                <a16:creationId xmlns:a16="http://schemas.microsoft.com/office/drawing/2014/main" id="{B1CA4C90-8420-F007-1917-973CBA9A2BA9}"/>
              </a:ext>
            </a:extLst>
          </p:cNvPr>
          <p:cNvGrpSpPr>
            <a:grpSpLocks/>
          </p:cNvGrpSpPr>
          <p:nvPr/>
        </p:nvGrpSpPr>
        <p:grpSpPr bwMode="auto">
          <a:xfrm>
            <a:off x="6774569" y="5243410"/>
            <a:ext cx="3208337" cy="550862"/>
            <a:chOff x="3226" y="3587"/>
            <a:chExt cx="2021" cy="347"/>
          </a:xfrm>
        </p:grpSpPr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FB016B6A-0294-3E7E-5F4D-8F74F0BCF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6" y="3759"/>
              <a:ext cx="2021" cy="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B0251463-95CB-ACB8-A3B8-7EC9BD3C3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9CA7CF96-F274-9220-3D61-E1256553D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281EBD1F-C350-6F49-A227-51F095FD0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5AC160EF-9F86-B0B2-3798-0C3866055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26718AEE-6A51-8368-AA9D-04DF18BFF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rc 15">
              <a:extLst>
                <a:ext uri="{FF2B5EF4-FFF2-40B4-BE49-F238E27FC236}">
                  <a16:creationId xmlns:a16="http://schemas.microsoft.com/office/drawing/2014/main" id="{8EF9B0AB-E73A-2CF2-8749-0008C051B1A2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312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rc 16">
              <a:extLst>
                <a:ext uri="{FF2B5EF4-FFF2-40B4-BE49-F238E27FC236}">
                  <a16:creationId xmlns:a16="http://schemas.microsoft.com/office/drawing/2014/main" id="{EAB24611-8353-8019-CA20-64489FB9198A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814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rc 17">
              <a:extLst>
                <a:ext uri="{FF2B5EF4-FFF2-40B4-BE49-F238E27FC236}">
                  <a16:creationId xmlns:a16="http://schemas.microsoft.com/office/drawing/2014/main" id="{D9CCFF74-709B-59E0-909A-C821C07C5D23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4315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rc 18">
              <a:extLst>
                <a:ext uri="{FF2B5EF4-FFF2-40B4-BE49-F238E27FC236}">
                  <a16:creationId xmlns:a16="http://schemas.microsoft.com/office/drawing/2014/main" id="{0888889E-47B1-C9CB-C8CD-C6FB467E2BAD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4816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49">
            <a:extLst>
              <a:ext uri="{FF2B5EF4-FFF2-40B4-BE49-F238E27FC236}">
                <a16:creationId xmlns:a16="http://schemas.microsoft.com/office/drawing/2014/main" id="{656A2D56-3FB6-FC34-0F42-1FF5CF2A4594}"/>
              </a:ext>
            </a:extLst>
          </p:cNvPr>
          <p:cNvGrpSpPr>
            <a:grpSpLocks/>
          </p:cNvGrpSpPr>
          <p:nvPr/>
        </p:nvGrpSpPr>
        <p:grpSpPr bwMode="auto">
          <a:xfrm>
            <a:off x="6774569" y="3879748"/>
            <a:ext cx="3208337" cy="550863"/>
            <a:chOff x="3205" y="2728"/>
            <a:chExt cx="2021" cy="347"/>
          </a:xfrm>
        </p:grpSpPr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5F157707-846E-BE5D-3C4A-53127EDB8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5" y="2900"/>
              <a:ext cx="2021" cy="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198B3A22-D002-40BD-905B-1E95B3F4C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117895AE-3A5E-AD7E-9798-A02B56217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D2AC3F4E-F3B9-0815-7DD4-6BF529D4A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FE431C15-FB1E-8212-1B31-074872B36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84557CE6-8533-A619-9F30-0BB73A767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rc 25">
              <a:extLst>
                <a:ext uri="{FF2B5EF4-FFF2-40B4-BE49-F238E27FC236}">
                  <a16:creationId xmlns:a16="http://schemas.microsoft.com/office/drawing/2014/main" id="{B4D71591-1F31-B7B9-1982-148ECB62921A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291" y="2716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rc 26">
              <a:extLst>
                <a:ext uri="{FF2B5EF4-FFF2-40B4-BE49-F238E27FC236}">
                  <a16:creationId xmlns:a16="http://schemas.microsoft.com/office/drawing/2014/main" id="{13215932-085F-8C97-2732-55FE3F7E6385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797" y="2716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48">
            <a:extLst>
              <a:ext uri="{FF2B5EF4-FFF2-40B4-BE49-F238E27FC236}">
                <a16:creationId xmlns:a16="http://schemas.microsoft.com/office/drawing/2014/main" id="{0144D7BE-BFD0-A52A-FF93-8E2EF09B2585}"/>
              </a:ext>
            </a:extLst>
          </p:cNvPr>
          <p:cNvGrpSpPr>
            <a:grpSpLocks/>
          </p:cNvGrpSpPr>
          <p:nvPr/>
        </p:nvGrpSpPr>
        <p:grpSpPr bwMode="auto">
          <a:xfrm>
            <a:off x="6774569" y="2427186"/>
            <a:ext cx="3208337" cy="719137"/>
            <a:chOff x="3195" y="1813"/>
            <a:chExt cx="2021" cy="453"/>
          </a:xfrm>
        </p:grpSpPr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FC77A5E8-55E7-82C5-9931-3B8F2FA40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5" y="2036"/>
              <a:ext cx="2021" cy="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4DAEDF45-B976-D41F-E003-9B147D524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CE444D1D-50F2-55C2-63EF-BD4F9C1C9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42E6F4C0-1F81-1D68-0FF4-39882393D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B0C3677D-8720-9577-C24C-32BB63C6E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25F72EA8-69BC-D33D-4EA9-583495BAD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1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rc 35">
              <a:extLst>
                <a:ext uri="{FF2B5EF4-FFF2-40B4-BE49-F238E27FC236}">
                  <a16:creationId xmlns:a16="http://schemas.microsoft.com/office/drawing/2014/main" id="{AFDC8437-AD5F-66A0-8057-26652DE8BFC0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299" y="1807"/>
              <a:ext cx="453" cy="465"/>
            </a:xfrm>
            <a:custGeom>
              <a:avLst/>
              <a:gdLst>
                <a:gd name="T0" fmla="*/ 0 w 21600"/>
                <a:gd name="T1" fmla="*/ 0 h 21600"/>
                <a:gd name="T2" fmla="*/ 453 w 21600"/>
                <a:gd name="T3" fmla="*/ 465 h 21600"/>
                <a:gd name="T4" fmla="*/ 0 w 21600"/>
                <a:gd name="T5" fmla="*/ 46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5" name="Line 39">
              <a:extLst>
                <a:ext uri="{FF2B5EF4-FFF2-40B4-BE49-F238E27FC236}">
                  <a16:creationId xmlns:a16="http://schemas.microsoft.com/office/drawing/2014/main" id="{442692D3-4E16-B0BB-7C6D-C09E929A1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9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 Box 40">
            <a:extLst>
              <a:ext uri="{FF2B5EF4-FFF2-40B4-BE49-F238E27FC236}">
                <a16:creationId xmlns:a16="http://schemas.microsoft.com/office/drawing/2014/main" id="{62D3238A-F10A-0F89-627E-AFBADF35E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93" y="2957410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37" name="Text Box 41">
            <a:extLst>
              <a:ext uri="{FF2B5EF4-FFF2-40B4-BE49-F238E27FC236}">
                <a16:creationId xmlns:a16="http://schemas.microsoft.com/office/drawing/2014/main" id="{62C166C4-2363-A801-74A7-C5EBB148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219" y="2949472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38" name="Text Box 42">
            <a:extLst>
              <a:ext uri="{FF2B5EF4-FFF2-40B4-BE49-F238E27FC236}">
                <a16:creationId xmlns:a16="http://schemas.microsoft.com/office/drawing/2014/main" id="{71F65BA9-A047-0AF9-3B4B-13386A5FB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794" y="2949472"/>
            <a:ext cx="8499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t+dt/3</a:t>
            </a:r>
          </a:p>
        </p:txBody>
      </p:sp>
      <p:sp>
        <p:nvSpPr>
          <p:cNvPr id="39" name="Text Box 43">
            <a:extLst>
              <a:ext uri="{FF2B5EF4-FFF2-40B4-BE49-F238E27FC236}">
                <a16:creationId xmlns:a16="http://schemas.microsoft.com/office/drawing/2014/main" id="{8A64B74C-7239-1DE1-ECFB-0E968496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93" y="4325835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40" name="Text Box 44">
            <a:extLst>
              <a:ext uri="{FF2B5EF4-FFF2-40B4-BE49-F238E27FC236}">
                <a16:creationId xmlns:a16="http://schemas.microsoft.com/office/drawing/2014/main" id="{F5B2D72B-2392-4988-D5C5-CC9606D0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219" y="431789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41" name="Text Box 45">
            <a:extLst>
              <a:ext uri="{FF2B5EF4-FFF2-40B4-BE49-F238E27FC236}">
                <a16:creationId xmlns:a16="http://schemas.microsoft.com/office/drawing/2014/main" id="{D02820A7-AB51-9A94-2C54-EE62A5A8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819" y="4317897"/>
            <a:ext cx="8499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t+dt/2</a:t>
            </a:r>
          </a:p>
        </p:txBody>
      </p:sp>
      <p:sp>
        <p:nvSpPr>
          <p:cNvPr id="42" name="Text Box 46">
            <a:extLst>
              <a:ext uri="{FF2B5EF4-FFF2-40B4-BE49-F238E27FC236}">
                <a16:creationId xmlns:a16="http://schemas.microsoft.com/office/drawing/2014/main" id="{D313FBBD-F2A0-4CD5-06E6-D236069C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93" y="5691085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EB66A836-4F6D-AFC9-8CDF-D582537A3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219" y="568314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63552731-FE89-4306-76B1-D68DCC8EB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347" y="915374"/>
            <a:ext cx="37065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U</a:t>
            </a:r>
            <a:r>
              <a:rPr lang="en-US" sz="2800" baseline="-25000" dirty="0" err="1"/>
              <a:t>t</a:t>
            </a:r>
            <a:r>
              <a:rPr lang="en-US" sz="2800" dirty="0"/>
              <a:t> </a:t>
            </a:r>
            <a:r>
              <a:rPr lang="en-US" sz="2800" i="1" dirty="0"/>
              <a:t>= </a:t>
            </a:r>
            <a:r>
              <a:rPr lang="en-US" sz="2800" dirty="0" err="1"/>
              <a:t>L</a:t>
            </a:r>
            <a:r>
              <a:rPr lang="en-US" sz="2800" i="1" baseline="-25000" dirty="0" err="1"/>
              <a:t>fast</a:t>
            </a:r>
            <a:r>
              <a:rPr lang="en-US" sz="2800" dirty="0"/>
              <a:t>(U)</a:t>
            </a:r>
            <a:r>
              <a:rPr lang="en-US" sz="2800" i="1" dirty="0"/>
              <a:t> + </a:t>
            </a:r>
            <a:r>
              <a:rPr lang="en-US" sz="2800" dirty="0" err="1"/>
              <a:t>L</a:t>
            </a:r>
            <a:r>
              <a:rPr lang="en-US" sz="2800" i="1" baseline="-25000" dirty="0" err="1"/>
              <a:t>slow</a:t>
            </a:r>
            <a:r>
              <a:rPr lang="en-US" sz="2800" dirty="0"/>
              <a:t>(U)</a:t>
            </a: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D8DF52F3-A604-515A-C861-6CA8712D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969" y="2182710"/>
            <a:ext cx="73930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/>
              <a:t>s</a:t>
            </a:r>
            <a:r>
              <a:rPr lang="en-US" sz="2000"/>
              <a:t>(U</a:t>
            </a:r>
            <a:r>
              <a:rPr lang="en-US" sz="2000" baseline="30000"/>
              <a:t>t</a:t>
            </a:r>
            <a:r>
              <a:rPr lang="en-US" sz="2000"/>
              <a:t>)</a:t>
            </a:r>
          </a:p>
        </p:txBody>
      </p:sp>
      <p:sp>
        <p:nvSpPr>
          <p:cNvPr id="46" name="Text Box 53">
            <a:extLst>
              <a:ext uri="{FF2B5EF4-FFF2-40B4-BE49-F238E27FC236}">
                <a16:creationId xmlns:a16="http://schemas.microsoft.com/office/drawing/2014/main" id="{0D3FEFB0-2F68-BF0C-5296-B545C270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293" y="2182711"/>
            <a:ext cx="450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</a:t>
            </a:r>
            <a:r>
              <a:rPr lang="en-US" sz="2000" baseline="30000"/>
              <a:t>*</a:t>
            </a:r>
            <a:endParaRPr lang="en-US" sz="2000"/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A4DD288D-1D7F-F440-3576-95B513B8F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306" y="3546372"/>
            <a:ext cx="76655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/>
              <a:t>s</a:t>
            </a:r>
            <a:r>
              <a:rPr lang="en-US" sz="2000"/>
              <a:t>(U</a:t>
            </a:r>
            <a:r>
              <a:rPr lang="en-US" sz="2000" baseline="30000"/>
              <a:t>*</a:t>
            </a:r>
            <a:r>
              <a:rPr lang="en-US" sz="2000"/>
              <a:t>)</a:t>
            </a:r>
          </a:p>
        </p:txBody>
      </p:sp>
      <p:sp>
        <p:nvSpPr>
          <p:cNvPr id="48" name="Text Box 55">
            <a:extLst>
              <a:ext uri="{FF2B5EF4-FFF2-40B4-BE49-F238E27FC236}">
                <a16:creationId xmlns:a16="http://schemas.microsoft.com/office/drawing/2014/main" id="{9EFE1CD4-A9C5-B9C3-B2A4-DBD596A5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555" y="3546373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</a:t>
            </a:r>
            <a:r>
              <a:rPr lang="en-US" sz="2000" baseline="30000"/>
              <a:t>**</a:t>
            </a:r>
            <a:endParaRPr lang="en-US" sz="2000"/>
          </a:p>
        </p:txBody>
      </p:sp>
      <p:sp>
        <p:nvSpPr>
          <p:cNvPr id="49" name="Text Box 57">
            <a:extLst>
              <a:ext uri="{FF2B5EF4-FFF2-40B4-BE49-F238E27FC236}">
                <a16:creationId xmlns:a16="http://schemas.microsoft.com/office/drawing/2014/main" id="{3021DDE2-C580-79EB-0C23-DBA65CA85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444" y="4906860"/>
            <a:ext cx="85151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/>
              <a:t>s</a:t>
            </a:r>
            <a:r>
              <a:rPr lang="en-US" sz="2000"/>
              <a:t>(U</a:t>
            </a:r>
            <a:r>
              <a:rPr lang="en-US" sz="2000" baseline="30000"/>
              <a:t>**</a:t>
            </a:r>
            <a:r>
              <a:rPr lang="en-US" sz="2000"/>
              <a:t>)</a:t>
            </a:r>
          </a:p>
        </p:txBody>
      </p:sp>
      <p:sp>
        <p:nvSpPr>
          <p:cNvPr id="50" name="Text Box 58">
            <a:extLst>
              <a:ext uri="{FF2B5EF4-FFF2-40B4-BE49-F238E27FC236}">
                <a16:creationId xmlns:a16="http://schemas.microsoft.com/office/drawing/2014/main" id="{CF4F9B64-EEC1-1FFC-F4CB-7F36A706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430" y="4922736"/>
            <a:ext cx="635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</a:t>
            </a:r>
            <a:r>
              <a:rPr lang="en-US" sz="2000" baseline="30000"/>
              <a:t>t+dt</a:t>
            </a:r>
            <a:endParaRPr lang="en-US" sz="2000"/>
          </a:p>
        </p:txBody>
      </p:sp>
      <p:sp>
        <p:nvSpPr>
          <p:cNvPr id="51" name="Text Box 59">
            <a:extLst>
              <a:ext uri="{FF2B5EF4-FFF2-40B4-BE49-F238E27FC236}">
                <a16:creationId xmlns:a16="http://schemas.microsoft.com/office/drawing/2014/main" id="{110A5E21-52D7-C587-04B1-679FE10F4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843" y="1542947"/>
            <a:ext cx="304916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3rd order Runge-</a:t>
            </a:r>
            <a:r>
              <a:rPr lang="en-US" dirty="0" err="1"/>
              <a:t>Kutta</a:t>
            </a:r>
            <a:r>
              <a:rPr lang="en-US" dirty="0"/>
              <a:t>, 3 steps</a:t>
            </a:r>
          </a:p>
          <a:p>
            <a:r>
              <a:rPr lang="en-US" dirty="0"/>
              <a:t>acoustic steps in RK </a:t>
            </a:r>
            <a:r>
              <a:rPr lang="en-US" dirty="0" err="1"/>
              <a:t>substeps</a:t>
            </a:r>
            <a:endParaRPr lang="en-US" dirty="0"/>
          </a:p>
        </p:txBody>
      </p:sp>
      <p:sp>
        <p:nvSpPr>
          <p:cNvPr id="52" name="Rectangle 61">
            <a:extLst>
              <a:ext uri="{FF2B5EF4-FFF2-40B4-BE49-F238E27FC236}">
                <a16:creationId xmlns:a16="http://schemas.microsoft.com/office/drawing/2014/main" id="{E3D96FDD-0F10-FE13-FC6E-16AB8E7C5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769" y="1520722"/>
            <a:ext cx="4181475" cy="47069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251B3-142D-655C-FE11-86344B8874F6}"/>
              </a:ext>
            </a:extLst>
          </p:cNvPr>
          <p:cNvSpPr/>
          <p:nvPr/>
        </p:nvSpPr>
        <p:spPr>
          <a:xfrm>
            <a:off x="-1" y="1812758"/>
            <a:ext cx="5967663" cy="44628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E840-4C6C-A6C7-61BE-9C9E43A803FB}"/>
              </a:ext>
            </a:extLst>
          </p:cNvPr>
          <p:cNvSpPr txBox="1"/>
          <p:nvPr/>
        </p:nvSpPr>
        <p:spPr>
          <a:xfrm>
            <a:off x="177187" y="1861174"/>
            <a:ext cx="5654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Call physics</a:t>
            </a:r>
          </a:p>
          <a:p>
            <a:endParaRPr lang="en-US" sz="1800" dirty="0"/>
          </a:p>
          <a:p>
            <a:r>
              <a:rPr lang="en-US" sz="1800" dirty="0"/>
              <a:t>Do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r>
              <a:rPr lang="en-US" sz="1800" dirty="0"/>
              <a:t>	Do rk3_step = 1, 3</a:t>
            </a:r>
          </a:p>
          <a:p>
            <a:r>
              <a:rPr lang="en-US" sz="1800" dirty="0"/>
              <a:t>		</a:t>
            </a:r>
            <a:r>
              <a:rPr lang="en-US" sz="1800" i="1" dirty="0"/>
              <a:t>compute large-time-step tendency</a:t>
            </a:r>
            <a:endParaRPr lang="en-US" sz="1800" dirty="0"/>
          </a:p>
          <a:p>
            <a:r>
              <a:rPr lang="en-US" sz="1800" dirty="0"/>
              <a:t>		Do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		</a:t>
            </a:r>
            <a:r>
              <a:rPr lang="en-US" sz="1800" i="1" dirty="0"/>
              <a:t>update u</a:t>
            </a:r>
          </a:p>
          <a:p>
            <a:r>
              <a:rPr lang="en-US" sz="1800" dirty="0"/>
              <a:t>			</a:t>
            </a:r>
            <a:r>
              <a:rPr lang="en-US" sz="1800" i="1" dirty="0"/>
              <a:t>update rho, theta and w</a:t>
            </a:r>
          </a:p>
          <a:p>
            <a:r>
              <a:rPr lang="en-US" sz="1800" dirty="0"/>
              <a:t>		End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End rk3_step</a:t>
            </a:r>
          </a:p>
          <a:p>
            <a:r>
              <a:rPr lang="en-US" sz="1800" dirty="0"/>
              <a:t>End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Do scalar_rk3_step = 1, 3</a:t>
            </a:r>
          </a:p>
          <a:p>
            <a:r>
              <a:rPr lang="en-US" sz="1800" dirty="0"/>
              <a:t>	</a:t>
            </a:r>
            <a:r>
              <a:rPr lang="en-US" sz="1800" i="1" dirty="0"/>
              <a:t>scalar RK3 transport</a:t>
            </a:r>
          </a:p>
          <a:p>
            <a:r>
              <a:rPr lang="en-US" sz="1800" dirty="0"/>
              <a:t>End scalar_rk3_step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04067-94FC-F527-8CE4-A6B03E125A16}"/>
              </a:ext>
            </a:extLst>
          </p:cNvPr>
          <p:cNvSpPr txBox="1"/>
          <p:nvPr/>
        </p:nvSpPr>
        <p:spPr>
          <a:xfrm>
            <a:off x="1459197" y="1296968"/>
            <a:ext cx="312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Default time integration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086F4C-B3B9-709E-5786-02F1B46D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846F55D-823A-3E31-C049-5C6353AE5F06}"/>
              </a:ext>
            </a:extLst>
          </p:cNvPr>
          <p:cNvSpPr/>
          <p:nvPr/>
        </p:nvSpPr>
        <p:spPr>
          <a:xfrm flipH="1">
            <a:off x="3366790" y="5190514"/>
            <a:ext cx="317171" cy="914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6A531A-9411-A21B-34FA-667D2155A6B4}"/>
              </a:ext>
            </a:extLst>
          </p:cNvPr>
          <p:cNvCxnSpPr>
            <a:cxnSpLocks/>
          </p:cNvCxnSpPr>
          <p:nvPr/>
        </p:nvCxnSpPr>
        <p:spPr>
          <a:xfrm flipH="1">
            <a:off x="3746345" y="5277853"/>
            <a:ext cx="3272076" cy="3632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00E286-0B8C-9B1C-C162-225F40D8EE55}"/>
              </a:ext>
            </a:extLst>
          </p:cNvPr>
          <p:cNvSpPr txBox="1"/>
          <p:nvPr/>
        </p:nvSpPr>
        <p:spPr>
          <a:xfrm>
            <a:off x="7024530" y="5073879"/>
            <a:ext cx="487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Scalar transport is integrated separately, after the dynamics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AAFF1DE-40A9-7F03-A250-8E50FBF34D08}"/>
              </a:ext>
            </a:extLst>
          </p:cNvPr>
          <p:cNvSpPr/>
          <p:nvPr/>
        </p:nvSpPr>
        <p:spPr>
          <a:xfrm flipH="1">
            <a:off x="5598165" y="2501936"/>
            <a:ext cx="317171" cy="234079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6D05FF-189B-55DC-8762-9D2F8FC57BC6}"/>
              </a:ext>
            </a:extLst>
          </p:cNvPr>
          <p:cNvSpPr txBox="1"/>
          <p:nvPr/>
        </p:nvSpPr>
        <p:spPr>
          <a:xfrm>
            <a:off x="7024529" y="2868487"/>
            <a:ext cx="4985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Dynamics are integrated first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config_split_dynamics_transport</a:t>
            </a:r>
            <a:r>
              <a:rPr lang="en-US" sz="2000" dirty="0"/>
              <a:t> = .true.),</a:t>
            </a:r>
          </a:p>
          <a:p>
            <a:r>
              <a:rPr lang="en-US" sz="2000" dirty="0"/>
              <a:t>typically with multiple Runge-</a:t>
            </a:r>
            <a:r>
              <a:rPr lang="en-US" sz="2000" dirty="0" err="1"/>
              <a:t>Kutta</a:t>
            </a:r>
            <a:r>
              <a:rPr lang="en-US" sz="2000" dirty="0"/>
              <a:t> timesteps (</a:t>
            </a:r>
            <a:r>
              <a:rPr lang="en-US" sz="2000" dirty="0" err="1"/>
              <a:t>dynamics_split_steps</a:t>
            </a:r>
            <a:r>
              <a:rPr lang="en-US" sz="2000" dirty="0"/>
              <a:t> &gt; 1)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356B32-1C46-442C-9C79-F0B1A12641D8}"/>
              </a:ext>
            </a:extLst>
          </p:cNvPr>
          <p:cNvCxnSpPr>
            <a:cxnSpLocks/>
          </p:cNvCxnSpPr>
          <p:nvPr/>
        </p:nvCxnSpPr>
        <p:spPr>
          <a:xfrm flipH="1">
            <a:off x="5992836" y="3088105"/>
            <a:ext cx="1065690" cy="582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251B3-142D-655C-FE11-86344B8874F6}"/>
              </a:ext>
            </a:extLst>
          </p:cNvPr>
          <p:cNvSpPr/>
          <p:nvPr/>
        </p:nvSpPr>
        <p:spPr>
          <a:xfrm>
            <a:off x="-1" y="1812758"/>
            <a:ext cx="5967663" cy="44628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E840-4C6C-A6C7-61BE-9C9E43A803FB}"/>
              </a:ext>
            </a:extLst>
          </p:cNvPr>
          <p:cNvSpPr txBox="1"/>
          <p:nvPr/>
        </p:nvSpPr>
        <p:spPr>
          <a:xfrm>
            <a:off x="177187" y="1861174"/>
            <a:ext cx="5654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Call physics</a:t>
            </a:r>
          </a:p>
          <a:p>
            <a:endParaRPr lang="en-US" sz="1800" dirty="0"/>
          </a:p>
          <a:p>
            <a:r>
              <a:rPr lang="en-US" sz="1800" dirty="0"/>
              <a:t>Do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r>
              <a:rPr lang="en-US" sz="1800" dirty="0"/>
              <a:t>	Do rk3_step = 1, 3</a:t>
            </a:r>
          </a:p>
          <a:p>
            <a:r>
              <a:rPr lang="en-US" sz="1800" dirty="0"/>
              <a:t>		</a:t>
            </a:r>
            <a:r>
              <a:rPr lang="en-US" sz="1800" i="1" dirty="0"/>
              <a:t>compute large-time-step tendency</a:t>
            </a:r>
            <a:endParaRPr lang="en-US" sz="1800" dirty="0"/>
          </a:p>
          <a:p>
            <a:r>
              <a:rPr lang="en-US" sz="1800" dirty="0"/>
              <a:t>		Do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		</a:t>
            </a:r>
            <a:r>
              <a:rPr lang="en-US" sz="1800" i="1" dirty="0"/>
              <a:t>update u</a:t>
            </a:r>
          </a:p>
          <a:p>
            <a:r>
              <a:rPr lang="en-US" sz="1800" dirty="0"/>
              <a:t>			</a:t>
            </a:r>
            <a:r>
              <a:rPr lang="en-US" sz="1800" i="1" dirty="0"/>
              <a:t>update rho, theta and w</a:t>
            </a:r>
          </a:p>
          <a:p>
            <a:r>
              <a:rPr lang="en-US" sz="1800" dirty="0"/>
              <a:t>		End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End rk3_step</a:t>
            </a:r>
          </a:p>
          <a:p>
            <a:r>
              <a:rPr lang="en-US" sz="1800" dirty="0"/>
              <a:t>End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Do scalar_rk3_step = 1, 3</a:t>
            </a:r>
          </a:p>
          <a:p>
            <a:r>
              <a:rPr lang="en-US" sz="1800" dirty="0"/>
              <a:t>	</a:t>
            </a:r>
            <a:r>
              <a:rPr lang="en-US" sz="1800" i="1" dirty="0"/>
              <a:t>scalar RK3 transport</a:t>
            </a:r>
          </a:p>
          <a:p>
            <a:r>
              <a:rPr lang="en-US" sz="1800" dirty="0"/>
              <a:t>End scalar_rk3_step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04067-94FC-F527-8CE4-A6B03E125A16}"/>
              </a:ext>
            </a:extLst>
          </p:cNvPr>
          <p:cNvSpPr txBox="1"/>
          <p:nvPr/>
        </p:nvSpPr>
        <p:spPr>
          <a:xfrm>
            <a:off x="1459197" y="1296968"/>
            <a:ext cx="312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Default time integration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086F4C-B3B9-709E-5786-02F1B46D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grpSp>
        <p:nvGrpSpPr>
          <p:cNvPr id="13" name="Group 50">
            <a:extLst>
              <a:ext uri="{FF2B5EF4-FFF2-40B4-BE49-F238E27FC236}">
                <a16:creationId xmlns:a16="http://schemas.microsoft.com/office/drawing/2014/main" id="{95C00A4D-4246-4FFE-72D3-1D7EA74C4404}"/>
              </a:ext>
            </a:extLst>
          </p:cNvPr>
          <p:cNvGrpSpPr>
            <a:grpSpLocks/>
          </p:cNvGrpSpPr>
          <p:nvPr/>
        </p:nvGrpSpPr>
        <p:grpSpPr bwMode="auto">
          <a:xfrm>
            <a:off x="7587750" y="4843123"/>
            <a:ext cx="3208337" cy="550862"/>
            <a:chOff x="3226" y="3587"/>
            <a:chExt cx="2021" cy="3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A657468A-4D8F-AC2D-4284-65FBE3A92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6" y="3759"/>
              <a:ext cx="2021" cy="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2A4209C1-7B3B-FBCC-DA8A-44AC6B947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36E51932-C398-EC05-7985-706C0B5AD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0DB78BEC-6135-C86C-6F57-E700DF9A4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24ED4934-36CB-F781-F4D3-F1213D007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79F26471-CE74-9C61-F02D-B2C98FE1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rc 15">
              <a:extLst>
                <a:ext uri="{FF2B5EF4-FFF2-40B4-BE49-F238E27FC236}">
                  <a16:creationId xmlns:a16="http://schemas.microsoft.com/office/drawing/2014/main" id="{BA75130A-3CA9-8128-BC6A-BD8F24C1E7C8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312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rc 16">
              <a:extLst>
                <a:ext uri="{FF2B5EF4-FFF2-40B4-BE49-F238E27FC236}">
                  <a16:creationId xmlns:a16="http://schemas.microsoft.com/office/drawing/2014/main" id="{0B4A6D07-036C-FB12-F1C1-8B79B7D367EB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814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rc 17">
              <a:extLst>
                <a:ext uri="{FF2B5EF4-FFF2-40B4-BE49-F238E27FC236}">
                  <a16:creationId xmlns:a16="http://schemas.microsoft.com/office/drawing/2014/main" id="{399FCF2C-B2C3-D4DF-7095-340B1B98ABCA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4315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rc 18">
              <a:extLst>
                <a:ext uri="{FF2B5EF4-FFF2-40B4-BE49-F238E27FC236}">
                  <a16:creationId xmlns:a16="http://schemas.microsoft.com/office/drawing/2014/main" id="{C79953D0-6F52-7349-5C65-0ED32A00B1A9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4816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A3F48E0F-7BC3-BB55-9F73-A76524DCF347}"/>
              </a:ext>
            </a:extLst>
          </p:cNvPr>
          <p:cNvGrpSpPr>
            <a:grpSpLocks/>
          </p:cNvGrpSpPr>
          <p:nvPr/>
        </p:nvGrpSpPr>
        <p:grpSpPr bwMode="auto">
          <a:xfrm>
            <a:off x="7587750" y="3479461"/>
            <a:ext cx="3208337" cy="550863"/>
            <a:chOff x="3205" y="2728"/>
            <a:chExt cx="2021" cy="347"/>
          </a:xfrm>
        </p:grpSpPr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81D5921-02D9-2D76-1D42-1959B3AA7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5" y="2900"/>
              <a:ext cx="2021" cy="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FE7E26E2-702D-5460-DF3E-9B11B6A2C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86454235-8A84-470D-0519-F4BC50C27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51BAEB38-ACB2-D185-BA5A-1C4D544CF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6E678E1C-7730-CD7C-FC59-0F9EDDBF6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E6B6CF3D-9E34-503B-056C-55203AD11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rc 25">
              <a:extLst>
                <a:ext uri="{FF2B5EF4-FFF2-40B4-BE49-F238E27FC236}">
                  <a16:creationId xmlns:a16="http://schemas.microsoft.com/office/drawing/2014/main" id="{537B6F7B-BCB5-96C8-E19F-91A664C8DCB5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291" y="2716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rc 26">
              <a:extLst>
                <a:ext uri="{FF2B5EF4-FFF2-40B4-BE49-F238E27FC236}">
                  <a16:creationId xmlns:a16="http://schemas.microsoft.com/office/drawing/2014/main" id="{F9E61494-E412-452C-598E-C8AE92AE643B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797" y="2716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48">
            <a:extLst>
              <a:ext uri="{FF2B5EF4-FFF2-40B4-BE49-F238E27FC236}">
                <a16:creationId xmlns:a16="http://schemas.microsoft.com/office/drawing/2014/main" id="{BAB9AFB4-FD0A-39D1-414E-80386BBA5BE9}"/>
              </a:ext>
            </a:extLst>
          </p:cNvPr>
          <p:cNvGrpSpPr>
            <a:grpSpLocks/>
          </p:cNvGrpSpPr>
          <p:nvPr/>
        </p:nvGrpSpPr>
        <p:grpSpPr bwMode="auto">
          <a:xfrm>
            <a:off x="7587750" y="2026899"/>
            <a:ext cx="3208337" cy="719137"/>
            <a:chOff x="3195" y="1813"/>
            <a:chExt cx="2021" cy="453"/>
          </a:xfrm>
        </p:grpSpPr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6F90F90A-1DE2-65E4-A938-3B48D1543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5" y="2036"/>
              <a:ext cx="2021" cy="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02490DFB-AAFA-0772-CCC7-C3C137B28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672DAC38-3F16-5CC3-35A6-C26D7311B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1744ECE5-7C55-66D9-873B-E50A11A0D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BF6DF8A2-A707-ADEB-D79B-D2263DCF4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D34B6171-7E36-B9CC-1AD4-E0CBC6452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1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Arc 35">
              <a:extLst>
                <a:ext uri="{FF2B5EF4-FFF2-40B4-BE49-F238E27FC236}">
                  <a16:creationId xmlns:a16="http://schemas.microsoft.com/office/drawing/2014/main" id="{7BC1216C-0662-CB9F-5697-DB14DDD4AF5A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299" y="1807"/>
              <a:ext cx="453" cy="465"/>
            </a:xfrm>
            <a:custGeom>
              <a:avLst/>
              <a:gdLst>
                <a:gd name="T0" fmla="*/ 0 w 21600"/>
                <a:gd name="T1" fmla="*/ 0 h 21600"/>
                <a:gd name="T2" fmla="*/ 453 w 21600"/>
                <a:gd name="T3" fmla="*/ 465 h 21600"/>
                <a:gd name="T4" fmla="*/ 0 w 21600"/>
                <a:gd name="T5" fmla="*/ 46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1" name="Line 39">
              <a:extLst>
                <a:ext uri="{FF2B5EF4-FFF2-40B4-BE49-F238E27FC236}">
                  <a16:creationId xmlns:a16="http://schemas.microsoft.com/office/drawing/2014/main" id="{432BB1F8-1E4B-07B4-B34E-4FA506EE8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9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 Box 40">
            <a:extLst>
              <a:ext uri="{FF2B5EF4-FFF2-40B4-BE49-F238E27FC236}">
                <a16:creationId xmlns:a16="http://schemas.microsoft.com/office/drawing/2014/main" id="{070B24E2-2DB5-555E-707E-D66BAAFB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74" y="2557123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64662392-2C60-58C6-0C1A-A967BA14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400" y="2549185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44" name="Text Box 42">
            <a:extLst>
              <a:ext uri="{FF2B5EF4-FFF2-40B4-BE49-F238E27FC236}">
                <a16:creationId xmlns:a16="http://schemas.microsoft.com/office/drawing/2014/main" id="{903226AF-A74C-8561-4645-B0DAD17D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975" y="2549185"/>
            <a:ext cx="8499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t+dt/3</a:t>
            </a:r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860AAC88-88F9-3D3D-5B75-EAAA257C5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74" y="3925548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5DA8FFA9-3F10-F59E-8FD8-4FC8AAE2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400" y="391761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47" name="Text Box 45">
            <a:extLst>
              <a:ext uri="{FF2B5EF4-FFF2-40B4-BE49-F238E27FC236}">
                <a16:creationId xmlns:a16="http://schemas.microsoft.com/office/drawing/2014/main" id="{6AE4B43D-7D9C-0A24-3E11-343ECF61A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000" y="3917610"/>
            <a:ext cx="8499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t+dt/2</a:t>
            </a:r>
          </a:p>
        </p:txBody>
      </p:sp>
      <p:sp>
        <p:nvSpPr>
          <p:cNvPr id="48" name="Text Box 46">
            <a:extLst>
              <a:ext uri="{FF2B5EF4-FFF2-40B4-BE49-F238E27FC236}">
                <a16:creationId xmlns:a16="http://schemas.microsoft.com/office/drawing/2014/main" id="{F8ED53A0-F970-28E1-33DC-58F13E03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74" y="5290798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49" name="Text Box 47">
            <a:extLst>
              <a:ext uri="{FF2B5EF4-FFF2-40B4-BE49-F238E27FC236}">
                <a16:creationId xmlns:a16="http://schemas.microsoft.com/office/drawing/2014/main" id="{08DED8E8-0540-2BF3-372F-BB1F7550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400" y="528286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50" name="Text Box 52">
            <a:extLst>
              <a:ext uri="{FF2B5EF4-FFF2-40B4-BE49-F238E27FC236}">
                <a16:creationId xmlns:a16="http://schemas.microsoft.com/office/drawing/2014/main" id="{E006B599-3556-940C-59BC-A10E7F383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150" y="1782423"/>
            <a:ext cx="73930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/>
              <a:t>s</a:t>
            </a:r>
            <a:r>
              <a:rPr lang="en-US" sz="2000"/>
              <a:t>(U</a:t>
            </a:r>
            <a:r>
              <a:rPr lang="en-US" sz="2000" baseline="30000"/>
              <a:t>t</a:t>
            </a:r>
            <a:r>
              <a:rPr lang="en-US" sz="2000"/>
              <a:t>)</a:t>
            </a:r>
          </a:p>
        </p:txBody>
      </p:sp>
      <p:sp>
        <p:nvSpPr>
          <p:cNvPr id="51" name="Text Box 53">
            <a:extLst>
              <a:ext uri="{FF2B5EF4-FFF2-40B4-BE49-F238E27FC236}">
                <a16:creationId xmlns:a16="http://schemas.microsoft.com/office/drawing/2014/main" id="{44396793-6B4B-B4FA-B10E-59D2F2840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474" y="1782424"/>
            <a:ext cx="450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</a:t>
            </a:r>
            <a:r>
              <a:rPr lang="en-US" sz="2000" baseline="30000"/>
              <a:t>*</a:t>
            </a:r>
            <a:endParaRPr lang="en-US" sz="2000"/>
          </a:p>
        </p:txBody>
      </p:sp>
      <p:sp>
        <p:nvSpPr>
          <p:cNvPr id="52" name="Text Box 54">
            <a:extLst>
              <a:ext uri="{FF2B5EF4-FFF2-40B4-BE49-F238E27FC236}">
                <a16:creationId xmlns:a16="http://schemas.microsoft.com/office/drawing/2014/main" id="{BC27145F-C856-C054-92C2-D5C4EECE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487" y="3146085"/>
            <a:ext cx="76655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/>
              <a:t>s</a:t>
            </a:r>
            <a:r>
              <a:rPr lang="en-US" sz="2000"/>
              <a:t>(U</a:t>
            </a:r>
            <a:r>
              <a:rPr lang="en-US" sz="2000" baseline="30000"/>
              <a:t>*</a:t>
            </a:r>
            <a:r>
              <a:rPr lang="en-US" sz="2000"/>
              <a:t>)</a:t>
            </a:r>
          </a:p>
        </p:txBody>
      </p:sp>
      <p:sp>
        <p:nvSpPr>
          <p:cNvPr id="53" name="Text Box 55">
            <a:extLst>
              <a:ext uri="{FF2B5EF4-FFF2-40B4-BE49-F238E27FC236}">
                <a16:creationId xmlns:a16="http://schemas.microsoft.com/office/drawing/2014/main" id="{A01A8405-1A66-857F-5BCE-169B00D61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736" y="3146086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</a:t>
            </a:r>
            <a:r>
              <a:rPr lang="en-US" sz="2000" baseline="30000"/>
              <a:t>**</a:t>
            </a:r>
            <a:endParaRPr lang="en-US" sz="2000"/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C5774344-30F6-8102-D850-FFFD164F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625" y="4506573"/>
            <a:ext cx="85151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/>
              <a:t>s</a:t>
            </a:r>
            <a:r>
              <a:rPr lang="en-US" sz="2000"/>
              <a:t>(U</a:t>
            </a:r>
            <a:r>
              <a:rPr lang="en-US" sz="2000" baseline="30000"/>
              <a:t>**</a:t>
            </a:r>
            <a:r>
              <a:rPr lang="en-US" sz="2000"/>
              <a:t>)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65BEEE8C-8C0C-C9A9-FE73-2E54206A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611" y="4522449"/>
            <a:ext cx="635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</a:t>
            </a:r>
            <a:r>
              <a:rPr lang="en-US" sz="2000" baseline="30000"/>
              <a:t>t+dt</a:t>
            </a:r>
            <a:endParaRPr lang="en-US" sz="2000"/>
          </a:p>
        </p:txBody>
      </p:sp>
      <p:sp>
        <p:nvSpPr>
          <p:cNvPr id="56" name="Text Box 59">
            <a:extLst>
              <a:ext uri="{FF2B5EF4-FFF2-40B4-BE49-F238E27FC236}">
                <a16:creationId xmlns:a16="http://schemas.microsoft.com/office/drawing/2014/main" id="{255EA14F-E81F-5676-F585-67A49875C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024" y="1142660"/>
            <a:ext cx="264046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3rd order Runge-</a:t>
            </a:r>
            <a:r>
              <a:rPr lang="en-US" dirty="0" err="1">
                <a:solidFill>
                  <a:srgbClr val="FF0000"/>
                </a:solidFill>
              </a:rPr>
              <a:t>Kutta</a:t>
            </a:r>
            <a:r>
              <a:rPr lang="en-US" dirty="0">
                <a:solidFill>
                  <a:srgbClr val="FF0000"/>
                </a:solidFill>
              </a:rPr>
              <a:t>, 3 steps</a:t>
            </a:r>
          </a:p>
        </p:txBody>
      </p:sp>
      <p:sp>
        <p:nvSpPr>
          <p:cNvPr id="57" name="Rectangle 61">
            <a:extLst>
              <a:ext uri="{FF2B5EF4-FFF2-40B4-BE49-F238E27FC236}">
                <a16:creationId xmlns:a16="http://schemas.microsoft.com/office/drawing/2014/main" id="{F67D466A-21E7-3056-FCA0-AF46C2631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950" y="1120435"/>
            <a:ext cx="4181475" cy="47069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5DE9E3C-A8DD-4DA3-276F-A35C4C62D57E}"/>
              </a:ext>
            </a:extLst>
          </p:cNvPr>
          <p:cNvCxnSpPr>
            <a:cxnSpLocks/>
          </p:cNvCxnSpPr>
          <p:nvPr/>
        </p:nvCxnSpPr>
        <p:spPr>
          <a:xfrm>
            <a:off x="3120189" y="2872686"/>
            <a:ext cx="3067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0EB1CBE-2941-A9B0-73DB-671242156CCA}"/>
              </a:ext>
            </a:extLst>
          </p:cNvPr>
          <p:cNvCxnSpPr>
            <a:cxnSpLocks/>
          </p:cNvCxnSpPr>
          <p:nvPr/>
        </p:nvCxnSpPr>
        <p:spPr>
          <a:xfrm flipV="1">
            <a:off x="6152147" y="2416248"/>
            <a:ext cx="1341807" cy="463310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00E12E1-B630-56E0-58AC-96B86ADD60ED}"/>
              </a:ext>
            </a:extLst>
          </p:cNvPr>
          <p:cNvCxnSpPr>
            <a:cxnSpLocks/>
          </p:cNvCxnSpPr>
          <p:nvPr/>
        </p:nvCxnSpPr>
        <p:spPr>
          <a:xfrm>
            <a:off x="6160168" y="2879558"/>
            <a:ext cx="1355557" cy="901033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8FAF6B7-2E6A-BB3F-7E67-583E7320D7B0}"/>
              </a:ext>
            </a:extLst>
          </p:cNvPr>
          <p:cNvCxnSpPr>
            <a:cxnSpLocks/>
          </p:cNvCxnSpPr>
          <p:nvPr/>
        </p:nvCxnSpPr>
        <p:spPr>
          <a:xfrm>
            <a:off x="6176211" y="2887579"/>
            <a:ext cx="1339514" cy="2257355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DA635-7F09-3FD5-078F-A1AC3664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1830" cy="11505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251B3-142D-655C-FE11-86344B8874F6}"/>
              </a:ext>
            </a:extLst>
          </p:cNvPr>
          <p:cNvSpPr/>
          <p:nvPr/>
        </p:nvSpPr>
        <p:spPr>
          <a:xfrm>
            <a:off x="-1" y="1812758"/>
            <a:ext cx="5967663" cy="44628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E840-4C6C-A6C7-61BE-9C9E43A803FB}"/>
              </a:ext>
            </a:extLst>
          </p:cNvPr>
          <p:cNvSpPr txBox="1"/>
          <p:nvPr/>
        </p:nvSpPr>
        <p:spPr>
          <a:xfrm>
            <a:off x="177187" y="1861174"/>
            <a:ext cx="5654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Call physics</a:t>
            </a:r>
          </a:p>
          <a:p>
            <a:endParaRPr lang="en-US" sz="1800" dirty="0"/>
          </a:p>
          <a:p>
            <a:r>
              <a:rPr lang="en-US" sz="1800" dirty="0"/>
              <a:t>Do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r>
              <a:rPr lang="en-US" sz="1800" dirty="0"/>
              <a:t>	Do rk3_step = 1, 3</a:t>
            </a:r>
          </a:p>
          <a:p>
            <a:r>
              <a:rPr lang="en-US" sz="1800" dirty="0"/>
              <a:t>		</a:t>
            </a:r>
            <a:r>
              <a:rPr lang="en-US" sz="1800" i="1" dirty="0"/>
              <a:t>compute large-time-step tendency</a:t>
            </a:r>
            <a:endParaRPr lang="en-US" sz="1800" dirty="0"/>
          </a:p>
          <a:p>
            <a:r>
              <a:rPr lang="en-US" sz="1800" dirty="0"/>
              <a:t>		Do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		</a:t>
            </a:r>
            <a:r>
              <a:rPr lang="en-US" sz="1800" i="1" dirty="0"/>
              <a:t>update u</a:t>
            </a:r>
          </a:p>
          <a:p>
            <a:r>
              <a:rPr lang="en-US" sz="1800" dirty="0"/>
              <a:t>			</a:t>
            </a:r>
            <a:r>
              <a:rPr lang="en-US" sz="1800" i="1" dirty="0"/>
              <a:t>update rho, theta and w</a:t>
            </a:r>
          </a:p>
          <a:p>
            <a:r>
              <a:rPr lang="en-US" sz="1800" dirty="0"/>
              <a:t>		End </a:t>
            </a:r>
            <a:r>
              <a:rPr lang="en-US" sz="1800" dirty="0" err="1"/>
              <a:t>acoustic_steps</a:t>
            </a:r>
            <a:endParaRPr lang="en-US" sz="1800" dirty="0"/>
          </a:p>
          <a:p>
            <a:r>
              <a:rPr lang="en-US" sz="1800" dirty="0"/>
              <a:t>	End rk3_step</a:t>
            </a:r>
          </a:p>
          <a:p>
            <a:r>
              <a:rPr lang="en-US" sz="1800" dirty="0"/>
              <a:t>End </a:t>
            </a:r>
            <a:r>
              <a:rPr lang="en-US" sz="1800" dirty="0" err="1"/>
              <a:t>dynamics_split_steps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Do scalar_rk3_step = 1, 3</a:t>
            </a:r>
          </a:p>
          <a:p>
            <a:r>
              <a:rPr lang="en-US" sz="1800" dirty="0"/>
              <a:t>	</a:t>
            </a:r>
            <a:r>
              <a:rPr lang="en-US" sz="1800" i="1" dirty="0"/>
              <a:t>scalar RK3 transport</a:t>
            </a:r>
          </a:p>
          <a:p>
            <a:r>
              <a:rPr lang="en-US" sz="1800" dirty="0"/>
              <a:t>End scalar_rk3_step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04067-94FC-F527-8CE4-A6B03E125A16}"/>
              </a:ext>
            </a:extLst>
          </p:cNvPr>
          <p:cNvSpPr txBox="1"/>
          <p:nvPr/>
        </p:nvSpPr>
        <p:spPr>
          <a:xfrm>
            <a:off x="1459197" y="1296968"/>
            <a:ext cx="312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Default time integration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086F4C-B3B9-709E-5786-02F1B46D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3" y="123744"/>
            <a:ext cx="5555437" cy="631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kern="0" dirty="0">
                <a:ea typeface="+mj-ea"/>
                <a:cs typeface="Times New Roman"/>
              </a:rPr>
              <a:t>Time Integration</a:t>
            </a:r>
          </a:p>
        </p:txBody>
      </p:sp>
      <p:grpSp>
        <p:nvGrpSpPr>
          <p:cNvPr id="13" name="Group 50">
            <a:extLst>
              <a:ext uri="{FF2B5EF4-FFF2-40B4-BE49-F238E27FC236}">
                <a16:creationId xmlns:a16="http://schemas.microsoft.com/office/drawing/2014/main" id="{95C00A4D-4246-4FFE-72D3-1D7EA74C4404}"/>
              </a:ext>
            </a:extLst>
          </p:cNvPr>
          <p:cNvGrpSpPr>
            <a:grpSpLocks/>
          </p:cNvGrpSpPr>
          <p:nvPr/>
        </p:nvGrpSpPr>
        <p:grpSpPr bwMode="auto">
          <a:xfrm>
            <a:off x="7587750" y="4843123"/>
            <a:ext cx="3208337" cy="550862"/>
            <a:chOff x="3226" y="3587"/>
            <a:chExt cx="2021" cy="3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A657468A-4D8F-AC2D-4284-65FBE3A92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6" y="3759"/>
              <a:ext cx="2021" cy="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2A4209C1-7B3B-FBCC-DA8A-44AC6B947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36E51932-C398-EC05-7985-706C0B5AD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0DB78BEC-6135-C86C-6F57-E700DF9A4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24ED4934-36CB-F781-F4D3-F1213D007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79F26471-CE74-9C61-F02D-B2C98FE1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" y="3685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rc 15">
              <a:extLst>
                <a:ext uri="{FF2B5EF4-FFF2-40B4-BE49-F238E27FC236}">
                  <a16:creationId xmlns:a16="http://schemas.microsoft.com/office/drawing/2014/main" id="{BA75130A-3CA9-8128-BC6A-BD8F24C1E7C8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312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rc 16">
              <a:extLst>
                <a:ext uri="{FF2B5EF4-FFF2-40B4-BE49-F238E27FC236}">
                  <a16:creationId xmlns:a16="http://schemas.microsoft.com/office/drawing/2014/main" id="{0B4A6D07-036C-FB12-F1C1-8B79B7D367EB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814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rc 17">
              <a:extLst>
                <a:ext uri="{FF2B5EF4-FFF2-40B4-BE49-F238E27FC236}">
                  <a16:creationId xmlns:a16="http://schemas.microsoft.com/office/drawing/2014/main" id="{399FCF2C-B2C3-D4DF-7095-340B1B98ABCA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4315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rc 18">
              <a:extLst>
                <a:ext uri="{FF2B5EF4-FFF2-40B4-BE49-F238E27FC236}">
                  <a16:creationId xmlns:a16="http://schemas.microsoft.com/office/drawing/2014/main" id="{C79953D0-6F52-7349-5C65-0ED32A00B1A9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4816" y="3575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A3F48E0F-7BC3-BB55-9F73-A76524DCF347}"/>
              </a:ext>
            </a:extLst>
          </p:cNvPr>
          <p:cNvGrpSpPr>
            <a:grpSpLocks/>
          </p:cNvGrpSpPr>
          <p:nvPr/>
        </p:nvGrpSpPr>
        <p:grpSpPr bwMode="auto">
          <a:xfrm>
            <a:off x="7587750" y="3479461"/>
            <a:ext cx="3208337" cy="550863"/>
            <a:chOff x="3205" y="2728"/>
            <a:chExt cx="2021" cy="347"/>
          </a:xfrm>
        </p:grpSpPr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81D5921-02D9-2D76-1D42-1959B3AA7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5" y="2900"/>
              <a:ext cx="2021" cy="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FE7E26E2-702D-5460-DF3E-9B11B6A2C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86454235-8A84-470D-0519-F4BC50C27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51BAEB38-ACB2-D185-BA5A-1C4D544CF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6E678E1C-7730-CD7C-FC59-0F9EDDBF6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E6B6CF3D-9E34-503B-056C-55203AD11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2826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rc 25">
              <a:extLst>
                <a:ext uri="{FF2B5EF4-FFF2-40B4-BE49-F238E27FC236}">
                  <a16:creationId xmlns:a16="http://schemas.microsoft.com/office/drawing/2014/main" id="{537B6F7B-BCB5-96C8-E19F-91A664C8DCB5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291" y="2716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rc 26">
              <a:extLst>
                <a:ext uri="{FF2B5EF4-FFF2-40B4-BE49-F238E27FC236}">
                  <a16:creationId xmlns:a16="http://schemas.microsoft.com/office/drawing/2014/main" id="{F9E61494-E412-452C-598E-C8AE92AE643B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797" y="2716"/>
              <a:ext cx="347" cy="371"/>
            </a:xfrm>
            <a:custGeom>
              <a:avLst/>
              <a:gdLst>
                <a:gd name="T0" fmla="*/ 0 w 21600"/>
                <a:gd name="T1" fmla="*/ 0 h 21600"/>
                <a:gd name="T2" fmla="*/ 347 w 21600"/>
                <a:gd name="T3" fmla="*/ 371 h 21600"/>
                <a:gd name="T4" fmla="*/ 0 w 21600"/>
                <a:gd name="T5" fmla="*/ 37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48">
            <a:extLst>
              <a:ext uri="{FF2B5EF4-FFF2-40B4-BE49-F238E27FC236}">
                <a16:creationId xmlns:a16="http://schemas.microsoft.com/office/drawing/2014/main" id="{BAB9AFB4-FD0A-39D1-414E-80386BBA5BE9}"/>
              </a:ext>
            </a:extLst>
          </p:cNvPr>
          <p:cNvGrpSpPr>
            <a:grpSpLocks/>
          </p:cNvGrpSpPr>
          <p:nvPr/>
        </p:nvGrpSpPr>
        <p:grpSpPr bwMode="auto">
          <a:xfrm>
            <a:off x="7587750" y="2026899"/>
            <a:ext cx="3208337" cy="719137"/>
            <a:chOff x="3195" y="1813"/>
            <a:chExt cx="2021" cy="453"/>
          </a:xfrm>
        </p:grpSpPr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6F90F90A-1DE2-65E4-A938-3B48D1543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5" y="2036"/>
              <a:ext cx="2021" cy="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02490DFB-AAFA-0772-CCC7-C3C137B28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672DAC38-3F16-5CC3-35A6-C26D7311B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1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1744ECE5-7C55-66D9-873B-E50A11A0D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BF6DF8A2-A707-ADEB-D79B-D2263DCF4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8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D34B6171-7E36-B9CC-1AD4-E0CBC6452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1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Arc 35">
              <a:extLst>
                <a:ext uri="{FF2B5EF4-FFF2-40B4-BE49-F238E27FC236}">
                  <a16:creationId xmlns:a16="http://schemas.microsoft.com/office/drawing/2014/main" id="{7BC1216C-0662-CB9F-5697-DB14DDD4AF5A}"/>
                </a:ext>
              </a:extLst>
            </p:cNvPr>
            <p:cNvSpPr>
              <a:spLocks/>
            </p:cNvSpPr>
            <p:nvPr/>
          </p:nvSpPr>
          <p:spPr bwMode="auto">
            <a:xfrm rot="8029273" flipH="1" flipV="1">
              <a:off x="3299" y="1807"/>
              <a:ext cx="453" cy="465"/>
            </a:xfrm>
            <a:custGeom>
              <a:avLst/>
              <a:gdLst>
                <a:gd name="T0" fmla="*/ 0 w 21600"/>
                <a:gd name="T1" fmla="*/ 0 h 21600"/>
                <a:gd name="T2" fmla="*/ 453 w 21600"/>
                <a:gd name="T3" fmla="*/ 465 h 21600"/>
                <a:gd name="T4" fmla="*/ 0 w 21600"/>
                <a:gd name="T5" fmla="*/ 46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1" name="Line 39">
              <a:extLst>
                <a:ext uri="{FF2B5EF4-FFF2-40B4-BE49-F238E27FC236}">
                  <a16:creationId xmlns:a16="http://schemas.microsoft.com/office/drawing/2014/main" id="{432BB1F8-1E4B-07B4-B34E-4FA506EE8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9" y="1962"/>
              <a:ext cx="0" cy="1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 Box 40">
            <a:extLst>
              <a:ext uri="{FF2B5EF4-FFF2-40B4-BE49-F238E27FC236}">
                <a16:creationId xmlns:a16="http://schemas.microsoft.com/office/drawing/2014/main" id="{070B24E2-2DB5-555E-707E-D66BAAFB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74" y="2557123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64662392-2C60-58C6-0C1A-A967BA14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400" y="2549185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44" name="Text Box 42">
            <a:extLst>
              <a:ext uri="{FF2B5EF4-FFF2-40B4-BE49-F238E27FC236}">
                <a16:creationId xmlns:a16="http://schemas.microsoft.com/office/drawing/2014/main" id="{903226AF-A74C-8561-4645-B0DAD17D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975" y="2549185"/>
            <a:ext cx="8499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t+dt/3</a:t>
            </a:r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860AAC88-88F9-3D3D-5B75-EAAA257C5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74" y="3925548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5DA8FFA9-3F10-F59E-8FD8-4FC8AAE2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400" y="391761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47" name="Text Box 45">
            <a:extLst>
              <a:ext uri="{FF2B5EF4-FFF2-40B4-BE49-F238E27FC236}">
                <a16:creationId xmlns:a16="http://schemas.microsoft.com/office/drawing/2014/main" id="{6AE4B43D-7D9C-0A24-3E11-343ECF61A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000" y="3917610"/>
            <a:ext cx="8499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t+dt/2</a:t>
            </a:r>
          </a:p>
        </p:txBody>
      </p:sp>
      <p:sp>
        <p:nvSpPr>
          <p:cNvPr id="48" name="Text Box 46">
            <a:extLst>
              <a:ext uri="{FF2B5EF4-FFF2-40B4-BE49-F238E27FC236}">
                <a16:creationId xmlns:a16="http://schemas.microsoft.com/office/drawing/2014/main" id="{F8ED53A0-F970-28E1-33DC-58F13E03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74" y="5290798"/>
            <a:ext cx="2712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49" name="Text Box 47">
            <a:extLst>
              <a:ext uri="{FF2B5EF4-FFF2-40B4-BE49-F238E27FC236}">
                <a16:creationId xmlns:a16="http://schemas.microsoft.com/office/drawing/2014/main" id="{08DED8E8-0540-2BF3-372F-BB1F7550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400" y="528286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t+dt</a:t>
            </a:r>
          </a:p>
        </p:txBody>
      </p:sp>
      <p:sp>
        <p:nvSpPr>
          <p:cNvPr id="50" name="Text Box 52">
            <a:extLst>
              <a:ext uri="{FF2B5EF4-FFF2-40B4-BE49-F238E27FC236}">
                <a16:creationId xmlns:a16="http://schemas.microsoft.com/office/drawing/2014/main" id="{E006B599-3556-940C-59BC-A10E7F383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150" y="1782423"/>
            <a:ext cx="73930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/>
              <a:t>s</a:t>
            </a:r>
            <a:r>
              <a:rPr lang="en-US" sz="2000"/>
              <a:t>(U</a:t>
            </a:r>
            <a:r>
              <a:rPr lang="en-US" sz="2000" baseline="30000"/>
              <a:t>t</a:t>
            </a:r>
            <a:r>
              <a:rPr lang="en-US" sz="2000"/>
              <a:t>)</a:t>
            </a:r>
          </a:p>
        </p:txBody>
      </p:sp>
      <p:sp>
        <p:nvSpPr>
          <p:cNvPr id="51" name="Text Box 53">
            <a:extLst>
              <a:ext uri="{FF2B5EF4-FFF2-40B4-BE49-F238E27FC236}">
                <a16:creationId xmlns:a16="http://schemas.microsoft.com/office/drawing/2014/main" id="{44396793-6B4B-B4FA-B10E-59D2F2840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474" y="1782424"/>
            <a:ext cx="450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</a:t>
            </a:r>
            <a:r>
              <a:rPr lang="en-US" sz="2000" baseline="30000"/>
              <a:t>*</a:t>
            </a:r>
            <a:endParaRPr lang="en-US" sz="2000"/>
          </a:p>
        </p:txBody>
      </p:sp>
      <p:sp>
        <p:nvSpPr>
          <p:cNvPr id="52" name="Text Box 54">
            <a:extLst>
              <a:ext uri="{FF2B5EF4-FFF2-40B4-BE49-F238E27FC236}">
                <a16:creationId xmlns:a16="http://schemas.microsoft.com/office/drawing/2014/main" id="{BC27145F-C856-C054-92C2-D5C4EECE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487" y="3146085"/>
            <a:ext cx="76655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/>
              <a:t>s</a:t>
            </a:r>
            <a:r>
              <a:rPr lang="en-US" sz="2000"/>
              <a:t>(U</a:t>
            </a:r>
            <a:r>
              <a:rPr lang="en-US" sz="2000" baseline="30000"/>
              <a:t>*</a:t>
            </a:r>
            <a:r>
              <a:rPr lang="en-US" sz="2000"/>
              <a:t>)</a:t>
            </a:r>
          </a:p>
        </p:txBody>
      </p:sp>
      <p:sp>
        <p:nvSpPr>
          <p:cNvPr id="53" name="Text Box 55">
            <a:extLst>
              <a:ext uri="{FF2B5EF4-FFF2-40B4-BE49-F238E27FC236}">
                <a16:creationId xmlns:a16="http://schemas.microsoft.com/office/drawing/2014/main" id="{A01A8405-1A66-857F-5BCE-169B00D61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736" y="3146086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</a:t>
            </a:r>
            <a:r>
              <a:rPr lang="en-US" sz="2000" baseline="30000"/>
              <a:t>**</a:t>
            </a:r>
            <a:endParaRPr lang="en-US" sz="2000"/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C5774344-30F6-8102-D850-FFFD164F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625" y="4506573"/>
            <a:ext cx="85151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</a:t>
            </a:r>
            <a:r>
              <a:rPr lang="en-US" sz="2000" baseline="-25000"/>
              <a:t>s</a:t>
            </a:r>
            <a:r>
              <a:rPr lang="en-US" sz="2000"/>
              <a:t>(U</a:t>
            </a:r>
            <a:r>
              <a:rPr lang="en-US" sz="2000" baseline="30000"/>
              <a:t>**</a:t>
            </a:r>
            <a:r>
              <a:rPr lang="en-US" sz="2000"/>
              <a:t>)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65BEEE8C-8C0C-C9A9-FE73-2E54206A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611" y="4522449"/>
            <a:ext cx="635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</a:t>
            </a:r>
            <a:r>
              <a:rPr lang="en-US" sz="2000" baseline="30000"/>
              <a:t>t+dt</a:t>
            </a:r>
            <a:endParaRPr lang="en-US" sz="2000"/>
          </a:p>
        </p:txBody>
      </p:sp>
      <p:sp>
        <p:nvSpPr>
          <p:cNvPr id="56" name="Text Box 59">
            <a:extLst>
              <a:ext uri="{FF2B5EF4-FFF2-40B4-BE49-F238E27FC236}">
                <a16:creationId xmlns:a16="http://schemas.microsoft.com/office/drawing/2014/main" id="{255EA14F-E81F-5676-F585-67A49875C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024" y="1142660"/>
            <a:ext cx="264046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3rd order Runge-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Kutta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3 steps</a:t>
            </a:r>
          </a:p>
          <a:p>
            <a:r>
              <a:rPr lang="en-US" dirty="0">
                <a:solidFill>
                  <a:srgbClr val="FF0000"/>
                </a:solidFill>
              </a:rPr>
              <a:t>acoustic steps in RK </a:t>
            </a:r>
            <a:r>
              <a:rPr lang="en-US" dirty="0" err="1">
                <a:solidFill>
                  <a:srgbClr val="FF0000"/>
                </a:solidFill>
              </a:rPr>
              <a:t>substeps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Rectangle 61">
            <a:extLst>
              <a:ext uri="{FF2B5EF4-FFF2-40B4-BE49-F238E27FC236}">
                <a16:creationId xmlns:a16="http://schemas.microsoft.com/office/drawing/2014/main" id="{F67D466A-21E7-3056-FCA0-AF46C2631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950" y="1120435"/>
            <a:ext cx="4181475" cy="47069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5DE9E3C-A8DD-4DA3-276F-A35C4C62D57E}"/>
              </a:ext>
            </a:extLst>
          </p:cNvPr>
          <p:cNvCxnSpPr>
            <a:cxnSpLocks/>
          </p:cNvCxnSpPr>
          <p:nvPr/>
        </p:nvCxnSpPr>
        <p:spPr>
          <a:xfrm>
            <a:off x="3120189" y="2872686"/>
            <a:ext cx="3067479" cy="0"/>
          </a:xfrm>
          <a:prstGeom prst="line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0EB1CBE-2941-A9B0-73DB-671242156CCA}"/>
              </a:ext>
            </a:extLst>
          </p:cNvPr>
          <p:cNvCxnSpPr>
            <a:cxnSpLocks/>
          </p:cNvCxnSpPr>
          <p:nvPr/>
        </p:nvCxnSpPr>
        <p:spPr>
          <a:xfrm flipV="1">
            <a:off x="6152147" y="2416248"/>
            <a:ext cx="1341807" cy="463310"/>
          </a:xfrm>
          <a:prstGeom prst="line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00E12E1-B630-56E0-58AC-96B86ADD60ED}"/>
              </a:ext>
            </a:extLst>
          </p:cNvPr>
          <p:cNvCxnSpPr>
            <a:cxnSpLocks/>
          </p:cNvCxnSpPr>
          <p:nvPr/>
        </p:nvCxnSpPr>
        <p:spPr>
          <a:xfrm>
            <a:off x="6160168" y="2879558"/>
            <a:ext cx="1355557" cy="901033"/>
          </a:xfrm>
          <a:prstGeom prst="line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8FAF6B7-2E6A-BB3F-7E67-583E7320D7B0}"/>
              </a:ext>
            </a:extLst>
          </p:cNvPr>
          <p:cNvCxnSpPr>
            <a:cxnSpLocks/>
          </p:cNvCxnSpPr>
          <p:nvPr/>
        </p:nvCxnSpPr>
        <p:spPr>
          <a:xfrm>
            <a:off x="6176211" y="2887579"/>
            <a:ext cx="1339514" cy="2257355"/>
          </a:xfrm>
          <a:prstGeom prst="line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B289FEB-E413-A4B3-1B5C-00C4E36F7451}"/>
              </a:ext>
            </a:extLst>
          </p:cNvPr>
          <p:cNvCxnSpPr>
            <a:cxnSpLocks/>
          </p:cNvCxnSpPr>
          <p:nvPr/>
        </p:nvCxnSpPr>
        <p:spPr>
          <a:xfrm>
            <a:off x="4050632" y="3448290"/>
            <a:ext cx="21385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E3C1EDD-4A63-AA6F-42AD-5651B9300FE8}"/>
              </a:ext>
            </a:extLst>
          </p:cNvPr>
          <p:cNvCxnSpPr>
            <a:cxnSpLocks/>
          </p:cNvCxnSpPr>
          <p:nvPr/>
        </p:nvCxnSpPr>
        <p:spPr>
          <a:xfrm>
            <a:off x="6181940" y="3465095"/>
            <a:ext cx="0" cy="2732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49DB745-62E5-1D1E-134A-F106021ADB5F}"/>
              </a:ext>
            </a:extLst>
          </p:cNvPr>
          <p:cNvCxnSpPr>
            <a:cxnSpLocks/>
          </p:cNvCxnSpPr>
          <p:nvPr/>
        </p:nvCxnSpPr>
        <p:spPr>
          <a:xfrm>
            <a:off x="6181940" y="6190724"/>
            <a:ext cx="30697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D408CC7-5C47-D7B1-728B-F1FC7A09831D}"/>
              </a:ext>
            </a:extLst>
          </p:cNvPr>
          <p:cNvCxnSpPr>
            <a:cxnSpLocks/>
          </p:cNvCxnSpPr>
          <p:nvPr/>
        </p:nvCxnSpPr>
        <p:spPr>
          <a:xfrm flipH="1" flipV="1">
            <a:off x="8021053" y="5141495"/>
            <a:ext cx="1216145" cy="1056487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F44C017-38E5-A93C-6FD7-8502170C8130}"/>
              </a:ext>
            </a:extLst>
          </p:cNvPr>
          <p:cNvCxnSpPr>
            <a:cxnSpLocks/>
          </p:cNvCxnSpPr>
          <p:nvPr/>
        </p:nvCxnSpPr>
        <p:spPr>
          <a:xfrm flipH="1" flipV="1">
            <a:off x="8823158" y="5149516"/>
            <a:ext cx="421297" cy="1041208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2BE8369-25A1-0630-D692-94AA978540BE}"/>
              </a:ext>
            </a:extLst>
          </p:cNvPr>
          <p:cNvCxnSpPr>
            <a:cxnSpLocks/>
          </p:cNvCxnSpPr>
          <p:nvPr/>
        </p:nvCxnSpPr>
        <p:spPr>
          <a:xfrm flipV="1">
            <a:off x="9237198" y="5141495"/>
            <a:ext cx="355981" cy="1049230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4353BFE-54F7-E3F2-4283-F23987905E0C}"/>
              </a:ext>
            </a:extLst>
          </p:cNvPr>
          <p:cNvCxnSpPr>
            <a:cxnSpLocks/>
          </p:cNvCxnSpPr>
          <p:nvPr/>
        </p:nvCxnSpPr>
        <p:spPr>
          <a:xfrm flipV="1">
            <a:off x="9237198" y="5141495"/>
            <a:ext cx="1150065" cy="1056486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E17DAF4-ADFD-67A9-EF8E-865B77579A28}"/>
              </a:ext>
            </a:extLst>
          </p:cNvPr>
          <p:cNvCxnSpPr>
            <a:cxnSpLocks/>
          </p:cNvCxnSpPr>
          <p:nvPr/>
        </p:nvCxnSpPr>
        <p:spPr>
          <a:xfrm>
            <a:off x="6175642" y="4461424"/>
            <a:ext cx="2285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A0C0EE6-1DB8-9343-0B31-4890CCDF9885}"/>
              </a:ext>
            </a:extLst>
          </p:cNvPr>
          <p:cNvCxnSpPr>
            <a:cxnSpLocks/>
          </p:cNvCxnSpPr>
          <p:nvPr/>
        </p:nvCxnSpPr>
        <p:spPr>
          <a:xfrm flipH="1" flipV="1">
            <a:off x="8001685" y="3785493"/>
            <a:ext cx="467155" cy="690386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654E7D9-29DE-2423-92C2-74B99CAE8926}"/>
              </a:ext>
            </a:extLst>
          </p:cNvPr>
          <p:cNvCxnSpPr>
            <a:cxnSpLocks/>
          </p:cNvCxnSpPr>
          <p:nvPr/>
        </p:nvCxnSpPr>
        <p:spPr>
          <a:xfrm flipV="1">
            <a:off x="8461283" y="3757963"/>
            <a:ext cx="377851" cy="717916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8504149-A2FA-5F5A-589A-0BB1F78EE204}"/>
              </a:ext>
            </a:extLst>
          </p:cNvPr>
          <p:cNvCxnSpPr>
            <a:cxnSpLocks/>
          </p:cNvCxnSpPr>
          <p:nvPr/>
        </p:nvCxnSpPr>
        <p:spPr>
          <a:xfrm flipV="1">
            <a:off x="6184232" y="2438400"/>
            <a:ext cx="2021305" cy="1026695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AR-Blue-BottomSwooshes">
  <a:themeElements>
    <a:clrScheme name="Custom 4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1A658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</TotalTime>
  <Words>2727</Words>
  <Application>Microsoft Macintosh PowerPoint</Application>
  <PresentationFormat>Widescreen</PresentationFormat>
  <Paragraphs>457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Helvetica Neue</vt:lpstr>
      <vt:lpstr>Symbol</vt:lpstr>
      <vt:lpstr>Monaco</vt:lpstr>
      <vt:lpstr>Arial</vt:lpstr>
      <vt:lpstr>Times New Roman</vt:lpstr>
      <vt:lpstr>NCAR-Blue-BottomSwooshes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Bill Skamarock</cp:lastModifiedBy>
  <cp:revision>104</cp:revision>
  <dcterms:modified xsi:type="dcterms:W3CDTF">2024-08-05T20:29:35Z</dcterms:modified>
</cp:coreProperties>
</file>