
<file path=[Content_Types].xml><?xml version="1.0" encoding="utf-8"?>
<Types xmlns="http://schemas.openxmlformats.org/package/2006/content-types">
  <Default Extension="avi" ContentType="video/x-msvideo"/>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 id="2147483684" r:id="rId2"/>
  </p:sldMasterIdLst>
  <p:notesMasterIdLst>
    <p:notesMasterId r:id="rId19"/>
  </p:notesMasterIdLst>
  <p:handoutMasterIdLst>
    <p:handoutMasterId r:id="rId20"/>
  </p:handoutMasterIdLst>
  <p:sldIdLst>
    <p:sldId id="383" r:id="rId3"/>
    <p:sldId id="399" r:id="rId4"/>
    <p:sldId id="400" r:id="rId5"/>
    <p:sldId id="401" r:id="rId6"/>
    <p:sldId id="402" r:id="rId7"/>
    <p:sldId id="403" r:id="rId8"/>
    <p:sldId id="405" r:id="rId9"/>
    <p:sldId id="406" r:id="rId10"/>
    <p:sldId id="407" r:id="rId11"/>
    <p:sldId id="408" r:id="rId12"/>
    <p:sldId id="409" r:id="rId13"/>
    <p:sldId id="410" r:id="rId14"/>
    <p:sldId id="412" r:id="rId15"/>
    <p:sldId id="413" r:id="rId16"/>
    <p:sldId id="414" r:id="rId17"/>
    <p:sldId id="411"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67"/>
    <p:restoredTop sz="88767" autoAdjust="0"/>
  </p:normalViewPr>
  <p:slideViewPr>
    <p:cSldViewPr snapToGrid="0">
      <p:cViewPr varScale="1">
        <p:scale>
          <a:sx n="108" d="100"/>
          <a:sy n="108" d="100"/>
        </p:scale>
        <p:origin x="2432" y="184"/>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F626E3-DD80-AD4B-892B-327615D2FFCD}" type="datetimeFigureOut">
              <a:rPr lang="en-US" smtClean="0"/>
              <a:t>8/5/24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B8A413-5ED3-D444-9605-52B28B664D66}" type="slidenum">
              <a:rPr lang="en-US" smtClean="0"/>
              <a:t>‹#›</a:t>
            </a:fld>
            <a:endParaRPr lang="en-US"/>
          </a:p>
        </p:txBody>
      </p:sp>
    </p:spTree>
    <p:extLst>
      <p:ext uri="{BB962C8B-B14F-4D97-AF65-F5344CB8AC3E}">
        <p14:creationId xmlns:p14="http://schemas.microsoft.com/office/powerpoint/2010/main" val="5534389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B5CF06-92EC-DA45-8CD9-F4D06F8F4D28}" type="datetimeFigureOut">
              <a:rPr lang="en-US" smtClean="0"/>
              <a:t>8/5/24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895F2E-B8E7-3146-AFF4-9C7E77EEA880}" type="slidenum">
              <a:rPr lang="en-US" smtClean="0"/>
              <a:t>‹#›</a:t>
            </a:fld>
            <a:endParaRPr lang="en-US"/>
          </a:p>
        </p:txBody>
      </p:sp>
    </p:spTree>
    <p:extLst>
      <p:ext uri="{BB962C8B-B14F-4D97-AF65-F5344CB8AC3E}">
        <p14:creationId xmlns:p14="http://schemas.microsoft.com/office/powerpoint/2010/main" val="1904345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Units could be Becquerel / m^2 / s, and if we know half-live and atomic mass, we can compute kg?</a:t>
            </a:r>
          </a:p>
        </p:txBody>
      </p:sp>
      <p:sp>
        <p:nvSpPr>
          <p:cNvPr id="4" name="Slide Number Placeholder 3"/>
          <p:cNvSpPr>
            <a:spLocks noGrp="1"/>
          </p:cNvSpPr>
          <p:nvPr>
            <p:ph type="sldNum" sz="quarter" idx="5"/>
          </p:nvPr>
        </p:nvSpPr>
        <p:spPr/>
        <p:txBody>
          <a:bodyPr/>
          <a:lstStyle/>
          <a:p>
            <a:fld id="{C1895F2E-B8E7-3146-AFF4-9C7E77EEA880}" type="slidenum">
              <a:rPr lang="en-US" smtClean="0"/>
              <a:t>11</a:t>
            </a:fld>
            <a:endParaRPr lang="en-US"/>
          </a:p>
        </p:txBody>
      </p:sp>
    </p:spTree>
    <p:extLst>
      <p:ext uri="{BB962C8B-B14F-4D97-AF65-F5344CB8AC3E}">
        <p14:creationId xmlns:p14="http://schemas.microsoft.com/office/powerpoint/2010/main" val="277562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l-PL" dirty="0" err="1"/>
              <a:t>Click</a:t>
            </a:r>
            <a:r>
              <a:rPr lang="pl-PL" dirty="0"/>
              <a:t> to </a:t>
            </a:r>
            <a:r>
              <a:rPr lang="pl-PL" dirty="0" err="1"/>
              <a:t>edit</a:t>
            </a:r>
            <a:r>
              <a:rPr lang="pl-PL" dirty="0"/>
              <a:t> Master </a:t>
            </a:r>
            <a:r>
              <a:rPr lang="pl-PL" dirty="0" err="1"/>
              <a:t>title</a:t>
            </a:r>
            <a:r>
              <a:rPr lang="pl-PL" dirty="0"/>
              <a:t>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Click to edit Master subtitle style</a:t>
            </a:r>
            <a:endParaRPr lang="en-US"/>
          </a:p>
        </p:txBody>
      </p:sp>
      <p:sp>
        <p:nvSpPr>
          <p:cNvPr id="4" name="Date Placeholder 3">
            <a:extLst>
              <a:ext uri="{FF2B5EF4-FFF2-40B4-BE49-F238E27FC236}">
                <a16:creationId xmlns:a16="http://schemas.microsoft.com/office/drawing/2014/main" id="{3B361DD7-9630-4F49-814D-7BE44F346DF7}"/>
              </a:ext>
            </a:extLst>
          </p:cNvPr>
          <p:cNvSpPr>
            <a:spLocks noGrp="1"/>
          </p:cNvSpPr>
          <p:nvPr>
            <p:ph type="dt" sz="half" idx="10"/>
          </p:nvPr>
        </p:nvSpPr>
        <p:spPr>
          <a:xfrm>
            <a:off x="457200" y="6356350"/>
            <a:ext cx="1249363" cy="365125"/>
          </a:xfrm>
          <a:prstGeom prst="rect">
            <a:avLst/>
          </a:prstGeom>
        </p:spPr>
        <p:txBody>
          <a:bodyPr/>
          <a:lstStyle>
            <a:lvl1pPr>
              <a:defRPr/>
            </a:lvl1pPr>
          </a:lstStyle>
          <a:p>
            <a:fld id="{F7258CBC-0A7A-4E4A-830E-2A353DBDA107}" type="datetime1">
              <a:rPr lang="en-US" altLang="en-US" smtClean="0"/>
              <a:t>8/5/24</a:t>
            </a:fld>
            <a:endParaRPr lang="en-US" altLang="en-US"/>
          </a:p>
        </p:txBody>
      </p:sp>
      <p:sp>
        <p:nvSpPr>
          <p:cNvPr id="6" name="Slide Number Placeholder 5">
            <a:extLst>
              <a:ext uri="{FF2B5EF4-FFF2-40B4-BE49-F238E27FC236}">
                <a16:creationId xmlns:a16="http://schemas.microsoft.com/office/drawing/2014/main" id="{69446727-0891-154B-8C2A-E263F2E60416}"/>
              </a:ext>
            </a:extLst>
          </p:cNvPr>
          <p:cNvSpPr>
            <a:spLocks noGrp="1"/>
          </p:cNvSpPr>
          <p:nvPr>
            <p:ph type="sldNum" sz="quarter" idx="12"/>
          </p:nvPr>
        </p:nvSpPr>
        <p:spPr/>
        <p:txBody>
          <a:bodyPr/>
          <a:lstStyle>
            <a:lvl1pPr>
              <a:defRPr/>
            </a:lvl1pPr>
          </a:lstStyle>
          <a:p>
            <a:fld id="{266E54F4-440F-9646-8626-D43115D17357}" type="slidenum">
              <a:rPr lang="en-US" altLang="en-US"/>
              <a:pPr/>
              <a:t>‹#›</a:t>
            </a:fld>
            <a:endParaRPr lang="en-US" altLang="en-US"/>
          </a:p>
        </p:txBody>
      </p:sp>
    </p:spTree>
    <p:extLst>
      <p:ext uri="{BB962C8B-B14F-4D97-AF65-F5344CB8AC3E}">
        <p14:creationId xmlns:p14="http://schemas.microsoft.com/office/powerpoint/2010/main" val="1143316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Date Placeholder 3">
            <a:extLst>
              <a:ext uri="{FF2B5EF4-FFF2-40B4-BE49-F238E27FC236}">
                <a16:creationId xmlns:a16="http://schemas.microsoft.com/office/drawing/2014/main" id="{AF06EB79-C020-F84F-B108-6555003B8BE2}"/>
              </a:ext>
            </a:extLst>
          </p:cNvPr>
          <p:cNvSpPr>
            <a:spLocks noGrp="1"/>
          </p:cNvSpPr>
          <p:nvPr>
            <p:ph type="dt" sz="half" idx="10"/>
          </p:nvPr>
        </p:nvSpPr>
        <p:spPr>
          <a:xfrm>
            <a:off x="457200" y="6356350"/>
            <a:ext cx="1249363" cy="365125"/>
          </a:xfrm>
          <a:prstGeom prst="rect">
            <a:avLst/>
          </a:prstGeom>
        </p:spPr>
        <p:txBody>
          <a:bodyPr/>
          <a:lstStyle>
            <a:lvl1pPr>
              <a:defRPr/>
            </a:lvl1pPr>
          </a:lstStyle>
          <a:p>
            <a:fld id="{A4B25EE1-1A80-3C42-AC3B-50F01FC3A077}" type="datetime1">
              <a:rPr lang="en-US" altLang="en-US" smtClean="0"/>
              <a:t>8/5/24</a:t>
            </a:fld>
            <a:endParaRPr lang="en-US" altLang="en-US"/>
          </a:p>
        </p:txBody>
      </p:sp>
      <p:sp>
        <p:nvSpPr>
          <p:cNvPr id="5" name="Footer Placeholder 4">
            <a:extLst>
              <a:ext uri="{FF2B5EF4-FFF2-40B4-BE49-F238E27FC236}">
                <a16:creationId xmlns:a16="http://schemas.microsoft.com/office/drawing/2014/main" id="{156E286E-6B40-EF45-A381-10230C08DB82}"/>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40978D0-9938-E14C-B893-7D3089FC5AD1}"/>
              </a:ext>
            </a:extLst>
          </p:cNvPr>
          <p:cNvSpPr>
            <a:spLocks noGrp="1"/>
          </p:cNvSpPr>
          <p:nvPr>
            <p:ph type="sldNum" sz="quarter" idx="12"/>
          </p:nvPr>
        </p:nvSpPr>
        <p:spPr/>
        <p:txBody>
          <a:bodyPr/>
          <a:lstStyle>
            <a:lvl1pPr>
              <a:defRPr/>
            </a:lvl1pPr>
          </a:lstStyle>
          <a:p>
            <a:fld id="{25A82F2F-E668-A946-9959-D1C8C9FC6D08}" type="slidenum">
              <a:rPr lang="en-US" altLang="en-US"/>
              <a:pPr/>
              <a:t>‹#›</a:t>
            </a:fld>
            <a:endParaRPr lang="en-US" altLang="en-US"/>
          </a:p>
        </p:txBody>
      </p:sp>
    </p:spTree>
    <p:extLst>
      <p:ext uri="{BB962C8B-B14F-4D97-AF65-F5344CB8AC3E}">
        <p14:creationId xmlns:p14="http://schemas.microsoft.com/office/powerpoint/2010/main" val="3447772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l-PL"/>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Date Placeholder 3">
            <a:extLst>
              <a:ext uri="{FF2B5EF4-FFF2-40B4-BE49-F238E27FC236}">
                <a16:creationId xmlns:a16="http://schemas.microsoft.com/office/drawing/2014/main" id="{4B0680C3-83F4-F348-A185-5810DFEBE987}"/>
              </a:ext>
            </a:extLst>
          </p:cNvPr>
          <p:cNvSpPr>
            <a:spLocks noGrp="1"/>
          </p:cNvSpPr>
          <p:nvPr>
            <p:ph type="dt" sz="half" idx="10"/>
          </p:nvPr>
        </p:nvSpPr>
        <p:spPr>
          <a:xfrm>
            <a:off x="457200" y="6356350"/>
            <a:ext cx="1249363" cy="365125"/>
          </a:xfrm>
          <a:prstGeom prst="rect">
            <a:avLst/>
          </a:prstGeom>
        </p:spPr>
        <p:txBody>
          <a:bodyPr/>
          <a:lstStyle>
            <a:lvl1pPr>
              <a:defRPr/>
            </a:lvl1pPr>
          </a:lstStyle>
          <a:p>
            <a:fld id="{CBBC4F71-A25A-3E49-BB66-AAC838FB01F4}" type="datetime1">
              <a:rPr lang="en-US" altLang="en-US" smtClean="0"/>
              <a:t>8/5/24</a:t>
            </a:fld>
            <a:endParaRPr lang="en-US" altLang="en-US"/>
          </a:p>
        </p:txBody>
      </p:sp>
      <p:sp>
        <p:nvSpPr>
          <p:cNvPr id="5" name="Footer Placeholder 4">
            <a:extLst>
              <a:ext uri="{FF2B5EF4-FFF2-40B4-BE49-F238E27FC236}">
                <a16:creationId xmlns:a16="http://schemas.microsoft.com/office/drawing/2014/main" id="{BEB3B0C9-2767-AF4D-98BA-4F842100BEBC}"/>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66204FAD-C4FA-794B-9707-E41BF3520492}"/>
              </a:ext>
            </a:extLst>
          </p:cNvPr>
          <p:cNvSpPr>
            <a:spLocks noGrp="1"/>
          </p:cNvSpPr>
          <p:nvPr>
            <p:ph type="sldNum" sz="quarter" idx="12"/>
          </p:nvPr>
        </p:nvSpPr>
        <p:spPr/>
        <p:txBody>
          <a:bodyPr/>
          <a:lstStyle>
            <a:lvl1pPr>
              <a:defRPr/>
            </a:lvl1pPr>
          </a:lstStyle>
          <a:p>
            <a:fld id="{3A614407-2068-584C-B9C7-280443802E15}" type="slidenum">
              <a:rPr lang="en-US" altLang="en-US"/>
              <a:pPr/>
              <a:t>‹#›</a:t>
            </a:fld>
            <a:endParaRPr lang="en-US" altLang="en-US"/>
          </a:p>
        </p:txBody>
      </p:sp>
    </p:spTree>
    <p:extLst>
      <p:ext uri="{BB962C8B-B14F-4D97-AF65-F5344CB8AC3E}">
        <p14:creationId xmlns:p14="http://schemas.microsoft.com/office/powerpoint/2010/main" val="4103807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C956A-DD41-604E-BB9B-DC54A8BC863B}"/>
              </a:ext>
            </a:extLst>
          </p:cNvPr>
          <p:cNvSpPr>
            <a:spLocks noGrp="1"/>
          </p:cNvSpPr>
          <p:nvPr>
            <p:ph type="ctrTitle"/>
          </p:nvPr>
        </p:nvSpPr>
        <p:spPr>
          <a:xfrm>
            <a:off x="1143360" y="1121879"/>
            <a:ext cx="6857280" cy="2387771"/>
          </a:xfrm>
          <a:prstGeom prst="rect">
            <a:avLst/>
          </a:prstGeom>
        </p:spPr>
        <p:txBody>
          <a:bodyPr anchor="b"/>
          <a:lstStyle>
            <a:lvl1pPr algn="ctr">
              <a:defRPr sz="5443"/>
            </a:lvl1pPr>
          </a:lstStyle>
          <a:p>
            <a:r>
              <a:rPr lang="en-US"/>
              <a:t>Click to edit Master title style</a:t>
            </a:r>
          </a:p>
        </p:txBody>
      </p:sp>
      <p:sp>
        <p:nvSpPr>
          <p:cNvPr id="3" name="Subtitle 2">
            <a:extLst>
              <a:ext uri="{FF2B5EF4-FFF2-40B4-BE49-F238E27FC236}">
                <a16:creationId xmlns:a16="http://schemas.microsoft.com/office/drawing/2014/main" id="{D00998DD-1095-6347-9A80-132FD5DF36DF}"/>
              </a:ext>
            </a:extLst>
          </p:cNvPr>
          <p:cNvSpPr>
            <a:spLocks noGrp="1"/>
          </p:cNvSpPr>
          <p:nvPr>
            <p:ph type="subTitle" idx="1"/>
          </p:nvPr>
        </p:nvSpPr>
        <p:spPr>
          <a:xfrm>
            <a:off x="1143360" y="3601819"/>
            <a:ext cx="6857280" cy="1656174"/>
          </a:xfrm>
          <a:prstGeom prst="rect">
            <a:avLst/>
          </a:prstGeo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en-US"/>
              <a:t>Click to edit Master subtitle style</a:t>
            </a:r>
          </a:p>
        </p:txBody>
      </p:sp>
      <p:sp>
        <p:nvSpPr>
          <p:cNvPr id="4" name="Date Placeholder 3">
            <a:extLst>
              <a:ext uri="{FF2B5EF4-FFF2-40B4-BE49-F238E27FC236}">
                <a16:creationId xmlns:a16="http://schemas.microsoft.com/office/drawing/2014/main" id="{6D8E5183-E8CA-F641-8335-BAD2D333ED14}"/>
              </a:ext>
            </a:extLst>
          </p:cNvPr>
          <p:cNvSpPr>
            <a:spLocks noGrp="1"/>
          </p:cNvSpPr>
          <p:nvPr>
            <p:ph type="dt" sz="half" idx="10"/>
          </p:nvPr>
        </p:nvSpPr>
        <p:spPr>
          <a:xfrm>
            <a:off x="629280" y="6356827"/>
            <a:ext cx="2056320" cy="364359"/>
          </a:xfrm>
          <a:prstGeom prst="rect">
            <a:avLst/>
          </a:prstGeom>
        </p:spPr>
        <p:txBody>
          <a:bodyPr/>
          <a:lstStyle/>
          <a:p>
            <a:fld id="{95E2BEF9-D946-7249-ACCB-C0EF05E4B28E}" type="datetime1">
              <a:rPr lang="en-US" smtClean="0"/>
              <a:t>8/5/24</a:t>
            </a:fld>
            <a:endParaRPr lang="en-US"/>
          </a:p>
        </p:txBody>
      </p:sp>
      <p:sp>
        <p:nvSpPr>
          <p:cNvPr id="5" name="Footer Placeholder 4">
            <a:extLst>
              <a:ext uri="{FF2B5EF4-FFF2-40B4-BE49-F238E27FC236}">
                <a16:creationId xmlns:a16="http://schemas.microsoft.com/office/drawing/2014/main" id="{B3339825-B9AA-4C41-834F-8C0278053C86}"/>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884390-91B6-8542-8B1E-D61F7364D03C}"/>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208518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2AFA-1F84-6B4C-A6FF-7FE5F7E69E0C}"/>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A636C1-DB2D-F94C-A31A-366EAA435A79}"/>
              </a:ext>
            </a:extLst>
          </p:cNvPr>
          <p:cNvSpPr>
            <a:spLocks noGrp="1"/>
          </p:cNvSpPr>
          <p:nvPr>
            <p:ph idx="1"/>
          </p:nvPr>
        </p:nvSpPr>
        <p:spPr>
          <a:xfrm>
            <a:off x="629280" y="1826112"/>
            <a:ext cx="7885440" cy="43506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A40F7B-392F-F149-9AA5-36E3BE77CB7A}"/>
              </a:ext>
            </a:extLst>
          </p:cNvPr>
          <p:cNvSpPr>
            <a:spLocks noGrp="1"/>
          </p:cNvSpPr>
          <p:nvPr>
            <p:ph type="dt" sz="half" idx="10"/>
          </p:nvPr>
        </p:nvSpPr>
        <p:spPr>
          <a:xfrm>
            <a:off x="629280" y="6356827"/>
            <a:ext cx="2056320" cy="364359"/>
          </a:xfrm>
          <a:prstGeom prst="rect">
            <a:avLst/>
          </a:prstGeom>
        </p:spPr>
        <p:txBody>
          <a:bodyPr/>
          <a:lstStyle/>
          <a:p>
            <a:fld id="{A7150846-1C71-C541-8E79-33DA507C95DC}" type="datetime1">
              <a:rPr lang="en-US" smtClean="0"/>
              <a:t>8/5/24</a:t>
            </a:fld>
            <a:endParaRPr lang="en-US"/>
          </a:p>
        </p:txBody>
      </p:sp>
      <p:sp>
        <p:nvSpPr>
          <p:cNvPr id="5" name="Footer Placeholder 4">
            <a:extLst>
              <a:ext uri="{FF2B5EF4-FFF2-40B4-BE49-F238E27FC236}">
                <a16:creationId xmlns:a16="http://schemas.microsoft.com/office/drawing/2014/main" id="{D84A14E6-8F3B-4947-9600-BDBE1BDEE247}"/>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759F50-F3CE-DF49-AC41-991C0814A24D}"/>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689732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D2CD7-B8F1-9144-A25C-502616CD5A3D}"/>
              </a:ext>
            </a:extLst>
          </p:cNvPr>
          <p:cNvSpPr>
            <a:spLocks noGrp="1"/>
          </p:cNvSpPr>
          <p:nvPr>
            <p:ph type="title"/>
          </p:nvPr>
        </p:nvSpPr>
        <p:spPr>
          <a:xfrm>
            <a:off x="623521" y="1709460"/>
            <a:ext cx="7886880" cy="2852939"/>
          </a:xfrm>
          <a:prstGeom prst="rect">
            <a:avLst/>
          </a:prstGeom>
        </p:spPr>
        <p:txBody>
          <a:bodyPr anchor="b"/>
          <a:lstStyle>
            <a:lvl1pPr>
              <a:defRPr sz="5443"/>
            </a:lvl1pPr>
          </a:lstStyle>
          <a:p>
            <a:r>
              <a:rPr lang="en-US"/>
              <a:t>Click to edit Master title style</a:t>
            </a:r>
          </a:p>
        </p:txBody>
      </p:sp>
      <p:sp>
        <p:nvSpPr>
          <p:cNvPr id="3" name="Text Placeholder 2">
            <a:extLst>
              <a:ext uri="{FF2B5EF4-FFF2-40B4-BE49-F238E27FC236}">
                <a16:creationId xmlns:a16="http://schemas.microsoft.com/office/drawing/2014/main" id="{1FE72774-323F-4246-A5E3-6FCC17B0ACA2}"/>
              </a:ext>
            </a:extLst>
          </p:cNvPr>
          <p:cNvSpPr>
            <a:spLocks noGrp="1"/>
          </p:cNvSpPr>
          <p:nvPr>
            <p:ph type="body" idx="1"/>
          </p:nvPr>
        </p:nvSpPr>
        <p:spPr>
          <a:xfrm>
            <a:off x="623521" y="4589763"/>
            <a:ext cx="7886880" cy="1499197"/>
          </a:xfrm>
          <a:prstGeom prst="rect">
            <a:avLst/>
          </a:prstGeom>
        </p:spPr>
        <p:txBody>
          <a:bodyPr/>
          <a:lstStyle>
            <a:lvl1pPr marL="0" indent="0">
              <a:buNone/>
              <a:defRPr sz="2177">
                <a:solidFill>
                  <a:schemeClr val="tx1">
                    <a:tint val="75000"/>
                  </a:schemeClr>
                </a:solidFill>
              </a:defRPr>
            </a:lvl1pPr>
            <a:lvl2pPr marL="414726" indent="0">
              <a:buNone/>
              <a:defRPr sz="1814">
                <a:solidFill>
                  <a:schemeClr val="tx1">
                    <a:tint val="75000"/>
                  </a:schemeClr>
                </a:solidFill>
              </a:defRPr>
            </a:lvl2pPr>
            <a:lvl3pPr marL="829452" indent="0">
              <a:buNone/>
              <a:defRPr sz="1633">
                <a:solidFill>
                  <a:schemeClr val="tx1">
                    <a:tint val="75000"/>
                  </a:schemeClr>
                </a:solidFill>
              </a:defRPr>
            </a:lvl3pPr>
            <a:lvl4pPr marL="1244178" indent="0">
              <a:buNone/>
              <a:defRPr sz="1451">
                <a:solidFill>
                  <a:schemeClr val="tx1">
                    <a:tint val="75000"/>
                  </a:schemeClr>
                </a:solidFill>
              </a:defRPr>
            </a:lvl4pPr>
            <a:lvl5pPr marL="1658904" indent="0">
              <a:buNone/>
              <a:defRPr sz="1451">
                <a:solidFill>
                  <a:schemeClr val="tx1">
                    <a:tint val="75000"/>
                  </a:schemeClr>
                </a:solidFill>
              </a:defRPr>
            </a:lvl5pPr>
            <a:lvl6pPr marL="2073631" indent="0">
              <a:buNone/>
              <a:defRPr sz="1451">
                <a:solidFill>
                  <a:schemeClr val="tx1">
                    <a:tint val="75000"/>
                  </a:schemeClr>
                </a:solidFill>
              </a:defRPr>
            </a:lvl6pPr>
            <a:lvl7pPr marL="2488357" indent="0">
              <a:buNone/>
              <a:defRPr sz="1451">
                <a:solidFill>
                  <a:schemeClr val="tx1">
                    <a:tint val="75000"/>
                  </a:schemeClr>
                </a:solidFill>
              </a:defRPr>
            </a:lvl7pPr>
            <a:lvl8pPr marL="2903083" indent="0">
              <a:buNone/>
              <a:defRPr sz="1451">
                <a:solidFill>
                  <a:schemeClr val="tx1">
                    <a:tint val="75000"/>
                  </a:schemeClr>
                </a:solidFill>
              </a:defRPr>
            </a:lvl8pPr>
            <a:lvl9pPr marL="3317809" indent="0">
              <a:buNone/>
              <a:defRPr sz="1451">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7B4AF2-8349-7440-A27C-B3DEA7CDC67D}"/>
              </a:ext>
            </a:extLst>
          </p:cNvPr>
          <p:cNvSpPr>
            <a:spLocks noGrp="1"/>
          </p:cNvSpPr>
          <p:nvPr>
            <p:ph type="dt" sz="half" idx="10"/>
          </p:nvPr>
        </p:nvSpPr>
        <p:spPr>
          <a:xfrm>
            <a:off x="629280" y="6356827"/>
            <a:ext cx="2056320" cy="364359"/>
          </a:xfrm>
          <a:prstGeom prst="rect">
            <a:avLst/>
          </a:prstGeom>
        </p:spPr>
        <p:txBody>
          <a:bodyPr/>
          <a:lstStyle/>
          <a:p>
            <a:fld id="{91D70F4F-6100-424A-BD5E-CAD92EBBFB36}" type="datetime1">
              <a:rPr lang="en-US" smtClean="0"/>
              <a:t>8/5/24</a:t>
            </a:fld>
            <a:endParaRPr lang="en-US"/>
          </a:p>
        </p:txBody>
      </p:sp>
      <p:sp>
        <p:nvSpPr>
          <p:cNvPr id="5" name="Footer Placeholder 4">
            <a:extLst>
              <a:ext uri="{FF2B5EF4-FFF2-40B4-BE49-F238E27FC236}">
                <a16:creationId xmlns:a16="http://schemas.microsoft.com/office/drawing/2014/main" id="{5FECA0FD-6084-384B-94A9-BBF4D4615BA8}"/>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F46618-B2AE-9442-86B7-5099FA3B6A96}"/>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81535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62D49-D17F-8349-952C-E8CD57BBBFB5}"/>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96A734-C4E8-4341-902F-E05A59FFABCC}"/>
              </a:ext>
            </a:extLst>
          </p:cNvPr>
          <p:cNvSpPr>
            <a:spLocks noGrp="1"/>
          </p:cNvSpPr>
          <p:nvPr>
            <p:ph sz="half" idx="1"/>
          </p:nvPr>
        </p:nvSpPr>
        <p:spPr>
          <a:xfrm>
            <a:off x="629281" y="1826112"/>
            <a:ext cx="3873600" cy="43506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9D6BA9-C972-FE4E-86C6-48B9B8D7ADF5}"/>
              </a:ext>
            </a:extLst>
          </p:cNvPr>
          <p:cNvSpPr>
            <a:spLocks noGrp="1"/>
          </p:cNvSpPr>
          <p:nvPr>
            <p:ph sz="half" idx="2"/>
          </p:nvPr>
        </p:nvSpPr>
        <p:spPr>
          <a:xfrm>
            <a:off x="4641121" y="1826112"/>
            <a:ext cx="3873600" cy="43506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194E6A-6A75-5F41-837F-0EFE69AED57E}"/>
              </a:ext>
            </a:extLst>
          </p:cNvPr>
          <p:cNvSpPr>
            <a:spLocks noGrp="1"/>
          </p:cNvSpPr>
          <p:nvPr>
            <p:ph type="dt" sz="half" idx="10"/>
          </p:nvPr>
        </p:nvSpPr>
        <p:spPr>
          <a:xfrm>
            <a:off x="629280" y="6356827"/>
            <a:ext cx="2056320" cy="364359"/>
          </a:xfrm>
          <a:prstGeom prst="rect">
            <a:avLst/>
          </a:prstGeom>
        </p:spPr>
        <p:txBody>
          <a:bodyPr/>
          <a:lstStyle/>
          <a:p>
            <a:fld id="{EEBCF7B0-4522-F54C-A4D3-45CA77602223}" type="datetime1">
              <a:rPr lang="en-US" smtClean="0"/>
              <a:t>8/5/24</a:t>
            </a:fld>
            <a:endParaRPr lang="en-US"/>
          </a:p>
        </p:txBody>
      </p:sp>
      <p:sp>
        <p:nvSpPr>
          <p:cNvPr id="6" name="Footer Placeholder 5">
            <a:extLst>
              <a:ext uri="{FF2B5EF4-FFF2-40B4-BE49-F238E27FC236}">
                <a16:creationId xmlns:a16="http://schemas.microsoft.com/office/drawing/2014/main" id="{68C6D7CF-FDC0-DC4E-AA2C-80354922D89E}"/>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D96F16-1E2C-6046-A300-A02922B9CCBF}"/>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383448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9F539-A224-C14B-A750-B3145D8B0D18}"/>
              </a:ext>
            </a:extLst>
          </p:cNvPr>
          <p:cNvSpPr>
            <a:spLocks noGrp="1"/>
          </p:cNvSpPr>
          <p:nvPr>
            <p:ph type="title"/>
          </p:nvPr>
        </p:nvSpPr>
        <p:spPr>
          <a:xfrm>
            <a:off x="629281" y="365798"/>
            <a:ext cx="7886880" cy="1324939"/>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A9C000E-D5AF-154A-B7A0-5ACE5577DEF3}"/>
              </a:ext>
            </a:extLst>
          </p:cNvPr>
          <p:cNvSpPr>
            <a:spLocks noGrp="1"/>
          </p:cNvSpPr>
          <p:nvPr>
            <p:ph type="body" idx="1"/>
          </p:nvPr>
        </p:nvSpPr>
        <p:spPr>
          <a:xfrm>
            <a:off x="629280" y="1680657"/>
            <a:ext cx="3869280" cy="823766"/>
          </a:xfrm>
          <a:prstGeom prst="rect">
            <a:avLst/>
          </a:prstGeo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a:t>Edit Master text styles</a:t>
            </a:r>
          </a:p>
        </p:txBody>
      </p:sp>
      <p:sp>
        <p:nvSpPr>
          <p:cNvPr id="4" name="Content Placeholder 3">
            <a:extLst>
              <a:ext uri="{FF2B5EF4-FFF2-40B4-BE49-F238E27FC236}">
                <a16:creationId xmlns:a16="http://schemas.microsoft.com/office/drawing/2014/main" id="{8C077FC2-6FD5-C647-93CA-89CC6EA748F4}"/>
              </a:ext>
            </a:extLst>
          </p:cNvPr>
          <p:cNvSpPr>
            <a:spLocks noGrp="1"/>
          </p:cNvSpPr>
          <p:nvPr>
            <p:ph sz="half" idx="2"/>
          </p:nvPr>
        </p:nvSpPr>
        <p:spPr>
          <a:xfrm>
            <a:off x="629280" y="2504424"/>
            <a:ext cx="3869280" cy="368534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06E47D-E3B6-FC44-8C8D-B54362EEC426}"/>
              </a:ext>
            </a:extLst>
          </p:cNvPr>
          <p:cNvSpPr>
            <a:spLocks noGrp="1"/>
          </p:cNvSpPr>
          <p:nvPr>
            <p:ph type="body" sz="quarter" idx="3"/>
          </p:nvPr>
        </p:nvSpPr>
        <p:spPr>
          <a:xfrm>
            <a:off x="4629600" y="1680657"/>
            <a:ext cx="3886560" cy="823766"/>
          </a:xfrm>
          <a:prstGeom prst="rect">
            <a:avLst/>
          </a:prstGeo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a:t>Edit Master text styles</a:t>
            </a:r>
          </a:p>
        </p:txBody>
      </p:sp>
      <p:sp>
        <p:nvSpPr>
          <p:cNvPr id="6" name="Content Placeholder 5">
            <a:extLst>
              <a:ext uri="{FF2B5EF4-FFF2-40B4-BE49-F238E27FC236}">
                <a16:creationId xmlns:a16="http://schemas.microsoft.com/office/drawing/2014/main" id="{A6241EF1-7760-C34A-B72F-A8622527E3FD}"/>
              </a:ext>
            </a:extLst>
          </p:cNvPr>
          <p:cNvSpPr>
            <a:spLocks noGrp="1"/>
          </p:cNvSpPr>
          <p:nvPr>
            <p:ph sz="quarter" idx="4"/>
          </p:nvPr>
        </p:nvSpPr>
        <p:spPr>
          <a:xfrm>
            <a:off x="4629600" y="2504424"/>
            <a:ext cx="3886560" cy="368534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E83C29-17FE-0B4F-9535-75B1022706F0}"/>
              </a:ext>
            </a:extLst>
          </p:cNvPr>
          <p:cNvSpPr>
            <a:spLocks noGrp="1"/>
          </p:cNvSpPr>
          <p:nvPr>
            <p:ph type="dt" sz="half" idx="10"/>
          </p:nvPr>
        </p:nvSpPr>
        <p:spPr>
          <a:xfrm>
            <a:off x="629280" y="6356827"/>
            <a:ext cx="2056320" cy="364359"/>
          </a:xfrm>
          <a:prstGeom prst="rect">
            <a:avLst/>
          </a:prstGeom>
        </p:spPr>
        <p:txBody>
          <a:bodyPr/>
          <a:lstStyle/>
          <a:p>
            <a:fld id="{12FD0935-9DF6-2B4E-BC48-4201706B65C1}" type="datetime1">
              <a:rPr lang="en-US" smtClean="0"/>
              <a:t>8/5/24</a:t>
            </a:fld>
            <a:endParaRPr lang="en-US"/>
          </a:p>
        </p:txBody>
      </p:sp>
      <p:sp>
        <p:nvSpPr>
          <p:cNvPr id="8" name="Footer Placeholder 7">
            <a:extLst>
              <a:ext uri="{FF2B5EF4-FFF2-40B4-BE49-F238E27FC236}">
                <a16:creationId xmlns:a16="http://schemas.microsoft.com/office/drawing/2014/main" id="{18B1754A-17E2-B845-A01D-05D0095178D4}"/>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A56430-CF41-174C-A68D-23F89C376A21}"/>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872518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3105-F302-024D-87BD-68FCC4A316D6}"/>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BEBD684-34D6-A84F-A2B0-9C3C7BA80CDE}"/>
              </a:ext>
            </a:extLst>
          </p:cNvPr>
          <p:cNvSpPr>
            <a:spLocks noGrp="1"/>
          </p:cNvSpPr>
          <p:nvPr>
            <p:ph type="dt" sz="half" idx="10"/>
          </p:nvPr>
        </p:nvSpPr>
        <p:spPr>
          <a:xfrm>
            <a:off x="629280" y="6356827"/>
            <a:ext cx="2056320" cy="364359"/>
          </a:xfrm>
          <a:prstGeom prst="rect">
            <a:avLst/>
          </a:prstGeom>
        </p:spPr>
        <p:txBody>
          <a:bodyPr/>
          <a:lstStyle/>
          <a:p>
            <a:fld id="{B49293E6-2F0A-7E42-AAF3-AEBF47A74C5C}" type="datetime1">
              <a:rPr lang="en-US" smtClean="0"/>
              <a:t>8/5/24</a:t>
            </a:fld>
            <a:endParaRPr lang="en-US"/>
          </a:p>
        </p:txBody>
      </p:sp>
      <p:sp>
        <p:nvSpPr>
          <p:cNvPr id="4" name="Footer Placeholder 3">
            <a:extLst>
              <a:ext uri="{FF2B5EF4-FFF2-40B4-BE49-F238E27FC236}">
                <a16:creationId xmlns:a16="http://schemas.microsoft.com/office/drawing/2014/main" id="{6D56426B-9927-AC4F-999E-5C593773A2BD}"/>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7852C78-59C7-0B48-B577-C2B9967C4A10}"/>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3009240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63151F-469C-694C-AAA7-CAB167B2F9D5}"/>
              </a:ext>
            </a:extLst>
          </p:cNvPr>
          <p:cNvSpPr>
            <a:spLocks noGrp="1"/>
          </p:cNvSpPr>
          <p:nvPr>
            <p:ph type="dt" sz="half" idx="10"/>
          </p:nvPr>
        </p:nvSpPr>
        <p:spPr>
          <a:xfrm>
            <a:off x="629280" y="6356827"/>
            <a:ext cx="2056320" cy="364359"/>
          </a:xfrm>
          <a:prstGeom prst="rect">
            <a:avLst/>
          </a:prstGeom>
        </p:spPr>
        <p:txBody>
          <a:bodyPr/>
          <a:lstStyle/>
          <a:p>
            <a:fld id="{31B6A5B9-886C-E74A-B930-F5FD93CD4946}" type="datetime1">
              <a:rPr lang="en-US" smtClean="0"/>
              <a:t>8/5/24</a:t>
            </a:fld>
            <a:endParaRPr lang="en-US"/>
          </a:p>
        </p:txBody>
      </p:sp>
      <p:sp>
        <p:nvSpPr>
          <p:cNvPr id="3" name="Footer Placeholder 2">
            <a:extLst>
              <a:ext uri="{FF2B5EF4-FFF2-40B4-BE49-F238E27FC236}">
                <a16:creationId xmlns:a16="http://schemas.microsoft.com/office/drawing/2014/main" id="{3ABEA69F-3386-894E-BDF1-BC8647ECD3C3}"/>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44F4610-9D2C-A14A-B1C0-75FF3D74BAC6}"/>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64490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D204-3E0E-774E-8D2B-C993A9EAFF79}"/>
              </a:ext>
            </a:extLst>
          </p:cNvPr>
          <p:cNvSpPr>
            <a:spLocks noGrp="1"/>
          </p:cNvSpPr>
          <p:nvPr>
            <p:ph type="title"/>
          </p:nvPr>
        </p:nvSpPr>
        <p:spPr>
          <a:xfrm>
            <a:off x="629280" y="456528"/>
            <a:ext cx="2949120" cy="1601448"/>
          </a:xfrm>
          <a:prstGeom prst="rect">
            <a:avLst/>
          </a:prstGeom>
        </p:spPr>
        <p:txBody>
          <a:bodyPr anchor="b"/>
          <a:lstStyle>
            <a:lvl1pPr>
              <a:defRPr sz="2903"/>
            </a:lvl1pPr>
          </a:lstStyle>
          <a:p>
            <a:r>
              <a:rPr lang="en-US"/>
              <a:t>Click to edit Master title style</a:t>
            </a:r>
          </a:p>
        </p:txBody>
      </p:sp>
      <p:sp>
        <p:nvSpPr>
          <p:cNvPr id="3" name="Content Placeholder 2">
            <a:extLst>
              <a:ext uri="{FF2B5EF4-FFF2-40B4-BE49-F238E27FC236}">
                <a16:creationId xmlns:a16="http://schemas.microsoft.com/office/drawing/2014/main" id="{2E068101-2ABE-F044-AE68-7804E9C7C6D1}"/>
              </a:ext>
            </a:extLst>
          </p:cNvPr>
          <p:cNvSpPr>
            <a:spLocks noGrp="1"/>
          </p:cNvSpPr>
          <p:nvPr>
            <p:ph idx="1"/>
          </p:nvPr>
        </p:nvSpPr>
        <p:spPr>
          <a:xfrm>
            <a:off x="3888000" y="987944"/>
            <a:ext cx="4628160" cy="4873472"/>
          </a:xfrm>
          <a:prstGeom prst="rect">
            <a:avLst/>
          </a:prstGeo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6F0FB0-C972-BE4B-85A9-36E3A97D632B}"/>
              </a:ext>
            </a:extLst>
          </p:cNvPr>
          <p:cNvSpPr>
            <a:spLocks noGrp="1"/>
          </p:cNvSpPr>
          <p:nvPr>
            <p:ph type="body" sz="half" idx="2"/>
          </p:nvPr>
        </p:nvSpPr>
        <p:spPr>
          <a:xfrm>
            <a:off x="629280" y="2057977"/>
            <a:ext cx="2949120" cy="3810640"/>
          </a:xfrm>
          <a:prstGeom prst="rect">
            <a:avLst/>
          </a:prstGeo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a:t>Edit Master text styles</a:t>
            </a:r>
          </a:p>
        </p:txBody>
      </p:sp>
      <p:sp>
        <p:nvSpPr>
          <p:cNvPr id="5" name="Date Placeholder 4">
            <a:extLst>
              <a:ext uri="{FF2B5EF4-FFF2-40B4-BE49-F238E27FC236}">
                <a16:creationId xmlns:a16="http://schemas.microsoft.com/office/drawing/2014/main" id="{F8879870-D402-1A47-BC5B-7B7DB31CD392}"/>
              </a:ext>
            </a:extLst>
          </p:cNvPr>
          <p:cNvSpPr>
            <a:spLocks noGrp="1"/>
          </p:cNvSpPr>
          <p:nvPr>
            <p:ph type="dt" sz="half" idx="10"/>
          </p:nvPr>
        </p:nvSpPr>
        <p:spPr>
          <a:xfrm>
            <a:off x="629280" y="6356827"/>
            <a:ext cx="2056320" cy="364359"/>
          </a:xfrm>
          <a:prstGeom prst="rect">
            <a:avLst/>
          </a:prstGeom>
        </p:spPr>
        <p:txBody>
          <a:bodyPr/>
          <a:lstStyle/>
          <a:p>
            <a:fld id="{F6E4658E-7FE8-9F49-A3DA-E625E0A7B8FA}" type="datetime1">
              <a:rPr lang="en-US" smtClean="0"/>
              <a:t>8/5/24</a:t>
            </a:fld>
            <a:endParaRPr lang="en-US"/>
          </a:p>
        </p:txBody>
      </p:sp>
      <p:sp>
        <p:nvSpPr>
          <p:cNvPr id="6" name="Footer Placeholder 5">
            <a:extLst>
              <a:ext uri="{FF2B5EF4-FFF2-40B4-BE49-F238E27FC236}">
                <a16:creationId xmlns:a16="http://schemas.microsoft.com/office/drawing/2014/main" id="{FC3147AC-C0FD-0C42-906D-2CEB4628E65B}"/>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A950882-B4FF-3F4E-9474-A24AC1ADB3A4}"/>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876336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Content Placeholder 2"/>
          <p:cNvSpPr>
            <a:spLocks noGrp="1"/>
          </p:cNvSpPr>
          <p:nvPr>
            <p:ph idx="1"/>
          </p:nvPr>
        </p:nvSpPr>
        <p:spPr/>
        <p:txBody>
          <a:body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Date Placeholder 3">
            <a:extLst>
              <a:ext uri="{FF2B5EF4-FFF2-40B4-BE49-F238E27FC236}">
                <a16:creationId xmlns:a16="http://schemas.microsoft.com/office/drawing/2014/main" id="{1C2D20AD-A46E-754B-BE90-8EF6A8D46E9F}"/>
              </a:ext>
            </a:extLst>
          </p:cNvPr>
          <p:cNvSpPr>
            <a:spLocks noGrp="1"/>
          </p:cNvSpPr>
          <p:nvPr>
            <p:ph type="dt" sz="half" idx="10"/>
          </p:nvPr>
        </p:nvSpPr>
        <p:spPr>
          <a:xfrm>
            <a:off x="457200" y="6356350"/>
            <a:ext cx="1249363" cy="365125"/>
          </a:xfrm>
          <a:prstGeom prst="rect">
            <a:avLst/>
          </a:prstGeom>
        </p:spPr>
        <p:txBody>
          <a:bodyPr/>
          <a:lstStyle>
            <a:lvl1pPr>
              <a:defRPr/>
            </a:lvl1pPr>
          </a:lstStyle>
          <a:p>
            <a:fld id="{9F624C72-548F-C148-B034-A742BFCEA5CE}" type="datetime1">
              <a:rPr lang="en-US" altLang="en-US" smtClean="0"/>
              <a:t>8/5/24</a:t>
            </a:fld>
            <a:endParaRPr lang="en-US" altLang="en-US"/>
          </a:p>
        </p:txBody>
      </p:sp>
      <p:sp>
        <p:nvSpPr>
          <p:cNvPr id="5" name="Footer Placeholder 4">
            <a:extLst>
              <a:ext uri="{FF2B5EF4-FFF2-40B4-BE49-F238E27FC236}">
                <a16:creationId xmlns:a16="http://schemas.microsoft.com/office/drawing/2014/main" id="{4F1485F1-CD56-E940-A461-1249EB9EEE7D}"/>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47E3935-FECD-124D-A6BE-408E87D9FF86}"/>
              </a:ext>
            </a:extLst>
          </p:cNvPr>
          <p:cNvSpPr>
            <a:spLocks noGrp="1"/>
          </p:cNvSpPr>
          <p:nvPr>
            <p:ph type="sldNum" sz="quarter" idx="12"/>
          </p:nvPr>
        </p:nvSpPr>
        <p:spPr/>
        <p:txBody>
          <a:bodyPr/>
          <a:lstStyle>
            <a:lvl1pPr>
              <a:defRPr/>
            </a:lvl1pPr>
          </a:lstStyle>
          <a:p>
            <a:fld id="{A315DF5D-7F83-9940-85BE-AFB33E8C4133}" type="slidenum">
              <a:rPr lang="en-US" altLang="en-US"/>
              <a:pPr/>
              <a:t>‹#›</a:t>
            </a:fld>
            <a:endParaRPr lang="en-US" altLang="en-US"/>
          </a:p>
        </p:txBody>
      </p:sp>
    </p:spTree>
    <p:extLst>
      <p:ext uri="{BB962C8B-B14F-4D97-AF65-F5344CB8AC3E}">
        <p14:creationId xmlns:p14="http://schemas.microsoft.com/office/powerpoint/2010/main" val="278436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AF7EE-59D7-4A4B-8DAB-3AAD24087B1B}"/>
              </a:ext>
            </a:extLst>
          </p:cNvPr>
          <p:cNvSpPr>
            <a:spLocks noGrp="1"/>
          </p:cNvSpPr>
          <p:nvPr>
            <p:ph type="title"/>
          </p:nvPr>
        </p:nvSpPr>
        <p:spPr>
          <a:xfrm>
            <a:off x="629280" y="456528"/>
            <a:ext cx="2949120" cy="1601448"/>
          </a:xfrm>
          <a:prstGeom prst="rect">
            <a:avLst/>
          </a:prstGeom>
        </p:spPr>
        <p:txBody>
          <a:bodyPr anchor="b"/>
          <a:lstStyle>
            <a:lvl1pPr>
              <a:defRPr sz="2903"/>
            </a:lvl1pPr>
          </a:lstStyle>
          <a:p>
            <a:r>
              <a:rPr lang="en-US"/>
              <a:t>Click to edit Master title style</a:t>
            </a:r>
          </a:p>
        </p:txBody>
      </p:sp>
      <p:sp>
        <p:nvSpPr>
          <p:cNvPr id="3" name="Picture Placeholder 2">
            <a:extLst>
              <a:ext uri="{FF2B5EF4-FFF2-40B4-BE49-F238E27FC236}">
                <a16:creationId xmlns:a16="http://schemas.microsoft.com/office/drawing/2014/main" id="{2612DCEC-FBEC-B04B-B7A9-4433AAB903FD}"/>
              </a:ext>
            </a:extLst>
          </p:cNvPr>
          <p:cNvSpPr>
            <a:spLocks noGrp="1"/>
          </p:cNvSpPr>
          <p:nvPr>
            <p:ph type="pic" idx="1"/>
          </p:nvPr>
        </p:nvSpPr>
        <p:spPr>
          <a:xfrm>
            <a:off x="3888000" y="987944"/>
            <a:ext cx="4628160" cy="4873472"/>
          </a:xfrm>
          <a:prstGeom prst="rect">
            <a:avLst/>
          </a:prstGeo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endParaRPr lang="en-US"/>
          </a:p>
        </p:txBody>
      </p:sp>
      <p:sp>
        <p:nvSpPr>
          <p:cNvPr id="4" name="Text Placeholder 3">
            <a:extLst>
              <a:ext uri="{FF2B5EF4-FFF2-40B4-BE49-F238E27FC236}">
                <a16:creationId xmlns:a16="http://schemas.microsoft.com/office/drawing/2014/main" id="{FF82AE82-90ED-3243-B556-7E8AF06B2092}"/>
              </a:ext>
            </a:extLst>
          </p:cNvPr>
          <p:cNvSpPr>
            <a:spLocks noGrp="1"/>
          </p:cNvSpPr>
          <p:nvPr>
            <p:ph type="body" sz="half" idx="2"/>
          </p:nvPr>
        </p:nvSpPr>
        <p:spPr>
          <a:xfrm>
            <a:off x="629280" y="2057977"/>
            <a:ext cx="2949120" cy="3810640"/>
          </a:xfrm>
          <a:prstGeom prst="rect">
            <a:avLst/>
          </a:prstGeo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a:t>Edit Master text styles</a:t>
            </a:r>
          </a:p>
        </p:txBody>
      </p:sp>
      <p:sp>
        <p:nvSpPr>
          <p:cNvPr id="5" name="Date Placeholder 4">
            <a:extLst>
              <a:ext uri="{FF2B5EF4-FFF2-40B4-BE49-F238E27FC236}">
                <a16:creationId xmlns:a16="http://schemas.microsoft.com/office/drawing/2014/main" id="{92BF6C2F-6006-E241-BC24-DF46DC20B3ED}"/>
              </a:ext>
            </a:extLst>
          </p:cNvPr>
          <p:cNvSpPr>
            <a:spLocks noGrp="1"/>
          </p:cNvSpPr>
          <p:nvPr>
            <p:ph type="dt" sz="half" idx="10"/>
          </p:nvPr>
        </p:nvSpPr>
        <p:spPr>
          <a:xfrm>
            <a:off x="629280" y="6356827"/>
            <a:ext cx="2056320" cy="364359"/>
          </a:xfrm>
          <a:prstGeom prst="rect">
            <a:avLst/>
          </a:prstGeom>
        </p:spPr>
        <p:txBody>
          <a:bodyPr/>
          <a:lstStyle/>
          <a:p>
            <a:fld id="{B399EB42-8011-BC48-8F8A-95AEF46DB6B5}" type="datetime1">
              <a:rPr lang="en-US" smtClean="0"/>
              <a:t>8/5/24</a:t>
            </a:fld>
            <a:endParaRPr lang="en-US"/>
          </a:p>
        </p:txBody>
      </p:sp>
      <p:sp>
        <p:nvSpPr>
          <p:cNvPr id="6" name="Footer Placeholder 5">
            <a:extLst>
              <a:ext uri="{FF2B5EF4-FFF2-40B4-BE49-F238E27FC236}">
                <a16:creationId xmlns:a16="http://schemas.microsoft.com/office/drawing/2014/main" id="{091AB08E-9213-AA4A-9E1C-19F75837F8E7}"/>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1AF5A5-EF91-1A4F-939C-296D41ADE635}"/>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3443406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04541-E4CE-7A44-A8EC-46CEE5AE7F1C}"/>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A82E0C-E97D-C44E-B6B5-3127919C6C8E}"/>
              </a:ext>
            </a:extLst>
          </p:cNvPr>
          <p:cNvSpPr>
            <a:spLocks noGrp="1"/>
          </p:cNvSpPr>
          <p:nvPr>
            <p:ph type="body" orient="vert" idx="1"/>
          </p:nvPr>
        </p:nvSpPr>
        <p:spPr>
          <a:xfrm>
            <a:off x="629280" y="1826112"/>
            <a:ext cx="7885440" cy="435069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DBA764-3DD7-734F-96E2-29E4440C4886}"/>
              </a:ext>
            </a:extLst>
          </p:cNvPr>
          <p:cNvSpPr>
            <a:spLocks noGrp="1"/>
          </p:cNvSpPr>
          <p:nvPr>
            <p:ph type="dt" sz="half" idx="10"/>
          </p:nvPr>
        </p:nvSpPr>
        <p:spPr>
          <a:xfrm>
            <a:off x="629280" y="6356827"/>
            <a:ext cx="2056320" cy="364359"/>
          </a:xfrm>
          <a:prstGeom prst="rect">
            <a:avLst/>
          </a:prstGeom>
        </p:spPr>
        <p:txBody>
          <a:bodyPr/>
          <a:lstStyle/>
          <a:p>
            <a:fld id="{E71B5974-8D21-B249-A228-FA4BD4CE59F5}" type="datetime1">
              <a:rPr lang="en-US" smtClean="0"/>
              <a:t>8/5/24</a:t>
            </a:fld>
            <a:endParaRPr lang="en-US"/>
          </a:p>
        </p:txBody>
      </p:sp>
      <p:sp>
        <p:nvSpPr>
          <p:cNvPr id="5" name="Footer Placeholder 4">
            <a:extLst>
              <a:ext uri="{FF2B5EF4-FFF2-40B4-BE49-F238E27FC236}">
                <a16:creationId xmlns:a16="http://schemas.microsoft.com/office/drawing/2014/main" id="{B7B60696-A0CA-4944-A70B-4312457C0FE7}"/>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11715C-275A-6440-909E-604E353E6191}"/>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2290086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06BA3F-6458-8245-B8FE-998207A5363B}"/>
              </a:ext>
            </a:extLst>
          </p:cNvPr>
          <p:cNvSpPr>
            <a:spLocks noGrp="1"/>
          </p:cNvSpPr>
          <p:nvPr>
            <p:ph type="title" orient="vert"/>
          </p:nvPr>
        </p:nvSpPr>
        <p:spPr>
          <a:xfrm>
            <a:off x="6543360" y="365799"/>
            <a:ext cx="1971360" cy="5811011"/>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6413D9-AE60-0341-97D3-C17D5AF2695C}"/>
              </a:ext>
            </a:extLst>
          </p:cNvPr>
          <p:cNvSpPr>
            <a:spLocks noGrp="1"/>
          </p:cNvSpPr>
          <p:nvPr>
            <p:ph type="body" orient="vert" idx="1"/>
          </p:nvPr>
        </p:nvSpPr>
        <p:spPr>
          <a:xfrm>
            <a:off x="629280" y="365799"/>
            <a:ext cx="5775840" cy="5811011"/>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A5AFF-B136-EE4D-B7B7-AEB745961332}"/>
              </a:ext>
            </a:extLst>
          </p:cNvPr>
          <p:cNvSpPr>
            <a:spLocks noGrp="1"/>
          </p:cNvSpPr>
          <p:nvPr>
            <p:ph type="dt" sz="half" idx="10"/>
          </p:nvPr>
        </p:nvSpPr>
        <p:spPr>
          <a:xfrm>
            <a:off x="629280" y="6356827"/>
            <a:ext cx="2056320" cy="364359"/>
          </a:xfrm>
          <a:prstGeom prst="rect">
            <a:avLst/>
          </a:prstGeom>
        </p:spPr>
        <p:txBody>
          <a:bodyPr/>
          <a:lstStyle/>
          <a:p>
            <a:fld id="{2C6F75B0-1877-F046-BB1F-00515EF0B5D6}" type="datetime1">
              <a:rPr lang="en-US" smtClean="0"/>
              <a:t>8/5/24</a:t>
            </a:fld>
            <a:endParaRPr lang="en-US"/>
          </a:p>
        </p:txBody>
      </p:sp>
      <p:sp>
        <p:nvSpPr>
          <p:cNvPr id="5" name="Footer Placeholder 4">
            <a:extLst>
              <a:ext uri="{FF2B5EF4-FFF2-40B4-BE49-F238E27FC236}">
                <a16:creationId xmlns:a16="http://schemas.microsoft.com/office/drawing/2014/main" id="{5632531D-9C86-454E-A041-9B106EDAC430}"/>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683282-9D3F-1641-B067-760D8B83D867}"/>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762623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l-PL"/>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Click to edit Master text styles</a:t>
            </a:r>
          </a:p>
        </p:txBody>
      </p:sp>
      <p:sp>
        <p:nvSpPr>
          <p:cNvPr id="4" name="Date Placeholder 3">
            <a:extLst>
              <a:ext uri="{FF2B5EF4-FFF2-40B4-BE49-F238E27FC236}">
                <a16:creationId xmlns:a16="http://schemas.microsoft.com/office/drawing/2014/main" id="{F779CBDF-2FA3-0E4F-9FBA-2D1E0316B99D}"/>
              </a:ext>
            </a:extLst>
          </p:cNvPr>
          <p:cNvSpPr>
            <a:spLocks noGrp="1"/>
          </p:cNvSpPr>
          <p:nvPr>
            <p:ph type="dt" sz="half" idx="10"/>
          </p:nvPr>
        </p:nvSpPr>
        <p:spPr>
          <a:xfrm>
            <a:off x="457200" y="6356350"/>
            <a:ext cx="1249363" cy="365125"/>
          </a:xfrm>
          <a:prstGeom prst="rect">
            <a:avLst/>
          </a:prstGeom>
        </p:spPr>
        <p:txBody>
          <a:bodyPr/>
          <a:lstStyle>
            <a:lvl1pPr>
              <a:defRPr/>
            </a:lvl1pPr>
          </a:lstStyle>
          <a:p>
            <a:fld id="{5B676720-958E-0348-9741-31F1D23BDA3F}" type="datetime1">
              <a:rPr lang="en-US" altLang="en-US" smtClean="0"/>
              <a:t>8/5/24</a:t>
            </a:fld>
            <a:endParaRPr lang="en-US" altLang="en-US"/>
          </a:p>
        </p:txBody>
      </p:sp>
      <p:sp>
        <p:nvSpPr>
          <p:cNvPr id="5" name="Footer Placeholder 4">
            <a:extLst>
              <a:ext uri="{FF2B5EF4-FFF2-40B4-BE49-F238E27FC236}">
                <a16:creationId xmlns:a16="http://schemas.microsoft.com/office/drawing/2014/main" id="{BF13444A-C4CE-E146-8EF3-32D51712C117}"/>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D21D0B7F-52B8-2D4E-9AAE-1D1D73C3BB25}"/>
              </a:ext>
            </a:extLst>
          </p:cNvPr>
          <p:cNvSpPr>
            <a:spLocks noGrp="1"/>
          </p:cNvSpPr>
          <p:nvPr>
            <p:ph type="sldNum" sz="quarter" idx="12"/>
          </p:nvPr>
        </p:nvSpPr>
        <p:spPr/>
        <p:txBody>
          <a:bodyPr/>
          <a:lstStyle>
            <a:lvl1pPr>
              <a:defRPr/>
            </a:lvl1pPr>
          </a:lstStyle>
          <a:p>
            <a:fld id="{F054D320-C0E7-6045-BF08-D2A7155099BD}" type="slidenum">
              <a:rPr lang="en-US" altLang="en-US"/>
              <a:pPr/>
              <a:t>‹#›</a:t>
            </a:fld>
            <a:endParaRPr lang="en-US" altLang="en-US"/>
          </a:p>
        </p:txBody>
      </p:sp>
    </p:spTree>
    <p:extLst>
      <p:ext uri="{BB962C8B-B14F-4D97-AF65-F5344CB8AC3E}">
        <p14:creationId xmlns:p14="http://schemas.microsoft.com/office/powerpoint/2010/main" val="2104413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dirty="0"/>
              <a:t>Click to edit Master text styles</a:t>
            </a:r>
          </a:p>
          <a:p>
            <a:pPr lvl="1"/>
            <a:r>
              <a:rPr lang="pl-PL" dirty="0"/>
              <a:t>Second level</a:t>
            </a:r>
          </a:p>
          <a:p>
            <a:pPr lvl="2"/>
            <a:r>
              <a:rPr lang="pl-PL" dirty="0"/>
              <a:t>Third level</a:t>
            </a:r>
          </a:p>
          <a:p>
            <a:pPr lvl="3"/>
            <a:r>
              <a:rPr lang="pl-PL" dirty="0"/>
              <a:t>Fourth level</a:t>
            </a:r>
          </a:p>
          <a:p>
            <a:pPr lvl="4"/>
            <a:r>
              <a:rPr lang="pl-PL" dirty="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5" name="Date Placeholder 4">
            <a:extLst>
              <a:ext uri="{FF2B5EF4-FFF2-40B4-BE49-F238E27FC236}">
                <a16:creationId xmlns:a16="http://schemas.microsoft.com/office/drawing/2014/main" id="{3A5879DD-087C-4C4F-AC0F-D187F4D4BD8C}"/>
              </a:ext>
            </a:extLst>
          </p:cNvPr>
          <p:cNvSpPr>
            <a:spLocks noGrp="1"/>
          </p:cNvSpPr>
          <p:nvPr>
            <p:ph type="dt" sz="half" idx="10"/>
          </p:nvPr>
        </p:nvSpPr>
        <p:spPr>
          <a:xfrm>
            <a:off x="457200" y="6356350"/>
            <a:ext cx="1249363" cy="365125"/>
          </a:xfrm>
          <a:prstGeom prst="rect">
            <a:avLst/>
          </a:prstGeom>
        </p:spPr>
        <p:txBody>
          <a:bodyPr/>
          <a:lstStyle>
            <a:lvl1pPr>
              <a:defRPr/>
            </a:lvl1pPr>
          </a:lstStyle>
          <a:p>
            <a:fld id="{B9264B5B-0DF1-6C49-89E3-94BACFFED508}" type="datetime1">
              <a:rPr lang="en-US" altLang="en-US" smtClean="0"/>
              <a:t>8/5/24</a:t>
            </a:fld>
            <a:endParaRPr lang="en-US" altLang="en-US"/>
          </a:p>
        </p:txBody>
      </p:sp>
      <p:sp>
        <p:nvSpPr>
          <p:cNvPr id="6" name="Footer Placeholder 5">
            <a:extLst>
              <a:ext uri="{FF2B5EF4-FFF2-40B4-BE49-F238E27FC236}">
                <a16:creationId xmlns:a16="http://schemas.microsoft.com/office/drawing/2014/main" id="{55DE3C2A-2426-1F47-88F6-21D09ED57091}"/>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FE7977E4-D847-3C46-BD65-C9330183F7AE}"/>
              </a:ext>
            </a:extLst>
          </p:cNvPr>
          <p:cNvSpPr>
            <a:spLocks noGrp="1"/>
          </p:cNvSpPr>
          <p:nvPr>
            <p:ph type="sldNum" sz="quarter" idx="12"/>
          </p:nvPr>
        </p:nvSpPr>
        <p:spPr/>
        <p:txBody>
          <a:bodyPr/>
          <a:lstStyle>
            <a:lvl1pPr>
              <a:defRPr/>
            </a:lvl1pPr>
          </a:lstStyle>
          <a:p>
            <a:fld id="{6B98B4C4-0E06-354C-97A1-C6AB6A4DDBBF}" type="slidenum">
              <a:rPr lang="en-US" altLang="en-US"/>
              <a:pPr/>
              <a:t>‹#›</a:t>
            </a:fld>
            <a:endParaRPr lang="en-US" altLang="en-US"/>
          </a:p>
        </p:txBody>
      </p:sp>
    </p:spTree>
    <p:extLst>
      <p:ext uri="{BB962C8B-B14F-4D97-AF65-F5344CB8AC3E}">
        <p14:creationId xmlns:p14="http://schemas.microsoft.com/office/powerpoint/2010/main" val="195305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7" name="Date Placeholder 6">
            <a:extLst>
              <a:ext uri="{FF2B5EF4-FFF2-40B4-BE49-F238E27FC236}">
                <a16:creationId xmlns:a16="http://schemas.microsoft.com/office/drawing/2014/main" id="{A6C78E14-5164-2A4E-8BC1-CEDC3EB7B1E6}"/>
              </a:ext>
            </a:extLst>
          </p:cNvPr>
          <p:cNvSpPr>
            <a:spLocks noGrp="1"/>
          </p:cNvSpPr>
          <p:nvPr>
            <p:ph type="dt" sz="half" idx="10"/>
          </p:nvPr>
        </p:nvSpPr>
        <p:spPr>
          <a:xfrm>
            <a:off x="457200" y="6356350"/>
            <a:ext cx="1249363" cy="365125"/>
          </a:xfrm>
          <a:prstGeom prst="rect">
            <a:avLst/>
          </a:prstGeom>
        </p:spPr>
        <p:txBody>
          <a:bodyPr/>
          <a:lstStyle>
            <a:lvl1pPr>
              <a:defRPr/>
            </a:lvl1pPr>
          </a:lstStyle>
          <a:p>
            <a:fld id="{AEECE1CA-0ADE-B347-8F18-C125ED235873}" type="datetime1">
              <a:rPr lang="en-US" altLang="en-US" smtClean="0"/>
              <a:t>8/5/24</a:t>
            </a:fld>
            <a:endParaRPr lang="en-US" altLang="en-US"/>
          </a:p>
        </p:txBody>
      </p:sp>
      <p:sp>
        <p:nvSpPr>
          <p:cNvPr id="8" name="Footer Placeholder 7">
            <a:extLst>
              <a:ext uri="{FF2B5EF4-FFF2-40B4-BE49-F238E27FC236}">
                <a16:creationId xmlns:a16="http://schemas.microsoft.com/office/drawing/2014/main" id="{621B6F7E-F012-764C-993B-A9933F4C7A49}"/>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8">
            <a:extLst>
              <a:ext uri="{FF2B5EF4-FFF2-40B4-BE49-F238E27FC236}">
                <a16:creationId xmlns:a16="http://schemas.microsoft.com/office/drawing/2014/main" id="{3E0FE518-DC0F-0147-B5B1-7EC53C49A18A}"/>
              </a:ext>
            </a:extLst>
          </p:cNvPr>
          <p:cNvSpPr>
            <a:spLocks noGrp="1"/>
          </p:cNvSpPr>
          <p:nvPr>
            <p:ph type="sldNum" sz="quarter" idx="12"/>
          </p:nvPr>
        </p:nvSpPr>
        <p:spPr/>
        <p:txBody>
          <a:bodyPr/>
          <a:lstStyle>
            <a:lvl1pPr>
              <a:defRPr/>
            </a:lvl1pPr>
          </a:lstStyle>
          <a:p>
            <a:fld id="{25023B01-B2A4-A343-A185-0613A60BEAFB}" type="slidenum">
              <a:rPr lang="en-US" altLang="en-US"/>
              <a:pPr/>
              <a:t>‹#›</a:t>
            </a:fld>
            <a:endParaRPr lang="en-US" altLang="en-US"/>
          </a:p>
        </p:txBody>
      </p:sp>
    </p:spTree>
    <p:extLst>
      <p:ext uri="{BB962C8B-B14F-4D97-AF65-F5344CB8AC3E}">
        <p14:creationId xmlns:p14="http://schemas.microsoft.com/office/powerpoint/2010/main" val="157129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Date Placeholder 2">
            <a:extLst>
              <a:ext uri="{FF2B5EF4-FFF2-40B4-BE49-F238E27FC236}">
                <a16:creationId xmlns:a16="http://schemas.microsoft.com/office/drawing/2014/main" id="{FB13C4C3-1D44-104C-B7BC-FA12279B981E}"/>
              </a:ext>
            </a:extLst>
          </p:cNvPr>
          <p:cNvSpPr>
            <a:spLocks noGrp="1"/>
          </p:cNvSpPr>
          <p:nvPr>
            <p:ph type="dt" sz="half" idx="10"/>
          </p:nvPr>
        </p:nvSpPr>
        <p:spPr>
          <a:xfrm>
            <a:off x="457200" y="6356350"/>
            <a:ext cx="1249363" cy="365125"/>
          </a:xfrm>
          <a:prstGeom prst="rect">
            <a:avLst/>
          </a:prstGeom>
        </p:spPr>
        <p:txBody>
          <a:bodyPr/>
          <a:lstStyle>
            <a:lvl1pPr>
              <a:defRPr/>
            </a:lvl1pPr>
          </a:lstStyle>
          <a:p>
            <a:fld id="{5C0E95CA-392B-184F-9D98-179208DED19C}" type="datetime1">
              <a:rPr lang="en-US" altLang="en-US" smtClean="0"/>
              <a:t>8/5/24</a:t>
            </a:fld>
            <a:endParaRPr lang="en-US" altLang="en-US"/>
          </a:p>
        </p:txBody>
      </p:sp>
      <p:sp>
        <p:nvSpPr>
          <p:cNvPr id="4" name="Footer Placeholder 3">
            <a:extLst>
              <a:ext uri="{FF2B5EF4-FFF2-40B4-BE49-F238E27FC236}">
                <a16:creationId xmlns:a16="http://schemas.microsoft.com/office/drawing/2014/main" id="{4E6D6541-29CD-EF47-877E-640F3E50CECF}"/>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F402577D-2634-5B4A-8DD5-11FFDD7AC3A9}"/>
              </a:ext>
            </a:extLst>
          </p:cNvPr>
          <p:cNvSpPr>
            <a:spLocks noGrp="1"/>
          </p:cNvSpPr>
          <p:nvPr>
            <p:ph type="sldNum" sz="quarter" idx="12"/>
          </p:nvPr>
        </p:nvSpPr>
        <p:spPr/>
        <p:txBody>
          <a:bodyPr/>
          <a:lstStyle>
            <a:lvl1pPr>
              <a:defRPr/>
            </a:lvl1pPr>
          </a:lstStyle>
          <a:p>
            <a:fld id="{8C84CE91-AEA6-914F-90D9-16BDBBCC3ED5}" type="slidenum">
              <a:rPr lang="en-US" altLang="en-US"/>
              <a:pPr/>
              <a:t>‹#›</a:t>
            </a:fld>
            <a:endParaRPr lang="en-US" altLang="en-US"/>
          </a:p>
        </p:txBody>
      </p:sp>
    </p:spTree>
    <p:extLst>
      <p:ext uri="{BB962C8B-B14F-4D97-AF65-F5344CB8AC3E}">
        <p14:creationId xmlns:p14="http://schemas.microsoft.com/office/powerpoint/2010/main" val="2113846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24429F-6658-8543-B0A8-D4F355CD9FAC}"/>
              </a:ext>
            </a:extLst>
          </p:cNvPr>
          <p:cNvSpPr>
            <a:spLocks noGrp="1"/>
          </p:cNvSpPr>
          <p:nvPr>
            <p:ph type="dt" sz="half" idx="10"/>
          </p:nvPr>
        </p:nvSpPr>
        <p:spPr>
          <a:xfrm>
            <a:off x="457200" y="6356350"/>
            <a:ext cx="1249363" cy="365125"/>
          </a:xfrm>
          <a:prstGeom prst="rect">
            <a:avLst/>
          </a:prstGeom>
        </p:spPr>
        <p:txBody>
          <a:bodyPr/>
          <a:lstStyle>
            <a:lvl1pPr>
              <a:defRPr/>
            </a:lvl1pPr>
          </a:lstStyle>
          <a:p>
            <a:fld id="{5C6B2D16-881C-9646-9EAF-07F504D82C1D}" type="datetime1">
              <a:rPr lang="en-US" altLang="en-US" smtClean="0"/>
              <a:t>8/5/24</a:t>
            </a:fld>
            <a:endParaRPr lang="en-US" altLang="en-US"/>
          </a:p>
        </p:txBody>
      </p:sp>
      <p:sp>
        <p:nvSpPr>
          <p:cNvPr id="3" name="Footer Placeholder 2">
            <a:extLst>
              <a:ext uri="{FF2B5EF4-FFF2-40B4-BE49-F238E27FC236}">
                <a16:creationId xmlns:a16="http://schemas.microsoft.com/office/drawing/2014/main" id="{6C734284-7197-2946-BCF5-6C0FAA0784B5}"/>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a:extLst>
              <a:ext uri="{FF2B5EF4-FFF2-40B4-BE49-F238E27FC236}">
                <a16:creationId xmlns:a16="http://schemas.microsoft.com/office/drawing/2014/main" id="{59DAA201-8EE4-DD4F-86BC-8D66E6B568F5}"/>
              </a:ext>
            </a:extLst>
          </p:cNvPr>
          <p:cNvSpPr>
            <a:spLocks noGrp="1"/>
          </p:cNvSpPr>
          <p:nvPr>
            <p:ph type="sldNum" sz="quarter" idx="12"/>
          </p:nvPr>
        </p:nvSpPr>
        <p:spPr/>
        <p:txBody>
          <a:bodyPr/>
          <a:lstStyle>
            <a:lvl1pPr>
              <a:defRPr/>
            </a:lvl1pPr>
          </a:lstStyle>
          <a:p>
            <a:fld id="{DAFE56EF-E2BC-7D41-9B22-51E136CBA94D}" type="slidenum">
              <a:rPr lang="en-US" altLang="en-US"/>
              <a:pPr/>
              <a:t>‹#›</a:t>
            </a:fld>
            <a:endParaRPr lang="en-US" altLang="en-US"/>
          </a:p>
        </p:txBody>
      </p:sp>
    </p:spTree>
    <p:extLst>
      <p:ext uri="{BB962C8B-B14F-4D97-AF65-F5344CB8AC3E}">
        <p14:creationId xmlns:p14="http://schemas.microsoft.com/office/powerpoint/2010/main" val="213265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l-PL"/>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Date Placeholder 4">
            <a:extLst>
              <a:ext uri="{FF2B5EF4-FFF2-40B4-BE49-F238E27FC236}">
                <a16:creationId xmlns:a16="http://schemas.microsoft.com/office/drawing/2014/main" id="{76AD381B-DB3C-FB44-A204-BFED55491EE1}"/>
              </a:ext>
            </a:extLst>
          </p:cNvPr>
          <p:cNvSpPr>
            <a:spLocks noGrp="1"/>
          </p:cNvSpPr>
          <p:nvPr>
            <p:ph type="dt" sz="half" idx="10"/>
          </p:nvPr>
        </p:nvSpPr>
        <p:spPr>
          <a:xfrm>
            <a:off x="457200" y="6356350"/>
            <a:ext cx="1249363" cy="365125"/>
          </a:xfrm>
          <a:prstGeom prst="rect">
            <a:avLst/>
          </a:prstGeom>
        </p:spPr>
        <p:txBody>
          <a:bodyPr/>
          <a:lstStyle>
            <a:lvl1pPr>
              <a:defRPr/>
            </a:lvl1pPr>
          </a:lstStyle>
          <a:p>
            <a:fld id="{EEAD92C3-18FC-5247-8858-02F82CB33225}" type="datetime1">
              <a:rPr lang="en-US" altLang="en-US" smtClean="0"/>
              <a:t>8/5/24</a:t>
            </a:fld>
            <a:endParaRPr lang="en-US" altLang="en-US"/>
          </a:p>
        </p:txBody>
      </p:sp>
      <p:sp>
        <p:nvSpPr>
          <p:cNvPr id="6" name="Footer Placeholder 5">
            <a:extLst>
              <a:ext uri="{FF2B5EF4-FFF2-40B4-BE49-F238E27FC236}">
                <a16:creationId xmlns:a16="http://schemas.microsoft.com/office/drawing/2014/main" id="{D442FAA3-5B1A-7543-AC36-C1D9EA9A2CB7}"/>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980F0A8C-08C8-9542-9551-59748416D43B}"/>
              </a:ext>
            </a:extLst>
          </p:cNvPr>
          <p:cNvSpPr>
            <a:spLocks noGrp="1"/>
          </p:cNvSpPr>
          <p:nvPr>
            <p:ph type="sldNum" sz="quarter" idx="12"/>
          </p:nvPr>
        </p:nvSpPr>
        <p:spPr/>
        <p:txBody>
          <a:bodyPr/>
          <a:lstStyle>
            <a:lvl1pPr>
              <a:defRPr/>
            </a:lvl1pPr>
          </a:lstStyle>
          <a:p>
            <a:fld id="{34B23DB3-D36A-FB4C-95CF-393292DF0C4E}" type="slidenum">
              <a:rPr lang="en-US" altLang="en-US"/>
              <a:pPr/>
              <a:t>‹#›</a:t>
            </a:fld>
            <a:endParaRPr lang="en-US" altLang="en-US"/>
          </a:p>
        </p:txBody>
      </p:sp>
    </p:spTree>
    <p:extLst>
      <p:ext uri="{BB962C8B-B14F-4D97-AF65-F5344CB8AC3E}">
        <p14:creationId xmlns:p14="http://schemas.microsoft.com/office/powerpoint/2010/main" val="2726696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l-PL"/>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Date Placeholder 4">
            <a:extLst>
              <a:ext uri="{FF2B5EF4-FFF2-40B4-BE49-F238E27FC236}">
                <a16:creationId xmlns:a16="http://schemas.microsoft.com/office/drawing/2014/main" id="{E4819FB9-502C-0A45-A1E0-8A2347B5539C}"/>
              </a:ext>
            </a:extLst>
          </p:cNvPr>
          <p:cNvSpPr>
            <a:spLocks noGrp="1"/>
          </p:cNvSpPr>
          <p:nvPr>
            <p:ph type="dt" sz="half" idx="10"/>
          </p:nvPr>
        </p:nvSpPr>
        <p:spPr>
          <a:xfrm>
            <a:off x="457200" y="6356350"/>
            <a:ext cx="1249363" cy="365125"/>
          </a:xfrm>
          <a:prstGeom prst="rect">
            <a:avLst/>
          </a:prstGeom>
        </p:spPr>
        <p:txBody>
          <a:bodyPr/>
          <a:lstStyle>
            <a:lvl1pPr>
              <a:defRPr/>
            </a:lvl1pPr>
          </a:lstStyle>
          <a:p>
            <a:fld id="{14D1336B-3E68-5F45-BA14-47C429DC857C}" type="datetime1">
              <a:rPr lang="en-US" altLang="en-US" smtClean="0"/>
              <a:t>8/5/24</a:t>
            </a:fld>
            <a:endParaRPr lang="en-US" altLang="en-US"/>
          </a:p>
        </p:txBody>
      </p:sp>
      <p:sp>
        <p:nvSpPr>
          <p:cNvPr id="6" name="Footer Placeholder 5">
            <a:extLst>
              <a:ext uri="{FF2B5EF4-FFF2-40B4-BE49-F238E27FC236}">
                <a16:creationId xmlns:a16="http://schemas.microsoft.com/office/drawing/2014/main" id="{5D50B0C3-320B-EC46-AC29-11C96F880F02}"/>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EF3867BA-39CE-DE43-9EF1-E6584BFCFDD5}"/>
              </a:ext>
            </a:extLst>
          </p:cNvPr>
          <p:cNvSpPr>
            <a:spLocks noGrp="1"/>
          </p:cNvSpPr>
          <p:nvPr>
            <p:ph type="sldNum" sz="quarter" idx="12"/>
          </p:nvPr>
        </p:nvSpPr>
        <p:spPr/>
        <p:txBody>
          <a:bodyPr/>
          <a:lstStyle>
            <a:lvl1pPr>
              <a:defRPr/>
            </a:lvl1pPr>
          </a:lstStyle>
          <a:p>
            <a:fld id="{921C5293-8393-C745-B4CF-F3E76A95F61B}" type="slidenum">
              <a:rPr lang="en-US" altLang="en-US"/>
              <a:pPr/>
              <a:t>‹#›</a:t>
            </a:fld>
            <a:endParaRPr lang="en-US" altLang="en-US"/>
          </a:p>
        </p:txBody>
      </p:sp>
    </p:spTree>
    <p:extLst>
      <p:ext uri="{BB962C8B-B14F-4D97-AF65-F5344CB8AC3E}">
        <p14:creationId xmlns:p14="http://schemas.microsoft.com/office/powerpoint/2010/main" val="1229626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sv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AF6E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EE5BAD-CB83-746D-64DF-8B879DBCD93D}"/>
              </a:ext>
            </a:extLst>
          </p:cNvPr>
          <p:cNvPicPr>
            <a:picLocks noChangeAspect="1"/>
          </p:cNvPicPr>
          <p:nvPr userDrawn="1"/>
        </p:nvPicPr>
        <p:blipFill>
          <a:blip r:embed="rId13"/>
          <a:stretch>
            <a:fillRect/>
          </a:stretch>
        </p:blipFill>
        <p:spPr>
          <a:xfrm>
            <a:off x="0" y="6356350"/>
            <a:ext cx="9144000" cy="501650"/>
          </a:xfrm>
          <a:prstGeom prst="rect">
            <a:avLst/>
          </a:prstGeom>
        </p:spPr>
      </p:pic>
      <p:sp>
        <p:nvSpPr>
          <p:cNvPr id="2" name="Title Placeholder 1">
            <a:extLst>
              <a:ext uri="{FF2B5EF4-FFF2-40B4-BE49-F238E27FC236}">
                <a16:creationId xmlns:a16="http://schemas.microsoft.com/office/drawing/2014/main" id="{5096F021-5EE4-0D4C-BCF1-8E7AABD94F4B}"/>
              </a:ext>
            </a:extLst>
          </p:cNvPr>
          <p:cNvSpPr>
            <a:spLocks noGrp="1"/>
          </p:cNvSpPr>
          <p:nvPr>
            <p:ph type="title"/>
          </p:nvPr>
        </p:nvSpPr>
        <p:spPr>
          <a:xfrm>
            <a:off x="1980924" y="149225"/>
            <a:ext cx="6705875" cy="641350"/>
          </a:xfrm>
          <a:prstGeom prst="rect">
            <a:avLst/>
          </a:prstGeom>
        </p:spPr>
        <p:txBody>
          <a:bodyPr vert="horz" lIns="91440" tIns="45720" rIns="91440" bIns="45720" rtlCol="0" anchor="ctr">
            <a:normAutofit/>
          </a:bodyPr>
          <a:lstStyle/>
          <a:p>
            <a:r>
              <a:rPr lang="en-US" dirty="0"/>
              <a:t>Click to edit Master title style</a:t>
            </a:r>
          </a:p>
        </p:txBody>
      </p:sp>
      <p:sp>
        <p:nvSpPr>
          <p:cNvPr id="1027" name="Text Placeholder 2">
            <a:extLst>
              <a:ext uri="{FF2B5EF4-FFF2-40B4-BE49-F238E27FC236}">
                <a16:creationId xmlns:a16="http://schemas.microsoft.com/office/drawing/2014/main" id="{84A69F83-2FE9-E041-9865-A93C1986EA01}"/>
              </a:ext>
            </a:extLst>
          </p:cNvPr>
          <p:cNvSpPr>
            <a:spLocks noGrp="1"/>
          </p:cNvSpPr>
          <p:nvPr>
            <p:ph type="body" idx="1"/>
          </p:nvPr>
        </p:nvSpPr>
        <p:spPr bwMode="auto">
          <a:xfrm>
            <a:off x="457200" y="1098550"/>
            <a:ext cx="82296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Slide Number Placeholder 5">
            <a:extLst>
              <a:ext uri="{FF2B5EF4-FFF2-40B4-BE49-F238E27FC236}">
                <a16:creationId xmlns:a16="http://schemas.microsoft.com/office/drawing/2014/main" id="{F750C1A2-DDE1-6E40-BEDC-9B20C7968042}"/>
              </a:ext>
            </a:extLst>
          </p:cNvPr>
          <p:cNvSpPr>
            <a:spLocks noGrp="1"/>
          </p:cNvSpPr>
          <p:nvPr>
            <p:ph type="sldNum" sz="quarter" idx="4"/>
          </p:nvPr>
        </p:nvSpPr>
        <p:spPr>
          <a:xfrm>
            <a:off x="146304" y="6419088"/>
            <a:ext cx="4572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01DEF435-E60A-BB47-B744-1DEBFE4557EF}" type="slidenum">
              <a:rPr lang="en-US" altLang="en-US" smtClean="0"/>
              <a:pPr/>
              <a:t>‹#›</a:t>
            </a:fld>
            <a:endParaRPr lang="en-US" altLang="en-US" dirty="0"/>
          </a:p>
        </p:txBody>
      </p:sp>
      <p:pic>
        <p:nvPicPr>
          <p:cNvPr id="7" name="Picture 6">
            <a:extLst>
              <a:ext uri="{FF2B5EF4-FFF2-40B4-BE49-F238E27FC236}">
                <a16:creationId xmlns:a16="http://schemas.microsoft.com/office/drawing/2014/main" id="{0DDCF9F0-29D0-3C47-A78F-4292D79B9463}"/>
              </a:ext>
            </a:extLst>
          </p:cNvPr>
          <p:cNvPicPr>
            <a:picLocks noChangeAspect="1" noChangeArrowheads="1"/>
          </p:cNvPicPr>
          <p:nvPr userDrawn="1"/>
        </p:nvPicPr>
        <p:blipFill>
          <a:blip r:embed="rId14"/>
          <a:srcRect/>
          <a:stretch>
            <a:fillRect/>
          </a:stretch>
        </p:blipFill>
        <p:spPr bwMode="auto">
          <a:xfrm>
            <a:off x="1" y="1"/>
            <a:ext cx="1980924" cy="709560"/>
          </a:xfrm>
          <a:prstGeom prst="rect">
            <a:avLst/>
          </a:prstGeom>
          <a:noFill/>
          <a:ln w="12700" cap="flat">
            <a:noFill/>
            <a:miter lim="800000"/>
            <a:headEnd/>
            <a:tailEnd/>
          </a:ln>
        </p:spPr>
      </p:pic>
      <p:cxnSp>
        <p:nvCxnSpPr>
          <p:cNvPr id="8" name="Straight Connector 7">
            <a:extLst>
              <a:ext uri="{FF2B5EF4-FFF2-40B4-BE49-F238E27FC236}">
                <a16:creationId xmlns:a16="http://schemas.microsoft.com/office/drawing/2014/main" id="{AA565966-63A2-6A4B-A2EE-FB43D5EBEE2E}"/>
              </a:ext>
            </a:extLst>
          </p:cNvPr>
          <p:cNvCxnSpPr/>
          <p:nvPr userDrawn="1"/>
        </p:nvCxnSpPr>
        <p:spPr>
          <a:xfrm flipV="1">
            <a:off x="284343" y="843465"/>
            <a:ext cx="8585797" cy="9491"/>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A4DBCFD0-2FEA-4035-D9FB-7C7D09632DDF}"/>
              </a:ext>
            </a:extLst>
          </p:cNvPr>
          <p:cNvSpPr txBox="1"/>
          <p:nvPr userDrawn="1"/>
        </p:nvSpPr>
        <p:spPr>
          <a:xfrm>
            <a:off x="1003119" y="6435351"/>
            <a:ext cx="5367367" cy="338554"/>
          </a:xfrm>
          <a:prstGeom prst="rect">
            <a:avLst/>
          </a:prstGeom>
          <a:noFill/>
        </p:spPr>
        <p:txBody>
          <a:bodyPr wrap="square">
            <a:spAutoFit/>
          </a:bodyPr>
          <a:lstStyle/>
          <a:p>
            <a:r>
              <a:rPr lang="en-US" sz="1600" dirty="0">
                <a:solidFill>
                  <a:schemeClr val="bg1"/>
                </a:solidFill>
              </a:rPr>
              <a:t>MONAN: INPE MPAS-A Training 2024 (12 – 14 August)</a:t>
            </a:r>
            <a:endParaRPr lang="en-US" sz="1600" dirty="0">
              <a:solidFill>
                <a:schemeClr val="bg1"/>
              </a:solidFill>
              <a:latin typeface="Helvetica Neue"/>
              <a:ea typeface="Helvetica Neue"/>
              <a:cs typeface="Helvetica Neue"/>
              <a:sym typeface="Helvetica Neue"/>
            </a:endParaRPr>
          </a:p>
        </p:txBody>
      </p:sp>
      <p:sp>
        <p:nvSpPr>
          <p:cNvPr id="12" name="Hexagon 11">
            <a:extLst>
              <a:ext uri="{FF2B5EF4-FFF2-40B4-BE49-F238E27FC236}">
                <a16:creationId xmlns:a16="http://schemas.microsoft.com/office/drawing/2014/main" id="{AE2677A1-6864-1414-FB23-464CF80EFB01}"/>
              </a:ext>
            </a:extLst>
          </p:cNvPr>
          <p:cNvSpPr/>
          <p:nvPr userDrawn="1"/>
        </p:nvSpPr>
        <p:spPr>
          <a:xfrm>
            <a:off x="157411" y="6406554"/>
            <a:ext cx="457337" cy="394256"/>
          </a:xfrm>
          <a:prstGeom prst="hexagon">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348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0" fontAlgn="base" hangingPunct="0">
        <a:spcBef>
          <a:spcPct val="0"/>
        </a:spcBef>
        <a:spcAft>
          <a:spcPct val="0"/>
        </a:spcAft>
        <a:defRPr sz="2800" kern="1200" cap="none" baseline="0">
          <a:solidFill>
            <a:schemeClr val="tx1"/>
          </a:solidFill>
          <a:latin typeface="Helvetica Neue"/>
          <a:ea typeface="ＭＳ Ｐゴシック" charset="0"/>
          <a:cs typeface="ＭＳ Ｐゴシック" charset="0"/>
        </a:defRPr>
      </a:lvl1pPr>
      <a:lvl2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2pPr>
      <a:lvl3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3pPr>
      <a:lvl4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4pPr>
      <a:lvl5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5pPr>
      <a:lvl6pPr marL="4572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6pPr>
      <a:lvl7pPr marL="9144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7pPr>
      <a:lvl8pPr marL="13716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8pPr>
      <a:lvl9pPr marL="18288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9pPr>
    </p:titleStyle>
    <p:bodyStyle>
      <a:lvl1pPr marL="223838" indent="-223838" algn="l" defTabSz="457200" rtl="0" eaLnBrk="0" fontAlgn="base" hangingPunct="0">
        <a:spcBef>
          <a:spcPct val="20000"/>
        </a:spcBef>
        <a:spcAft>
          <a:spcPct val="0"/>
        </a:spcAft>
        <a:buSzPct val="130000"/>
        <a:buFont typeface="Arial" panose="020B0604020202020204" pitchFamily="34" charset="0"/>
        <a:buChar char="•"/>
        <a:defRPr sz="2400" kern="1200">
          <a:solidFill>
            <a:schemeClr val="tx2"/>
          </a:solidFill>
          <a:latin typeface="Helvetica Neue"/>
          <a:ea typeface="ＭＳ Ｐゴシック" charset="0"/>
          <a:cs typeface="ＭＳ Ｐゴシック" charset="0"/>
        </a:defRPr>
      </a:lvl1pPr>
      <a:lvl2pPr marL="682625" indent="-225425" algn="l" defTabSz="457200" rtl="0" eaLnBrk="0" fontAlgn="base" hangingPunct="0">
        <a:spcBef>
          <a:spcPct val="20000"/>
        </a:spcBef>
        <a:spcAft>
          <a:spcPct val="0"/>
        </a:spcAft>
        <a:buFont typeface="Arial" panose="020B0604020202020204" pitchFamily="34" charset="0"/>
        <a:buChar char="–"/>
        <a:defRPr sz="2000" kern="1200">
          <a:solidFill>
            <a:schemeClr val="tx2"/>
          </a:solidFill>
          <a:latin typeface="Helvetica Neue"/>
          <a:ea typeface="ＭＳ Ｐゴシック" charset="0"/>
          <a:cs typeface="+mn-cs"/>
        </a:defRPr>
      </a:lvl2pPr>
      <a:lvl3pPr marL="1089025" indent="-174625" algn="l" defTabSz="457200" rtl="0" eaLnBrk="0" fontAlgn="base" hangingPunct="0">
        <a:spcBef>
          <a:spcPct val="20000"/>
        </a:spcBef>
        <a:spcAft>
          <a:spcPct val="0"/>
        </a:spcAft>
        <a:buSzPct val="130000"/>
        <a:buFont typeface="Arial" panose="020B0604020202020204" pitchFamily="34" charset="0"/>
        <a:buChar char="•"/>
        <a:defRPr sz="2000" kern="1200">
          <a:solidFill>
            <a:schemeClr val="tx2"/>
          </a:solidFill>
          <a:latin typeface="Helvetica Neue"/>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2"/>
          </a:solidFill>
          <a:latin typeface="Helvetica Neue"/>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2"/>
          </a:solidFill>
          <a:latin typeface="Helvetica Neue"/>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04BD61-3DD6-FA45-86C3-3A1BAA5BBA4C}"/>
              </a:ext>
            </a:extLst>
          </p:cNvPr>
          <p:cNvPicPr>
            <a:picLocks noChangeAspect="1"/>
          </p:cNvPicPr>
          <p:nvPr userDrawn="1"/>
        </p:nvPicPr>
        <p:blipFill rotWithShape="1">
          <a:blip r:embed="rId13"/>
          <a:srcRect l="5651" r="5897"/>
          <a:stretch/>
        </p:blipFill>
        <p:spPr>
          <a:xfrm>
            <a:off x="919" y="1"/>
            <a:ext cx="9143081" cy="6892527"/>
          </a:xfrm>
          <a:prstGeom prst="rect">
            <a:avLst/>
          </a:prstGeom>
        </p:spPr>
      </p:pic>
      <p:sp>
        <p:nvSpPr>
          <p:cNvPr id="10" name="Google Shape;20;p4">
            <a:extLst>
              <a:ext uri="{FF2B5EF4-FFF2-40B4-BE49-F238E27FC236}">
                <a16:creationId xmlns:a16="http://schemas.microsoft.com/office/drawing/2014/main" id="{EC5F2CBC-8443-4E4F-B3B9-40207D13E9F3}"/>
              </a:ext>
            </a:extLst>
          </p:cNvPr>
          <p:cNvSpPr/>
          <p:nvPr userDrawn="1"/>
        </p:nvSpPr>
        <p:spPr>
          <a:xfrm>
            <a:off x="-3633" y="6489437"/>
            <a:ext cx="9147633" cy="403090"/>
          </a:xfrm>
          <a:prstGeom prst="rect">
            <a:avLst/>
          </a:prstGeom>
          <a:solidFill>
            <a:srgbClr val="1A658F"/>
          </a:solidFill>
          <a:ln>
            <a:noFill/>
          </a:ln>
        </p:spPr>
        <p:txBody>
          <a:bodyPr spcFirstLastPara="1" wrap="square" lIns="82930" tIns="82930" rIns="82930" bIns="82930" anchor="ctr" anchorCtr="0">
            <a:noAutofit/>
          </a:bodyPr>
          <a:lstStyle/>
          <a:p>
            <a:pPr marL="0" lvl="0" indent="0" algn="l" rtl="0">
              <a:spcBef>
                <a:spcPts val="0"/>
              </a:spcBef>
              <a:spcAft>
                <a:spcPts val="0"/>
              </a:spcAft>
              <a:buNone/>
            </a:pPr>
            <a:endParaRPr sz="1633"/>
          </a:p>
        </p:txBody>
      </p:sp>
      <p:pic>
        <p:nvPicPr>
          <p:cNvPr id="2" name="Graphic 1">
            <a:extLst>
              <a:ext uri="{FF2B5EF4-FFF2-40B4-BE49-F238E27FC236}">
                <a16:creationId xmlns:a16="http://schemas.microsoft.com/office/drawing/2014/main" id="{92BF411F-EEB2-1001-B935-342583608F3F}"/>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0" y="5303520"/>
            <a:ext cx="3600450" cy="1200150"/>
          </a:xfrm>
          <a:prstGeom prst="rect">
            <a:avLst/>
          </a:prstGeom>
        </p:spPr>
      </p:pic>
      <p:sp>
        <p:nvSpPr>
          <p:cNvPr id="3" name="Google Shape;21;p4">
            <a:extLst>
              <a:ext uri="{FF2B5EF4-FFF2-40B4-BE49-F238E27FC236}">
                <a16:creationId xmlns:a16="http://schemas.microsoft.com/office/drawing/2014/main" id="{A5B88779-3961-7BB4-D657-625B1F4864CA}"/>
              </a:ext>
            </a:extLst>
          </p:cNvPr>
          <p:cNvSpPr txBox="1"/>
          <p:nvPr userDrawn="1"/>
        </p:nvSpPr>
        <p:spPr>
          <a:xfrm>
            <a:off x="687878" y="6479257"/>
            <a:ext cx="7785562" cy="403090"/>
          </a:xfrm>
          <a:prstGeom prst="rect">
            <a:avLst/>
          </a:prstGeom>
          <a:noFill/>
          <a:ln>
            <a:noFill/>
          </a:ln>
        </p:spPr>
        <p:txBody>
          <a:bodyPr spcFirstLastPara="1" wrap="square" lIns="82930" tIns="82930" rIns="82930" bIns="82930" anchor="ctr" anchorCtr="0">
            <a:noAutofit/>
          </a:bodyPr>
          <a:lstStyle/>
          <a:p>
            <a:pPr marL="0" lvl="0" indent="0" algn="ctr" rtl="0">
              <a:spcBef>
                <a:spcPts val="0"/>
              </a:spcBef>
              <a:spcAft>
                <a:spcPts val="0"/>
              </a:spcAft>
              <a:buNone/>
            </a:pPr>
            <a:r>
              <a:rPr lang="en-US" sz="800" dirty="0">
                <a:solidFill>
                  <a:schemeClr val="bg1"/>
                </a:solidFill>
              </a:rPr>
              <a:t>This material is based upon work supported by the NSF National Center for Atmospheric Research, a major facility sponsored by the U.S. National Science Foundation and managed by the University Corporation for Atmospheric Research. Any opinions, findings and conclusions or recommendations expressed in this material do not necessarily reflect the views of NSF.</a:t>
            </a:r>
            <a:endParaRPr sz="635"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6064833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829452" rtl="0" eaLnBrk="1" latinLnBrk="0" hangingPunct="1">
        <a:lnSpc>
          <a:spcPct val="90000"/>
        </a:lnSpc>
        <a:spcBef>
          <a:spcPct val="0"/>
        </a:spcBef>
        <a:buNone/>
        <a:defRPr sz="3991" kern="1200">
          <a:solidFill>
            <a:schemeClr val="tx1"/>
          </a:solidFill>
          <a:latin typeface="+mj-lt"/>
          <a:ea typeface="+mj-ea"/>
          <a:cs typeface="+mj-cs"/>
        </a:defRPr>
      </a:lvl1pPr>
    </p:titleStyle>
    <p:bodyStyle>
      <a:lvl1pPr marL="207363" indent="-207363" algn="l" defTabSz="829452" rtl="0" eaLnBrk="1" latinLnBrk="0" hangingPunct="1">
        <a:lnSpc>
          <a:spcPct val="90000"/>
        </a:lnSpc>
        <a:spcBef>
          <a:spcPts val="907"/>
        </a:spcBef>
        <a:buFont typeface="Arial" panose="020B0604020202020204" pitchFamily="34" charset="0"/>
        <a:buChar char="•"/>
        <a:defRPr sz="2540" kern="1200">
          <a:solidFill>
            <a:schemeClr val="tx1"/>
          </a:solidFill>
          <a:latin typeface="+mn-lt"/>
          <a:ea typeface="+mn-ea"/>
          <a:cs typeface="+mn-cs"/>
        </a:defRPr>
      </a:lvl1pPr>
      <a:lvl2pPr marL="622089" indent="-207363" algn="l" defTabSz="829452"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815" indent="-207363" algn="l" defTabSz="829452"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541"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268"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11928-C2A7-9D41-B513-D965FAA93D38}"/>
              </a:ext>
            </a:extLst>
          </p:cNvPr>
          <p:cNvSpPr>
            <a:spLocks noGrp="1"/>
          </p:cNvSpPr>
          <p:nvPr>
            <p:ph type="ctrTitle"/>
          </p:nvPr>
        </p:nvSpPr>
        <p:spPr/>
        <p:txBody>
          <a:bodyPr>
            <a:normAutofit/>
          </a:bodyPr>
          <a:lstStyle/>
          <a:p>
            <a:pPr eaLnBrk="1" fontAlgn="auto" hangingPunct="1">
              <a:spcAft>
                <a:spcPts val="0"/>
              </a:spcAft>
              <a:defRPr/>
            </a:pPr>
            <a:r>
              <a:rPr lang="en-US" sz="3200" dirty="0">
                <a:ea typeface="+mj-ea"/>
                <a:cs typeface="+mj-cs"/>
              </a:rPr>
              <a:t>Adding Passives Tracers to MPAS-Atmosphere Simulations</a:t>
            </a:r>
          </a:p>
        </p:txBody>
      </p:sp>
      <p:sp>
        <p:nvSpPr>
          <p:cNvPr id="4" name="Title 1">
            <a:extLst>
              <a:ext uri="{FF2B5EF4-FFF2-40B4-BE49-F238E27FC236}">
                <a16:creationId xmlns:a16="http://schemas.microsoft.com/office/drawing/2014/main" id="{1DD70210-75C6-0B40-A12F-A150D6CBD151}"/>
              </a:ext>
            </a:extLst>
          </p:cNvPr>
          <p:cNvSpPr txBox="1">
            <a:spLocks/>
          </p:cNvSpPr>
          <p:nvPr/>
        </p:nvSpPr>
        <p:spPr>
          <a:xfrm>
            <a:off x="1143360" y="3854367"/>
            <a:ext cx="6857280" cy="641057"/>
          </a:xfrm>
          <a:prstGeom prst="rect">
            <a:avLst/>
          </a:prstGeom>
        </p:spPr>
        <p:txBody>
          <a:bodyPr anchor="b">
            <a:normAutofit fontScale="97500"/>
          </a:bodyPr>
          <a:lstStyle>
            <a:lvl1pPr algn="ctr" defTabSz="829452" rtl="0" eaLnBrk="1" latinLnBrk="0" hangingPunct="1">
              <a:lnSpc>
                <a:spcPct val="90000"/>
              </a:lnSpc>
              <a:spcBef>
                <a:spcPct val="0"/>
              </a:spcBef>
              <a:buNone/>
              <a:defRPr sz="5443" kern="1200">
                <a:solidFill>
                  <a:schemeClr val="tx1"/>
                </a:solidFill>
                <a:latin typeface="+mj-lt"/>
                <a:ea typeface="+mj-ea"/>
                <a:cs typeface="+mj-cs"/>
              </a:defRPr>
            </a:lvl1pPr>
          </a:lstStyle>
          <a:p>
            <a:pPr>
              <a:defRPr/>
            </a:pPr>
            <a:r>
              <a:rPr lang="en-US" sz="2000" dirty="0"/>
              <a:t>Michael G. </a:t>
            </a:r>
            <a:r>
              <a:rPr lang="en-US" sz="2000" dirty="0" err="1"/>
              <a:t>Duda</a:t>
            </a:r>
            <a:endParaRPr lang="en-US" sz="2000" dirty="0"/>
          </a:p>
          <a:p>
            <a:pPr>
              <a:defRPr/>
            </a:pPr>
            <a:r>
              <a:rPr lang="en-US" sz="2000" dirty="0"/>
              <a:t>NCAR/MMM</a:t>
            </a:r>
          </a:p>
        </p:txBody>
      </p:sp>
    </p:spTree>
    <p:extLst>
      <p:ext uri="{BB962C8B-B14F-4D97-AF65-F5344CB8AC3E}">
        <p14:creationId xmlns:p14="http://schemas.microsoft.com/office/powerpoint/2010/main" val="378743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BD27C2-9D98-DE46-9856-77738E6C9083}"/>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5532821-C99D-8344-B994-BE928C25BE32}" type="slidenum">
              <a:rPr lang="en-US" altLang="en-US" sz="1200">
                <a:solidFill>
                  <a:schemeClr val="bg1"/>
                </a:solidFill>
              </a:rPr>
              <a:pPr eaLnBrk="1" hangingPunct="1"/>
              <a:t>9</a:t>
            </a:fld>
            <a:endParaRPr lang="en-US" altLang="en-US" sz="1200" dirty="0">
              <a:solidFill>
                <a:schemeClr val="bg1"/>
              </a:solidFill>
            </a:endParaRPr>
          </a:p>
        </p:txBody>
      </p:sp>
      <p:sp>
        <p:nvSpPr>
          <p:cNvPr id="5" name="Rectangle 9">
            <a:extLst>
              <a:ext uri="{FF2B5EF4-FFF2-40B4-BE49-F238E27FC236}">
                <a16:creationId xmlns:a16="http://schemas.microsoft.com/office/drawing/2014/main" id="{285A6458-4A26-D249-8989-4EB4DD852EDD}"/>
              </a:ext>
            </a:extLst>
          </p:cNvPr>
          <p:cNvSpPr>
            <a:spLocks noChangeArrowheads="1"/>
          </p:cNvSpPr>
          <p:nvPr/>
        </p:nvSpPr>
        <p:spPr bwMode="auto">
          <a:xfrm>
            <a:off x="2076600" y="60024"/>
            <a:ext cx="6830943" cy="720274"/>
          </a:xfrm>
          <a:prstGeom prst="rect">
            <a:avLst/>
          </a:prstGeom>
          <a:noFill/>
          <a:ln w="9525">
            <a:noFill/>
            <a:miter lim="800000"/>
            <a:headEnd/>
            <a:tailEnd/>
          </a:ln>
        </p:spPr>
        <p:txBody>
          <a:bodyPr anchor="ctr">
            <a:prstTxWarp prst="textNoShape">
              <a:avLst/>
            </a:prstTxWarp>
          </a:bodyPr>
          <a:lstStyle/>
          <a:p>
            <a:pPr algn="ctr"/>
            <a:r>
              <a:rPr lang="en-US" sz="3200" dirty="0"/>
              <a:t>Adding the tracer to the model</a:t>
            </a:r>
            <a:endParaRPr lang="en-US" sz="3200" i="1" dirty="0"/>
          </a:p>
        </p:txBody>
      </p:sp>
      <p:sp>
        <p:nvSpPr>
          <p:cNvPr id="15" name="TextBox 14">
            <a:extLst>
              <a:ext uri="{FF2B5EF4-FFF2-40B4-BE49-F238E27FC236}">
                <a16:creationId xmlns:a16="http://schemas.microsoft.com/office/drawing/2014/main" id="{BC5ED665-A00D-2644-9D50-F7C5D2C84868}"/>
              </a:ext>
            </a:extLst>
          </p:cNvPr>
          <p:cNvSpPr txBox="1"/>
          <p:nvPr/>
        </p:nvSpPr>
        <p:spPr>
          <a:xfrm>
            <a:off x="322182" y="979959"/>
            <a:ext cx="8364618" cy="769441"/>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One might expect that the units for the radon tendency would be kg kg</a:t>
            </a:r>
            <a:r>
              <a:rPr lang="en-US" sz="2200" baseline="30000" dirty="0">
                <a:latin typeface="Helvetica Neue" panose="02000503000000020004" pitchFamily="2" charset="0"/>
                <a:ea typeface="Helvetica Neue" panose="02000503000000020004" pitchFamily="2" charset="0"/>
                <a:cs typeface="Helvetica Neue" panose="02000503000000020004" pitchFamily="2" charset="0"/>
              </a:rPr>
              <a:t>-1</a:t>
            </a:r>
            <a:r>
              <a:rPr lang="en-US" sz="2200" dirty="0">
                <a:latin typeface="Helvetica Neue" panose="02000503000000020004" pitchFamily="2" charset="0"/>
                <a:ea typeface="Helvetica Neue" panose="02000503000000020004" pitchFamily="2" charset="0"/>
                <a:cs typeface="Helvetica Neue" panose="02000503000000020004" pitchFamily="2" charset="0"/>
              </a:rPr>
              <a:t> s</a:t>
            </a:r>
            <a:r>
              <a:rPr lang="en-US" sz="2200" baseline="30000" dirty="0">
                <a:latin typeface="Helvetica Neue" panose="02000503000000020004" pitchFamily="2" charset="0"/>
                <a:ea typeface="Helvetica Neue" panose="02000503000000020004" pitchFamily="2" charset="0"/>
                <a:cs typeface="Helvetica Neue" panose="02000503000000020004" pitchFamily="2" charset="0"/>
              </a:rPr>
              <a:t>-1</a:t>
            </a:r>
            <a:r>
              <a:rPr lang="en-US" sz="2200" dirty="0">
                <a:latin typeface="Helvetica Neue" panose="02000503000000020004" pitchFamily="2" charset="0"/>
                <a:ea typeface="Helvetica Neue" panose="02000503000000020004" pitchFamily="2" charset="0"/>
                <a:cs typeface="Helvetica Neue" panose="02000503000000020004" pitchFamily="2" charset="0"/>
              </a:rPr>
              <a:t>…</a:t>
            </a:r>
            <a:endParaRPr lang="en-US" sz="2200" dirty="0">
              <a:latin typeface="Courier" pitchFamily="2" charset="0"/>
              <a:ea typeface="Helvetica Neue" panose="02000503000000020004" pitchFamily="2" charset="0"/>
              <a:cs typeface="Helvetica Neue" panose="02000503000000020004" pitchFamily="2" charset="0"/>
            </a:endParaRPr>
          </a:p>
        </p:txBody>
      </p:sp>
      <p:sp>
        <p:nvSpPr>
          <p:cNvPr id="16" name="Rectangle 15">
            <a:extLst>
              <a:ext uri="{FF2B5EF4-FFF2-40B4-BE49-F238E27FC236}">
                <a16:creationId xmlns:a16="http://schemas.microsoft.com/office/drawing/2014/main" id="{C8B96346-C242-B341-BAAE-D2DB4975654F}"/>
              </a:ext>
            </a:extLst>
          </p:cNvPr>
          <p:cNvSpPr>
            <a:spLocks noChangeArrowheads="1"/>
          </p:cNvSpPr>
          <p:nvPr/>
        </p:nvSpPr>
        <p:spPr bwMode="auto">
          <a:xfrm>
            <a:off x="253220" y="1828804"/>
            <a:ext cx="8890779" cy="3432516"/>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7" name="Rectangle 2">
            <a:extLst>
              <a:ext uri="{FF2B5EF4-FFF2-40B4-BE49-F238E27FC236}">
                <a16:creationId xmlns:a16="http://schemas.microsoft.com/office/drawing/2014/main" id="{DE63CE65-6F77-DD49-90D3-B497A9E5B494}"/>
              </a:ext>
            </a:extLst>
          </p:cNvPr>
          <p:cNvSpPr>
            <a:spLocks/>
          </p:cNvSpPr>
          <p:nvPr/>
        </p:nvSpPr>
        <p:spPr bwMode="auto">
          <a:xfrm>
            <a:off x="374110" y="1982610"/>
            <a:ext cx="8769889" cy="310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1600" dirty="0">
                <a:latin typeface="Courier" pitchFamily="2" charset="0"/>
              </a:rPr>
              <a:t>&lt;</a:t>
            </a:r>
            <a:r>
              <a:rPr lang="en-US" sz="1600" dirty="0" err="1">
                <a:latin typeface="Courier" pitchFamily="2" charset="0"/>
              </a:rPr>
              <a:t>var_array</a:t>
            </a:r>
            <a:r>
              <a:rPr lang="en-US" sz="1600" dirty="0">
                <a:latin typeface="Courier" pitchFamily="2" charset="0"/>
              </a:rPr>
              <a:t> name="</a:t>
            </a:r>
            <a:r>
              <a:rPr lang="en-US" sz="1600" dirty="0" err="1">
                <a:latin typeface="Courier" pitchFamily="2" charset="0"/>
              </a:rPr>
              <a:t>scalars_tend</a:t>
            </a:r>
            <a:r>
              <a:rPr lang="en-US" sz="1600" dirty="0">
                <a:latin typeface="Courier" pitchFamily="2" charset="0"/>
              </a:rPr>
              <a:t>" type="real" </a:t>
            </a:r>
          </a:p>
          <a:p>
            <a:r>
              <a:rPr lang="en-US" sz="1600" dirty="0">
                <a:latin typeface="Courier" pitchFamily="2" charset="0"/>
              </a:rPr>
              <a:t>           dimensions="</a:t>
            </a:r>
            <a:r>
              <a:rPr lang="en-US" sz="1600" dirty="0" err="1">
                <a:latin typeface="Courier" pitchFamily="2" charset="0"/>
              </a:rPr>
              <a:t>nVertLevels</a:t>
            </a:r>
            <a:r>
              <a:rPr lang="en-US" sz="1600" dirty="0">
                <a:latin typeface="Courier" pitchFamily="2" charset="0"/>
              </a:rPr>
              <a:t> </a:t>
            </a:r>
            <a:r>
              <a:rPr lang="en-US" sz="1600" dirty="0" err="1">
                <a:latin typeface="Courier" pitchFamily="2" charset="0"/>
              </a:rPr>
              <a:t>nCells</a:t>
            </a:r>
            <a:r>
              <a:rPr lang="en-US" sz="1600" dirty="0">
                <a:latin typeface="Courier" pitchFamily="2" charset="0"/>
              </a:rPr>
              <a:t> Time"&gt;</a:t>
            </a:r>
          </a:p>
          <a:p>
            <a:r>
              <a:rPr lang="en-US" sz="1600" dirty="0">
                <a:latin typeface="Courier" pitchFamily="2" charset="0"/>
              </a:rPr>
              <a:t>     &lt;</a:t>
            </a:r>
            <a:r>
              <a:rPr lang="en-US" sz="1600" dirty="0" err="1">
                <a:latin typeface="Courier" pitchFamily="2" charset="0"/>
              </a:rPr>
              <a:t>var</a:t>
            </a:r>
            <a:r>
              <a:rPr lang="en-US" sz="1600" dirty="0">
                <a:latin typeface="Courier" pitchFamily="2" charset="0"/>
              </a:rPr>
              <a:t> name="</a:t>
            </a:r>
            <a:r>
              <a:rPr lang="en-US" sz="1600" dirty="0" err="1">
                <a:latin typeface="Courier" pitchFamily="2" charset="0"/>
              </a:rPr>
              <a:t>tend_qv</a:t>
            </a:r>
            <a:r>
              <a:rPr lang="en-US" sz="1600" dirty="0">
                <a:latin typeface="Courier" pitchFamily="2" charset="0"/>
              </a:rPr>
              <a:t>" </a:t>
            </a:r>
            <a:r>
              <a:rPr lang="en-US" sz="1600" dirty="0" err="1">
                <a:latin typeface="Courier" pitchFamily="2" charset="0"/>
              </a:rPr>
              <a:t>name_in_code</a:t>
            </a:r>
            <a:r>
              <a:rPr lang="en-US" sz="1600" dirty="0">
                <a:latin typeface="Courier" pitchFamily="2" charset="0"/>
              </a:rPr>
              <a:t>="qv" </a:t>
            </a:r>
            <a:r>
              <a:rPr lang="en-US" sz="1600" dirty="0" err="1">
                <a:latin typeface="Courier" pitchFamily="2" charset="0"/>
              </a:rPr>
              <a:t>array_group</a:t>
            </a:r>
            <a:r>
              <a:rPr lang="en-US" sz="1600" dirty="0">
                <a:latin typeface="Courier" pitchFamily="2" charset="0"/>
              </a:rPr>
              <a:t>="moist" </a:t>
            </a:r>
          </a:p>
          <a:p>
            <a:r>
              <a:rPr lang="en-US" sz="1600" dirty="0">
                <a:latin typeface="Courier" pitchFamily="2" charset="0"/>
              </a:rPr>
              <a:t>          units="kg m^{-3} s^{-1}"</a:t>
            </a:r>
          </a:p>
          <a:p>
            <a:r>
              <a:rPr lang="en-US" sz="1600" dirty="0">
                <a:latin typeface="Courier" pitchFamily="2" charset="0"/>
              </a:rPr>
              <a:t>          description="Tendency of water vapor mass per unit volume divided by d(zeta)/</a:t>
            </a:r>
            <a:r>
              <a:rPr lang="en-US" sz="1600" dirty="0" err="1">
                <a:latin typeface="Courier" pitchFamily="2" charset="0"/>
              </a:rPr>
              <a:t>dz</a:t>
            </a:r>
            <a:r>
              <a:rPr lang="en-US" sz="1600" dirty="0">
                <a:latin typeface="Courier" pitchFamily="2" charset="0"/>
              </a:rPr>
              <a:t>"/&gt;</a:t>
            </a:r>
            <a:br>
              <a:rPr lang="en-US" sz="1600" dirty="0">
                <a:latin typeface="Courier" pitchFamily="2" charset="0"/>
              </a:rPr>
            </a:br>
            <a:endParaRPr lang="en-US" sz="1600" dirty="0">
              <a:latin typeface="Courier" pitchFamily="2" charset="0"/>
            </a:endParaRPr>
          </a:p>
          <a:p>
            <a:r>
              <a:rPr lang="en-US" sz="1600" dirty="0">
                <a:latin typeface="Courier" pitchFamily="2" charset="0"/>
              </a:rPr>
              <a:t>      </a:t>
            </a:r>
            <a:r>
              <a:rPr lang="en-US" sz="1600" b="1" dirty="0">
                <a:latin typeface="Courier" pitchFamily="2" charset="0"/>
              </a:rPr>
              <a:t>&lt;</a:t>
            </a:r>
            <a:r>
              <a:rPr lang="en-US" sz="1600" b="1" dirty="0" err="1">
                <a:latin typeface="Courier" pitchFamily="2" charset="0"/>
              </a:rPr>
              <a:t>var</a:t>
            </a:r>
            <a:r>
              <a:rPr lang="en-US" sz="1600" b="1" dirty="0">
                <a:latin typeface="Courier" pitchFamily="2" charset="0"/>
              </a:rPr>
              <a:t> name="</a:t>
            </a:r>
            <a:r>
              <a:rPr lang="en-US" sz="1600" b="1" dirty="0" err="1">
                <a:latin typeface="Courier" pitchFamily="2" charset="0"/>
              </a:rPr>
              <a:t>tend_radon</a:t>
            </a:r>
            <a:r>
              <a:rPr lang="en-US" sz="1600" b="1" dirty="0">
                <a:latin typeface="Courier" pitchFamily="2" charset="0"/>
              </a:rPr>
              <a:t>" </a:t>
            </a:r>
            <a:r>
              <a:rPr lang="en-US" sz="1600" b="1" dirty="0" err="1">
                <a:latin typeface="Courier" pitchFamily="2" charset="0"/>
              </a:rPr>
              <a:t>name_in_code</a:t>
            </a:r>
            <a:r>
              <a:rPr lang="en-US" sz="1600" b="1" dirty="0">
                <a:latin typeface="Courier" pitchFamily="2" charset="0"/>
              </a:rPr>
              <a:t>=”radon" </a:t>
            </a:r>
            <a:r>
              <a:rPr lang="en-US" sz="1600" b="1" dirty="0" err="1">
                <a:latin typeface="Courier" pitchFamily="2" charset="0"/>
              </a:rPr>
              <a:t>array_group</a:t>
            </a:r>
            <a:r>
              <a:rPr lang="en-US" sz="1600" b="1" dirty="0">
                <a:latin typeface="Courier" pitchFamily="2" charset="0"/>
              </a:rPr>
              <a:t>="passive" </a:t>
            </a:r>
          </a:p>
          <a:p>
            <a:r>
              <a:rPr lang="en-US" sz="1600" b="1" dirty="0">
                <a:latin typeface="Courier" pitchFamily="2" charset="0"/>
              </a:rPr>
              <a:t>           units="kg m^{-3} s^{-1}"</a:t>
            </a:r>
          </a:p>
          <a:p>
            <a:r>
              <a:rPr lang="en-US" sz="1600" b="1" dirty="0">
                <a:latin typeface="Courier" pitchFamily="2" charset="0"/>
              </a:rPr>
              <a:t>           description="Tendency of radon mass per unit volume divided by d(zeta)/</a:t>
            </a:r>
            <a:r>
              <a:rPr lang="en-US" sz="1600" b="1" dirty="0" err="1">
                <a:latin typeface="Courier" pitchFamily="2" charset="0"/>
              </a:rPr>
              <a:t>dz</a:t>
            </a:r>
            <a:r>
              <a:rPr lang="en-US" sz="1600" b="1" dirty="0">
                <a:latin typeface="Courier" pitchFamily="2" charset="0"/>
              </a:rPr>
              <a:t>" /&gt;</a:t>
            </a:r>
          </a:p>
          <a:p>
            <a:r>
              <a:rPr lang="en-US" sz="1600" dirty="0">
                <a:latin typeface="Courier" pitchFamily="2" charset="0"/>
              </a:rPr>
              <a:t>&lt;/</a:t>
            </a:r>
            <a:r>
              <a:rPr lang="en-US" sz="1600" dirty="0" err="1">
                <a:latin typeface="Courier" pitchFamily="2" charset="0"/>
              </a:rPr>
              <a:t>var_array</a:t>
            </a:r>
            <a:r>
              <a:rPr lang="en-US" sz="1600" dirty="0">
                <a:latin typeface="Courier" pitchFamily="2" charset="0"/>
              </a:rPr>
              <a:t>&gt;</a:t>
            </a:r>
          </a:p>
        </p:txBody>
      </p:sp>
      <p:sp>
        <p:nvSpPr>
          <p:cNvPr id="9" name="TextBox 8">
            <a:extLst>
              <a:ext uri="{FF2B5EF4-FFF2-40B4-BE49-F238E27FC236}">
                <a16:creationId xmlns:a16="http://schemas.microsoft.com/office/drawing/2014/main" id="{7F0F09ED-F765-FA4D-AAF8-3DD1B5B24FA0}"/>
              </a:ext>
            </a:extLst>
          </p:cNvPr>
          <p:cNvSpPr txBox="1"/>
          <p:nvPr/>
        </p:nvSpPr>
        <p:spPr>
          <a:xfrm>
            <a:off x="322182" y="5353774"/>
            <a:ext cx="8364618" cy="769441"/>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 but what we actually need is for the units of the radon tendency to be (kg m</a:t>
            </a:r>
            <a:r>
              <a:rPr lang="en-US" sz="2200" baseline="30000" dirty="0">
                <a:latin typeface="Helvetica Neue" panose="02000503000000020004" pitchFamily="2" charset="0"/>
                <a:ea typeface="Helvetica Neue" panose="02000503000000020004" pitchFamily="2" charset="0"/>
                <a:cs typeface="Helvetica Neue" panose="02000503000000020004" pitchFamily="2" charset="0"/>
              </a:rPr>
              <a:t>-3</a:t>
            </a:r>
            <a:r>
              <a:rPr lang="en-US" sz="2200" dirty="0">
                <a:latin typeface="Helvetica Neue" panose="02000503000000020004" pitchFamily="2" charset="0"/>
                <a:ea typeface="Helvetica Neue" panose="02000503000000020004" pitchFamily="2" charset="0"/>
                <a:cs typeface="Helvetica Neue" panose="02000503000000020004" pitchFamily="2" charset="0"/>
              </a:rPr>
              <a:t> s</a:t>
            </a:r>
            <a:r>
              <a:rPr lang="en-US" sz="2200" baseline="30000" dirty="0">
                <a:latin typeface="Helvetica Neue" panose="02000503000000020004" pitchFamily="2" charset="0"/>
                <a:ea typeface="Helvetica Neue" panose="02000503000000020004" pitchFamily="2" charset="0"/>
                <a:cs typeface="Helvetica Neue" panose="02000503000000020004" pitchFamily="2" charset="0"/>
              </a:rPr>
              <a:t>-1</a:t>
            </a:r>
            <a:r>
              <a:rPr lang="en-US" sz="2200" dirty="0">
                <a:latin typeface="Helvetica Neue" panose="02000503000000020004" pitchFamily="2" charset="0"/>
                <a:ea typeface="Helvetica Neue" panose="02000503000000020004" pitchFamily="2" charset="0"/>
                <a:cs typeface="Helvetica Neue" panose="02000503000000020004" pitchFamily="2" charset="0"/>
              </a:rPr>
              <a:t>) / (d𝜁/</a:t>
            </a:r>
            <a:r>
              <a:rPr lang="en-US" sz="2200" dirty="0" err="1">
                <a:latin typeface="Helvetica Neue" panose="02000503000000020004" pitchFamily="2" charset="0"/>
                <a:ea typeface="Helvetica Neue" panose="02000503000000020004" pitchFamily="2" charset="0"/>
                <a:cs typeface="Helvetica Neue" panose="02000503000000020004" pitchFamily="2" charset="0"/>
              </a:rPr>
              <a:t>dz</a:t>
            </a:r>
            <a:r>
              <a:rPr lang="en-US" sz="2200" dirty="0">
                <a:latin typeface="Helvetica Neue" panose="02000503000000020004" pitchFamily="2" charset="0"/>
                <a:ea typeface="Helvetica Neue" panose="02000503000000020004" pitchFamily="2" charset="0"/>
                <a:cs typeface="Helvetica Neue" panose="02000503000000020004" pitchFamily="2" charset="0"/>
              </a:rPr>
              <a:t>)</a:t>
            </a:r>
            <a:endParaRPr lang="en-US" sz="2200" dirty="0">
              <a:latin typeface="Courier"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1260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BD27C2-9D98-DE46-9856-77738E6C9083}"/>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5532821-C99D-8344-B994-BE928C25BE32}" type="slidenum">
              <a:rPr lang="en-US" altLang="en-US" sz="1200">
                <a:solidFill>
                  <a:schemeClr val="bg1"/>
                </a:solidFill>
              </a:rPr>
              <a:pPr eaLnBrk="1" hangingPunct="1"/>
              <a:t>10</a:t>
            </a:fld>
            <a:endParaRPr lang="en-US" altLang="en-US" sz="1200" dirty="0">
              <a:solidFill>
                <a:schemeClr val="bg1"/>
              </a:solidFill>
            </a:endParaRPr>
          </a:p>
        </p:txBody>
      </p:sp>
      <p:sp>
        <p:nvSpPr>
          <p:cNvPr id="5" name="Rectangle 9">
            <a:extLst>
              <a:ext uri="{FF2B5EF4-FFF2-40B4-BE49-F238E27FC236}">
                <a16:creationId xmlns:a16="http://schemas.microsoft.com/office/drawing/2014/main" id="{285A6458-4A26-D249-8989-4EB4DD852EDD}"/>
              </a:ext>
            </a:extLst>
          </p:cNvPr>
          <p:cNvSpPr>
            <a:spLocks noChangeArrowheads="1"/>
          </p:cNvSpPr>
          <p:nvPr/>
        </p:nvSpPr>
        <p:spPr bwMode="auto">
          <a:xfrm>
            <a:off x="2076600" y="60024"/>
            <a:ext cx="6830943" cy="720274"/>
          </a:xfrm>
          <a:prstGeom prst="rect">
            <a:avLst/>
          </a:prstGeom>
          <a:noFill/>
          <a:ln w="9525">
            <a:noFill/>
            <a:miter lim="800000"/>
            <a:headEnd/>
            <a:tailEnd/>
          </a:ln>
        </p:spPr>
        <p:txBody>
          <a:bodyPr anchor="ctr">
            <a:prstTxWarp prst="textNoShape">
              <a:avLst/>
            </a:prstTxWarp>
          </a:bodyPr>
          <a:lstStyle/>
          <a:p>
            <a:pPr algn="ctr"/>
            <a:r>
              <a:rPr lang="en-US" sz="3200" dirty="0"/>
              <a:t>Considerations for sources and sinks</a:t>
            </a:r>
            <a:endParaRPr lang="en-US" sz="3200" i="1" dirty="0"/>
          </a:p>
        </p:txBody>
      </p:sp>
      <p:sp>
        <p:nvSpPr>
          <p:cNvPr id="8" name="TextBox 7">
            <a:extLst>
              <a:ext uri="{FF2B5EF4-FFF2-40B4-BE49-F238E27FC236}">
                <a16:creationId xmlns:a16="http://schemas.microsoft.com/office/drawing/2014/main" id="{8018D57F-9153-5844-9F42-41B4E57F788D}"/>
              </a:ext>
            </a:extLst>
          </p:cNvPr>
          <p:cNvSpPr txBox="1"/>
          <p:nvPr/>
        </p:nvSpPr>
        <p:spPr>
          <a:xfrm>
            <a:off x="345974" y="899425"/>
            <a:ext cx="8364618" cy="1785104"/>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If we don’t specify sources/sinks for our new passive tracer, it will simply be transported by MPAS, and it will have no impact on the rest of the simulation</a:t>
            </a:r>
          </a:p>
          <a:p>
            <a:pPr marL="342900" indent="-342900">
              <a:spcBef>
                <a:spcPts val="600"/>
              </a:spcBef>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I.e., all other prognostic fields should be the same whether the passive tracer is present or not!</a:t>
            </a:r>
          </a:p>
        </p:txBody>
      </p:sp>
      <p:pic>
        <p:nvPicPr>
          <p:cNvPr id="4" name="checkerboard2.avi" descr="checkerboard2.avi">
            <a:hlinkClick r:id="" action="ppaction://media"/>
            <a:extLst>
              <a:ext uri="{FF2B5EF4-FFF2-40B4-BE49-F238E27FC236}">
                <a16:creationId xmlns:a16="http://schemas.microsoft.com/office/drawing/2014/main" id="{83365314-719B-7D70-3754-F7CBA05553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0883" y="2643315"/>
            <a:ext cx="6654800" cy="3695700"/>
          </a:xfrm>
          <a:prstGeom prst="rect">
            <a:avLst/>
          </a:prstGeom>
        </p:spPr>
      </p:pic>
    </p:spTree>
    <p:extLst>
      <p:ext uri="{BB962C8B-B14F-4D97-AF65-F5344CB8AC3E}">
        <p14:creationId xmlns:p14="http://schemas.microsoft.com/office/powerpoint/2010/main" val="302204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BD27C2-9D98-DE46-9856-77738E6C9083}"/>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5532821-C99D-8344-B994-BE928C25BE32}" type="slidenum">
              <a:rPr lang="en-US" altLang="en-US" sz="1200">
                <a:solidFill>
                  <a:schemeClr val="bg1"/>
                </a:solidFill>
              </a:rPr>
              <a:pPr eaLnBrk="1" hangingPunct="1"/>
              <a:t>11</a:t>
            </a:fld>
            <a:endParaRPr lang="en-US" altLang="en-US" sz="1200" dirty="0">
              <a:solidFill>
                <a:schemeClr val="bg1"/>
              </a:solidFill>
            </a:endParaRPr>
          </a:p>
        </p:txBody>
      </p:sp>
      <p:sp>
        <p:nvSpPr>
          <p:cNvPr id="5" name="Rectangle 9">
            <a:extLst>
              <a:ext uri="{FF2B5EF4-FFF2-40B4-BE49-F238E27FC236}">
                <a16:creationId xmlns:a16="http://schemas.microsoft.com/office/drawing/2014/main" id="{285A6458-4A26-D249-8989-4EB4DD852EDD}"/>
              </a:ext>
            </a:extLst>
          </p:cNvPr>
          <p:cNvSpPr>
            <a:spLocks noChangeArrowheads="1"/>
          </p:cNvSpPr>
          <p:nvPr/>
        </p:nvSpPr>
        <p:spPr bwMode="auto">
          <a:xfrm>
            <a:off x="2076600" y="60024"/>
            <a:ext cx="6830943" cy="720274"/>
          </a:xfrm>
          <a:prstGeom prst="rect">
            <a:avLst/>
          </a:prstGeom>
          <a:noFill/>
          <a:ln w="9525">
            <a:noFill/>
            <a:miter lim="800000"/>
            <a:headEnd/>
            <a:tailEnd/>
          </a:ln>
        </p:spPr>
        <p:txBody>
          <a:bodyPr anchor="ctr">
            <a:prstTxWarp prst="textNoShape">
              <a:avLst/>
            </a:prstTxWarp>
          </a:bodyPr>
          <a:lstStyle/>
          <a:p>
            <a:pPr algn="ctr"/>
            <a:r>
              <a:rPr lang="en-US" sz="3200" dirty="0"/>
              <a:t>Considerations for sources and sinks</a:t>
            </a:r>
            <a:endParaRPr lang="en-US" sz="3200" i="1" dirty="0"/>
          </a:p>
        </p:txBody>
      </p:sp>
      <p:sp>
        <p:nvSpPr>
          <p:cNvPr id="8" name="TextBox 7">
            <a:extLst>
              <a:ext uri="{FF2B5EF4-FFF2-40B4-BE49-F238E27FC236}">
                <a16:creationId xmlns:a16="http://schemas.microsoft.com/office/drawing/2014/main" id="{8018D57F-9153-5844-9F42-41B4E57F788D}"/>
              </a:ext>
            </a:extLst>
          </p:cNvPr>
          <p:cNvSpPr txBox="1"/>
          <p:nvPr/>
        </p:nvSpPr>
        <p:spPr>
          <a:xfrm>
            <a:off x="345974" y="973567"/>
            <a:ext cx="8364618" cy="1107996"/>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But, we can specify sources/sinks if we like…</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As with the tracer and its tendency, we will need to define the source/sink field in the </a:t>
            </a:r>
            <a:r>
              <a:rPr lang="en-US" sz="2200" dirty="0" err="1">
                <a:latin typeface="Courier" pitchFamily="2" charset="0"/>
                <a:ea typeface="Helvetica Neue" panose="02000503000000020004" pitchFamily="2" charset="0"/>
                <a:cs typeface="Helvetica Neue" panose="02000503000000020004" pitchFamily="2" charset="0"/>
              </a:rPr>
              <a:t>Registry.xml</a:t>
            </a:r>
            <a:r>
              <a:rPr lang="en-US" sz="2200" dirty="0">
                <a:latin typeface="Courier" pitchFamily="2" charset="0"/>
                <a:ea typeface="Helvetica Neue" panose="02000503000000020004" pitchFamily="2" charset="0"/>
                <a:cs typeface="Helvetica Neue" panose="02000503000000020004" pitchFamily="2"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file of the model</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Rectangle 5">
            <a:extLst>
              <a:ext uri="{FF2B5EF4-FFF2-40B4-BE49-F238E27FC236}">
                <a16:creationId xmlns:a16="http://schemas.microsoft.com/office/drawing/2014/main" id="{C0BC485A-0A82-A040-8034-306AD2B811FF}"/>
              </a:ext>
            </a:extLst>
          </p:cNvPr>
          <p:cNvSpPr>
            <a:spLocks noChangeArrowheads="1"/>
          </p:cNvSpPr>
          <p:nvPr/>
        </p:nvSpPr>
        <p:spPr bwMode="auto">
          <a:xfrm>
            <a:off x="480999" y="2217868"/>
            <a:ext cx="8426544" cy="1226169"/>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Rectangle 2">
            <a:extLst>
              <a:ext uri="{FF2B5EF4-FFF2-40B4-BE49-F238E27FC236}">
                <a16:creationId xmlns:a16="http://schemas.microsoft.com/office/drawing/2014/main" id="{9D432A4B-B291-B84A-9DD6-FA8E8E443690}"/>
              </a:ext>
            </a:extLst>
          </p:cNvPr>
          <p:cNvSpPr>
            <a:spLocks/>
          </p:cNvSpPr>
          <p:nvPr/>
        </p:nvSpPr>
        <p:spPr bwMode="auto">
          <a:xfrm>
            <a:off x="559685" y="2302274"/>
            <a:ext cx="8324065" cy="105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1600" dirty="0">
                <a:latin typeface="Courier" pitchFamily="2" charset="0"/>
              </a:rPr>
              <a:t>&lt;</a:t>
            </a:r>
            <a:r>
              <a:rPr lang="en-US" sz="1600" dirty="0" err="1">
                <a:latin typeface="Courier" pitchFamily="2" charset="0"/>
              </a:rPr>
              <a:t>var</a:t>
            </a:r>
            <a:r>
              <a:rPr lang="en-US" sz="1600" dirty="0">
                <a:latin typeface="Courier" pitchFamily="2" charset="0"/>
              </a:rPr>
              <a:t> name="</a:t>
            </a:r>
            <a:r>
              <a:rPr lang="en-US" sz="1600" dirty="0" err="1">
                <a:latin typeface="Courier" pitchFamily="2" charset="0"/>
              </a:rPr>
              <a:t>radonprod</a:t>
            </a:r>
            <a:r>
              <a:rPr lang="en-US" sz="1600" dirty="0">
                <a:latin typeface="Courier" pitchFamily="2" charset="0"/>
              </a:rPr>
              <a:t>" type="real”</a:t>
            </a:r>
          </a:p>
          <a:p>
            <a:r>
              <a:rPr lang="en-US" sz="1600" dirty="0">
                <a:latin typeface="Courier" pitchFamily="2" charset="0"/>
              </a:rPr>
              <a:t>     dimensions="</a:t>
            </a:r>
            <a:r>
              <a:rPr lang="en-US" sz="1600" dirty="0" err="1">
                <a:latin typeface="Courier" pitchFamily="2" charset="0"/>
              </a:rPr>
              <a:t>nVertLevels</a:t>
            </a:r>
            <a:r>
              <a:rPr lang="en-US" sz="1600" dirty="0">
                <a:latin typeface="Courier" pitchFamily="2" charset="0"/>
              </a:rPr>
              <a:t> </a:t>
            </a:r>
            <a:r>
              <a:rPr lang="en-US" sz="1600" dirty="0" err="1">
                <a:latin typeface="Courier" pitchFamily="2" charset="0"/>
              </a:rPr>
              <a:t>nCells</a:t>
            </a:r>
            <a:r>
              <a:rPr lang="en-US" sz="1600" dirty="0">
                <a:latin typeface="Courier" pitchFamily="2" charset="0"/>
              </a:rPr>
              <a:t> Time”</a:t>
            </a:r>
          </a:p>
          <a:p>
            <a:r>
              <a:rPr lang="en-US" sz="1600" dirty="0">
                <a:latin typeface="Courier" pitchFamily="2" charset="0"/>
              </a:rPr>
              <a:t>     units="kg m^{-2} s^{-1}"</a:t>
            </a:r>
          </a:p>
          <a:p>
            <a:r>
              <a:rPr lang="en-US" sz="1600" dirty="0">
                <a:latin typeface="Courier" pitchFamily="2" charset="0"/>
              </a:rPr>
              <a:t>     description="Radon gas areal production rate" /&gt;</a:t>
            </a:r>
          </a:p>
        </p:txBody>
      </p:sp>
      <p:sp>
        <p:nvSpPr>
          <p:cNvPr id="9" name="Rectangle 8">
            <a:extLst>
              <a:ext uri="{FF2B5EF4-FFF2-40B4-BE49-F238E27FC236}">
                <a16:creationId xmlns:a16="http://schemas.microsoft.com/office/drawing/2014/main" id="{3E2C6B1B-A17B-DF47-83FB-F5B8C4F4F571}"/>
              </a:ext>
            </a:extLst>
          </p:cNvPr>
          <p:cNvSpPr>
            <a:spLocks noChangeArrowheads="1"/>
          </p:cNvSpPr>
          <p:nvPr/>
        </p:nvSpPr>
        <p:spPr bwMode="auto">
          <a:xfrm>
            <a:off x="489345" y="3623041"/>
            <a:ext cx="8143875" cy="1241348"/>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0" name="Rectangle 2">
            <a:extLst>
              <a:ext uri="{FF2B5EF4-FFF2-40B4-BE49-F238E27FC236}">
                <a16:creationId xmlns:a16="http://schemas.microsoft.com/office/drawing/2014/main" id="{B04FE063-B4A5-8146-B46B-81964C01B392}"/>
              </a:ext>
            </a:extLst>
          </p:cNvPr>
          <p:cNvSpPr>
            <a:spLocks/>
          </p:cNvSpPr>
          <p:nvPr/>
        </p:nvSpPr>
        <p:spPr bwMode="auto">
          <a:xfrm>
            <a:off x="598663" y="3711231"/>
            <a:ext cx="7943117" cy="104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The source/sink field can be a regular variable in the </a:t>
            </a:r>
            <a:r>
              <a:rPr lang="en-US" altLang="en-US" sz="2200" dirty="0" err="1">
                <a:solidFill>
                  <a:srgbClr val="1F497D"/>
                </a:solidFill>
                <a:latin typeface="Helvetica Neue" panose="02000503000000020004" pitchFamily="2" charset="0"/>
                <a:sym typeface="Helvetica" pitchFamily="2" charset="0"/>
              </a:rPr>
              <a:t>Registry.xml</a:t>
            </a:r>
            <a:r>
              <a:rPr lang="en-US" altLang="en-US" sz="2200" dirty="0">
                <a:solidFill>
                  <a:srgbClr val="1F497D"/>
                </a:solidFill>
                <a:latin typeface="Helvetica Neue" panose="02000503000000020004" pitchFamily="2" charset="0"/>
                <a:sym typeface="Helvetica" pitchFamily="2" charset="0"/>
              </a:rPr>
              <a:t> file – there’s no need to add it to any special place like a scalars variable array</a:t>
            </a:r>
          </a:p>
        </p:txBody>
      </p:sp>
      <p:sp>
        <p:nvSpPr>
          <p:cNvPr id="11" name="Rectangle 10">
            <a:extLst>
              <a:ext uri="{FF2B5EF4-FFF2-40B4-BE49-F238E27FC236}">
                <a16:creationId xmlns:a16="http://schemas.microsoft.com/office/drawing/2014/main" id="{A3DE428A-AFB8-2D4F-8034-28B2737EECC6}"/>
              </a:ext>
            </a:extLst>
          </p:cNvPr>
          <p:cNvSpPr>
            <a:spLocks noChangeArrowheads="1"/>
          </p:cNvSpPr>
          <p:nvPr/>
        </p:nvSpPr>
        <p:spPr bwMode="auto">
          <a:xfrm>
            <a:off x="489345" y="5032256"/>
            <a:ext cx="8143875" cy="1241348"/>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2" name="Rectangle 2">
            <a:extLst>
              <a:ext uri="{FF2B5EF4-FFF2-40B4-BE49-F238E27FC236}">
                <a16:creationId xmlns:a16="http://schemas.microsoft.com/office/drawing/2014/main" id="{FEEF2FD0-FA87-FD47-AFDD-C6A74DCA3C60}"/>
              </a:ext>
            </a:extLst>
          </p:cNvPr>
          <p:cNvSpPr>
            <a:spLocks/>
          </p:cNvSpPr>
          <p:nvPr/>
        </p:nvSpPr>
        <p:spPr bwMode="auto">
          <a:xfrm>
            <a:off x="598663" y="5120446"/>
            <a:ext cx="7943117" cy="104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The units of the source/sink can be whatever is needed. We will only need to convert these units to kg m</a:t>
            </a:r>
            <a:r>
              <a:rPr lang="en-US" altLang="en-US" sz="2200" baseline="30000" dirty="0">
                <a:solidFill>
                  <a:srgbClr val="1F497D"/>
                </a:solidFill>
                <a:latin typeface="Helvetica Neue" panose="02000503000000020004" pitchFamily="2" charset="0"/>
                <a:sym typeface="Helvetica" pitchFamily="2" charset="0"/>
              </a:rPr>
              <a:t>-3</a:t>
            </a:r>
            <a:r>
              <a:rPr lang="en-US" altLang="en-US" sz="2200" dirty="0">
                <a:solidFill>
                  <a:srgbClr val="1F497D"/>
                </a:solidFill>
                <a:latin typeface="Helvetica Neue" panose="02000503000000020004" pitchFamily="2" charset="0"/>
                <a:sym typeface="Helvetica" pitchFamily="2" charset="0"/>
              </a:rPr>
              <a:t> s</a:t>
            </a:r>
            <a:r>
              <a:rPr lang="en-US" altLang="en-US" sz="2200" baseline="30000" dirty="0">
                <a:solidFill>
                  <a:srgbClr val="1F497D"/>
                </a:solidFill>
                <a:latin typeface="Helvetica Neue" panose="02000503000000020004" pitchFamily="2" charset="0"/>
                <a:sym typeface="Helvetica" pitchFamily="2" charset="0"/>
              </a:rPr>
              <a:t>-1</a:t>
            </a:r>
            <a:r>
              <a:rPr lang="en-US" altLang="en-US" sz="2200" dirty="0">
                <a:solidFill>
                  <a:srgbClr val="1F497D"/>
                </a:solidFill>
                <a:latin typeface="Helvetica Neue" panose="02000503000000020004" pitchFamily="2" charset="0"/>
                <a:sym typeface="Helvetica" pitchFamily="2" charset="0"/>
              </a:rPr>
              <a:t> when applying the source/sink!</a:t>
            </a:r>
          </a:p>
        </p:txBody>
      </p:sp>
    </p:spTree>
    <p:extLst>
      <p:ext uri="{BB962C8B-B14F-4D97-AF65-F5344CB8AC3E}">
        <p14:creationId xmlns:p14="http://schemas.microsoft.com/office/powerpoint/2010/main" val="145476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BD27C2-9D98-DE46-9856-77738E6C9083}"/>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5532821-C99D-8344-B994-BE928C25BE32}" type="slidenum">
              <a:rPr lang="en-US" altLang="en-US" sz="1200">
                <a:solidFill>
                  <a:schemeClr val="bg1"/>
                </a:solidFill>
              </a:rPr>
              <a:pPr eaLnBrk="1" hangingPunct="1"/>
              <a:t>12</a:t>
            </a:fld>
            <a:endParaRPr lang="en-US" altLang="en-US" sz="1200" dirty="0">
              <a:solidFill>
                <a:schemeClr val="bg1"/>
              </a:solidFill>
            </a:endParaRPr>
          </a:p>
        </p:txBody>
      </p:sp>
      <p:sp>
        <p:nvSpPr>
          <p:cNvPr id="5" name="Rectangle 9">
            <a:extLst>
              <a:ext uri="{FF2B5EF4-FFF2-40B4-BE49-F238E27FC236}">
                <a16:creationId xmlns:a16="http://schemas.microsoft.com/office/drawing/2014/main" id="{285A6458-4A26-D249-8989-4EB4DD852EDD}"/>
              </a:ext>
            </a:extLst>
          </p:cNvPr>
          <p:cNvSpPr>
            <a:spLocks noChangeArrowheads="1"/>
          </p:cNvSpPr>
          <p:nvPr/>
        </p:nvSpPr>
        <p:spPr bwMode="auto">
          <a:xfrm>
            <a:off x="2076600" y="60024"/>
            <a:ext cx="6830943" cy="720274"/>
          </a:xfrm>
          <a:prstGeom prst="rect">
            <a:avLst/>
          </a:prstGeom>
          <a:noFill/>
          <a:ln w="9525">
            <a:noFill/>
            <a:miter lim="800000"/>
            <a:headEnd/>
            <a:tailEnd/>
          </a:ln>
        </p:spPr>
        <p:txBody>
          <a:bodyPr anchor="ctr">
            <a:prstTxWarp prst="textNoShape">
              <a:avLst/>
            </a:prstTxWarp>
          </a:bodyPr>
          <a:lstStyle/>
          <a:p>
            <a:pPr algn="ctr"/>
            <a:r>
              <a:rPr lang="en-US" sz="3200" dirty="0"/>
              <a:t>Considerations for sources and sinks</a:t>
            </a:r>
            <a:endParaRPr lang="en-US" sz="3200" i="1" dirty="0"/>
          </a:p>
        </p:txBody>
      </p:sp>
      <p:sp>
        <p:nvSpPr>
          <p:cNvPr id="8" name="TextBox 7">
            <a:extLst>
              <a:ext uri="{FF2B5EF4-FFF2-40B4-BE49-F238E27FC236}">
                <a16:creationId xmlns:a16="http://schemas.microsoft.com/office/drawing/2014/main" id="{8018D57F-9153-5844-9F42-41B4E57F788D}"/>
              </a:ext>
            </a:extLst>
          </p:cNvPr>
          <p:cNvSpPr txBox="1"/>
          <p:nvPr/>
        </p:nvSpPr>
        <p:spPr>
          <a:xfrm>
            <a:off x="345974" y="973567"/>
            <a:ext cx="8364618" cy="1107996"/>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Where can we set the sources/sinks for our passive scalar?</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If time-invariant, the simplest would be to specify them in the initialization routine for MPAS, </a:t>
            </a:r>
            <a:r>
              <a:rPr lang="en-US" sz="2200" dirty="0" err="1">
                <a:latin typeface="Courier" pitchFamily="2" charset="0"/>
                <a:ea typeface="Helvetica Neue" panose="02000503000000020004" pitchFamily="2" charset="0"/>
                <a:cs typeface="Helvetica Neue" panose="02000503000000020004" pitchFamily="2" charset="0"/>
              </a:rPr>
              <a:t>atm_core_init</a:t>
            </a:r>
            <a:r>
              <a:rPr lang="en-US" sz="2200" dirty="0">
                <a:latin typeface="Courier" pitchFamily="2" charset="0"/>
                <a:ea typeface="Helvetica Neue" panose="02000503000000020004" pitchFamily="2" charset="0"/>
                <a:cs typeface="Helvetica Neue" panose="02000503000000020004" pitchFamily="2" charset="0"/>
              </a:rPr>
              <a:t>(…)</a:t>
            </a:r>
            <a:endParaRPr lang="en-US" sz="2000" dirty="0">
              <a:latin typeface="Courier" pitchFamily="2" charset="0"/>
              <a:ea typeface="Helvetica Neue" panose="02000503000000020004" pitchFamily="2" charset="0"/>
              <a:cs typeface="Helvetica Neue" panose="02000503000000020004" pitchFamily="2" charset="0"/>
            </a:endParaRPr>
          </a:p>
        </p:txBody>
      </p:sp>
      <p:sp>
        <p:nvSpPr>
          <p:cNvPr id="6" name="Rectangle 5">
            <a:extLst>
              <a:ext uri="{FF2B5EF4-FFF2-40B4-BE49-F238E27FC236}">
                <a16:creationId xmlns:a16="http://schemas.microsoft.com/office/drawing/2014/main" id="{C0BC485A-0A82-A040-8034-306AD2B811FF}"/>
              </a:ext>
            </a:extLst>
          </p:cNvPr>
          <p:cNvSpPr>
            <a:spLocks noChangeArrowheads="1"/>
          </p:cNvSpPr>
          <p:nvPr/>
        </p:nvSpPr>
        <p:spPr bwMode="auto">
          <a:xfrm>
            <a:off x="112542" y="2069206"/>
            <a:ext cx="8868365" cy="4260399"/>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Rectangle 2">
            <a:extLst>
              <a:ext uri="{FF2B5EF4-FFF2-40B4-BE49-F238E27FC236}">
                <a16:creationId xmlns:a16="http://schemas.microsoft.com/office/drawing/2014/main" id="{9D432A4B-B291-B84A-9DD6-FA8E8E443690}"/>
              </a:ext>
            </a:extLst>
          </p:cNvPr>
          <p:cNvSpPr>
            <a:spLocks/>
          </p:cNvSpPr>
          <p:nvPr/>
        </p:nvSpPr>
        <p:spPr bwMode="auto">
          <a:xfrm>
            <a:off x="275634" y="2165653"/>
            <a:ext cx="8634932" cy="417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1800" dirty="0">
                <a:latin typeface="Courier" pitchFamily="2" charset="0"/>
              </a:rPr>
              <a:t>call </a:t>
            </a:r>
            <a:r>
              <a:rPr lang="en-US" sz="1800" dirty="0" err="1">
                <a:latin typeface="Courier" pitchFamily="2" charset="0"/>
              </a:rPr>
              <a:t>mpas_pool_get_array</a:t>
            </a:r>
            <a:r>
              <a:rPr lang="en-US" sz="1800" dirty="0">
                <a:latin typeface="Courier" pitchFamily="2" charset="0"/>
              </a:rPr>
              <a:t>(</a:t>
            </a:r>
            <a:r>
              <a:rPr lang="en-US" sz="1800" dirty="0" err="1">
                <a:latin typeface="Courier" pitchFamily="2" charset="0"/>
              </a:rPr>
              <a:t>tend_physics</a:t>
            </a:r>
            <a:r>
              <a:rPr lang="en-US" sz="1800" dirty="0">
                <a:latin typeface="Courier" pitchFamily="2" charset="0"/>
              </a:rPr>
              <a:t>, '</a:t>
            </a:r>
            <a:r>
              <a:rPr lang="en-US" sz="1800" dirty="0" err="1">
                <a:latin typeface="Courier" pitchFamily="2" charset="0"/>
              </a:rPr>
              <a:t>radonprod</a:t>
            </a:r>
            <a:r>
              <a:rPr lang="en-US" sz="1800" dirty="0">
                <a:latin typeface="Courier" pitchFamily="2" charset="0"/>
              </a:rPr>
              <a:t>', </a:t>
            </a:r>
            <a:r>
              <a:rPr lang="en-US" sz="1800" dirty="0" err="1">
                <a:latin typeface="Courier" pitchFamily="2" charset="0"/>
              </a:rPr>
              <a:t>radonprod</a:t>
            </a:r>
            <a:r>
              <a:rPr lang="en-US" sz="1800" dirty="0">
                <a:latin typeface="Courier" pitchFamily="2" charset="0"/>
              </a:rPr>
              <a:t>)</a:t>
            </a:r>
          </a:p>
          <a:p>
            <a:r>
              <a:rPr lang="en-US" sz="1800" dirty="0">
                <a:latin typeface="Courier" pitchFamily="2" charset="0"/>
              </a:rPr>
              <a:t>call </a:t>
            </a:r>
            <a:r>
              <a:rPr lang="en-US" sz="1800" dirty="0" err="1">
                <a:latin typeface="Courier" pitchFamily="2" charset="0"/>
              </a:rPr>
              <a:t>mpas_pool_get_array</a:t>
            </a:r>
            <a:r>
              <a:rPr lang="en-US" sz="1800" dirty="0">
                <a:latin typeface="Courier" pitchFamily="2" charset="0"/>
              </a:rPr>
              <a:t>(</a:t>
            </a:r>
            <a:r>
              <a:rPr lang="en-US" sz="1800" dirty="0" err="1">
                <a:latin typeface="Courier" pitchFamily="2" charset="0"/>
              </a:rPr>
              <a:t>sfc_input</a:t>
            </a:r>
            <a:r>
              <a:rPr lang="en-US" sz="1800" dirty="0">
                <a:latin typeface="Courier" pitchFamily="2" charset="0"/>
              </a:rPr>
              <a:t>, '</a:t>
            </a:r>
            <a:r>
              <a:rPr lang="en-US" sz="1800" dirty="0" err="1">
                <a:latin typeface="Courier" pitchFamily="2" charset="0"/>
              </a:rPr>
              <a:t>ivgtyp</a:t>
            </a:r>
            <a:r>
              <a:rPr lang="en-US" sz="1800" dirty="0">
                <a:latin typeface="Courier" pitchFamily="2" charset="0"/>
              </a:rPr>
              <a:t>', </a:t>
            </a:r>
            <a:r>
              <a:rPr lang="en-US" sz="1800" dirty="0" err="1">
                <a:latin typeface="Courier" pitchFamily="2" charset="0"/>
              </a:rPr>
              <a:t>ivgtyp</a:t>
            </a:r>
            <a:r>
              <a:rPr lang="en-US" sz="1800" dirty="0">
                <a:latin typeface="Courier" pitchFamily="2" charset="0"/>
              </a:rPr>
              <a:t>)</a:t>
            </a:r>
          </a:p>
          <a:p>
            <a:endParaRPr lang="en-US" sz="1800" dirty="0">
              <a:latin typeface="Courier" pitchFamily="2" charset="0"/>
            </a:endParaRPr>
          </a:p>
          <a:p>
            <a:r>
              <a:rPr lang="en-US" sz="1800" dirty="0" err="1">
                <a:latin typeface="Courier" pitchFamily="2" charset="0"/>
              </a:rPr>
              <a:t>radonprod</a:t>
            </a:r>
            <a:r>
              <a:rPr lang="en-US" sz="1800" dirty="0">
                <a:latin typeface="Courier" pitchFamily="2" charset="0"/>
              </a:rPr>
              <a:t>(:,:) = 0.0_RKIND</a:t>
            </a:r>
          </a:p>
          <a:p>
            <a:r>
              <a:rPr lang="en-US" sz="1800" dirty="0">
                <a:latin typeface="Courier" pitchFamily="2" charset="0"/>
              </a:rPr>
              <a:t>do </a:t>
            </a:r>
            <a:r>
              <a:rPr lang="en-US" sz="1800" dirty="0" err="1">
                <a:latin typeface="Courier" pitchFamily="2" charset="0"/>
              </a:rPr>
              <a:t>iCell</a:t>
            </a:r>
            <a:r>
              <a:rPr lang="en-US" sz="1800" dirty="0">
                <a:latin typeface="Courier" pitchFamily="2" charset="0"/>
              </a:rPr>
              <a:t>=1,nCells</a:t>
            </a:r>
          </a:p>
          <a:p>
            <a:r>
              <a:rPr lang="en-US" sz="1800" dirty="0">
                <a:latin typeface="Courier" pitchFamily="2" charset="0"/>
              </a:rPr>
              <a:t>   ! Assume that vegetation category 17 is water</a:t>
            </a:r>
          </a:p>
          <a:p>
            <a:r>
              <a:rPr lang="en-US" sz="1800" dirty="0">
                <a:latin typeface="Courier" pitchFamily="2" charset="0"/>
              </a:rPr>
              <a:t>   ! (true for MODIS land use, not true for USGS)</a:t>
            </a:r>
          </a:p>
          <a:p>
            <a:r>
              <a:rPr lang="en-US" sz="1800" dirty="0">
                <a:latin typeface="Courier" pitchFamily="2" charset="0"/>
              </a:rPr>
              <a:t>   if (</a:t>
            </a:r>
            <a:r>
              <a:rPr lang="en-US" sz="1800" dirty="0" err="1">
                <a:latin typeface="Courier" pitchFamily="2" charset="0"/>
              </a:rPr>
              <a:t>ivgtyp</a:t>
            </a:r>
            <a:r>
              <a:rPr lang="en-US" sz="1800" dirty="0">
                <a:latin typeface="Courier" pitchFamily="2" charset="0"/>
              </a:rPr>
              <a:t>(</a:t>
            </a:r>
            <a:r>
              <a:rPr lang="en-US" sz="1800" dirty="0" err="1">
                <a:latin typeface="Courier" pitchFamily="2" charset="0"/>
              </a:rPr>
              <a:t>iCell</a:t>
            </a:r>
            <a:r>
              <a:rPr lang="en-US" sz="1800" dirty="0">
                <a:latin typeface="Courier" pitchFamily="2" charset="0"/>
              </a:rPr>
              <a:t>) == 17) then</a:t>
            </a:r>
          </a:p>
          <a:p>
            <a:r>
              <a:rPr lang="en-US" sz="1800" dirty="0">
                <a:latin typeface="Courier" pitchFamily="2" charset="0"/>
              </a:rPr>
              <a:t>      ! 1 g/m^2/day destruction over water</a:t>
            </a:r>
          </a:p>
          <a:p>
            <a:r>
              <a:rPr lang="en-US" sz="1800" dirty="0">
                <a:latin typeface="Courier" pitchFamily="2" charset="0"/>
              </a:rPr>
              <a:t>      </a:t>
            </a:r>
            <a:r>
              <a:rPr lang="en-US" sz="1800" dirty="0" err="1">
                <a:latin typeface="Courier" pitchFamily="2" charset="0"/>
              </a:rPr>
              <a:t>radonprod</a:t>
            </a:r>
            <a:r>
              <a:rPr lang="en-US" sz="1800" dirty="0">
                <a:latin typeface="Courier" pitchFamily="2" charset="0"/>
              </a:rPr>
              <a:t>(1,iCell) = -0.001 / 86400.0</a:t>
            </a:r>
          </a:p>
          <a:p>
            <a:r>
              <a:rPr lang="en-US" sz="1800" dirty="0">
                <a:latin typeface="Courier" pitchFamily="2" charset="0"/>
              </a:rPr>
              <a:t>   else</a:t>
            </a:r>
          </a:p>
          <a:p>
            <a:r>
              <a:rPr lang="en-US" sz="1800" dirty="0">
                <a:latin typeface="Courier" pitchFamily="2" charset="0"/>
              </a:rPr>
              <a:t>      ! 2 g/m^2/day production over land</a:t>
            </a:r>
          </a:p>
          <a:p>
            <a:r>
              <a:rPr lang="en-US" sz="1800" dirty="0">
                <a:latin typeface="Courier" pitchFamily="2" charset="0"/>
              </a:rPr>
              <a:t>      </a:t>
            </a:r>
            <a:r>
              <a:rPr lang="en-US" sz="1800" dirty="0" err="1">
                <a:latin typeface="Courier" pitchFamily="2" charset="0"/>
              </a:rPr>
              <a:t>radonprod</a:t>
            </a:r>
            <a:r>
              <a:rPr lang="en-US" sz="1800" dirty="0">
                <a:latin typeface="Courier" pitchFamily="2" charset="0"/>
              </a:rPr>
              <a:t>(1,iCell) = 0.002 / 86400.0</a:t>
            </a:r>
          </a:p>
          <a:p>
            <a:r>
              <a:rPr lang="en-US" sz="1800" dirty="0">
                <a:latin typeface="Courier" pitchFamily="2" charset="0"/>
              </a:rPr>
              <a:t>   end if</a:t>
            </a:r>
          </a:p>
          <a:p>
            <a:r>
              <a:rPr lang="en-US" sz="1800" dirty="0">
                <a:latin typeface="Courier" pitchFamily="2" charset="0"/>
              </a:rPr>
              <a:t>end do</a:t>
            </a:r>
          </a:p>
        </p:txBody>
      </p:sp>
    </p:spTree>
    <p:extLst>
      <p:ext uri="{BB962C8B-B14F-4D97-AF65-F5344CB8AC3E}">
        <p14:creationId xmlns:p14="http://schemas.microsoft.com/office/powerpoint/2010/main" val="390199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BD27C2-9D98-DE46-9856-77738E6C9083}"/>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5532821-C99D-8344-B994-BE928C25BE32}" type="slidenum">
              <a:rPr lang="en-US" altLang="en-US" sz="1200">
                <a:solidFill>
                  <a:schemeClr val="bg1"/>
                </a:solidFill>
              </a:rPr>
              <a:pPr eaLnBrk="1" hangingPunct="1"/>
              <a:t>13</a:t>
            </a:fld>
            <a:endParaRPr lang="en-US" altLang="en-US" sz="1200" dirty="0">
              <a:solidFill>
                <a:schemeClr val="bg1"/>
              </a:solidFill>
            </a:endParaRPr>
          </a:p>
        </p:txBody>
      </p:sp>
      <p:sp>
        <p:nvSpPr>
          <p:cNvPr id="5" name="Rectangle 9">
            <a:extLst>
              <a:ext uri="{FF2B5EF4-FFF2-40B4-BE49-F238E27FC236}">
                <a16:creationId xmlns:a16="http://schemas.microsoft.com/office/drawing/2014/main" id="{285A6458-4A26-D249-8989-4EB4DD852EDD}"/>
              </a:ext>
            </a:extLst>
          </p:cNvPr>
          <p:cNvSpPr>
            <a:spLocks noChangeArrowheads="1"/>
          </p:cNvSpPr>
          <p:nvPr/>
        </p:nvSpPr>
        <p:spPr bwMode="auto">
          <a:xfrm>
            <a:off x="2076600" y="60024"/>
            <a:ext cx="6830943" cy="720274"/>
          </a:xfrm>
          <a:prstGeom prst="rect">
            <a:avLst/>
          </a:prstGeom>
          <a:noFill/>
          <a:ln w="9525">
            <a:noFill/>
            <a:miter lim="800000"/>
            <a:headEnd/>
            <a:tailEnd/>
          </a:ln>
        </p:spPr>
        <p:txBody>
          <a:bodyPr anchor="ctr">
            <a:prstTxWarp prst="textNoShape">
              <a:avLst/>
            </a:prstTxWarp>
          </a:bodyPr>
          <a:lstStyle/>
          <a:p>
            <a:pPr algn="ctr"/>
            <a:r>
              <a:rPr lang="en-US" sz="3200" dirty="0"/>
              <a:t>Considerations for sources and sinks</a:t>
            </a:r>
            <a:endParaRPr lang="en-US" sz="3200" i="1" dirty="0"/>
          </a:p>
        </p:txBody>
      </p:sp>
      <p:sp>
        <p:nvSpPr>
          <p:cNvPr id="8" name="TextBox 7">
            <a:extLst>
              <a:ext uri="{FF2B5EF4-FFF2-40B4-BE49-F238E27FC236}">
                <a16:creationId xmlns:a16="http://schemas.microsoft.com/office/drawing/2014/main" id="{8018D57F-9153-5844-9F42-41B4E57F788D}"/>
              </a:ext>
            </a:extLst>
          </p:cNvPr>
          <p:cNvSpPr txBox="1"/>
          <p:nvPr/>
        </p:nvSpPr>
        <p:spPr>
          <a:xfrm>
            <a:off x="345974" y="973567"/>
            <a:ext cx="8364618" cy="1107996"/>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Regardless of how we get the source/sink field, we can to set the tracer tendency based on this field in the </a:t>
            </a:r>
            <a:r>
              <a:rPr lang="en-US" sz="2200" dirty="0" err="1">
                <a:latin typeface="Courier" pitchFamily="2" charset="0"/>
                <a:ea typeface="Helvetica Neue" panose="02000503000000020004" pitchFamily="2" charset="0"/>
                <a:cs typeface="Helvetica Neue" panose="02000503000000020004" pitchFamily="2" charset="0"/>
              </a:rPr>
              <a:t>physics_get_tend</a:t>
            </a:r>
            <a:r>
              <a:rPr lang="en-US" sz="2200" dirty="0">
                <a:latin typeface="Courier" pitchFamily="2" charset="0"/>
                <a:ea typeface="Helvetica Neue" panose="02000503000000020004" pitchFamily="2" charset="0"/>
                <a:cs typeface="Helvetica Neue" panose="02000503000000020004" pitchFamily="2"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routine</a:t>
            </a:r>
            <a:endParaRPr lang="en-US" sz="2000" dirty="0">
              <a:latin typeface="Courier" pitchFamily="2" charset="0"/>
              <a:ea typeface="Helvetica Neue" panose="02000503000000020004" pitchFamily="2" charset="0"/>
              <a:cs typeface="Helvetica Neue" panose="02000503000000020004" pitchFamily="2" charset="0"/>
            </a:endParaRPr>
          </a:p>
        </p:txBody>
      </p:sp>
      <p:sp>
        <p:nvSpPr>
          <p:cNvPr id="6" name="Rectangle 5">
            <a:extLst>
              <a:ext uri="{FF2B5EF4-FFF2-40B4-BE49-F238E27FC236}">
                <a16:creationId xmlns:a16="http://schemas.microsoft.com/office/drawing/2014/main" id="{C0BC485A-0A82-A040-8034-306AD2B811FF}"/>
              </a:ext>
            </a:extLst>
          </p:cNvPr>
          <p:cNvSpPr>
            <a:spLocks noChangeArrowheads="1"/>
          </p:cNvSpPr>
          <p:nvPr/>
        </p:nvSpPr>
        <p:spPr bwMode="auto">
          <a:xfrm>
            <a:off x="112542" y="2179100"/>
            <a:ext cx="8868365" cy="3531446"/>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Rectangle 2">
            <a:extLst>
              <a:ext uri="{FF2B5EF4-FFF2-40B4-BE49-F238E27FC236}">
                <a16:creationId xmlns:a16="http://schemas.microsoft.com/office/drawing/2014/main" id="{9D432A4B-B291-B84A-9DD6-FA8E8E443690}"/>
              </a:ext>
            </a:extLst>
          </p:cNvPr>
          <p:cNvSpPr>
            <a:spLocks/>
          </p:cNvSpPr>
          <p:nvPr/>
        </p:nvSpPr>
        <p:spPr bwMode="auto">
          <a:xfrm>
            <a:off x="223433" y="2249439"/>
            <a:ext cx="8757473" cy="3432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1600" dirty="0">
                <a:latin typeface="Courier" pitchFamily="2" charset="0"/>
              </a:rPr>
              <a:t>!</a:t>
            </a:r>
          </a:p>
          <a:p>
            <a:r>
              <a:rPr lang="en-US" sz="1600" dirty="0">
                <a:latin typeface="Courier" pitchFamily="2" charset="0"/>
              </a:rPr>
              <a:t>! Account for sources and sinks for radon (in the </a:t>
            </a:r>
            <a:r>
              <a:rPr lang="en-US" sz="1600" dirty="0" err="1">
                <a:latin typeface="Courier" pitchFamily="2" charset="0"/>
              </a:rPr>
              <a:t>radonprod</a:t>
            </a:r>
            <a:r>
              <a:rPr lang="en-US" sz="1600" dirty="0">
                <a:latin typeface="Courier" pitchFamily="2" charset="0"/>
              </a:rPr>
              <a:t> array)</a:t>
            </a:r>
          </a:p>
          <a:p>
            <a:r>
              <a:rPr lang="en-US" sz="1600" dirty="0">
                <a:latin typeface="Courier" pitchFamily="2" charset="0"/>
              </a:rPr>
              <a:t>! in the tendency for radon. If </a:t>
            </a:r>
            <a:r>
              <a:rPr lang="en-US" sz="1600" dirty="0" err="1">
                <a:latin typeface="Courier" pitchFamily="2" charset="0"/>
              </a:rPr>
              <a:t>radonprod</a:t>
            </a:r>
            <a:r>
              <a:rPr lang="en-US" sz="1600" dirty="0">
                <a:latin typeface="Courier" pitchFamily="2" charset="0"/>
              </a:rPr>
              <a:t> has units of kg/m^2/s,</a:t>
            </a:r>
          </a:p>
          <a:p>
            <a:r>
              <a:rPr lang="en-US" sz="1600" dirty="0">
                <a:latin typeface="Courier" pitchFamily="2" charset="0"/>
              </a:rPr>
              <a:t>! we need to divide by layer thickness and then by d(zeta)/</a:t>
            </a:r>
            <a:r>
              <a:rPr lang="en-US" sz="1600" dirty="0" err="1">
                <a:latin typeface="Courier" pitchFamily="2" charset="0"/>
              </a:rPr>
              <a:t>dz</a:t>
            </a:r>
            <a:endParaRPr lang="en-US" sz="1600" dirty="0">
              <a:latin typeface="Courier" pitchFamily="2" charset="0"/>
            </a:endParaRPr>
          </a:p>
          <a:p>
            <a:r>
              <a:rPr lang="en-US" sz="1600" dirty="0">
                <a:latin typeface="Courier" pitchFamily="2" charset="0"/>
              </a:rPr>
              <a:t>! to get the proper units of kg/m^3/s divided by d(zeta)/</a:t>
            </a:r>
            <a:r>
              <a:rPr lang="en-US" sz="1600" dirty="0" err="1">
                <a:latin typeface="Courier" pitchFamily="2" charset="0"/>
              </a:rPr>
              <a:t>dz</a:t>
            </a:r>
            <a:r>
              <a:rPr lang="en-US" sz="1600" dirty="0">
                <a:latin typeface="Courier" pitchFamily="2" charset="0"/>
              </a:rPr>
              <a:t> for </a:t>
            </a:r>
          </a:p>
          <a:p>
            <a:r>
              <a:rPr lang="en-US" sz="1600" dirty="0">
                <a:latin typeface="Courier" pitchFamily="2" charset="0"/>
              </a:rPr>
              <a:t>! the tendency.</a:t>
            </a:r>
          </a:p>
          <a:p>
            <a:r>
              <a:rPr lang="en-US" sz="1600" dirty="0">
                <a:latin typeface="Courier" pitchFamily="2" charset="0"/>
              </a:rPr>
              <a:t>!</a:t>
            </a:r>
          </a:p>
          <a:p>
            <a:r>
              <a:rPr lang="en-US" sz="1600" dirty="0">
                <a:latin typeface="Courier" pitchFamily="2" charset="0"/>
              </a:rPr>
              <a:t>do </a:t>
            </a:r>
            <a:r>
              <a:rPr lang="en-US" sz="1600" dirty="0" err="1">
                <a:latin typeface="Courier" pitchFamily="2" charset="0"/>
              </a:rPr>
              <a:t>i</a:t>
            </a:r>
            <a:r>
              <a:rPr lang="en-US" sz="1600" dirty="0">
                <a:latin typeface="Courier" pitchFamily="2" charset="0"/>
              </a:rPr>
              <a:t> = 1, </a:t>
            </a:r>
            <a:r>
              <a:rPr lang="en-US" sz="1600" dirty="0" err="1">
                <a:latin typeface="Courier" pitchFamily="2" charset="0"/>
              </a:rPr>
              <a:t>nCellsSolve</a:t>
            </a:r>
            <a:endParaRPr lang="en-US" sz="1600" dirty="0">
              <a:latin typeface="Courier" pitchFamily="2" charset="0"/>
            </a:endParaRPr>
          </a:p>
          <a:p>
            <a:r>
              <a:rPr lang="en-US" sz="1600" dirty="0">
                <a:latin typeface="Courier" pitchFamily="2" charset="0"/>
              </a:rPr>
              <a:t>   do k = 1, </a:t>
            </a:r>
            <a:r>
              <a:rPr lang="en-US" sz="1600" dirty="0" err="1">
                <a:latin typeface="Courier" pitchFamily="2" charset="0"/>
              </a:rPr>
              <a:t>nVertLevels</a:t>
            </a:r>
            <a:endParaRPr lang="en-US" sz="1600" dirty="0">
              <a:latin typeface="Courier" pitchFamily="2" charset="0"/>
            </a:endParaRPr>
          </a:p>
          <a:p>
            <a:r>
              <a:rPr lang="en-US" sz="1600" dirty="0">
                <a:latin typeface="Courier" pitchFamily="2" charset="0"/>
              </a:rPr>
              <a:t>      </a:t>
            </a:r>
            <a:r>
              <a:rPr lang="en-US" sz="1600" dirty="0" err="1">
                <a:latin typeface="Courier" pitchFamily="2" charset="0"/>
              </a:rPr>
              <a:t>tend_scalars</a:t>
            </a:r>
            <a:r>
              <a:rPr lang="en-US" sz="1600" dirty="0">
                <a:latin typeface="Courier" pitchFamily="2" charset="0"/>
              </a:rPr>
              <a:t>(</a:t>
            </a:r>
            <a:r>
              <a:rPr lang="en-US" sz="1600" dirty="0" err="1">
                <a:latin typeface="Courier" pitchFamily="2" charset="0"/>
              </a:rPr>
              <a:t>index_radon,k,i</a:t>
            </a:r>
            <a:r>
              <a:rPr lang="en-US" sz="1600" dirty="0">
                <a:latin typeface="Courier" pitchFamily="2" charset="0"/>
              </a:rPr>
              <a:t>) = </a:t>
            </a:r>
            <a:r>
              <a:rPr lang="en-US" sz="1600" dirty="0" err="1">
                <a:latin typeface="Courier" pitchFamily="2" charset="0"/>
              </a:rPr>
              <a:t>tend_scalars</a:t>
            </a:r>
            <a:r>
              <a:rPr lang="en-US" sz="1600" dirty="0">
                <a:latin typeface="Courier" pitchFamily="2" charset="0"/>
              </a:rPr>
              <a:t>(</a:t>
            </a:r>
            <a:r>
              <a:rPr lang="en-US" sz="1600" dirty="0" err="1">
                <a:latin typeface="Courier" pitchFamily="2" charset="0"/>
              </a:rPr>
              <a:t>index_radon,k,i</a:t>
            </a:r>
            <a:r>
              <a:rPr lang="en-US" sz="1600" dirty="0">
                <a:latin typeface="Courier" pitchFamily="2" charset="0"/>
              </a:rPr>
              <a:t>) &amp;</a:t>
            </a:r>
          </a:p>
          <a:p>
            <a:r>
              <a:rPr lang="en-US" sz="1600" dirty="0">
                <a:latin typeface="Courier" pitchFamily="2" charset="0"/>
              </a:rPr>
              <a:t>               + </a:t>
            </a:r>
            <a:r>
              <a:rPr lang="en-US" sz="1600" dirty="0" err="1">
                <a:latin typeface="Courier" pitchFamily="2" charset="0"/>
              </a:rPr>
              <a:t>radonprod</a:t>
            </a:r>
            <a:r>
              <a:rPr lang="en-US" sz="1600" dirty="0">
                <a:latin typeface="Courier" pitchFamily="2" charset="0"/>
              </a:rPr>
              <a:t>(</a:t>
            </a:r>
            <a:r>
              <a:rPr lang="en-US" sz="1600" dirty="0" err="1">
                <a:latin typeface="Courier" pitchFamily="2" charset="0"/>
              </a:rPr>
              <a:t>k,i</a:t>
            </a:r>
            <a:r>
              <a:rPr lang="en-US" sz="1600" dirty="0">
                <a:latin typeface="Courier" pitchFamily="2" charset="0"/>
              </a:rPr>
              <a:t>) / (</a:t>
            </a:r>
            <a:r>
              <a:rPr lang="en-US" sz="1600" dirty="0" err="1">
                <a:latin typeface="Courier" pitchFamily="2" charset="0"/>
              </a:rPr>
              <a:t>zgrid</a:t>
            </a:r>
            <a:r>
              <a:rPr lang="en-US" sz="1600" dirty="0">
                <a:latin typeface="Courier" pitchFamily="2" charset="0"/>
              </a:rPr>
              <a:t>(k+1,i) - </a:t>
            </a:r>
            <a:r>
              <a:rPr lang="en-US" sz="1600" dirty="0" err="1">
                <a:latin typeface="Courier" pitchFamily="2" charset="0"/>
              </a:rPr>
              <a:t>zgrid</a:t>
            </a:r>
            <a:r>
              <a:rPr lang="en-US" sz="1600" dirty="0">
                <a:latin typeface="Courier" pitchFamily="2" charset="0"/>
              </a:rPr>
              <a:t>(</a:t>
            </a:r>
            <a:r>
              <a:rPr lang="en-US" sz="1600" dirty="0" err="1">
                <a:latin typeface="Courier" pitchFamily="2" charset="0"/>
              </a:rPr>
              <a:t>k,i</a:t>
            </a:r>
            <a:r>
              <a:rPr lang="en-US" sz="1600" dirty="0">
                <a:latin typeface="Courier" pitchFamily="2" charset="0"/>
              </a:rPr>
              <a:t>)) / </a:t>
            </a:r>
            <a:r>
              <a:rPr lang="en-US" sz="1600" dirty="0" err="1">
                <a:latin typeface="Courier" pitchFamily="2" charset="0"/>
              </a:rPr>
              <a:t>zz</a:t>
            </a:r>
            <a:r>
              <a:rPr lang="en-US" sz="1600" dirty="0">
                <a:latin typeface="Courier" pitchFamily="2" charset="0"/>
              </a:rPr>
              <a:t>(</a:t>
            </a:r>
            <a:r>
              <a:rPr lang="en-US" sz="1600" dirty="0" err="1">
                <a:latin typeface="Courier" pitchFamily="2" charset="0"/>
              </a:rPr>
              <a:t>k,i</a:t>
            </a:r>
            <a:r>
              <a:rPr lang="en-US" sz="1600" dirty="0">
                <a:latin typeface="Courier" pitchFamily="2" charset="0"/>
              </a:rPr>
              <a:t>)</a:t>
            </a:r>
          </a:p>
          <a:p>
            <a:r>
              <a:rPr lang="en-US" sz="1600" dirty="0">
                <a:latin typeface="Courier" pitchFamily="2" charset="0"/>
              </a:rPr>
              <a:t>   end do</a:t>
            </a:r>
          </a:p>
          <a:p>
            <a:r>
              <a:rPr lang="en-US" sz="1600" dirty="0">
                <a:latin typeface="Courier" pitchFamily="2" charset="0"/>
              </a:rPr>
              <a:t>end do</a:t>
            </a:r>
          </a:p>
        </p:txBody>
      </p:sp>
    </p:spTree>
    <p:extLst>
      <p:ext uri="{BB962C8B-B14F-4D97-AF65-F5344CB8AC3E}">
        <p14:creationId xmlns:p14="http://schemas.microsoft.com/office/powerpoint/2010/main" val="379494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BD27C2-9D98-DE46-9856-77738E6C9083}"/>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5532821-C99D-8344-B994-BE928C25BE32}" type="slidenum">
              <a:rPr lang="en-US" altLang="en-US" sz="1200">
                <a:solidFill>
                  <a:schemeClr val="bg1"/>
                </a:solidFill>
              </a:rPr>
              <a:pPr eaLnBrk="1" hangingPunct="1"/>
              <a:t>14</a:t>
            </a:fld>
            <a:endParaRPr lang="en-US" altLang="en-US" sz="1200" dirty="0">
              <a:solidFill>
                <a:schemeClr val="bg1"/>
              </a:solidFill>
            </a:endParaRPr>
          </a:p>
        </p:txBody>
      </p:sp>
      <p:sp>
        <p:nvSpPr>
          <p:cNvPr id="5" name="Rectangle 9">
            <a:extLst>
              <a:ext uri="{FF2B5EF4-FFF2-40B4-BE49-F238E27FC236}">
                <a16:creationId xmlns:a16="http://schemas.microsoft.com/office/drawing/2014/main" id="{285A6458-4A26-D249-8989-4EB4DD852EDD}"/>
              </a:ext>
            </a:extLst>
          </p:cNvPr>
          <p:cNvSpPr>
            <a:spLocks noChangeArrowheads="1"/>
          </p:cNvSpPr>
          <p:nvPr/>
        </p:nvSpPr>
        <p:spPr bwMode="auto">
          <a:xfrm>
            <a:off x="2076600" y="60024"/>
            <a:ext cx="6830943" cy="720274"/>
          </a:xfrm>
          <a:prstGeom prst="rect">
            <a:avLst/>
          </a:prstGeom>
          <a:noFill/>
          <a:ln w="9525">
            <a:noFill/>
            <a:miter lim="800000"/>
            <a:headEnd/>
            <a:tailEnd/>
          </a:ln>
        </p:spPr>
        <p:txBody>
          <a:bodyPr anchor="ctr">
            <a:prstTxWarp prst="textNoShape">
              <a:avLst/>
            </a:prstTxWarp>
          </a:bodyPr>
          <a:lstStyle/>
          <a:p>
            <a:pPr algn="ctr"/>
            <a:r>
              <a:rPr lang="en-US" sz="3200" dirty="0"/>
              <a:t>Considerations for sources and sinks</a:t>
            </a:r>
            <a:endParaRPr lang="en-US" sz="3200" i="1" dirty="0"/>
          </a:p>
        </p:txBody>
      </p:sp>
      <p:sp>
        <p:nvSpPr>
          <p:cNvPr id="9" name="TextBox 8">
            <a:extLst>
              <a:ext uri="{FF2B5EF4-FFF2-40B4-BE49-F238E27FC236}">
                <a16:creationId xmlns:a16="http://schemas.microsoft.com/office/drawing/2014/main" id="{BE5ADD6A-259B-9441-836A-0887762A3686}"/>
              </a:ext>
            </a:extLst>
          </p:cNvPr>
          <p:cNvSpPr txBox="1"/>
          <p:nvPr/>
        </p:nvSpPr>
        <p:spPr>
          <a:xfrm>
            <a:off x="322182" y="951514"/>
            <a:ext cx="8364618" cy="430887"/>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All of this work pays off, though!</a:t>
            </a:r>
            <a:endParaRPr lang="en-US" sz="2000" dirty="0">
              <a:latin typeface="Courier" pitchFamily="2" charset="0"/>
              <a:ea typeface="Helvetica Neue" panose="02000503000000020004" pitchFamily="2" charset="0"/>
              <a:cs typeface="Helvetica Neue" panose="02000503000000020004" pitchFamily="2" charset="0"/>
            </a:endParaRPr>
          </a:p>
        </p:txBody>
      </p:sp>
      <p:pic>
        <p:nvPicPr>
          <p:cNvPr id="2" name="radon2.avi" descr="radon2.avi">
            <a:hlinkClick r:id="" action="ppaction://media"/>
            <a:extLst>
              <a:ext uri="{FF2B5EF4-FFF2-40B4-BE49-F238E27FC236}">
                <a16:creationId xmlns:a16="http://schemas.microsoft.com/office/drawing/2014/main" id="{6815E79E-D07A-B6BD-A4C8-1F2848DD7C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9184" y="1453591"/>
            <a:ext cx="8821818" cy="4882631"/>
          </a:xfrm>
          <a:prstGeom prst="rect">
            <a:avLst/>
          </a:prstGeom>
        </p:spPr>
      </p:pic>
    </p:spTree>
    <p:extLst>
      <p:ext uri="{BB962C8B-B14F-4D97-AF65-F5344CB8AC3E}">
        <p14:creationId xmlns:p14="http://schemas.microsoft.com/office/powerpoint/2010/main" val="179742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BD27C2-9D98-DE46-9856-77738E6C9083}"/>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5532821-C99D-8344-B994-BE928C25BE32}" type="slidenum">
              <a:rPr lang="en-US" altLang="en-US" sz="1200">
                <a:solidFill>
                  <a:schemeClr val="bg1"/>
                </a:solidFill>
              </a:rPr>
              <a:pPr eaLnBrk="1" hangingPunct="1"/>
              <a:t>15</a:t>
            </a:fld>
            <a:endParaRPr lang="en-US" altLang="en-US" sz="1200" dirty="0">
              <a:solidFill>
                <a:schemeClr val="bg1"/>
              </a:solidFill>
            </a:endParaRPr>
          </a:p>
        </p:txBody>
      </p:sp>
      <p:sp>
        <p:nvSpPr>
          <p:cNvPr id="5" name="Rectangle 9">
            <a:extLst>
              <a:ext uri="{FF2B5EF4-FFF2-40B4-BE49-F238E27FC236}">
                <a16:creationId xmlns:a16="http://schemas.microsoft.com/office/drawing/2014/main" id="{285A6458-4A26-D249-8989-4EB4DD852EDD}"/>
              </a:ext>
            </a:extLst>
          </p:cNvPr>
          <p:cNvSpPr>
            <a:spLocks noChangeArrowheads="1"/>
          </p:cNvSpPr>
          <p:nvPr/>
        </p:nvSpPr>
        <p:spPr bwMode="auto">
          <a:xfrm>
            <a:off x="2076600" y="72216"/>
            <a:ext cx="6830943" cy="720274"/>
          </a:xfrm>
          <a:prstGeom prst="rect">
            <a:avLst/>
          </a:prstGeom>
          <a:noFill/>
          <a:ln w="9525">
            <a:noFill/>
            <a:miter lim="800000"/>
            <a:headEnd/>
            <a:tailEnd/>
          </a:ln>
        </p:spPr>
        <p:txBody>
          <a:bodyPr anchor="ctr">
            <a:prstTxWarp prst="textNoShape">
              <a:avLst/>
            </a:prstTxWarp>
          </a:bodyPr>
          <a:lstStyle/>
          <a:p>
            <a:pPr algn="ctr"/>
            <a:r>
              <a:rPr lang="en-US" sz="3200" dirty="0"/>
              <a:t>Summary</a:t>
            </a:r>
            <a:endParaRPr lang="en-US" sz="3200" i="1" dirty="0"/>
          </a:p>
        </p:txBody>
      </p:sp>
      <p:sp>
        <p:nvSpPr>
          <p:cNvPr id="8" name="TextBox 7">
            <a:extLst>
              <a:ext uri="{FF2B5EF4-FFF2-40B4-BE49-F238E27FC236}">
                <a16:creationId xmlns:a16="http://schemas.microsoft.com/office/drawing/2014/main" id="{8018D57F-9153-5844-9F42-41B4E57F788D}"/>
              </a:ext>
            </a:extLst>
          </p:cNvPr>
          <p:cNvSpPr txBox="1"/>
          <p:nvPr/>
        </p:nvSpPr>
        <p:spPr>
          <a:xfrm>
            <a:off x="345974" y="973567"/>
            <a:ext cx="8364618" cy="5247590"/>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In summary, there are several pieces to adding a new passive tracer in MPAS-Atmosphere:</a:t>
            </a:r>
          </a:p>
          <a:p>
            <a:pPr marL="457200" indent="-457200">
              <a:spcBef>
                <a:spcPts val="1200"/>
              </a:spcBef>
              <a:buFont typeface="+mj-lt"/>
              <a:buAutoNum type="arabicPeriod"/>
            </a:pPr>
            <a:r>
              <a:rPr lang="en-US" sz="2200" dirty="0">
                <a:latin typeface="Helvetica Neue" panose="02000503000000020004" pitchFamily="2" charset="0"/>
                <a:ea typeface="Helvetica Neue" panose="02000503000000020004" pitchFamily="2" charset="0"/>
                <a:cs typeface="Helvetica Neue" panose="02000503000000020004" pitchFamily="2" charset="0"/>
              </a:rPr>
              <a:t>Define the tracer in the </a:t>
            </a:r>
            <a:r>
              <a:rPr lang="en-US" sz="2200" i="1" dirty="0" err="1">
                <a:latin typeface="Helvetica Neue" panose="02000503000000020004" pitchFamily="2" charset="0"/>
                <a:ea typeface="Helvetica Neue" panose="02000503000000020004" pitchFamily="2" charset="0"/>
                <a:cs typeface="Helvetica Neue" panose="02000503000000020004" pitchFamily="2" charset="0"/>
              </a:rPr>
              <a:t>init_atmosphere</a:t>
            </a:r>
            <a:r>
              <a:rPr lang="en-US" sz="2200" dirty="0">
                <a:latin typeface="Helvetica Neue" panose="02000503000000020004" pitchFamily="2" charset="0"/>
                <a:ea typeface="Helvetica Neue" panose="02000503000000020004" pitchFamily="2" charset="0"/>
                <a:cs typeface="Helvetica Neue" panose="02000503000000020004" pitchFamily="2" charset="0"/>
              </a:rPr>
              <a:t> core’s </a:t>
            </a:r>
            <a:r>
              <a:rPr lang="en-US" sz="2200" dirty="0" err="1">
                <a:latin typeface="Courier" pitchFamily="2" charset="0"/>
                <a:ea typeface="Helvetica Neue" panose="02000503000000020004" pitchFamily="2" charset="0"/>
                <a:cs typeface="Helvetica Neue" panose="02000503000000020004" pitchFamily="2" charset="0"/>
              </a:rPr>
              <a:t>Registry.xml</a:t>
            </a:r>
            <a:r>
              <a:rPr lang="en-US" sz="2200" dirty="0">
                <a:latin typeface="Courier" pitchFamily="2" charset="0"/>
                <a:ea typeface="Helvetica Neue" panose="02000503000000020004" pitchFamily="2" charset="0"/>
                <a:cs typeface="Helvetica Neue" panose="02000503000000020004" pitchFamily="2"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file</a:t>
            </a:r>
          </a:p>
          <a:p>
            <a:pPr marL="457200" indent="-457200">
              <a:spcBef>
                <a:spcPts val="1200"/>
              </a:spcBef>
              <a:buFont typeface="+mj-lt"/>
              <a:buAutoNum type="arabicPeriod"/>
            </a:pPr>
            <a:r>
              <a:rPr lang="en-US" sz="2200" dirty="0">
                <a:latin typeface="Helvetica Neue" panose="02000503000000020004" pitchFamily="2" charset="0"/>
                <a:ea typeface="Helvetica Neue" panose="02000503000000020004" pitchFamily="2" charset="0"/>
                <a:cs typeface="Helvetica Neue" panose="02000503000000020004" pitchFamily="2" charset="0"/>
              </a:rPr>
              <a:t>Provide initial conditions for the tracer</a:t>
            </a:r>
          </a:p>
          <a:p>
            <a:pPr marL="457200" indent="-457200">
              <a:spcBef>
                <a:spcPts val="1200"/>
              </a:spcBef>
              <a:buFont typeface="+mj-lt"/>
              <a:buAutoNum type="arabicPeriod"/>
            </a:pPr>
            <a:r>
              <a:rPr lang="en-US" sz="2200" dirty="0">
                <a:latin typeface="Helvetica Neue" panose="02000503000000020004" pitchFamily="2" charset="0"/>
                <a:ea typeface="Helvetica Neue" panose="02000503000000020004" pitchFamily="2" charset="0"/>
                <a:cs typeface="Helvetica Neue" panose="02000503000000020004" pitchFamily="2" charset="0"/>
              </a:rPr>
              <a:t>Define the tracer in the </a:t>
            </a:r>
            <a:r>
              <a:rPr lang="en-US" sz="2200" i="1" dirty="0">
                <a:latin typeface="Helvetica Neue" panose="02000503000000020004" pitchFamily="2" charset="0"/>
                <a:ea typeface="Helvetica Neue" panose="02000503000000020004" pitchFamily="2" charset="0"/>
                <a:cs typeface="Helvetica Neue" panose="02000503000000020004" pitchFamily="2" charset="0"/>
              </a:rPr>
              <a:t>atmosphere</a:t>
            </a:r>
            <a:r>
              <a:rPr lang="en-US" sz="2200" dirty="0">
                <a:latin typeface="Helvetica Neue" panose="02000503000000020004" pitchFamily="2" charset="0"/>
                <a:ea typeface="Helvetica Neue" panose="02000503000000020004" pitchFamily="2" charset="0"/>
                <a:cs typeface="Helvetica Neue" panose="02000503000000020004" pitchFamily="2" charset="0"/>
              </a:rPr>
              <a:t> core’s </a:t>
            </a:r>
            <a:r>
              <a:rPr lang="en-US" sz="2200" dirty="0" err="1">
                <a:latin typeface="Courier" pitchFamily="2" charset="0"/>
                <a:ea typeface="Helvetica Neue" panose="02000503000000020004" pitchFamily="2" charset="0"/>
                <a:cs typeface="Helvetica Neue" panose="02000503000000020004" pitchFamily="2" charset="0"/>
              </a:rPr>
              <a:t>Registry.xml</a:t>
            </a:r>
            <a:r>
              <a:rPr lang="en-US" sz="2200" dirty="0">
                <a:latin typeface="Courier" pitchFamily="2" charset="0"/>
                <a:ea typeface="Helvetica Neue" panose="02000503000000020004" pitchFamily="2" charset="0"/>
                <a:cs typeface="Helvetica Neue" panose="02000503000000020004" pitchFamily="2"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file</a:t>
            </a:r>
          </a:p>
          <a:p>
            <a:pPr marL="457200" indent="-457200">
              <a:spcBef>
                <a:spcPts val="1200"/>
              </a:spcBef>
              <a:buFont typeface="+mj-lt"/>
              <a:buAutoNum type="arabicPeriod"/>
            </a:pPr>
            <a:r>
              <a:rPr lang="en-US" sz="2200" dirty="0">
                <a:latin typeface="Helvetica Neue" panose="02000503000000020004" pitchFamily="2" charset="0"/>
                <a:ea typeface="Helvetica Neue" panose="02000503000000020004" pitchFamily="2" charset="0"/>
                <a:cs typeface="Helvetica Neue" panose="02000503000000020004" pitchFamily="2" charset="0"/>
              </a:rPr>
              <a:t>Define the tracer tendency in the atmosphere core’s </a:t>
            </a:r>
            <a:r>
              <a:rPr lang="en-US" sz="2200" dirty="0" err="1">
                <a:latin typeface="Courier" pitchFamily="2" charset="0"/>
                <a:ea typeface="Helvetica Neue" panose="02000503000000020004" pitchFamily="2" charset="0"/>
                <a:cs typeface="Helvetica Neue" panose="02000503000000020004" pitchFamily="2" charset="0"/>
              </a:rPr>
              <a:t>Registry.xml</a:t>
            </a:r>
            <a:r>
              <a:rPr lang="en-US" sz="2200" dirty="0">
                <a:latin typeface="Courier" pitchFamily="2" charset="0"/>
                <a:ea typeface="Helvetica Neue" panose="02000503000000020004" pitchFamily="2" charset="0"/>
                <a:cs typeface="Helvetica Neue" panose="02000503000000020004" pitchFamily="2"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file</a:t>
            </a:r>
          </a:p>
          <a:p>
            <a:pPr marL="457200" indent="-457200">
              <a:spcBef>
                <a:spcPts val="1200"/>
              </a:spcBef>
              <a:buFont typeface="+mj-lt"/>
              <a:buAutoNum type="arabicPeriod"/>
            </a:pPr>
            <a:r>
              <a:rPr lang="en-US" sz="2200" dirty="0">
                <a:latin typeface="Helvetica Neue" panose="02000503000000020004" pitchFamily="2" charset="0"/>
                <a:ea typeface="Helvetica Neue" panose="02000503000000020004" pitchFamily="2" charset="0"/>
                <a:cs typeface="Helvetica Neue" panose="02000503000000020004" pitchFamily="2" charset="0"/>
              </a:rPr>
              <a:t>Optionally, define sources/sinks for the tracer</a:t>
            </a:r>
          </a:p>
          <a:p>
            <a:pPr marL="914400" lvl="1" indent="-457200">
              <a:spcBef>
                <a:spcPts val="600"/>
              </a:spcBef>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These may be programmatically specified, or read from a periodic input stream</a:t>
            </a:r>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3672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BD27C2-9D98-DE46-9856-77738E6C9083}"/>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5532821-C99D-8344-B994-BE928C25BE32}" type="slidenum">
              <a:rPr lang="en-US" altLang="en-US" sz="1200">
                <a:solidFill>
                  <a:schemeClr val="bg1"/>
                </a:solidFill>
              </a:rPr>
              <a:pPr eaLnBrk="1" hangingPunct="1"/>
              <a:t>1</a:t>
            </a:fld>
            <a:endParaRPr lang="en-US" altLang="en-US" sz="1200" dirty="0">
              <a:solidFill>
                <a:schemeClr val="bg1"/>
              </a:solidFill>
            </a:endParaRPr>
          </a:p>
        </p:txBody>
      </p:sp>
      <p:sp>
        <p:nvSpPr>
          <p:cNvPr id="5" name="Rectangle 9">
            <a:extLst>
              <a:ext uri="{FF2B5EF4-FFF2-40B4-BE49-F238E27FC236}">
                <a16:creationId xmlns:a16="http://schemas.microsoft.com/office/drawing/2014/main" id="{285A6458-4A26-D249-8989-4EB4DD852EDD}"/>
              </a:ext>
            </a:extLst>
          </p:cNvPr>
          <p:cNvSpPr>
            <a:spLocks noChangeArrowheads="1"/>
          </p:cNvSpPr>
          <p:nvPr/>
        </p:nvSpPr>
        <p:spPr bwMode="auto">
          <a:xfrm>
            <a:off x="2076600" y="60024"/>
            <a:ext cx="6830943" cy="720274"/>
          </a:xfrm>
          <a:prstGeom prst="rect">
            <a:avLst/>
          </a:prstGeom>
          <a:noFill/>
          <a:ln w="9525">
            <a:noFill/>
            <a:miter lim="800000"/>
            <a:headEnd/>
            <a:tailEnd/>
          </a:ln>
        </p:spPr>
        <p:txBody>
          <a:bodyPr anchor="ctr">
            <a:prstTxWarp prst="textNoShape">
              <a:avLst/>
            </a:prstTxWarp>
          </a:bodyPr>
          <a:lstStyle/>
          <a:p>
            <a:pPr algn="ctr"/>
            <a:r>
              <a:rPr lang="en-US" sz="3200" dirty="0"/>
              <a:t>Introduction</a:t>
            </a:r>
            <a:endParaRPr lang="en-US" sz="3200" i="1" dirty="0"/>
          </a:p>
        </p:txBody>
      </p:sp>
      <p:sp>
        <p:nvSpPr>
          <p:cNvPr id="8" name="TextBox 7">
            <a:extLst>
              <a:ext uri="{FF2B5EF4-FFF2-40B4-BE49-F238E27FC236}">
                <a16:creationId xmlns:a16="http://schemas.microsoft.com/office/drawing/2014/main" id="{8018D57F-9153-5844-9F42-41B4E57F788D}"/>
              </a:ext>
            </a:extLst>
          </p:cNvPr>
          <p:cNvSpPr txBox="1"/>
          <p:nvPr/>
        </p:nvSpPr>
        <p:spPr>
          <a:xfrm>
            <a:off x="677639" y="1494074"/>
            <a:ext cx="8143875" cy="3600986"/>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With the background about MPAS software from the "MPAS Software" talk, adding a passive tracer to an MPAS-Atmosphere simulation is </a:t>
            </a:r>
            <a:r>
              <a:rPr lang="en-US" sz="2200" i="1" dirty="0">
                <a:latin typeface="Helvetica Neue" panose="02000503000000020004" pitchFamily="2" charset="0"/>
                <a:ea typeface="Helvetica Neue" panose="02000503000000020004" pitchFamily="2" charset="0"/>
                <a:cs typeface="Helvetica Neue" panose="02000503000000020004" pitchFamily="2" charset="0"/>
              </a:rPr>
              <a:t>relatively</a:t>
            </a:r>
            <a:r>
              <a:rPr lang="en-US" sz="2200" dirty="0">
                <a:latin typeface="Helvetica Neue" panose="02000503000000020004" pitchFamily="2" charset="0"/>
                <a:ea typeface="Helvetica Neue" panose="02000503000000020004" pitchFamily="2" charset="0"/>
                <a:cs typeface="Helvetica Neue" panose="02000503000000020004" pitchFamily="2" charset="0"/>
              </a:rPr>
              <a:t> easy!</a:t>
            </a:r>
          </a:p>
          <a:p>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a:p>
            <a:r>
              <a:rPr lang="en-US" sz="2200" dirty="0">
                <a:latin typeface="Helvetica Neue" panose="02000503000000020004" pitchFamily="2" charset="0"/>
                <a:ea typeface="Helvetica Neue" panose="02000503000000020004" pitchFamily="2" charset="0"/>
                <a:cs typeface="Helvetica Neue" panose="02000503000000020004" pitchFamily="2" charset="0"/>
              </a:rPr>
              <a:t>There are three steps to accomplish this:</a:t>
            </a:r>
          </a:p>
          <a:p>
            <a:pPr marL="457200" indent="-457200">
              <a:spcBef>
                <a:spcPts val="1200"/>
              </a:spcBef>
              <a:buFont typeface="+mj-lt"/>
              <a:buAutoNum type="arabicPeriod"/>
            </a:pPr>
            <a:r>
              <a:rPr lang="en-US" sz="2200" dirty="0">
                <a:latin typeface="Helvetica Neue" panose="02000503000000020004" pitchFamily="2" charset="0"/>
                <a:ea typeface="Helvetica Neue" panose="02000503000000020004" pitchFamily="2" charset="0"/>
                <a:cs typeface="Helvetica Neue" panose="02000503000000020004" pitchFamily="2" charset="0"/>
              </a:rPr>
              <a:t>Define initial conditions for the tracer when running the </a:t>
            </a:r>
            <a:r>
              <a:rPr lang="en-US" sz="2200" dirty="0" err="1">
                <a:latin typeface="Courier" pitchFamily="2" charset="0"/>
                <a:ea typeface="Helvetica Neue" panose="02000503000000020004" pitchFamily="2" charset="0"/>
                <a:cs typeface="Helvetica Neue" panose="02000503000000020004" pitchFamily="2" charset="0"/>
              </a:rPr>
              <a:t>init_atmosphere_model</a:t>
            </a:r>
            <a:r>
              <a:rPr lang="en-US" sz="2200" dirty="0">
                <a:latin typeface="Courier" pitchFamily="2" charset="0"/>
                <a:ea typeface="Helvetica Neue" panose="02000503000000020004" pitchFamily="2" charset="0"/>
                <a:cs typeface="Helvetica Neue" panose="02000503000000020004" pitchFamily="2"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program</a:t>
            </a:r>
          </a:p>
          <a:p>
            <a:pPr marL="457200" indent="-457200">
              <a:spcBef>
                <a:spcPts val="1200"/>
              </a:spcBef>
              <a:buFont typeface="+mj-lt"/>
              <a:buAutoNum type="arabicPeriod"/>
            </a:pPr>
            <a:r>
              <a:rPr lang="en-US" sz="2200" dirty="0">
                <a:latin typeface="Helvetica Neue" panose="02000503000000020004" pitchFamily="2" charset="0"/>
                <a:ea typeface="Helvetica Neue" panose="02000503000000020004" pitchFamily="2" charset="0"/>
                <a:cs typeface="Helvetica Neue" panose="02000503000000020004" pitchFamily="2" charset="0"/>
              </a:rPr>
              <a:t>Define the tracer in the model itself</a:t>
            </a:r>
          </a:p>
          <a:p>
            <a:pPr marL="457200" indent="-457200">
              <a:spcBef>
                <a:spcPts val="1200"/>
              </a:spcBef>
              <a:buFont typeface="+mj-lt"/>
              <a:buAutoNum type="arabicPeriod"/>
            </a:pPr>
            <a:r>
              <a:rPr lang="en-US" sz="2200" dirty="0">
                <a:latin typeface="Helvetica Neue" panose="02000503000000020004" pitchFamily="2" charset="0"/>
                <a:ea typeface="Helvetica Neue" panose="02000503000000020004" pitchFamily="2" charset="0"/>
                <a:cs typeface="Helvetica Neue" panose="02000503000000020004" pitchFamily="2" charset="0"/>
              </a:rPr>
              <a:t>If you’d like, add sources/sinks</a:t>
            </a:r>
          </a:p>
        </p:txBody>
      </p:sp>
    </p:spTree>
    <p:extLst>
      <p:ext uri="{BB962C8B-B14F-4D97-AF65-F5344CB8AC3E}">
        <p14:creationId xmlns:p14="http://schemas.microsoft.com/office/powerpoint/2010/main" val="93394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BD27C2-9D98-DE46-9856-77738E6C9083}"/>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5532821-C99D-8344-B994-BE928C25BE32}" type="slidenum">
              <a:rPr lang="en-US" altLang="en-US" sz="1200">
                <a:solidFill>
                  <a:schemeClr val="bg1"/>
                </a:solidFill>
              </a:rPr>
              <a:pPr eaLnBrk="1" hangingPunct="1"/>
              <a:t>2</a:t>
            </a:fld>
            <a:endParaRPr lang="en-US" altLang="en-US" sz="1200" dirty="0">
              <a:solidFill>
                <a:schemeClr val="bg1"/>
              </a:solidFill>
            </a:endParaRPr>
          </a:p>
        </p:txBody>
      </p:sp>
      <p:sp>
        <p:nvSpPr>
          <p:cNvPr id="5" name="Rectangle 9">
            <a:extLst>
              <a:ext uri="{FF2B5EF4-FFF2-40B4-BE49-F238E27FC236}">
                <a16:creationId xmlns:a16="http://schemas.microsoft.com/office/drawing/2014/main" id="{285A6458-4A26-D249-8989-4EB4DD852EDD}"/>
              </a:ext>
            </a:extLst>
          </p:cNvPr>
          <p:cNvSpPr>
            <a:spLocks noChangeArrowheads="1"/>
          </p:cNvSpPr>
          <p:nvPr/>
        </p:nvSpPr>
        <p:spPr bwMode="auto">
          <a:xfrm>
            <a:off x="2076600" y="60024"/>
            <a:ext cx="6830943" cy="720274"/>
          </a:xfrm>
          <a:prstGeom prst="rect">
            <a:avLst/>
          </a:prstGeom>
          <a:noFill/>
          <a:ln w="9525">
            <a:noFill/>
            <a:miter lim="800000"/>
            <a:headEnd/>
            <a:tailEnd/>
          </a:ln>
        </p:spPr>
        <p:txBody>
          <a:bodyPr anchor="ctr">
            <a:prstTxWarp prst="textNoShape">
              <a:avLst/>
            </a:prstTxWarp>
          </a:bodyPr>
          <a:lstStyle/>
          <a:p>
            <a:pPr algn="ctr"/>
            <a:r>
              <a:rPr lang="en-US" sz="3200" dirty="0"/>
              <a:t>Setting initial conditions</a:t>
            </a:r>
            <a:endParaRPr lang="en-US" sz="3200" i="1" dirty="0"/>
          </a:p>
        </p:txBody>
      </p:sp>
      <p:sp>
        <p:nvSpPr>
          <p:cNvPr id="8" name="TextBox 7">
            <a:extLst>
              <a:ext uri="{FF2B5EF4-FFF2-40B4-BE49-F238E27FC236}">
                <a16:creationId xmlns:a16="http://schemas.microsoft.com/office/drawing/2014/main" id="{8018D57F-9153-5844-9F42-41B4E57F788D}"/>
              </a:ext>
            </a:extLst>
          </p:cNvPr>
          <p:cNvSpPr txBox="1"/>
          <p:nvPr/>
        </p:nvSpPr>
        <p:spPr>
          <a:xfrm>
            <a:off x="542925" y="1142381"/>
            <a:ext cx="8143875" cy="1785104"/>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When setting initial conditions for the passive tracer (let’s call it radon), we need to first define this field in the </a:t>
            </a:r>
            <a:r>
              <a:rPr lang="en-US" sz="2200" dirty="0" err="1">
                <a:latin typeface="Courier" pitchFamily="2" charset="0"/>
                <a:ea typeface="Helvetica Neue" panose="02000503000000020004" pitchFamily="2" charset="0"/>
                <a:cs typeface="Helvetica Neue" panose="02000503000000020004" pitchFamily="2" charset="0"/>
              </a:rPr>
              <a:t>Registry.xml</a:t>
            </a:r>
            <a:r>
              <a:rPr lang="en-US" sz="2200" dirty="0">
                <a:latin typeface="Courier" pitchFamily="2" charset="0"/>
                <a:ea typeface="Helvetica Neue" panose="02000503000000020004" pitchFamily="2" charset="0"/>
                <a:cs typeface="Helvetica Neue" panose="02000503000000020004" pitchFamily="2"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file of the </a:t>
            </a:r>
            <a:r>
              <a:rPr lang="en-US" sz="2200" i="1" dirty="0" err="1">
                <a:latin typeface="Helvetica Neue" panose="02000503000000020004" pitchFamily="2" charset="0"/>
                <a:ea typeface="Helvetica Neue" panose="02000503000000020004" pitchFamily="2" charset="0"/>
                <a:cs typeface="Helvetica Neue" panose="02000503000000020004" pitchFamily="2" charset="0"/>
              </a:rPr>
              <a:t>init_atmosphere</a:t>
            </a:r>
            <a:r>
              <a:rPr lang="en-US" sz="2200" dirty="0">
                <a:latin typeface="Helvetica Neue" panose="02000503000000020004" pitchFamily="2" charset="0"/>
                <a:ea typeface="Helvetica Neue" panose="02000503000000020004" pitchFamily="2" charset="0"/>
                <a:cs typeface="Helvetica Neue" panose="02000503000000020004" pitchFamily="2" charset="0"/>
              </a:rPr>
              <a:t> core</a:t>
            </a:r>
          </a:p>
          <a:p>
            <a:pPr marL="342900" indent="-342900">
              <a:spcBef>
                <a:spcPts val="600"/>
              </a:spcBef>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All scalars (whether moisture or passive) are defined in an array of variables called “scalars”</a:t>
            </a:r>
          </a:p>
        </p:txBody>
      </p:sp>
      <p:sp>
        <p:nvSpPr>
          <p:cNvPr id="6" name="Rectangle 5">
            <a:extLst>
              <a:ext uri="{FF2B5EF4-FFF2-40B4-BE49-F238E27FC236}">
                <a16:creationId xmlns:a16="http://schemas.microsoft.com/office/drawing/2014/main" id="{39C44BF9-9D25-904F-A322-C3A8CE8B2635}"/>
              </a:ext>
            </a:extLst>
          </p:cNvPr>
          <p:cNvSpPr>
            <a:spLocks noChangeArrowheads="1"/>
          </p:cNvSpPr>
          <p:nvPr/>
        </p:nvSpPr>
        <p:spPr bwMode="auto">
          <a:xfrm>
            <a:off x="542925" y="3075800"/>
            <a:ext cx="8364618" cy="1878102"/>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Rectangle 2">
            <a:extLst>
              <a:ext uri="{FF2B5EF4-FFF2-40B4-BE49-F238E27FC236}">
                <a16:creationId xmlns:a16="http://schemas.microsoft.com/office/drawing/2014/main" id="{098FB5B4-410B-284D-9737-ADFDBB958C23}"/>
              </a:ext>
            </a:extLst>
          </p:cNvPr>
          <p:cNvSpPr>
            <a:spLocks/>
          </p:cNvSpPr>
          <p:nvPr/>
        </p:nvSpPr>
        <p:spPr bwMode="auto">
          <a:xfrm>
            <a:off x="652243" y="3163990"/>
            <a:ext cx="8255300" cy="178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1600" dirty="0">
                <a:latin typeface="Courier" pitchFamily="2" charset="0"/>
              </a:rPr>
              <a:t>&lt;</a:t>
            </a:r>
            <a:r>
              <a:rPr lang="en-US" sz="1600" dirty="0" err="1">
                <a:latin typeface="Courier" pitchFamily="2" charset="0"/>
              </a:rPr>
              <a:t>var_array</a:t>
            </a:r>
            <a:r>
              <a:rPr lang="en-US" sz="1600" dirty="0">
                <a:latin typeface="Courier" pitchFamily="2" charset="0"/>
              </a:rPr>
              <a:t> name="scalars" type="real”</a:t>
            </a:r>
          </a:p>
          <a:p>
            <a:r>
              <a:rPr lang="en-US" sz="1600" dirty="0">
                <a:latin typeface="Courier" pitchFamily="2" charset="0"/>
              </a:rPr>
              <a:t>           dimensions="</a:t>
            </a:r>
            <a:r>
              <a:rPr lang="en-US" sz="1600" dirty="0" err="1">
                <a:latin typeface="Courier" pitchFamily="2" charset="0"/>
              </a:rPr>
              <a:t>nVertLevels</a:t>
            </a:r>
            <a:r>
              <a:rPr lang="en-US" sz="1600" dirty="0">
                <a:latin typeface="Courier" pitchFamily="2" charset="0"/>
              </a:rPr>
              <a:t> </a:t>
            </a:r>
            <a:r>
              <a:rPr lang="en-US" sz="1600" dirty="0" err="1">
                <a:latin typeface="Courier" pitchFamily="2" charset="0"/>
              </a:rPr>
              <a:t>nCells</a:t>
            </a:r>
            <a:r>
              <a:rPr lang="en-US" sz="1600" dirty="0">
                <a:latin typeface="Courier" pitchFamily="2" charset="0"/>
              </a:rPr>
              <a:t> Time"&gt;</a:t>
            </a:r>
          </a:p>
          <a:p>
            <a:r>
              <a:rPr lang="en-US" sz="1600" dirty="0">
                <a:latin typeface="Courier" pitchFamily="2" charset="0"/>
              </a:rPr>
              <a:t>      &lt;var name="qv"    </a:t>
            </a:r>
            <a:r>
              <a:rPr lang="en-US" sz="1600" dirty="0" err="1">
                <a:latin typeface="Courier" pitchFamily="2" charset="0"/>
              </a:rPr>
              <a:t>array_group</a:t>
            </a:r>
            <a:r>
              <a:rPr lang="en-US" sz="1600" dirty="0">
                <a:latin typeface="Courier" pitchFamily="2" charset="0"/>
              </a:rPr>
              <a:t>="moist"</a:t>
            </a:r>
            <a:r>
              <a:rPr lang="en-US" sz="1600" dirty="0">
                <a:latin typeface="Courier" pitchFamily="2" charset="0"/>
                <a:cs typeface="Courier New" panose="02070309020205020404" pitchFamily="49" charset="0"/>
              </a:rPr>
              <a:t> units="kg kg^{-1}"</a:t>
            </a:r>
            <a:r>
              <a:rPr lang="en-US" sz="1600" dirty="0">
                <a:latin typeface="Courier" pitchFamily="2" charset="0"/>
              </a:rPr>
              <a:t>/&gt;</a:t>
            </a:r>
          </a:p>
          <a:p>
            <a:r>
              <a:rPr lang="en-US" sz="1600" dirty="0">
                <a:latin typeface="Courier" pitchFamily="2" charset="0"/>
              </a:rPr>
              <a:t>      &lt;var name="qc"    </a:t>
            </a:r>
            <a:r>
              <a:rPr lang="en-US" sz="1600" dirty="0" err="1">
                <a:latin typeface="Courier" pitchFamily="2" charset="0"/>
              </a:rPr>
              <a:t>array_group</a:t>
            </a:r>
            <a:r>
              <a:rPr lang="en-US" sz="1600" dirty="0">
                <a:latin typeface="Courier" pitchFamily="2" charset="0"/>
              </a:rPr>
              <a:t>="moist"</a:t>
            </a:r>
            <a:r>
              <a:rPr lang="en-US" sz="1600" dirty="0">
                <a:latin typeface="Courier" pitchFamily="2" charset="0"/>
                <a:cs typeface="Courier New" panose="02070309020205020404" pitchFamily="49" charset="0"/>
              </a:rPr>
              <a:t> units="kg kg^{-1}"</a:t>
            </a:r>
            <a:r>
              <a:rPr lang="en-US" sz="1600" dirty="0">
                <a:latin typeface="Courier" pitchFamily="2" charset="0"/>
              </a:rPr>
              <a:t>/&gt;</a:t>
            </a:r>
          </a:p>
          <a:p>
            <a:r>
              <a:rPr lang="en-US" sz="1600" dirty="0">
                <a:latin typeface="Courier" pitchFamily="2" charset="0"/>
              </a:rPr>
              <a:t>      &lt;var name="</a:t>
            </a:r>
            <a:r>
              <a:rPr lang="en-US" sz="1600" dirty="0" err="1">
                <a:latin typeface="Courier" pitchFamily="2" charset="0"/>
              </a:rPr>
              <a:t>qr</a:t>
            </a:r>
            <a:r>
              <a:rPr lang="en-US" sz="1600" dirty="0">
                <a:latin typeface="Courier" pitchFamily="2" charset="0"/>
              </a:rPr>
              <a:t>"    </a:t>
            </a:r>
            <a:r>
              <a:rPr lang="en-US" sz="1600" dirty="0" err="1">
                <a:latin typeface="Courier" pitchFamily="2" charset="0"/>
              </a:rPr>
              <a:t>array_group</a:t>
            </a:r>
            <a:r>
              <a:rPr lang="en-US" sz="1600" dirty="0">
                <a:latin typeface="Courier" pitchFamily="2" charset="0"/>
              </a:rPr>
              <a:t>="moist"</a:t>
            </a:r>
            <a:r>
              <a:rPr lang="en-US" sz="1600" dirty="0">
                <a:latin typeface="Courier" pitchFamily="2" charset="0"/>
                <a:cs typeface="Courier New" panose="02070309020205020404" pitchFamily="49" charset="0"/>
              </a:rPr>
              <a:t> units="kg kg^{-1}"</a:t>
            </a:r>
            <a:r>
              <a:rPr lang="en-US" sz="1600" dirty="0">
                <a:latin typeface="Courier" pitchFamily="2" charset="0"/>
              </a:rPr>
              <a:t>/&gt;</a:t>
            </a:r>
          </a:p>
          <a:p>
            <a:r>
              <a:rPr lang="en-US" sz="1600" dirty="0">
                <a:latin typeface="Courier" pitchFamily="2" charset="0"/>
              </a:rPr>
              <a:t>      </a:t>
            </a:r>
            <a:r>
              <a:rPr lang="en-US" sz="1600" b="1" dirty="0">
                <a:latin typeface="Courier" pitchFamily="2" charset="0"/>
              </a:rPr>
              <a:t>&lt;var name="radon" </a:t>
            </a:r>
            <a:r>
              <a:rPr lang="en-US" sz="1600" b="1" dirty="0" err="1">
                <a:latin typeface="Courier" pitchFamily="2" charset="0"/>
              </a:rPr>
              <a:t>array_group</a:t>
            </a:r>
            <a:r>
              <a:rPr lang="en-US" sz="1600" b="1" dirty="0">
                <a:latin typeface="Courier" pitchFamily="2" charset="0"/>
              </a:rPr>
              <a:t>="passive"</a:t>
            </a:r>
            <a:r>
              <a:rPr lang="en-US" sz="1600" b="1" dirty="0">
                <a:latin typeface="Courier" pitchFamily="2" charset="0"/>
                <a:cs typeface="Courier New" panose="02070309020205020404" pitchFamily="49" charset="0"/>
              </a:rPr>
              <a:t> units="kg kg^{-1}"</a:t>
            </a:r>
            <a:r>
              <a:rPr lang="en-US" sz="1600" b="1" dirty="0">
                <a:latin typeface="Courier" pitchFamily="2" charset="0"/>
              </a:rPr>
              <a:t>/&gt;</a:t>
            </a:r>
          </a:p>
          <a:p>
            <a:r>
              <a:rPr lang="en-US" sz="1600" dirty="0">
                <a:latin typeface="Courier" pitchFamily="2" charset="0"/>
              </a:rPr>
              <a:t>&lt;/</a:t>
            </a:r>
            <a:r>
              <a:rPr lang="en-US" sz="1600" dirty="0" err="1">
                <a:latin typeface="Courier" pitchFamily="2" charset="0"/>
              </a:rPr>
              <a:t>var_array</a:t>
            </a:r>
            <a:r>
              <a:rPr lang="en-US" sz="1600" dirty="0">
                <a:latin typeface="Courier" pitchFamily="2" charset="0"/>
              </a:rPr>
              <a:t>&gt;</a:t>
            </a:r>
          </a:p>
        </p:txBody>
      </p:sp>
      <p:sp>
        <p:nvSpPr>
          <p:cNvPr id="10" name="TextBox 9">
            <a:extLst>
              <a:ext uri="{FF2B5EF4-FFF2-40B4-BE49-F238E27FC236}">
                <a16:creationId xmlns:a16="http://schemas.microsoft.com/office/drawing/2014/main" id="{46AB15D8-CAE2-C346-8299-D2D5656CFB5D}"/>
              </a:ext>
            </a:extLst>
          </p:cNvPr>
          <p:cNvSpPr txBox="1"/>
          <p:nvPr/>
        </p:nvSpPr>
        <p:spPr>
          <a:xfrm>
            <a:off x="542924" y="5163945"/>
            <a:ext cx="8143875" cy="1107996"/>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In the model, the </a:t>
            </a:r>
            <a:r>
              <a:rPr lang="en-US" sz="2200" dirty="0" err="1">
                <a:latin typeface="Courier" pitchFamily="2" charset="0"/>
                <a:ea typeface="Helvetica Neue" panose="02000503000000020004" pitchFamily="2" charset="0"/>
                <a:cs typeface="Helvetica Neue" panose="02000503000000020004" pitchFamily="2" charset="0"/>
              </a:rPr>
              <a:t>array_group</a:t>
            </a:r>
            <a:r>
              <a:rPr lang="en-US" sz="2200" dirty="0">
                <a:latin typeface="Courier" pitchFamily="2" charset="0"/>
                <a:ea typeface="Helvetica Neue" panose="02000503000000020004" pitchFamily="2" charset="0"/>
                <a:cs typeface="Helvetica Neue" panose="02000503000000020004" pitchFamily="2"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is used to identify, e.g., moisture species that contribute air density; instead of “passive”, we could use any name other than “moist”</a:t>
            </a:r>
          </a:p>
        </p:txBody>
      </p:sp>
    </p:spTree>
    <p:extLst>
      <p:ext uri="{BB962C8B-B14F-4D97-AF65-F5344CB8AC3E}">
        <p14:creationId xmlns:p14="http://schemas.microsoft.com/office/powerpoint/2010/main" val="22732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BD27C2-9D98-DE46-9856-77738E6C9083}"/>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5532821-C99D-8344-B994-BE928C25BE32}" type="slidenum">
              <a:rPr lang="en-US" altLang="en-US" sz="1200">
                <a:solidFill>
                  <a:schemeClr val="bg1"/>
                </a:solidFill>
              </a:rPr>
              <a:pPr eaLnBrk="1" hangingPunct="1"/>
              <a:t>3</a:t>
            </a:fld>
            <a:endParaRPr lang="en-US" altLang="en-US" sz="1200" dirty="0">
              <a:solidFill>
                <a:schemeClr val="bg1"/>
              </a:solidFill>
            </a:endParaRPr>
          </a:p>
        </p:txBody>
      </p:sp>
      <p:sp>
        <p:nvSpPr>
          <p:cNvPr id="5" name="Rectangle 9">
            <a:extLst>
              <a:ext uri="{FF2B5EF4-FFF2-40B4-BE49-F238E27FC236}">
                <a16:creationId xmlns:a16="http://schemas.microsoft.com/office/drawing/2014/main" id="{285A6458-4A26-D249-8989-4EB4DD852EDD}"/>
              </a:ext>
            </a:extLst>
          </p:cNvPr>
          <p:cNvSpPr>
            <a:spLocks noChangeArrowheads="1"/>
          </p:cNvSpPr>
          <p:nvPr/>
        </p:nvSpPr>
        <p:spPr bwMode="auto">
          <a:xfrm>
            <a:off x="2076600" y="60024"/>
            <a:ext cx="6830943" cy="720274"/>
          </a:xfrm>
          <a:prstGeom prst="rect">
            <a:avLst/>
          </a:prstGeom>
          <a:noFill/>
          <a:ln w="9525">
            <a:noFill/>
            <a:miter lim="800000"/>
            <a:headEnd/>
            <a:tailEnd/>
          </a:ln>
        </p:spPr>
        <p:txBody>
          <a:bodyPr anchor="ctr">
            <a:prstTxWarp prst="textNoShape">
              <a:avLst/>
            </a:prstTxWarp>
          </a:bodyPr>
          <a:lstStyle/>
          <a:p>
            <a:pPr algn="ctr"/>
            <a:r>
              <a:rPr lang="en-US" sz="3200" dirty="0"/>
              <a:t>Setting initial conditions</a:t>
            </a:r>
            <a:endParaRPr lang="en-US" sz="3200" i="1" dirty="0"/>
          </a:p>
        </p:txBody>
      </p:sp>
      <p:sp>
        <p:nvSpPr>
          <p:cNvPr id="8" name="TextBox 7">
            <a:extLst>
              <a:ext uri="{FF2B5EF4-FFF2-40B4-BE49-F238E27FC236}">
                <a16:creationId xmlns:a16="http://schemas.microsoft.com/office/drawing/2014/main" id="{8018D57F-9153-5844-9F42-41B4E57F788D}"/>
              </a:ext>
            </a:extLst>
          </p:cNvPr>
          <p:cNvSpPr txBox="1"/>
          <p:nvPr/>
        </p:nvSpPr>
        <p:spPr>
          <a:xfrm>
            <a:off x="542925" y="1142381"/>
            <a:ext cx="8364618" cy="1154162"/>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Inside the </a:t>
            </a:r>
            <a:r>
              <a:rPr lang="en-US" sz="2200" i="1" dirty="0" err="1">
                <a:latin typeface="Helvetica Neue" panose="02000503000000020004" pitchFamily="2" charset="0"/>
                <a:ea typeface="Helvetica Neue" panose="02000503000000020004" pitchFamily="2" charset="0"/>
                <a:cs typeface="Helvetica Neue" panose="02000503000000020004" pitchFamily="2" charset="0"/>
              </a:rPr>
              <a:t>init_atmosphere</a:t>
            </a:r>
            <a:r>
              <a:rPr lang="en-US" sz="2200" dirty="0">
                <a:latin typeface="Helvetica Neue" panose="02000503000000020004" pitchFamily="2" charset="0"/>
                <a:ea typeface="Helvetica Neue" panose="02000503000000020004" pitchFamily="2" charset="0"/>
                <a:cs typeface="Helvetica Neue" panose="02000503000000020004" pitchFamily="2" charset="0"/>
              </a:rPr>
              <a:t> core, the </a:t>
            </a:r>
            <a:r>
              <a:rPr lang="en-US" sz="2200" dirty="0" err="1">
                <a:latin typeface="Courier" pitchFamily="2" charset="0"/>
                <a:ea typeface="Helvetica Neue" panose="02000503000000020004" pitchFamily="2" charset="0"/>
                <a:cs typeface="Helvetica Neue" panose="02000503000000020004" pitchFamily="2" charset="0"/>
              </a:rPr>
              <a:t>mpas_init_atm_cases.F</a:t>
            </a:r>
            <a:r>
              <a:rPr lang="en-US" sz="2200" dirty="0">
                <a:latin typeface="Courier" pitchFamily="2" charset="0"/>
                <a:ea typeface="Helvetica Neue" panose="02000503000000020004" pitchFamily="2" charset="0"/>
                <a:cs typeface="Helvetica Neue" panose="02000503000000020004" pitchFamily="2"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code is responsible for defining initial conditions</a:t>
            </a:r>
          </a:p>
          <a:p>
            <a:pPr marL="342900" indent="-342900">
              <a:spcBef>
                <a:spcPts val="600"/>
              </a:spcBef>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We can add a new subroutine here to initialize “radon”</a:t>
            </a:r>
          </a:p>
        </p:txBody>
      </p:sp>
      <p:sp>
        <p:nvSpPr>
          <p:cNvPr id="6" name="Rectangle 5">
            <a:extLst>
              <a:ext uri="{FF2B5EF4-FFF2-40B4-BE49-F238E27FC236}">
                <a16:creationId xmlns:a16="http://schemas.microsoft.com/office/drawing/2014/main" id="{39C44BF9-9D25-904F-A322-C3A8CE8B2635}"/>
              </a:ext>
            </a:extLst>
          </p:cNvPr>
          <p:cNvSpPr>
            <a:spLocks noChangeArrowheads="1"/>
          </p:cNvSpPr>
          <p:nvPr/>
        </p:nvSpPr>
        <p:spPr bwMode="auto">
          <a:xfrm>
            <a:off x="542925" y="2419644"/>
            <a:ext cx="8143875" cy="2432772"/>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Rectangle 2">
            <a:extLst>
              <a:ext uri="{FF2B5EF4-FFF2-40B4-BE49-F238E27FC236}">
                <a16:creationId xmlns:a16="http://schemas.microsoft.com/office/drawing/2014/main" id="{098FB5B4-410B-284D-9737-ADFDBB958C23}"/>
              </a:ext>
            </a:extLst>
          </p:cNvPr>
          <p:cNvSpPr>
            <a:spLocks/>
          </p:cNvSpPr>
          <p:nvPr/>
        </p:nvSpPr>
        <p:spPr bwMode="auto">
          <a:xfrm>
            <a:off x="652243" y="2518116"/>
            <a:ext cx="7943117" cy="176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1600" dirty="0">
                <a:latin typeface="Courier" pitchFamily="2" charset="0"/>
              </a:rPr>
              <a:t>! Subroutine argument</a:t>
            </a:r>
          </a:p>
          <a:p>
            <a:r>
              <a:rPr lang="en-US" sz="1600" dirty="0">
                <a:latin typeface="Courier" pitchFamily="2" charset="0"/>
              </a:rPr>
              <a:t>type (</a:t>
            </a:r>
            <a:r>
              <a:rPr lang="en-US" sz="1600" dirty="0" err="1">
                <a:latin typeface="Courier" pitchFamily="2" charset="0"/>
              </a:rPr>
              <a:t>mpas_pool_type</a:t>
            </a:r>
            <a:r>
              <a:rPr lang="en-US" sz="1600" dirty="0">
                <a:latin typeface="Courier" pitchFamily="2" charset="0"/>
              </a:rPr>
              <a:t>), intent(</a:t>
            </a:r>
            <a:r>
              <a:rPr lang="en-US" sz="1600" dirty="0" err="1">
                <a:latin typeface="Courier" pitchFamily="2" charset="0"/>
              </a:rPr>
              <a:t>inout</a:t>
            </a:r>
            <a:r>
              <a:rPr lang="en-US" sz="1600" dirty="0">
                <a:latin typeface="Courier" pitchFamily="2" charset="0"/>
              </a:rPr>
              <a:t>) :: state</a:t>
            </a:r>
          </a:p>
          <a:p>
            <a:endParaRPr lang="en-US" sz="1600" dirty="0">
              <a:latin typeface="Courier" pitchFamily="2" charset="0"/>
            </a:endParaRPr>
          </a:p>
          <a:p>
            <a:r>
              <a:rPr lang="en-US" sz="1600" dirty="0">
                <a:latin typeface="Courier" pitchFamily="2" charset="0"/>
              </a:rPr>
              <a:t>! Local variables</a:t>
            </a:r>
          </a:p>
          <a:p>
            <a:r>
              <a:rPr lang="en-US" sz="1600" dirty="0">
                <a:latin typeface="Courier" pitchFamily="2" charset="0"/>
              </a:rPr>
              <a:t>integer, pointer :: </a:t>
            </a:r>
            <a:r>
              <a:rPr lang="en-US" sz="1600" dirty="0" err="1">
                <a:latin typeface="Courier" pitchFamily="2" charset="0"/>
              </a:rPr>
              <a:t>index_radon</a:t>
            </a:r>
            <a:endParaRPr lang="en-US" sz="1600" dirty="0">
              <a:latin typeface="Courier" pitchFamily="2" charset="0"/>
            </a:endParaRPr>
          </a:p>
          <a:p>
            <a:r>
              <a:rPr lang="en-US" sz="1600" dirty="0">
                <a:latin typeface="Courier" pitchFamily="2" charset="0"/>
              </a:rPr>
              <a:t>real (kind=RKIND), dimension(:,:,:), pointer :: scalars</a:t>
            </a:r>
          </a:p>
          <a:p>
            <a:endParaRPr lang="en-US" sz="1600" dirty="0">
              <a:latin typeface="Courier" pitchFamily="2" charset="0"/>
            </a:endParaRPr>
          </a:p>
          <a:p>
            <a:r>
              <a:rPr lang="en-US" sz="1600" dirty="0">
                <a:latin typeface="Courier" pitchFamily="2" charset="0"/>
              </a:rPr>
              <a:t>call </a:t>
            </a:r>
            <a:r>
              <a:rPr lang="en-US" sz="1600" dirty="0" err="1">
                <a:latin typeface="Courier" pitchFamily="2" charset="0"/>
              </a:rPr>
              <a:t>mpas_pool_get_array</a:t>
            </a:r>
            <a:r>
              <a:rPr lang="en-US" sz="1600" dirty="0">
                <a:latin typeface="Courier" pitchFamily="2" charset="0"/>
              </a:rPr>
              <a:t>(state, ‘scalars’, scalars)</a:t>
            </a:r>
          </a:p>
          <a:p>
            <a:r>
              <a:rPr lang="en-US" sz="1600" dirty="0">
                <a:latin typeface="Courier" pitchFamily="2" charset="0"/>
              </a:rPr>
              <a:t>call </a:t>
            </a:r>
            <a:r>
              <a:rPr lang="en-US" sz="1600" dirty="0" err="1">
                <a:latin typeface="Courier" pitchFamily="2" charset="0"/>
              </a:rPr>
              <a:t>mpas_pool_get_dimension</a:t>
            </a:r>
            <a:r>
              <a:rPr lang="en-US" sz="1600" dirty="0">
                <a:latin typeface="Courier" pitchFamily="2" charset="0"/>
              </a:rPr>
              <a:t>(state, '</a:t>
            </a:r>
            <a:r>
              <a:rPr lang="en-US" sz="1600" dirty="0" err="1">
                <a:latin typeface="Courier" pitchFamily="2" charset="0"/>
              </a:rPr>
              <a:t>index_radon</a:t>
            </a:r>
            <a:r>
              <a:rPr lang="en-US" sz="1600" dirty="0">
                <a:latin typeface="Courier" pitchFamily="2" charset="0"/>
              </a:rPr>
              <a:t>', </a:t>
            </a:r>
            <a:r>
              <a:rPr lang="en-US" sz="1600" dirty="0" err="1">
                <a:latin typeface="Courier" pitchFamily="2" charset="0"/>
              </a:rPr>
              <a:t>index_radon</a:t>
            </a:r>
            <a:r>
              <a:rPr lang="en-US" sz="1600" dirty="0">
                <a:latin typeface="Courier" pitchFamily="2" charset="0"/>
              </a:rPr>
              <a:t>)</a:t>
            </a:r>
          </a:p>
        </p:txBody>
      </p:sp>
      <p:sp>
        <p:nvSpPr>
          <p:cNvPr id="9" name="TextBox 8">
            <a:extLst>
              <a:ext uri="{FF2B5EF4-FFF2-40B4-BE49-F238E27FC236}">
                <a16:creationId xmlns:a16="http://schemas.microsoft.com/office/drawing/2014/main" id="{E0E4AB98-E6A2-974F-A346-AFB0C9AFFCCE}"/>
              </a:ext>
            </a:extLst>
          </p:cNvPr>
          <p:cNvSpPr txBox="1"/>
          <p:nvPr/>
        </p:nvSpPr>
        <p:spPr>
          <a:xfrm>
            <a:off x="542924" y="5109833"/>
            <a:ext cx="8492173" cy="1107996"/>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Using pools, we can access the 3-d “scalars” array that was defined in the </a:t>
            </a:r>
            <a:r>
              <a:rPr lang="en-US" sz="2200" dirty="0" err="1">
                <a:latin typeface="Courier New" panose="02070309020205020404" pitchFamily="49" charset="0"/>
                <a:ea typeface="Helvetica Neue" panose="02000503000000020004" pitchFamily="2" charset="0"/>
                <a:cs typeface="Courier New" panose="02070309020205020404" pitchFamily="49" charset="0"/>
              </a:rPr>
              <a:t>Registry.xml</a:t>
            </a:r>
            <a:r>
              <a:rPr lang="en-US" sz="2200" dirty="0">
                <a:latin typeface="Helvetica Neue" panose="02000503000000020004" pitchFamily="2" charset="0"/>
                <a:ea typeface="Helvetica Neue" panose="02000503000000020004" pitchFamily="2" charset="0"/>
                <a:cs typeface="Helvetica Neue" panose="02000503000000020004" pitchFamily="2" charset="0"/>
              </a:rPr>
              <a:t> file, and we can figure out which index in this array contains “radon” (rather than, e.g., “qv” or “qc”)</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89256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BD27C2-9D98-DE46-9856-77738E6C9083}"/>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5532821-C99D-8344-B994-BE928C25BE32}" type="slidenum">
              <a:rPr lang="en-US" altLang="en-US" sz="1200">
                <a:solidFill>
                  <a:schemeClr val="bg1"/>
                </a:solidFill>
              </a:rPr>
              <a:pPr eaLnBrk="1" hangingPunct="1"/>
              <a:t>4</a:t>
            </a:fld>
            <a:endParaRPr lang="en-US" altLang="en-US" sz="1200" dirty="0">
              <a:solidFill>
                <a:schemeClr val="bg1"/>
              </a:solidFill>
            </a:endParaRPr>
          </a:p>
        </p:txBody>
      </p:sp>
      <p:sp>
        <p:nvSpPr>
          <p:cNvPr id="5" name="Rectangle 9">
            <a:extLst>
              <a:ext uri="{FF2B5EF4-FFF2-40B4-BE49-F238E27FC236}">
                <a16:creationId xmlns:a16="http://schemas.microsoft.com/office/drawing/2014/main" id="{285A6458-4A26-D249-8989-4EB4DD852EDD}"/>
              </a:ext>
            </a:extLst>
          </p:cNvPr>
          <p:cNvSpPr>
            <a:spLocks noChangeArrowheads="1"/>
          </p:cNvSpPr>
          <p:nvPr/>
        </p:nvSpPr>
        <p:spPr bwMode="auto">
          <a:xfrm>
            <a:off x="2076600" y="60024"/>
            <a:ext cx="6830943" cy="720274"/>
          </a:xfrm>
          <a:prstGeom prst="rect">
            <a:avLst/>
          </a:prstGeom>
          <a:noFill/>
          <a:ln w="9525">
            <a:noFill/>
            <a:miter lim="800000"/>
            <a:headEnd/>
            <a:tailEnd/>
          </a:ln>
        </p:spPr>
        <p:txBody>
          <a:bodyPr anchor="ctr">
            <a:prstTxWarp prst="textNoShape">
              <a:avLst/>
            </a:prstTxWarp>
          </a:bodyPr>
          <a:lstStyle/>
          <a:p>
            <a:pPr algn="ctr"/>
            <a:r>
              <a:rPr lang="en-US" sz="3200" dirty="0"/>
              <a:t>Setting initial conditions</a:t>
            </a:r>
            <a:endParaRPr lang="en-US" sz="3200" i="1" dirty="0"/>
          </a:p>
        </p:txBody>
      </p:sp>
      <p:sp>
        <p:nvSpPr>
          <p:cNvPr id="8" name="TextBox 7">
            <a:extLst>
              <a:ext uri="{FF2B5EF4-FFF2-40B4-BE49-F238E27FC236}">
                <a16:creationId xmlns:a16="http://schemas.microsoft.com/office/drawing/2014/main" id="{8018D57F-9153-5844-9F42-41B4E57F788D}"/>
              </a:ext>
            </a:extLst>
          </p:cNvPr>
          <p:cNvSpPr txBox="1"/>
          <p:nvPr/>
        </p:nvSpPr>
        <p:spPr>
          <a:xfrm>
            <a:off x="542925" y="1142381"/>
            <a:ext cx="8364618" cy="769441"/>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Now, using whatever clever logic we would like, we can set the “radon” component of the “scalars” array:</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Rectangle 5">
            <a:extLst>
              <a:ext uri="{FF2B5EF4-FFF2-40B4-BE49-F238E27FC236}">
                <a16:creationId xmlns:a16="http://schemas.microsoft.com/office/drawing/2014/main" id="{39C44BF9-9D25-904F-A322-C3A8CE8B2635}"/>
              </a:ext>
            </a:extLst>
          </p:cNvPr>
          <p:cNvSpPr>
            <a:spLocks noChangeArrowheads="1"/>
          </p:cNvSpPr>
          <p:nvPr/>
        </p:nvSpPr>
        <p:spPr bwMode="auto">
          <a:xfrm>
            <a:off x="542925" y="2285532"/>
            <a:ext cx="8143875" cy="407963"/>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Rectangle 2">
            <a:extLst>
              <a:ext uri="{FF2B5EF4-FFF2-40B4-BE49-F238E27FC236}">
                <a16:creationId xmlns:a16="http://schemas.microsoft.com/office/drawing/2014/main" id="{098FB5B4-410B-284D-9737-ADFDBB958C23}"/>
              </a:ext>
            </a:extLst>
          </p:cNvPr>
          <p:cNvSpPr>
            <a:spLocks/>
          </p:cNvSpPr>
          <p:nvPr/>
        </p:nvSpPr>
        <p:spPr bwMode="auto">
          <a:xfrm>
            <a:off x="652243" y="2384005"/>
            <a:ext cx="7943117" cy="30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1600" dirty="0">
                <a:latin typeface="Courier" pitchFamily="2" charset="0"/>
              </a:rPr>
              <a:t>scalars(</a:t>
            </a:r>
            <a:r>
              <a:rPr lang="en-US" sz="1600" dirty="0" err="1">
                <a:latin typeface="Courier" pitchFamily="2" charset="0"/>
              </a:rPr>
              <a:t>index_radon</a:t>
            </a:r>
            <a:r>
              <a:rPr lang="en-US" sz="1600" dirty="0">
                <a:latin typeface="Courier" pitchFamily="2" charset="0"/>
              </a:rPr>
              <a:t>, :, </a:t>
            </a:r>
            <a:r>
              <a:rPr lang="en-US" sz="1600" dirty="0">
                <a:latin typeface="Courier" pitchFamily="2" charset="0"/>
                <a:sym typeface="Wingdings" pitchFamily="2" charset="2"/>
              </a:rPr>
              <a:t>:) = 0.12345</a:t>
            </a:r>
            <a:endParaRPr lang="en-US" sz="1600" dirty="0">
              <a:latin typeface="Courier" pitchFamily="2" charset="0"/>
            </a:endParaRPr>
          </a:p>
        </p:txBody>
      </p:sp>
      <p:sp>
        <p:nvSpPr>
          <p:cNvPr id="10" name="Rectangle 9">
            <a:extLst>
              <a:ext uri="{FF2B5EF4-FFF2-40B4-BE49-F238E27FC236}">
                <a16:creationId xmlns:a16="http://schemas.microsoft.com/office/drawing/2014/main" id="{BC482E30-F3FF-4F40-BB62-B884491A53E4}"/>
              </a:ext>
            </a:extLst>
          </p:cNvPr>
          <p:cNvSpPr>
            <a:spLocks noChangeArrowheads="1"/>
          </p:cNvSpPr>
          <p:nvPr/>
        </p:nvSpPr>
        <p:spPr bwMode="auto">
          <a:xfrm>
            <a:off x="542925" y="3666980"/>
            <a:ext cx="8143875" cy="2363370"/>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1" name="Rectangle 2">
            <a:extLst>
              <a:ext uri="{FF2B5EF4-FFF2-40B4-BE49-F238E27FC236}">
                <a16:creationId xmlns:a16="http://schemas.microsoft.com/office/drawing/2014/main" id="{0B62D30C-03DB-2D44-872E-5BC424FBC406}"/>
              </a:ext>
            </a:extLst>
          </p:cNvPr>
          <p:cNvSpPr>
            <a:spLocks/>
          </p:cNvSpPr>
          <p:nvPr/>
        </p:nvSpPr>
        <p:spPr bwMode="auto">
          <a:xfrm>
            <a:off x="652243" y="3783306"/>
            <a:ext cx="7943117" cy="227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In general, we can initialize the tracer in one of many ways:</a:t>
            </a:r>
          </a:p>
          <a:p>
            <a:pPr marL="342900" indent="-342900" eaLnBrk="1" hangingPunct="1">
              <a:spcBef>
                <a:spcPts val="775"/>
              </a:spcBef>
              <a:buSzPct val="125000"/>
              <a:buFont typeface="Arial" panose="020B0604020202020204" pitchFamily="34" charset="0"/>
              <a:buChar char="•"/>
            </a:pPr>
            <a:r>
              <a:rPr lang="en-US" altLang="en-US" sz="2200" dirty="0">
                <a:solidFill>
                  <a:srgbClr val="1F497D"/>
                </a:solidFill>
                <a:latin typeface="Helvetica Neue" panose="02000503000000020004" pitchFamily="2" charset="0"/>
                <a:sym typeface="Helvetica" pitchFamily="2" charset="0"/>
              </a:rPr>
              <a:t>Horizontally interpolate from some other dataset</a:t>
            </a:r>
          </a:p>
          <a:p>
            <a:pPr marL="342900" indent="-342900" eaLnBrk="1" hangingPunct="1">
              <a:spcBef>
                <a:spcPts val="775"/>
              </a:spcBef>
              <a:buSzPct val="125000"/>
              <a:buFont typeface="Arial" panose="020B0604020202020204" pitchFamily="34" charset="0"/>
              <a:buChar char="•"/>
            </a:pPr>
            <a:r>
              <a:rPr lang="en-US" altLang="en-US" sz="2200" dirty="0">
                <a:solidFill>
                  <a:srgbClr val="1F497D"/>
                </a:solidFill>
                <a:latin typeface="Helvetica Neue" panose="02000503000000020004" pitchFamily="2" charset="0"/>
                <a:sym typeface="Helvetica" pitchFamily="2" charset="0"/>
              </a:rPr>
              <a:t>Set the tracer based on geographic location, (</a:t>
            </a:r>
            <a:r>
              <a:rPr lang="en-US" altLang="en-US" sz="2200" dirty="0" err="1">
                <a:solidFill>
                  <a:srgbClr val="1F497D"/>
                </a:solidFill>
                <a:latin typeface="Helvetica Neue" panose="02000503000000020004" pitchFamily="2" charset="0"/>
                <a:sym typeface="Helvetica" pitchFamily="2" charset="0"/>
              </a:rPr>
              <a:t>lat</a:t>
            </a:r>
            <a:r>
              <a:rPr lang="en-US" altLang="en-US" sz="2200" dirty="0">
                <a:solidFill>
                  <a:srgbClr val="1F497D"/>
                </a:solidFill>
                <a:latin typeface="Helvetica Neue" panose="02000503000000020004" pitchFamily="2" charset="0"/>
                <a:sym typeface="Helvetica" pitchFamily="2" charset="0"/>
              </a:rPr>
              <a:t>, </a:t>
            </a:r>
            <a:r>
              <a:rPr lang="en-US" altLang="en-US" sz="2200" dirty="0" err="1">
                <a:solidFill>
                  <a:srgbClr val="1F497D"/>
                </a:solidFill>
                <a:latin typeface="Helvetica Neue" panose="02000503000000020004" pitchFamily="2" charset="0"/>
                <a:sym typeface="Helvetica" pitchFamily="2" charset="0"/>
              </a:rPr>
              <a:t>lon</a:t>
            </a:r>
            <a:r>
              <a:rPr lang="en-US" altLang="en-US" sz="2200" dirty="0">
                <a:solidFill>
                  <a:srgbClr val="1F497D"/>
                </a:solidFill>
                <a:latin typeface="Helvetica Neue" panose="02000503000000020004" pitchFamily="2" charset="0"/>
                <a:sym typeface="Helvetica" pitchFamily="2" charset="0"/>
              </a:rPr>
              <a:t>)</a:t>
            </a:r>
          </a:p>
          <a:p>
            <a:pPr marL="342900" indent="-342900" eaLnBrk="1" hangingPunct="1">
              <a:spcBef>
                <a:spcPts val="775"/>
              </a:spcBef>
              <a:buSzPct val="125000"/>
              <a:buFont typeface="Arial" panose="020B0604020202020204" pitchFamily="34" charset="0"/>
              <a:buChar char="•"/>
            </a:pPr>
            <a:r>
              <a:rPr lang="en-US" altLang="en-US" sz="2200" dirty="0">
                <a:solidFill>
                  <a:srgbClr val="1F497D"/>
                </a:solidFill>
                <a:latin typeface="Helvetica Neue" panose="02000503000000020004" pitchFamily="2" charset="0"/>
                <a:sym typeface="Helvetica" pitchFamily="2" charset="0"/>
              </a:rPr>
              <a:t>Set the tracer based on terrain height or land use category</a:t>
            </a:r>
          </a:p>
          <a:p>
            <a:pPr marL="342900" indent="-342900" eaLnBrk="1" hangingPunct="1">
              <a:spcBef>
                <a:spcPts val="775"/>
              </a:spcBef>
              <a:buSzPct val="125000"/>
              <a:buFont typeface="Arial" panose="020B0604020202020204" pitchFamily="34" charset="0"/>
              <a:buChar char="•"/>
            </a:pPr>
            <a:r>
              <a:rPr lang="en-US" altLang="en-US" sz="2200" dirty="0">
                <a:solidFill>
                  <a:srgbClr val="1F497D"/>
                </a:solidFill>
                <a:latin typeface="Helvetica Neue" panose="02000503000000020004" pitchFamily="2" charset="0"/>
                <a:sym typeface="Helvetica" pitchFamily="2" charset="0"/>
              </a:rPr>
              <a:t>Etc.</a:t>
            </a:r>
          </a:p>
        </p:txBody>
      </p:sp>
      <p:sp>
        <p:nvSpPr>
          <p:cNvPr id="12" name="TextBox 11">
            <a:extLst>
              <a:ext uri="{FF2B5EF4-FFF2-40B4-BE49-F238E27FC236}">
                <a16:creationId xmlns:a16="http://schemas.microsoft.com/office/drawing/2014/main" id="{95B61BD0-C980-9046-81B9-5620012D6FB5}"/>
              </a:ext>
            </a:extLst>
          </p:cNvPr>
          <p:cNvSpPr txBox="1"/>
          <p:nvPr/>
        </p:nvSpPr>
        <p:spPr>
          <a:xfrm>
            <a:off x="542925" y="2808647"/>
            <a:ext cx="8143875" cy="400110"/>
          </a:xfrm>
          <a:prstGeom prst="rect">
            <a:avLst/>
          </a:prstGeom>
          <a:noFill/>
        </p:spPr>
        <p:txBody>
          <a:bodyPr wrap="square" rtlCol="0">
            <a:spAutoFit/>
          </a:bodyPr>
          <a:lstStyle/>
          <a:p>
            <a:r>
              <a:rPr lang="en-US" sz="2000" i="1" dirty="0">
                <a:latin typeface="Helvetica Neue" panose="02000503000000020004" pitchFamily="2" charset="0"/>
                <a:ea typeface="Helvetica Neue" panose="02000503000000020004" pitchFamily="2" charset="0"/>
                <a:cs typeface="Helvetica Neue" panose="02000503000000020004" pitchFamily="2" charset="0"/>
              </a:rPr>
              <a:t>Note: scalars is dimensioned (1:num_scalars, 1:nVertLevels, 1:nCells).</a:t>
            </a:r>
          </a:p>
        </p:txBody>
      </p:sp>
    </p:spTree>
    <p:extLst>
      <p:ext uri="{BB962C8B-B14F-4D97-AF65-F5344CB8AC3E}">
        <p14:creationId xmlns:p14="http://schemas.microsoft.com/office/powerpoint/2010/main" val="291750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BD27C2-9D98-DE46-9856-77738E6C9083}"/>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5532821-C99D-8344-B994-BE928C25BE32}" type="slidenum">
              <a:rPr lang="en-US" altLang="en-US" sz="1200">
                <a:solidFill>
                  <a:schemeClr val="bg1"/>
                </a:solidFill>
              </a:rPr>
              <a:pPr eaLnBrk="1" hangingPunct="1"/>
              <a:t>5</a:t>
            </a:fld>
            <a:endParaRPr lang="en-US" altLang="en-US" sz="1200" dirty="0">
              <a:solidFill>
                <a:schemeClr val="bg1"/>
              </a:solidFill>
            </a:endParaRPr>
          </a:p>
        </p:txBody>
      </p:sp>
      <p:sp>
        <p:nvSpPr>
          <p:cNvPr id="5" name="Rectangle 9">
            <a:extLst>
              <a:ext uri="{FF2B5EF4-FFF2-40B4-BE49-F238E27FC236}">
                <a16:creationId xmlns:a16="http://schemas.microsoft.com/office/drawing/2014/main" id="{285A6458-4A26-D249-8989-4EB4DD852EDD}"/>
              </a:ext>
            </a:extLst>
          </p:cNvPr>
          <p:cNvSpPr>
            <a:spLocks noChangeArrowheads="1"/>
          </p:cNvSpPr>
          <p:nvPr/>
        </p:nvSpPr>
        <p:spPr bwMode="auto">
          <a:xfrm>
            <a:off x="2076600" y="60024"/>
            <a:ext cx="6830943" cy="720274"/>
          </a:xfrm>
          <a:prstGeom prst="rect">
            <a:avLst/>
          </a:prstGeom>
          <a:noFill/>
          <a:ln w="9525">
            <a:noFill/>
            <a:miter lim="800000"/>
            <a:headEnd/>
            <a:tailEnd/>
          </a:ln>
        </p:spPr>
        <p:txBody>
          <a:bodyPr anchor="ctr">
            <a:prstTxWarp prst="textNoShape">
              <a:avLst/>
            </a:prstTxWarp>
          </a:bodyPr>
          <a:lstStyle/>
          <a:p>
            <a:pPr algn="ctr"/>
            <a:r>
              <a:rPr lang="en-US" sz="3200" dirty="0"/>
              <a:t>Setting initial conditions</a:t>
            </a:r>
            <a:endParaRPr lang="en-US" sz="3200" i="1" dirty="0"/>
          </a:p>
        </p:txBody>
      </p:sp>
      <p:sp>
        <p:nvSpPr>
          <p:cNvPr id="8" name="TextBox 7">
            <a:extLst>
              <a:ext uri="{FF2B5EF4-FFF2-40B4-BE49-F238E27FC236}">
                <a16:creationId xmlns:a16="http://schemas.microsoft.com/office/drawing/2014/main" id="{8018D57F-9153-5844-9F42-41B4E57F788D}"/>
              </a:ext>
            </a:extLst>
          </p:cNvPr>
          <p:cNvSpPr txBox="1"/>
          <p:nvPr/>
        </p:nvSpPr>
        <p:spPr>
          <a:xfrm>
            <a:off x="542925" y="1142381"/>
            <a:ext cx="8052435" cy="1107996"/>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Once we’ve added code to set the values in </a:t>
            </a:r>
            <a:r>
              <a:rPr lang="en-US" sz="2200" dirty="0">
                <a:latin typeface="Courier" pitchFamily="2" charset="0"/>
                <a:ea typeface="Helvetica Neue" panose="02000503000000020004" pitchFamily="2" charset="0"/>
                <a:cs typeface="Helvetica Neue" panose="02000503000000020004" pitchFamily="2" charset="0"/>
              </a:rPr>
              <a:t>scalars(</a:t>
            </a:r>
            <a:r>
              <a:rPr lang="en-US" sz="2200" dirty="0" err="1">
                <a:latin typeface="Courier" pitchFamily="2" charset="0"/>
                <a:ea typeface="Helvetica Neue" panose="02000503000000020004" pitchFamily="2" charset="0"/>
                <a:cs typeface="Helvetica Neue" panose="02000503000000020004" pitchFamily="2" charset="0"/>
              </a:rPr>
              <a:t>index_radon</a:t>
            </a:r>
            <a:r>
              <a:rPr lang="en-US" sz="2200" dirty="0">
                <a:latin typeface="Courier" pitchFamily="2" charset="0"/>
                <a:ea typeface="Helvetica Neue" panose="02000503000000020004" pitchFamily="2" charset="0"/>
                <a:cs typeface="Helvetica Neue" panose="02000503000000020004" pitchFamily="2" charset="0"/>
              </a:rPr>
              <a:t>,:,</a:t>
            </a:r>
            <a:r>
              <a:rPr lang="en-US" sz="2200" dirty="0">
                <a:latin typeface="Courier" pitchFamily="2" charset="0"/>
                <a:ea typeface="Helvetica Neue" panose="02000503000000020004" pitchFamily="2" charset="0"/>
                <a:cs typeface="Helvetica Neue" panose="02000503000000020004" pitchFamily="2" charset="0"/>
                <a:sym typeface="Wingdings" pitchFamily="2" charset="2"/>
              </a:rPr>
              <a:t>:) </a:t>
            </a:r>
            <a:r>
              <a:rPr lang="en-US" sz="2200" dirty="0">
                <a:latin typeface="Helvetica Neue" panose="02000503000000020004" pitchFamily="2" charset="0"/>
                <a:ea typeface="Helvetica Neue" panose="02000503000000020004" pitchFamily="2" charset="0"/>
                <a:cs typeface="Helvetica Neue" panose="02000503000000020004" pitchFamily="2" charset="0"/>
                <a:sym typeface="Wingdings" pitchFamily="2" charset="2"/>
              </a:rPr>
              <a:t>we will need to re-compile the </a:t>
            </a:r>
            <a:r>
              <a:rPr lang="en-US" sz="2200" i="1" dirty="0" err="1">
                <a:latin typeface="Helvetica Neue" panose="02000503000000020004" pitchFamily="2" charset="0"/>
                <a:ea typeface="Helvetica Neue" panose="02000503000000020004" pitchFamily="2" charset="0"/>
                <a:cs typeface="Helvetica Neue" panose="02000503000000020004" pitchFamily="2" charset="0"/>
                <a:sym typeface="Wingdings" pitchFamily="2" charset="2"/>
              </a:rPr>
              <a:t>init_atmosphere</a:t>
            </a:r>
            <a:r>
              <a:rPr lang="en-US" sz="2200" dirty="0">
                <a:latin typeface="Helvetica Neue" panose="02000503000000020004" pitchFamily="2" charset="0"/>
                <a:ea typeface="Helvetica Neue" panose="02000503000000020004" pitchFamily="2" charset="0"/>
                <a:cs typeface="Helvetica Neue" panose="02000503000000020004" pitchFamily="2" charset="0"/>
                <a:sym typeface="Wingdings" pitchFamily="2" charset="2"/>
              </a:rPr>
              <a:t> core</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Rectangle 9">
            <a:extLst>
              <a:ext uri="{FF2B5EF4-FFF2-40B4-BE49-F238E27FC236}">
                <a16:creationId xmlns:a16="http://schemas.microsoft.com/office/drawing/2014/main" id="{BC482E30-F3FF-4F40-BB62-B884491A53E4}"/>
              </a:ext>
            </a:extLst>
          </p:cNvPr>
          <p:cNvSpPr>
            <a:spLocks noChangeArrowheads="1"/>
          </p:cNvSpPr>
          <p:nvPr/>
        </p:nvSpPr>
        <p:spPr bwMode="auto">
          <a:xfrm>
            <a:off x="542925" y="2392537"/>
            <a:ext cx="8249383" cy="997774"/>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1" name="Rectangle 2">
            <a:extLst>
              <a:ext uri="{FF2B5EF4-FFF2-40B4-BE49-F238E27FC236}">
                <a16:creationId xmlns:a16="http://schemas.microsoft.com/office/drawing/2014/main" id="{0B62D30C-03DB-2D44-872E-5BC424FBC406}"/>
              </a:ext>
            </a:extLst>
          </p:cNvPr>
          <p:cNvSpPr>
            <a:spLocks/>
          </p:cNvSpPr>
          <p:nvPr/>
        </p:nvSpPr>
        <p:spPr bwMode="auto">
          <a:xfrm>
            <a:off x="652243" y="2508863"/>
            <a:ext cx="8034557" cy="881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Creating initial conditions as usual, we should now have “radon” in our initial conditions file in addition to “qv”, “qc”, and “</a:t>
            </a:r>
            <a:r>
              <a:rPr lang="en-US" altLang="en-US" sz="2200" dirty="0" err="1">
                <a:solidFill>
                  <a:srgbClr val="1F497D"/>
                </a:solidFill>
                <a:latin typeface="Helvetica Neue" panose="02000503000000020004" pitchFamily="2" charset="0"/>
                <a:sym typeface="Helvetica" pitchFamily="2" charset="0"/>
              </a:rPr>
              <a:t>qr</a:t>
            </a:r>
            <a:r>
              <a:rPr lang="en-US" altLang="en-US" sz="2200" dirty="0">
                <a:solidFill>
                  <a:srgbClr val="1F497D"/>
                </a:solidFill>
                <a:latin typeface="Helvetica Neue" panose="02000503000000020004" pitchFamily="2" charset="0"/>
                <a:sym typeface="Helvetica" pitchFamily="2" charset="0"/>
              </a:rPr>
              <a:t>”!</a:t>
            </a:r>
          </a:p>
        </p:txBody>
      </p:sp>
      <p:pic>
        <p:nvPicPr>
          <p:cNvPr id="4" name="Picture 3">
            <a:extLst>
              <a:ext uri="{FF2B5EF4-FFF2-40B4-BE49-F238E27FC236}">
                <a16:creationId xmlns:a16="http://schemas.microsoft.com/office/drawing/2014/main" id="{C33A40B7-D4E0-C44C-B843-F3B47738590D}"/>
              </a:ext>
            </a:extLst>
          </p:cNvPr>
          <p:cNvPicPr>
            <a:picLocks noChangeAspect="1"/>
          </p:cNvPicPr>
          <p:nvPr/>
        </p:nvPicPr>
        <p:blipFill>
          <a:blip r:embed="rId2"/>
          <a:stretch>
            <a:fillRect/>
          </a:stretch>
        </p:blipFill>
        <p:spPr>
          <a:xfrm>
            <a:off x="847013" y="3484602"/>
            <a:ext cx="5249427" cy="2792403"/>
          </a:xfrm>
          <a:prstGeom prst="rect">
            <a:avLst/>
          </a:prstGeom>
        </p:spPr>
      </p:pic>
      <p:sp>
        <p:nvSpPr>
          <p:cNvPr id="12" name="TextBox 11">
            <a:extLst>
              <a:ext uri="{FF2B5EF4-FFF2-40B4-BE49-F238E27FC236}">
                <a16:creationId xmlns:a16="http://schemas.microsoft.com/office/drawing/2014/main" id="{9D1A7CEA-834E-F246-B577-96EC51948212}"/>
              </a:ext>
            </a:extLst>
          </p:cNvPr>
          <p:cNvSpPr txBox="1"/>
          <p:nvPr/>
        </p:nvSpPr>
        <p:spPr>
          <a:xfrm>
            <a:off x="6208983" y="4600139"/>
            <a:ext cx="2811103" cy="830997"/>
          </a:xfrm>
          <a:prstGeom prst="rect">
            <a:avLst/>
          </a:prstGeom>
          <a:noFill/>
        </p:spPr>
        <p:txBody>
          <a:bodyPr wrap="square" rtlCol="0">
            <a:spAutoFit/>
          </a:bodyPr>
          <a:lstStyle/>
          <a:p>
            <a:r>
              <a:rPr lang="en-US" sz="1600" i="1" dirty="0">
                <a:latin typeface="Helvetica Neue" panose="02000503000000020004" pitchFamily="2" charset="0"/>
                <a:ea typeface="Helvetica Neue" panose="02000503000000020004" pitchFamily="2" charset="0"/>
                <a:cs typeface="Helvetica Neue" panose="02000503000000020004" pitchFamily="2" charset="0"/>
              </a:rPr>
              <a:t>Left: A simple sinusoidal pattern is a nice way to test a passive tracer</a:t>
            </a:r>
          </a:p>
        </p:txBody>
      </p:sp>
    </p:spTree>
    <p:extLst>
      <p:ext uri="{BB962C8B-B14F-4D97-AF65-F5344CB8AC3E}">
        <p14:creationId xmlns:p14="http://schemas.microsoft.com/office/powerpoint/2010/main" val="17702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BD27C2-9D98-DE46-9856-77738E6C9083}"/>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5532821-C99D-8344-B994-BE928C25BE32}" type="slidenum">
              <a:rPr lang="en-US" altLang="en-US" sz="1200">
                <a:solidFill>
                  <a:schemeClr val="bg1"/>
                </a:solidFill>
              </a:rPr>
              <a:pPr eaLnBrk="1" hangingPunct="1"/>
              <a:t>6</a:t>
            </a:fld>
            <a:endParaRPr lang="en-US" altLang="en-US" sz="1200" dirty="0">
              <a:solidFill>
                <a:schemeClr val="bg1"/>
              </a:solidFill>
            </a:endParaRPr>
          </a:p>
        </p:txBody>
      </p:sp>
      <p:sp>
        <p:nvSpPr>
          <p:cNvPr id="5" name="Rectangle 9">
            <a:extLst>
              <a:ext uri="{FF2B5EF4-FFF2-40B4-BE49-F238E27FC236}">
                <a16:creationId xmlns:a16="http://schemas.microsoft.com/office/drawing/2014/main" id="{285A6458-4A26-D249-8989-4EB4DD852EDD}"/>
              </a:ext>
            </a:extLst>
          </p:cNvPr>
          <p:cNvSpPr>
            <a:spLocks noChangeArrowheads="1"/>
          </p:cNvSpPr>
          <p:nvPr/>
        </p:nvSpPr>
        <p:spPr bwMode="auto">
          <a:xfrm>
            <a:off x="2076600" y="60024"/>
            <a:ext cx="6830943" cy="720274"/>
          </a:xfrm>
          <a:prstGeom prst="rect">
            <a:avLst/>
          </a:prstGeom>
          <a:noFill/>
          <a:ln w="9525">
            <a:noFill/>
            <a:miter lim="800000"/>
            <a:headEnd/>
            <a:tailEnd/>
          </a:ln>
        </p:spPr>
        <p:txBody>
          <a:bodyPr anchor="ctr">
            <a:prstTxWarp prst="textNoShape">
              <a:avLst/>
            </a:prstTxWarp>
          </a:bodyPr>
          <a:lstStyle/>
          <a:p>
            <a:pPr algn="ctr"/>
            <a:r>
              <a:rPr lang="en-US" sz="3200" dirty="0"/>
              <a:t>Adding the tracer to the model</a:t>
            </a:r>
            <a:endParaRPr lang="en-US" sz="3200" i="1" dirty="0"/>
          </a:p>
        </p:txBody>
      </p:sp>
      <p:sp>
        <p:nvSpPr>
          <p:cNvPr id="8" name="TextBox 7">
            <a:extLst>
              <a:ext uri="{FF2B5EF4-FFF2-40B4-BE49-F238E27FC236}">
                <a16:creationId xmlns:a16="http://schemas.microsoft.com/office/drawing/2014/main" id="{8018D57F-9153-5844-9F42-41B4E57F788D}"/>
              </a:ext>
            </a:extLst>
          </p:cNvPr>
          <p:cNvSpPr txBox="1"/>
          <p:nvPr/>
        </p:nvSpPr>
        <p:spPr>
          <a:xfrm>
            <a:off x="542925" y="1029837"/>
            <a:ext cx="8364618" cy="1323439"/>
          </a:xfrm>
          <a:prstGeom prst="rect">
            <a:avLst/>
          </a:prstGeom>
          <a:noFill/>
        </p:spPr>
        <p:txBody>
          <a:bodyPr wrap="squar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We have produced initial conditions for the “radon” tracer, but without changes in the </a:t>
            </a:r>
            <a:r>
              <a:rPr lang="en-US" dirty="0" err="1">
                <a:latin typeface="Courier" pitchFamily="2" charset="0"/>
                <a:ea typeface="Helvetica Neue" panose="02000503000000020004" pitchFamily="2" charset="0"/>
                <a:cs typeface="Helvetica Neue" panose="02000503000000020004" pitchFamily="2" charset="0"/>
              </a:rPr>
              <a:t>atmosphere_model</a:t>
            </a:r>
            <a:r>
              <a:rPr lang="en-US" dirty="0">
                <a:latin typeface="Courier" pitchFamily="2" charset="0"/>
                <a:ea typeface="Helvetica Neue" panose="02000503000000020004" pitchFamily="2" charset="0"/>
                <a:cs typeface="Helvetica Neue" panose="02000503000000020004" pitchFamily="2" charset="0"/>
              </a:rPr>
              <a:t> </a:t>
            </a:r>
            <a:r>
              <a:rPr lang="en-US" sz="2000" dirty="0">
                <a:latin typeface="Helvetica Neue" panose="02000503000000020004" pitchFamily="2" charset="0"/>
                <a:ea typeface="Helvetica Neue" panose="02000503000000020004" pitchFamily="2" charset="0"/>
                <a:cs typeface="Helvetica Neue" panose="02000503000000020004" pitchFamily="2" charset="0"/>
              </a:rPr>
              <a:t>program, the model will simply ignore “radon” in the initial conditions file</a:t>
            </a:r>
          </a:p>
          <a:p>
            <a:pPr marL="285750"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We need to edit the </a:t>
            </a:r>
            <a:r>
              <a:rPr lang="en-US" dirty="0" err="1">
                <a:latin typeface="Courier" pitchFamily="2" charset="0"/>
                <a:ea typeface="Helvetica Neue" panose="02000503000000020004" pitchFamily="2" charset="0"/>
                <a:cs typeface="Helvetica Neue" panose="02000503000000020004" pitchFamily="2" charset="0"/>
              </a:rPr>
              <a:t>Registry.xml</a:t>
            </a:r>
            <a:r>
              <a:rPr lang="en-US" dirty="0">
                <a:latin typeface="Courier" pitchFamily="2" charset="0"/>
                <a:ea typeface="Helvetica Neue" panose="02000503000000020004" pitchFamily="2" charset="0"/>
                <a:cs typeface="Helvetica Neue" panose="02000503000000020004" pitchFamily="2" charset="0"/>
              </a:rPr>
              <a:t> </a:t>
            </a:r>
            <a:r>
              <a:rPr lang="en-US" sz="2000" dirty="0">
                <a:latin typeface="Helvetica Neue" panose="02000503000000020004" pitchFamily="2" charset="0"/>
                <a:ea typeface="Helvetica Neue" panose="02000503000000020004" pitchFamily="2" charset="0"/>
                <a:cs typeface="Helvetica Neue" panose="02000503000000020004" pitchFamily="2" charset="0"/>
              </a:rPr>
              <a:t>file for the </a:t>
            </a:r>
            <a:r>
              <a:rPr lang="en-US" sz="2000" i="1" dirty="0">
                <a:latin typeface="Helvetica Neue" panose="02000503000000020004" pitchFamily="2" charset="0"/>
                <a:ea typeface="Helvetica Neue" panose="02000503000000020004" pitchFamily="2" charset="0"/>
                <a:cs typeface="Helvetica Neue" panose="02000503000000020004" pitchFamily="2" charset="0"/>
              </a:rPr>
              <a:t>atmosphere</a:t>
            </a:r>
            <a:r>
              <a:rPr lang="en-US" sz="2000" dirty="0">
                <a:latin typeface="Helvetica Neue" panose="02000503000000020004" pitchFamily="2" charset="0"/>
                <a:ea typeface="Helvetica Neue" panose="02000503000000020004" pitchFamily="2" charset="0"/>
                <a:cs typeface="Helvetica Neue" panose="02000503000000020004" pitchFamily="2" charset="0"/>
              </a:rPr>
              <a:t> core, too!</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Rectangle 6">
            <a:extLst>
              <a:ext uri="{FF2B5EF4-FFF2-40B4-BE49-F238E27FC236}">
                <a16:creationId xmlns:a16="http://schemas.microsoft.com/office/drawing/2014/main" id="{F1910A94-DF6E-284A-A385-DA622F842099}"/>
              </a:ext>
            </a:extLst>
          </p:cNvPr>
          <p:cNvSpPr>
            <a:spLocks noChangeArrowheads="1"/>
          </p:cNvSpPr>
          <p:nvPr/>
        </p:nvSpPr>
        <p:spPr bwMode="auto">
          <a:xfrm>
            <a:off x="84408" y="2377440"/>
            <a:ext cx="8907543" cy="3460652"/>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9" name="Rectangle 2">
            <a:extLst>
              <a:ext uri="{FF2B5EF4-FFF2-40B4-BE49-F238E27FC236}">
                <a16:creationId xmlns:a16="http://schemas.microsoft.com/office/drawing/2014/main" id="{04A2C173-DFFE-F64D-9E68-06A5055256A6}"/>
              </a:ext>
            </a:extLst>
          </p:cNvPr>
          <p:cNvSpPr>
            <a:spLocks/>
          </p:cNvSpPr>
          <p:nvPr/>
        </p:nvSpPr>
        <p:spPr bwMode="auto">
          <a:xfrm>
            <a:off x="289702" y="2461466"/>
            <a:ext cx="8812089" cy="337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1600" dirty="0">
                <a:latin typeface="Courier" pitchFamily="2" charset="0"/>
              </a:rPr>
              <a:t>&lt;</a:t>
            </a:r>
            <a:r>
              <a:rPr lang="en-US" sz="1600" dirty="0" err="1">
                <a:latin typeface="Courier" pitchFamily="2" charset="0"/>
              </a:rPr>
              <a:t>var_array</a:t>
            </a:r>
            <a:r>
              <a:rPr lang="en-US" sz="1600" dirty="0">
                <a:latin typeface="Courier" pitchFamily="2" charset="0"/>
              </a:rPr>
              <a:t> name="scalars" type="real" </a:t>
            </a:r>
          </a:p>
          <a:p>
            <a:r>
              <a:rPr lang="en-US" sz="1600" dirty="0">
                <a:latin typeface="Courier" pitchFamily="2" charset="0"/>
              </a:rPr>
              <a:t>           dimensions="</a:t>
            </a:r>
            <a:r>
              <a:rPr lang="en-US" sz="1600" dirty="0" err="1">
                <a:latin typeface="Courier" pitchFamily="2" charset="0"/>
              </a:rPr>
              <a:t>nVertLevels</a:t>
            </a:r>
            <a:r>
              <a:rPr lang="en-US" sz="1600" dirty="0">
                <a:latin typeface="Courier" pitchFamily="2" charset="0"/>
              </a:rPr>
              <a:t> </a:t>
            </a:r>
            <a:r>
              <a:rPr lang="en-US" sz="1600" dirty="0" err="1">
                <a:latin typeface="Courier" pitchFamily="2" charset="0"/>
              </a:rPr>
              <a:t>nCells</a:t>
            </a:r>
            <a:r>
              <a:rPr lang="en-US" sz="1600" dirty="0">
                <a:latin typeface="Courier" pitchFamily="2" charset="0"/>
              </a:rPr>
              <a:t> Time"&gt;</a:t>
            </a:r>
          </a:p>
          <a:p>
            <a:r>
              <a:rPr lang="en-US" sz="1600" dirty="0">
                <a:latin typeface="Courier" pitchFamily="2" charset="0"/>
              </a:rPr>
              <a:t> </a:t>
            </a:r>
          </a:p>
          <a:p>
            <a:r>
              <a:rPr lang="en-US" sz="1600" dirty="0">
                <a:latin typeface="Courier" pitchFamily="2" charset="0"/>
              </a:rPr>
              <a:t>    &lt;</a:t>
            </a:r>
            <a:r>
              <a:rPr lang="en-US" sz="1600" dirty="0" err="1">
                <a:latin typeface="Courier" pitchFamily="2" charset="0"/>
              </a:rPr>
              <a:t>var</a:t>
            </a:r>
            <a:r>
              <a:rPr lang="en-US" sz="1600" dirty="0">
                <a:latin typeface="Courier" pitchFamily="2" charset="0"/>
              </a:rPr>
              <a:t> name="qv" </a:t>
            </a:r>
            <a:r>
              <a:rPr lang="en-US" sz="1600" dirty="0" err="1">
                <a:latin typeface="Courier" pitchFamily="2" charset="0"/>
              </a:rPr>
              <a:t>array_group</a:t>
            </a:r>
            <a:r>
              <a:rPr lang="en-US" sz="1600" dirty="0">
                <a:latin typeface="Courier" pitchFamily="2" charset="0"/>
              </a:rPr>
              <a:t>="moist" units="kg kg^{-1}"</a:t>
            </a:r>
          </a:p>
          <a:p>
            <a:r>
              <a:rPr lang="en-US" sz="1600" dirty="0">
                <a:latin typeface="Courier" pitchFamily="2" charset="0"/>
              </a:rPr>
              <a:t>         description="Water vapor mixing ratio"/&gt;</a:t>
            </a:r>
            <a:br>
              <a:rPr lang="en-US" sz="1600" dirty="0">
                <a:latin typeface="Courier" pitchFamily="2" charset="0"/>
              </a:rPr>
            </a:br>
            <a:endParaRPr lang="en-US" sz="1600" dirty="0">
              <a:latin typeface="Courier" pitchFamily="2" charset="0"/>
            </a:endParaRPr>
          </a:p>
          <a:p>
            <a:r>
              <a:rPr lang="en-US" sz="1600" dirty="0">
                <a:latin typeface="Courier" pitchFamily="2" charset="0"/>
              </a:rPr>
              <a:t>    &lt;</a:t>
            </a:r>
            <a:r>
              <a:rPr lang="en-US" sz="1600" dirty="0" err="1">
                <a:latin typeface="Courier" pitchFamily="2" charset="0"/>
              </a:rPr>
              <a:t>var</a:t>
            </a:r>
            <a:r>
              <a:rPr lang="en-US" sz="1600" dirty="0">
                <a:latin typeface="Courier" pitchFamily="2" charset="0"/>
              </a:rPr>
              <a:t> name="qc" </a:t>
            </a:r>
            <a:r>
              <a:rPr lang="en-US" sz="1600" dirty="0" err="1">
                <a:latin typeface="Courier" pitchFamily="2" charset="0"/>
              </a:rPr>
              <a:t>array_group</a:t>
            </a:r>
            <a:r>
              <a:rPr lang="en-US" sz="1600" dirty="0">
                <a:latin typeface="Courier" pitchFamily="2" charset="0"/>
              </a:rPr>
              <a:t>="moist" units="kg kg^{-1}" </a:t>
            </a:r>
          </a:p>
          <a:p>
            <a:r>
              <a:rPr lang="en-US" sz="1600" dirty="0">
                <a:latin typeface="Courier" pitchFamily="2" charset="0"/>
              </a:rPr>
              <a:t>         description="Cloud water mixing ratio"</a:t>
            </a:r>
          </a:p>
          <a:p>
            <a:r>
              <a:rPr lang="en-US" sz="1600" dirty="0">
                <a:latin typeface="Courier" pitchFamily="2" charset="0"/>
              </a:rPr>
              <a:t>         packages="</a:t>
            </a:r>
            <a:r>
              <a:rPr lang="en-US" sz="1600" dirty="0" err="1">
                <a:latin typeface="Courier" pitchFamily="2" charset="0"/>
              </a:rPr>
              <a:t>bl_mynn_in;bl_ysu_in;cu_tiedtke_in;mp_kessler_in</a:t>
            </a:r>
            <a:r>
              <a:rPr lang="en-US" sz="1600" dirty="0">
                <a:latin typeface="Courier" pitchFamily="2" charset="0"/>
              </a:rPr>
              <a:t>"/&gt;</a:t>
            </a:r>
            <a:br>
              <a:rPr lang="en-US" sz="1600" dirty="0">
                <a:latin typeface="Courier" pitchFamily="2" charset="0"/>
              </a:rPr>
            </a:br>
            <a:endParaRPr lang="en-US" sz="1600" dirty="0">
              <a:latin typeface="Courier" pitchFamily="2" charset="0"/>
            </a:endParaRPr>
          </a:p>
          <a:p>
            <a:r>
              <a:rPr lang="en-US" sz="1600" b="1" dirty="0">
                <a:latin typeface="Courier" pitchFamily="2" charset="0"/>
              </a:rPr>
              <a:t>    &lt;</a:t>
            </a:r>
            <a:r>
              <a:rPr lang="en-US" sz="1600" b="1" dirty="0" err="1">
                <a:latin typeface="Courier" pitchFamily="2" charset="0"/>
              </a:rPr>
              <a:t>var</a:t>
            </a:r>
            <a:r>
              <a:rPr lang="en-US" sz="1600" b="1" dirty="0">
                <a:latin typeface="Courier" pitchFamily="2" charset="0"/>
              </a:rPr>
              <a:t> name=”radon" </a:t>
            </a:r>
            <a:r>
              <a:rPr lang="en-US" sz="1600" b="1" dirty="0" err="1">
                <a:latin typeface="Courier" pitchFamily="2" charset="0"/>
              </a:rPr>
              <a:t>array_group</a:t>
            </a:r>
            <a:r>
              <a:rPr lang="en-US" sz="1600" b="1" dirty="0">
                <a:latin typeface="Courier" pitchFamily="2" charset="0"/>
              </a:rPr>
              <a:t>="passive" units="kg kg^{-1}"</a:t>
            </a:r>
          </a:p>
          <a:p>
            <a:r>
              <a:rPr lang="en-US" sz="1600" b="1" dirty="0">
                <a:latin typeface="Courier" pitchFamily="2" charset="0"/>
              </a:rPr>
              <a:t>         description=”Radon mixing ratio"/&gt;</a:t>
            </a:r>
          </a:p>
          <a:p>
            <a:r>
              <a:rPr lang="en-US" sz="1600" dirty="0">
                <a:latin typeface="Courier" pitchFamily="2" charset="0"/>
              </a:rPr>
              <a:t>&lt;/</a:t>
            </a:r>
            <a:r>
              <a:rPr lang="en-US" sz="1600" dirty="0" err="1">
                <a:latin typeface="Courier" pitchFamily="2" charset="0"/>
              </a:rPr>
              <a:t>var_array</a:t>
            </a:r>
            <a:r>
              <a:rPr lang="en-US" sz="1600" dirty="0">
                <a:latin typeface="Courier" pitchFamily="2" charset="0"/>
              </a:rPr>
              <a:t>&gt;</a:t>
            </a:r>
          </a:p>
        </p:txBody>
      </p:sp>
      <p:sp>
        <p:nvSpPr>
          <p:cNvPr id="12" name="TextBox 11">
            <a:extLst>
              <a:ext uri="{FF2B5EF4-FFF2-40B4-BE49-F238E27FC236}">
                <a16:creationId xmlns:a16="http://schemas.microsoft.com/office/drawing/2014/main" id="{CB26ABA4-CA8A-F148-80BE-0FD0CF42E4D3}"/>
              </a:ext>
            </a:extLst>
          </p:cNvPr>
          <p:cNvSpPr txBox="1"/>
          <p:nvPr/>
        </p:nvSpPr>
        <p:spPr>
          <a:xfrm>
            <a:off x="652242" y="5805228"/>
            <a:ext cx="7943117" cy="584775"/>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Above: A subset of the “scalars” variable array in the atmosphere core </a:t>
            </a:r>
            <a:r>
              <a:rPr lang="en-US" sz="1600" i="1" dirty="0" err="1">
                <a:latin typeface="Helvetica Neue" panose="02000503000000020004" pitchFamily="2" charset="0"/>
                <a:ea typeface="Helvetica Neue" panose="02000503000000020004" pitchFamily="2" charset="0"/>
                <a:cs typeface="Helvetica Neue" panose="02000503000000020004" pitchFamily="2" charset="0"/>
              </a:rPr>
              <a:t>Registry.xml</a:t>
            </a:r>
            <a:r>
              <a:rPr lang="en-US" sz="1600" i="1" dirty="0">
                <a:latin typeface="Helvetica Neue" panose="02000503000000020004" pitchFamily="2" charset="0"/>
                <a:ea typeface="Helvetica Neue" panose="02000503000000020004" pitchFamily="2" charset="0"/>
                <a:cs typeface="Helvetica Neue" panose="02000503000000020004" pitchFamily="2" charset="0"/>
              </a:rPr>
              <a:t> file. The model definition of “scalars” is a little more complicated…</a:t>
            </a:r>
          </a:p>
        </p:txBody>
      </p:sp>
    </p:spTree>
    <p:extLst>
      <p:ext uri="{BB962C8B-B14F-4D97-AF65-F5344CB8AC3E}">
        <p14:creationId xmlns:p14="http://schemas.microsoft.com/office/powerpoint/2010/main" val="218773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BD27C2-9D98-DE46-9856-77738E6C9083}"/>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5532821-C99D-8344-B994-BE928C25BE32}" type="slidenum">
              <a:rPr lang="en-US" altLang="en-US" sz="1200">
                <a:solidFill>
                  <a:schemeClr val="bg1"/>
                </a:solidFill>
              </a:rPr>
              <a:pPr eaLnBrk="1" hangingPunct="1"/>
              <a:t>7</a:t>
            </a:fld>
            <a:endParaRPr lang="en-US" altLang="en-US" sz="1200" dirty="0">
              <a:solidFill>
                <a:schemeClr val="bg1"/>
              </a:solidFill>
            </a:endParaRPr>
          </a:p>
        </p:txBody>
      </p:sp>
      <p:sp>
        <p:nvSpPr>
          <p:cNvPr id="5" name="Rectangle 9">
            <a:extLst>
              <a:ext uri="{FF2B5EF4-FFF2-40B4-BE49-F238E27FC236}">
                <a16:creationId xmlns:a16="http://schemas.microsoft.com/office/drawing/2014/main" id="{285A6458-4A26-D249-8989-4EB4DD852EDD}"/>
              </a:ext>
            </a:extLst>
          </p:cNvPr>
          <p:cNvSpPr>
            <a:spLocks noChangeArrowheads="1"/>
          </p:cNvSpPr>
          <p:nvPr/>
        </p:nvSpPr>
        <p:spPr bwMode="auto">
          <a:xfrm>
            <a:off x="2076600" y="60024"/>
            <a:ext cx="6830943" cy="720274"/>
          </a:xfrm>
          <a:prstGeom prst="rect">
            <a:avLst/>
          </a:prstGeom>
          <a:noFill/>
          <a:ln w="9525">
            <a:noFill/>
            <a:miter lim="800000"/>
            <a:headEnd/>
            <a:tailEnd/>
          </a:ln>
        </p:spPr>
        <p:txBody>
          <a:bodyPr anchor="ctr">
            <a:prstTxWarp prst="textNoShape">
              <a:avLst/>
            </a:prstTxWarp>
          </a:bodyPr>
          <a:lstStyle/>
          <a:p>
            <a:pPr algn="ctr"/>
            <a:r>
              <a:rPr lang="en-US" sz="3200" dirty="0"/>
              <a:t>Adding the tracer to the model</a:t>
            </a:r>
            <a:endParaRPr lang="en-US" sz="3200" i="1" dirty="0"/>
          </a:p>
        </p:txBody>
      </p:sp>
      <p:sp>
        <p:nvSpPr>
          <p:cNvPr id="8" name="TextBox 7">
            <a:extLst>
              <a:ext uri="{FF2B5EF4-FFF2-40B4-BE49-F238E27FC236}">
                <a16:creationId xmlns:a16="http://schemas.microsoft.com/office/drawing/2014/main" id="{8018D57F-9153-5844-9F42-41B4E57F788D}"/>
              </a:ext>
            </a:extLst>
          </p:cNvPr>
          <p:cNvSpPr txBox="1"/>
          <p:nvPr/>
        </p:nvSpPr>
        <p:spPr>
          <a:xfrm>
            <a:off x="542925" y="1029837"/>
            <a:ext cx="8364618" cy="1292662"/>
          </a:xfrm>
          <a:prstGeom prst="rect">
            <a:avLst/>
          </a:prstGeom>
          <a:noFill/>
        </p:spPr>
        <p:txBody>
          <a:bodyPr wrap="squar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Note several new things:</a:t>
            </a:r>
          </a:p>
          <a:p>
            <a:pPr marL="285750"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Individual scalar constituents have </a:t>
            </a:r>
            <a:r>
              <a:rPr lang="en-US" sz="2000" i="1" dirty="0">
                <a:latin typeface="Helvetica Neue" panose="02000503000000020004" pitchFamily="2" charset="0"/>
                <a:ea typeface="Helvetica Neue" panose="02000503000000020004" pitchFamily="2" charset="0"/>
                <a:cs typeface="Helvetica Neue" panose="02000503000000020004" pitchFamily="2" charset="0"/>
              </a:rPr>
              <a:t>packages</a:t>
            </a:r>
          </a:p>
          <a:p>
            <a:pPr marL="285750"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The units of most scalars are </a:t>
            </a:r>
            <a:r>
              <a:rPr lang="en-US" sz="2000" i="1" dirty="0">
                <a:latin typeface="Helvetica Neue" panose="02000503000000020004" pitchFamily="2" charset="0"/>
                <a:ea typeface="Helvetica Neue" panose="02000503000000020004" pitchFamily="2" charset="0"/>
                <a:cs typeface="Helvetica Neue" panose="02000503000000020004" pitchFamily="2" charset="0"/>
              </a:rPr>
              <a:t>kg kg</a:t>
            </a:r>
            <a:r>
              <a:rPr lang="en-US" sz="2000" i="1" baseline="30000" dirty="0">
                <a:latin typeface="Helvetica Neue" panose="02000503000000020004" pitchFamily="2" charset="0"/>
                <a:ea typeface="Helvetica Neue" panose="02000503000000020004" pitchFamily="2" charset="0"/>
                <a:cs typeface="Helvetica Neue" panose="02000503000000020004" pitchFamily="2" charset="0"/>
              </a:rPr>
              <a:t>-1</a:t>
            </a:r>
          </a:p>
          <a:p>
            <a:pPr marL="285750" indent="-285750">
              <a:buFont typeface="Arial" panose="020B0604020202020204" pitchFamily="34" charset="0"/>
              <a:buChar char="•"/>
            </a:pP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Rectangle 6">
            <a:extLst>
              <a:ext uri="{FF2B5EF4-FFF2-40B4-BE49-F238E27FC236}">
                <a16:creationId xmlns:a16="http://schemas.microsoft.com/office/drawing/2014/main" id="{F1910A94-DF6E-284A-A385-DA622F842099}"/>
              </a:ext>
            </a:extLst>
          </p:cNvPr>
          <p:cNvSpPr>
            <a:spLocks noChangeArrowheads="1"/>
          </p:cNvSpPr>
          <p:nvPr/>
        </p:nvSpPr>
        <p:spPr bwMode="auto">
          <a:xfrm>
            <a:off x="84408" y="2377440"/>
            <a:ext cx="8907543" cy="3460652"/>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9" name="Rectangle 2">
            <a:extLst>
              <a:ext uri="{FF2B5EF4-FFF2-40B4-BE49-F238E27FC236}">
                <a16:creationId xmlns:a16="http://schemas.microsoft.com/office/drawing/2014/main" id="{04A2C173-DFFE-F64D-9E68-06A5055256A6}"/>
              </a:ext>
            </a:extLst>
          </p:cNvPr>
          <p:cNvSpPr>
            <a:spLocks/>
          </p:cNvSpPr>
          <p:nvPr/>
        </p:nvSpPr>
        <p:spPr bwMode="auto">
          <a:xfrm>
            <a:off x="289702" y="2461466"/>
            <a:ext cx="8812089" cy="337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1600" dirty="0">
                <a:latin typeface="Courier" pitchFamily="2" charset="0"/>
              </a:rPr>
              <a:t>&lt;</a:t>
            </a:r>
            <a:r>
              <a:rPr lang="en-US" sz="1600" dirty="0" err="1">
                <a:latin typeface="Courier" pitchFamily="2" charset="0"/>
              </a:rPr>
              <a:t>var_array</a:t>
            </a:r>
            <a:r>
              <a:rPr lang="en-US" sz="1600" dirty="0">
                <a:latin typeface="Courier" pitchFamily="2" charset="0"/>
              </a:rPr>
              <a:t> name="scalars" type="real" </a:t>
            </a:r>
          </a:p>
          <a:p>
            <a:r>
              <a:rPr lang="en-US" sz="1600" dirty="0">
                <a:latin typeface="Courier" pitchFamily="2" charset="0"/>
              </a:rPr>
              <a:t>           dimensions="</a:t>
            </a:r>
            <a:r>
              <a:rPr lang="en-US" sz="1600" dirty="0" err="1">
                <a:latin typeface="Courier" pitchFamily="2" charset="0"/>
              </a:rPr>
              <a:t>nVertLevels</a:t>
            </a:r>
            <a:r>
              <a:rPr lang="en-US" sz="1600" dirty="0">
                <a:latin typeface="Courier" pitchFamily="2" charset="0"/>
              </a:rPr>
              <a:t> </a:t>
            </a:r>
            <a:r>
              <a:rPr lang="en-US" sz="1600" dirty="0" err="1">
                <a:latin typeface="Courier" pitchFamily="2" charset="0"/>
              </a:rPr>
              <a:t>nCells</a:t>
            </a:r>
            <a:r>
              <a:rPr lang="en-US" sz="1600" dirty="0">
                <a:latin typeface="Courier" pitchFamily="2" charset="0"/>
              </a:rPr>
              <a:t> Time"&gt;</a:t>
            </a:r>
          </a:p>
          <a:p>
            <a:r>
              <a:rPr lang="en-US" sz="1600" dirty="0">
                <a:latin typeface="Courier" pitchFamily="2" charset="0"/>
              </a:rPr>
              <a:t> </a:t>
            </a:r>
          </a:p>
          <a:p>
            <a:r>
              <a:rPr lang="en-US" sz="1600" dirty="0">
                <a:latin typeface="Courier" pitchFamily="2" charset="0"/>
              </a:rPr>
              <a:t>    &lt;</a:t>
            </a:r>
            <a:r>
              <a:rPr lang="en-US" sz="1600" dirty="0" err="1">
                <a:latin typeface="Courier" pitchFamily="2" charset="0"/>
              </a:rPr>
              <a:t>var</a:t>
            </a:r>
            <a:r>
              <a:rPr lang="en-US" sz="1600" dirty="0">
                <a:latin typeface="Courier" pitchFamily="2" charset="0"/>
              </a:rPr>
              <a:t> name="qv" </a:t>
            </a:r>
            <a:r>
              <a:rPr lang="en-US" sz="1600" dirty="0" err="1">
                <a:latin typeface="Courier" pitchFamily="2" charset="0"/>
              </a:rPr>
              <a:t>array_group</a:t>
            </a:r>
            <a:r>
              <a:rPr lang="en-US" sz="1600" dirty="0">
                <a:latin typeface="Courier" pitchFamily="2" charset="0"/>
              </a:rPr>
              <a:t>="moist" units="kg kg^{-1}"</a:t>
            </a:r>
          </a:p>
          <a:p>
            <a:r>
              <a:rPr lang="en-US" sz="1600" dirty="0">
                <a:latin typeface="Courier" pitchFamily="2" charset="0"/>
              </a:rPr>
              <a:t>         description="Water vapor mixing ratio"/&gt;</a:t>
            </a:r>
            <a:br>
              <a:rPr lang="en-US" sz="1600" dirty="0">
                <a:latin typeface="Courier" pitchFamily="2" charset="0"/>
              </a:rPr>
            </a:br>
            <a:endParaRPr lang="en-US" sz="1600" dirty="0">
              <a:latin typeface="Courier" pitchFamily="2" charset="0"/>
            </a:endParaRPr>
          </a:p>
          <a:p>
            <a:r>
              <a:rPr lang="en-US" sz="1600" dirty="0">
                <a:latin typeface="Courier" pitchFamily="2" charset="0"/>
              </a:rPr>
              <a:t>    &lt;</a:t>
            </a:r>
            <a:r>
              <a:rPr lang="en-US" sz="1600" dirty="0" err="1">
                <a:latin typeface="Courier" pitchFamily="2" charset="0"/>
              </a:rPr>
              <a:t>var</a:t>
            </a:r>
            <a:r>
              <a:rPr lang="en-US" sz="1600" dirty="0">
                <a:latin typeface="Courier" pitchFamily="2" charset="0"/>
              </a:rPr>
              <a:t> name="qc" </a:t>
            </a:r>
            <a:r>
              <a:rPr lang="en-US" sz="1600" dirty="0" err="1">
                <a:latin typeface="Courier" pitchFamily="2" charset="0"/>
              </a:rPr>
              <a:t>array_group</a:t>
            </a:r>
            <a:r>
              <a:rPr lang="en-US" sz="1600" dirty="0">
                <a:latin typeface="Courier" pitchFamily="2" charset="0"/>
              </a:rPr>
              <a:t>="moist" units="kg kg^{-1}" </a:t>
            </a:r>
          </a:p>
          <a:p>
            <a:r>
              <a:rPr lang="en-US" sz="1600" dirty="0">
                <a:latin typeface="Courier" pitchFamily="2" charset="0"/>
              </a:rPr>
              <a:t>         description="Cloud water mixing ratio"</a:t>
            </a:r>
          </a:p>
          <a:p>
            <a:r>
              <a:rPr lang="en-US" sz="1600" dirty="0">
                <a:latin typeface="Courier" pitchFamily="2" charset="0"/>
              </a:rPr>
              <a:t>         packages="</a:t>
            </a:r>
            <a:r>
              <a:rPr lang="en-US" sz="1600" dirty="0" err="1">
                <a:latin typeface="Courier" pitchFamily="2" charset="0"/>
              </a:rPr>
              <a:t>bl_mynn_in;bl_ysu_in;cu_tiedtke_in;mp_kessler_in</a:t>
            </a:r>
            <a:r>
              <a:rPr lang="en-US" sz="1600" dirty="0">
                <a:latin typeface="Courier" pitchFamily="2" charset="0"/>
              </a:rPr>
              <a:t>"/&gt;</a:t>
            </a:r>
            <a:br>
              <a:rPr lang="en-US" sz="1600" dirty="0">
                <a:latin typeface="Courier" pitchFamily="2" charset="0"/>
              </a:rPr>
            </a:br>
            <a:endParaRPr lang="en-US" sz="1600" dirty="0">
              <a:latin typeface="Courier" pitchFamily="2" charset="0"/>
            </a:endParaRPr>
          </a:p>
          <a:p>
            <a:r>
              <a:rPr lang="en-US" sz="1600" b="1" dirty="0">
                <a:latin typeface="Courier" pitchFamily="2" charset="0"/>
              </a:rPr>
              <a:t>    &lt;</a:t>
            </a:r>
            <a:r>
              <a:rPr lang="en-US" sz="1600" b="1" dirty="0" err="1">
                <a:latin typeface="Courier" pitchFamily="2" charset="0"/>
              </a:rPr>
              <a:t>var</a:t>
            </a:r>
            <a:r>
              <a:rPr lang="en-US" sz="1600" b="1" dirty="0">
                <a:latin typeface="Courier" pitchFamily="2" charset="0"/>
              </a:rPr>
              <a:t> name=”radon" </a:t>
            </a:r>
            <a:r>
              <a:rPr lang="en-US" sz="1600" b="1" dirty="0" err="1">
                <a:latin typeface="Courier" pitchFamily="2" charset="0"/>
              </a:rPr>
              <a:t>array_group</a:t>
            </a:r>
            <a:r>
              <a:rPr lang="en-US" sz="1600" b="1" dirty="0">
                <a:latin typeface="Courier" pitchFamily="2" charset="0"/>
              </a:rPr>
              <a:t>="passive" units="kg kg^{-1}"</a:t>
            </a:r>
          </a:p>
          <a:p>
            <a:r>
              <a:rPr lang="en-US" sz="1600" b="1" dirty="0">
                <a:latin typeface="Courier" pitchFamily="2" charset="0"/>
              </a:rPr>
              <a:t>         description=”Radon mixing ratio"/&gt;</a:t>
            </a:r>
          </a:p>
          <a:p>
            <a:r>
              <a:rPr lang="en-US" sz="1600" dirty="0">
                <a:latin typeface="Courier" pitchFamily="2" charset="0"/>
              </a:rPr>
              <a:t>&lt;/</a:t>
            </a:r>
            <a:r>
              <a:rPr lang="en-US" sz="1600" dirty="0" err="1">
                <a:latin typeface="Courier" pitchFamily="2" charset="0"/>
              </a:rPr>
              <a:t>var_array</a:t>
            </a:r>
            <a:r>
              <a:rPr lang="en-US" sz="1600" dirty="0">
                <a:latin typeface="Courier" pitchFamily="2" charset="0"/>
              </a:rPr>
              <a:t>&gt;</a:t>
            </a:r>
          </a:p>
        </p:txBody>
      </p:sp>
      <p:sp>
        <p:nvSpPr>
          <p:cNvPr id="12" name="TextBox 11">
            <a:extLst>
              <a:ext uri="{FF2B5EF4-FFF2-40B4-BE49-F238E27FC236}">
                <a16:creationId xmlns:a16="http://schemas.microsoft.com/office/drawing/2014/main" id="{CB26ABA4-CA8A-F148-80BE-0FD0CF42E4D3}"/>
              </a:ext>
            </a:extLst>
          </p:cNvPr>
          <p:cNvSpPr txBox="1"/>
          <p:nvPr/>
        </p:nvSpPr>
        <p:spPr>
          <a:xfrm>
            <a:off x="652242" y="5805228"/>
            <a:ext cx="7943117" cy="584775"/>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Above: A subset of the “scalars” variable array in the atmosphere core </a:t>
            </a:r>
            <a:r>
              <a:rPr lang="en-US" sz="1600" i="1" dirty="0" err="1">
                <a:latin typeface="Helvetica Neue" panose="02000503000000020004" pitchFamily="2" charset="0"/>
                <a:ea typeface="Helvetica Neue" panose="02000503000000020004" pitchFamily="2" charset="0"/>
                <a:cs typeface="Helvetica Neue" panose="02000503000000020004" pitchFamily="2" charset="0"/>
              </a:rPr>
              <a:t>Registry.xml</a:t>
            </a:r>
            <a:r>
              <a:rPr lang="en-US" sz="1600" i="1" dirty="0">
                <a:latin typeface="Helvetica Neue" panose="02000503000000020004" pitchFamily="2" charset="0"/>
                <a:ea typeface="Helvetica Neue" panose="02000503000000020004" pitchFamily="2" charset="0"/>
                <a:cs typeface="Helvetica Neue" panose="02000503000000020004" pitchFamily="2" charset="0"/>
              </a:rPr>
              <a:t> file. The model definition of “scalars” is a little more complicated…</a:t>
            </a:r>
          </a:p>
        </p:txBody>
      </p:sp>
    </p:spTree>
    <p:extLst>
      <p:ext uri="{BB962C8B-B14F-4D97-AF65-F5344CB8AC3E}">
        <p14:creationId xmlns:p14="http://schemas.microsoft.com/office/powerpoint/2010/main" val="1975515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BD27C2-9D98-DE46-9856-77738E6C9083}"/>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5532821-C99D-8344-B994-BE928C25BE32}" type="slidenum">
              <a:rPr lang="en-US" altLang="en-US" sz="1200">
                <a:solidFill>
                  <a:schemeClr val="bg1"/>
                </a:solidFill>
              </a:rPr>
              <a:pPr eaLnBrk="1" hangingPunct="1"/>
              <a:t>8</a:t>
            </a:fld>
            <a:endParaRPr lang="en-US" altLang="en-US" sz="1200" dirty="0">
              <a:solidFill>
                <a:schemeClr val="bg1"/>
              </a:solidFill>
            </a:endParaRPr>
          </a:p>
        </p:txBody>
      </p:sp>
      <p:sp>
        <p:nvSpPr>
          <p:cNvPr id="5" name="Rectangle 9">
            <a:extLst>
              <a:ext uri="{FF2B5EF4-FFF2-40B4-BE49-F238E27FC236}">
                <a16:creationId xmlns:a16="http://schemas.microsoft.com/office/drawing/2014/main" id="{285A6458-4A26-D249-8989-4EB4DD852EDD}"/>
              </a:ext>
            </a:extLst>
          </p:cNvPr>
          <p:cNvSpPr>
            <a:spLocks noChangeArrowheads="1"/>
          </p:cNvSpPr>
          <p:nvPr/>
        </p:nvSpPr>
        <p:spPr bwMode="auto">
          <a:xfrm>
            <a:off x="2076600" y="60024"/>
            <a:ext cx="6830943" cy="720274"/>
          </a:xfrm>
          <a:prstGeom prst="rect">
            <a:avLst/>
          </a:prstGeom>
          <a:noFill/>
          <a:ln w="9525">
            <a:noFill/>
            <a:miter lim="800000"/>
            <a:headEnd/>
            <a:tailEnd/>
          </a:ln>
        </p:spPr>
        <p:txBody>
          <a:bodyPr anchor="ctr">
            <a:prstTxWarp prst="textNoShape">
              <a:avLst/>
            </a:prstTxWarp>
          </a:bodyPr>
          <a:lstStyle/>
          <a:p>
            <a:pPr algn="ctr"/>
            <a:r>
              <a:rPr lang="en-US" sz="3200" dirty="0"/>
              <a:t>Adding the tracer to the model</a:t>
            </a:r>
            <a:endParaRPr lang="en-US" sz="3200" i="1" dirty="0"/>
          </a:p>
        </p:txBody>
      </p:sp>
      <p:sp>
        <p:nvSpPr>
          <p:cNvPr id="13" name="Rectangle 12">
            <a:extLst>
              <a:ext uri="{FF2B5EF4-FFF2-40B4-BE49-F238E27FC236}">
                <a16:creationId xmlns:a16="http://schemas.microsoft.com/office/drawing/2014/main" id="{09A107CB-418B-5A43-8424-CC79479D57F9}"/>
              </a:ext>
            </a:extLst>
          </p:cNvPr>
          <p:cNvSpPr>
            <a:spLocks noChangeArrowheads="1"/>
          </p:cNvSpPr>
          <p:nvPr/>
        </p:nvSpPr>
        <p:spPr bwMode="auto">
          <a:xfrm>
            <a:off x="379829" y="1194371"/>
            <a:ext cx="8426547" cy="915783"/>
          </a:xfrm>
          <a:prstGeom prst="rect">
            <a:avLst/>
          </a:prstGeom>
          <a:solidFill>
            <a:schemeClr val="bg1"/>
          </a:solidFill>
          <a:ln w="38100">
            <a:solidFill>
              <a:srgbClr val="FF0000"/>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4" name="Rectangle 2">
            <a:extLst>
              <a:ext uri="{FF2B5EF4-FFF2-40B4-BE49-F238E27FC236}">
                <a16:creationId xmlns:a16="http://schemas.microsoft.com/office/drawing/2014/main" id="{851C81BF-5C02-004F-B4FA-6E2DFAF962A6}"/>
              </a:ext>
            </a:extLst>
          </p:cNvPr>
          <p:cNvSpPr>
            <a:spLocks/>
          </p:cNvSpPr>
          <p:nvPr/>
        </p:nvSpPr>
        <p:spPr bwMode="auto">
          <a:xfrm>
            <a:off x="422033" y="1294587"/>
            <a:ext cx="8328074" cy="81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ts val="775"/>
              </a:spcBef>
              <a:buSzPct val="125000"/>
            </a:pPr>
            <a:r>
              <a:rPr lang="en-US" altLang="en-US" sz="2200" dirty="0">
                <a:solidFill>
                  <a:srgbClr val="FF0000"/>
                </a:solidFill>
                <a:latin typeface="Helvetica Neue" panose="02000503000000020004" pitchFamily="2" charset="0"/>
                <a:sym typeface="Helvetica" pitchFamily="2" charset="0"/>
              </a:rPr>
              <a:t>Based on what we did in the </a:t>
            </a:r>
            <a:r>
              <a:rPr lang="en-US" altLang="en-US" sz="2200" dirty="0" err="1">
                <a:solidFill>
                  <a:srgbClr val="FF0000"/>
                </a:solidFill>
                <a:latin typeface="Courier" pitchFamily="2" charset="0"/>
                <a:sym typeface="Helvetica" pitchFamily="2" charset="0"/>
              </a:rPr>
              <a:t>init_atmosphere</a:t>
            </a:r>
            <a:r>
              <a:rPr lang="en-US" altLang="en-US" sz="2200" dirty="0">
                <a:solidFill>
                  <a:srgbClr val="FF0000"/>
                </a:solidFill>
                <a:latin typeface="Courier" pitchFamily="2" charset="0"/>
                <a:sym typeface="Helvetica" pitchFamily="2" charset="0"/>
              </a:rPr>
              <a:t> </a:t>
            </a:r>
            <a:r>
              <a:rPr lang="en-US" altLang="en-US" sz="2200" dirty="0">
                <a:solidFill>
                  <a:srgbClr val="FF0000"/>
                </a:solidFill>
                <a:latin typeface="Helvetica Neue" panose="02000503000000020004" pitchFamily="2" charset="0"/>
                <a:sym typeface="Helvetica" pitchFamily="2" charset="0"/>
              </a:rPr>
              <a:t>core, you may be tempted to think we are done editing the </a:t>
            </a:r>
            <a:r>
              <a:rPr lang="en-US" altLang="en-US" sz="2200" dirty="0" err="1">
                <a:solidFill>
                  <a:srgbClr val="FF0000"/>
                </a:solidFill>
                <a:latin typeface="Courier" pitchFamily="2" charset="0"/>
                <a:sym typeface="Helvetica" pitchFamily="2" charset="0"/>
              </a:rPr>
              <a:t>Registry.xml</a:t>
            </a:r>
            <a:r>
              <a:rPr lang="en-US" altLang="en-US" sz="2200" dirty="0">
                <a:solidFill>
                  <a:srgbClr val="FF0000"/>
                </a:solidFill>
                <a:latin typeface="Courier" pitchFamily="2" charset="0"/>
                <a:sym typeface="Helvetica" pitchFamily="2" charset="0"/>
              </a:rPr>
              <a:t> </a:t>
            </a:r>
            <a:r>
              <a:rPr lang="en-US" altLang="en-US" sz="2200" dirty="0">
                <a:solidFill>
                  <a:srgbClr val="FF0000"/>
                </a:solidFill>
                <a:latin typeface="Helvetica Neue" panose="02000503000000020004" pitchFamily="2" charset="0"/>
                <a:sym typeface="Helvetica" pitchFamily="2" charset="0"/>
              </a:rPr>
              <a:t>file</a:t>
            </a:r>
          </a:p>
        </p:txBody>
      </p:sp>
      <p:sp>
        <p:nvSpPr>
          <p:cNvPr id="15" name="TextBox 14">
            <a:extLst>
              <a:ext uri="{FF2B5EF4-FFF2-40B4-BE49-F238E27FC236}">
                <a16:creationId xmlns:a16="http://schemas.microsoft.com/office/drawing/2014/main" id="{BC5ED665-A00D-2644-9D50-F7C5D2C84868}"/>
              </a:ext>
            </a:extLst>
          </p:cNvPr>
          <p:cNvSpPr txBox="1"/>
          <p:nvPr/>
        </p:nvSpPr>
        <p:spPr>
          <a:xfrm>
            <a:off x="322182" y="2499843"/>
            <a:ext cx="8364618" cy="1107996"/>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It turns out that in the model itself, we also need to define an array to hold the tendency for the new tracer</a:t>
            </a:r>
          </a:p>
          <a:p>
            <a:pPr marL="342900" indent="-342900">
              <a:spcAft>
                <a:spcPts val="600"/>
              </a:spcAft>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This is done in a variable array named </a:t>
            </a:r>
            <a:r>
              <a:rPr lang="en-US" sz="2200" dirty="0" err="1">
                <a:latin typeface="Courier" pitchFamily="2" charset="0"/>
                <a:ea typeface="Helvetica Neue" panose="02000503000000020004" pitchFamily="2" charset="0"/>
                <a:cs typeface="Helvetica Neue" panose="02000503000000020004" pitchFamily="2" charset="0"/>
              </a:rPr>
              <a:t>scalars_tend</a:t>
            </a:r>
            <a:endParaRPr lang="en-US" sz="2200" dirty="0">
              <a:latin typeface="Courier" pitchFamily="2" charset="0"/>
              <a:ea typeface="Helvetica Neue" panose="02000503000000020004" pitchFamily="2" charset="0"/>
              <a:cs typeface="Helvetica Neue" panose="02000503000000020004" pitchFamily="2" charset="0"/>
            </a:endParaRPr>
          </a:p>
        </p:txBody>
      </p:sp>
      <p:sp>
        <p:nvSpPr>
          <p:cNvPr id="16" name="Rectangle 15">
            <a:extLst>
              <a:ext uri="{FF2B5EF4-FFF2-40B4-BE49-F238E27FC236}">
                <a16:creationId xmlns:a16="http://schemas.microsoft.com/office/drawing/2014/main" id="{C8B96346-C242-B341-BAAE-D2DB4975654F}"/>
              </a:ext>
            </a:extLst>
          </p:cNvPr>
          <p:cNvSpPr>
            <a:spLocks noChangeArrowheads="1"/>
          </p:cNvSpPr>
          <p:nvPr/>
        </p:nvSpPr>
        <p:spPr bwMode="auto">
          <a:xfrm>
            <a:off x="84408" y="3872032"/>
            <a:ext cx="8907543" cy="1867587"/>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7" name="Rectangle 2">
            <a:extLst>
              <a:ext uri="{FF2B5EF4-FFF2-40B4-BE49-F238E27FC236}">
                <a16:creationId xmlns:a16="http://schemas.microsoft.com/office/drawing/2014/main" id="{DE63CE65-6F77-DD49-90D3-B497A9E5B494}"/>
              </a:ext>
            </a:extLst>
          </p:cNvPr>
          <p:cNvSpPr>
            <a:spLocks/>
          </p:cNvSpPr>
          <p:nvPr/>
        </p:nvSpPr>
        <p:spPr bwMode="auto">
          <a:xfrm>
            <a:off x="289702" y="3926259"/>
            <a:ext cx="8812089" cy="181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1600" dirty="0">
                <a:latin typeface="Courier" pitchFamily="2" charset="0"/>
              </a:rPr>
              <a:t>&lt;!-- scalar tendencies --&gt;</a:t>
            </a:r>
          </a:p>
          <a:p>
            <a:r>
              <a:rPr lang="en-US" sz="1600" dirty="0">
                <a:latin typeface="Courier" pitchFamily="2" charset="0"/>
              </a:rPr>
              <a:t>&lt;</a:t>
            </a:r>
            <a:r>
              <a:rPr lang="en-US" sz="1600" dirty="0" err="1">
                <a:latin typeface="Courier" pitchFamily="2" charset="0"/>
              </a:rPr>
              <a:t>var_array</a:t>
            </a:r>
            <a:r>
              <a:rPr lang="en-US" sz="1600" dirty="0">
                <a:latin typeface="Courier" pitchFamily="2" charset="0"/>
              </a:rPr>
              <a:t> name="</a:t>
            </a:r>
            <a:r>
              <a:rPr lang="en-US" sz="1600" dirty="0" err="1">
                <a:latin typeface="Courier" pitchFamily="2" charset="0"/>
              </a:rPr>
              <a:t>scalars_tend</a:t>
            </a:r>
            <a:r>
              <a:rPr lang="en-US" sz="1600" dirty="0">
                <a:latin typeface="Courier" pitchFamily="2" charset="0"/>
              </a:rPr>
              <a:t>" type="real" </a:t>
            </a:r>
          </a:p>
          <a:p>
            <a:r>
              <a:rPr lang="en-US" sz="1600" dirty="0">
                <a:latin typeface="Courier" pitchFamily="2" charset="0"/>
              </a:rPr>
              <a:t>           dimensions="</a:t>
            </a:r>
            <a:r>
              <a:rPr lang="en-US" sz="1600" dirty="0" err="1">
                <a:latin typeface="Courier" pitchFamily="2" charset="0"/>
              </a:rPr>
              <a:t>nVertLevels</a:t>
            </a:r>
            <a:r>
              <a:rPr lang="en-US" sz="1600" dirty="0">
                <a:latin typeface="Courier" pitchFamily="2" charset="0"/>
              </a:rPr>
              <a:t> </a:t>
            </a:r>
            <a:r>
              <a:rPr lang="en-US" sz="1600" dirty="0" err="1">
                <a:latin typeface="Courier" pitchFamily="2" charset="0"/>
              </a:rPr>
              <a:t>nCells</a:t>
            </a:r>
            <a:r>
              <a:rPr lang="en-US" sz="1600" dirty="0">
                <a:latin typeface="Courier" pitchFamily="2" charset="0"/>
              </a:rPr>
              <a:t> Time"&gt;</a:t>
            </a:r>
          </a:p>
          <a:p>
            <a:endParaRPr lang="en-US" sz="1600" dirty="0">
              <a:latin typeface="Courier" pitchFamily="2" charset="0"/>
            </a:endParaRPr>
          </a:p>
          <a:p>
            <a:r>
              <a:rPr lang="en-US" sz="1600" dirty="0">
                <a:latin typeface="Courier" pitchFamily="2" charset="0"/>
              </a:rPr>
              <a:t>    &lt;!– we will see on the next slide what goes here... --&gt;</a:t>
            </a:r>
          </a:p>
          <a:p>
            <a:endParaRPr lang="en-US" sz="1600" dirty="0">
              <a:latin typeface="Courier" pitchFamily="2" charset="0"/>
            </a:endParaRPr>
          </a:p>
          <a:p>
            <a:r>
              <a:rPr lang="en-US" sz="1600" dirty="0">
                <a:latin typeface="Courier" pitchFamily="2" charset="0"/>
              </a:rPr>
              <a:t>&lt;/</a:t>
            </a:r>
            <a:r>
              <a:rPr lang="en-US" sz="1600" dirty="0" err="1">
                <a:latin typeface="Courier" pitchFamily="2" charset="0"/>
              </a:rPr>
              <a:t>var_array</a:t>
            </a:r>
            <a:r>
              <a:rPr lang="en-US" sz="1600" dirty="0">
                <a:latin typeface="Courier" pitchFamily="2" charset="0"/>
              </a:rPr>
              <a:t>&gt;</a:t>
            </a:r>
          </a:p>
        </p:txBody>
      </p:sp>
    </p:spTree>
    <p:extLst>
      <p:ext uri="{BB962C8B-B14F-4D97-AF65-F5344CB8AC3E}">
        <p14:creationId xmlns:p14="http://schemas.microsoft.com/office/powerpoint/2010/main" val="13535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5761</TotalTime>
  <Words>2045</Words>
  <Application>Microsoft Macintosh PowerPoint</Application>
  <PresentationFormat>On-screen Show (4:3)</PresentationFormat>
  <Paragraphs>173</Paragraphs>
  <Slides>16</Slides>
  <Notes>1</Notes>
  <HiddenSlides>1</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Arial</vt:lpstr>
      <vt:lpstr>Calibri</vt:lpstr>
      <vt:lpstr>Courier</vt:lpstr>
      <vt:lpstr>Courier New</vt:lpstr>
      <vt:lpstr>Helvetica Neue</vt:lpstr>
      <vt:lpstr>1_Office Theme</vt:lpstr>
      <vt:lpstr>Custom Design</vt:lpstr>
      <vt:lpstr>Adding Passives Tracers to MPAS-Atmosphere Simulations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Skamarock</dc:creator>
  <cp:lastModifiedBy>Michael Duda</cp:lastModifiedBy>
  <cp:revision>246</cp:revision>
  <dcterms:created xsi:type="dcterms:W3CDTF">2017-06-06T19:56:44Z</dcterms:created>
  <dcterms:modified xsi:type="dcterms:W3CDTF">2024-08-05T22:07:59Z</dcterms:modified>
</cp:coreProperties>
</file>