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60" r:id="rId1"/>
    <p:sldMasterId id="2147483684" r:id="rId2"/>
  </p:sldMasterIdLst>
  <p:notesMasterIdLst>
    <p:notesMasterId r:id="rId28"/>
  </p:notesMasterIdLst>
  <p:handoutMasterIdLst>
    <p:handoutMasterId r:id="rId29"/>
  </p:handoutMasterIdLst>
  <p:sldIdLst>
    <p:sldId id="383" r:id="rId3"/>
    <p:sldId id="416" r:id="rId4"/>
    <p:sldId id="288" r:id="rId5"/>
    <p:sldId id="394" r:id="rId6"/>
    <p:sldId id="395" r:id="rId7"/>
    <p:sldId id="396" r:id="rId8"/>
    <p:sldId id="417" r:id="rId9"/>
    <p:sldId id="588" r:id="rId10"/>
    <p:sldId id="398" r:id="rId11"/>
    <p:sldId id="400" r:id="rId12"/>
    <p:sldId id="401" r:id="rId13"/>
    <p:sldId id="410" r:id="rId14"/>
    <p:sldId id="411" r:id="rId15"/>
    <p:sldId id="412" r:id="rId16"/>
    <p:sldId id="413" r:id="rId17"/>
    <p:sldId id="414" r:id="rId18"/>
    <p:sldId id="589" r:id="rId19"/>
    <p:sldId id="402" r:id="rId20"/>
    <p:sldId id="403" r:id="rId21"/>
    <p:sldId id="404" r:id="rId22"/>
    <p:sldId id="405" r:id="rId23"/>
    <p:sldId id="406" r:id="rId24"/>
    <p:sldId id="408" r:id="rId25"/>
    <p:sldId id="407" r:id="rId26"/>
    <p:sldId id="409"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23"/>
    <p:restoredTop sz="88699" autoAdjust="0"/>
  </p:normalViewPr>
  <p:slideViewPr>
    <p:cSldViewPr snapToGrid="0">
      <p:cViewPr varScale="1">
        <p:scale>
          <a:sx n="107" d="100"/>
          <a:sy n="107" d="100"/>
        </p:scale>
        <p:origin x="1856" y="176"/>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0F626E3-DD80-AD4B-892B-327615D2FFCD}" type="datetimeFigureOut">
              <a:rPr lang="en-US" smtClean="0"/>
              <a:t>8/5/24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B8A413-5ED3-D444-9605-52B28B664D66}" type="slidenum">
              <a:rPr lang="en-US" smtClean="0"/>
              <a:t>‹#›</a:t>
            </a:fld>
            <a:endParaRPr lang="en-US"/>
          </a:p>
        </p:txBody>
      </p:sp>
    </p:spTree>
    <p:extLst>
      <p:ext uri="{BB962C8B-B14F-4D97-AF65-F5344CB8AC3E}">
        <p14:creationId xmlns:p14="http://schemas.microsoft.com/office/powerpoint/2010/main" val="5534389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B5CF06-92EC-DA45-8CD9-F4D06F8F4D28}" type="datetimeFigureOut">
              <a:rPr lang="en-US" smtClean="0"/>
              <a:t>8/5/24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895F2E-B8E7-3146-AFF4-9C7E77EEA880}" type="slidenum">
              <a:rPr lang="en-US" smtClean="0"/>
              <a:t>‹#›</a:t>
            </a:fld>
            <a:endParaRPr lang="en-US"/>
          </a:p>
        </p:txBody>
      </p:sp>
    </p:spTree>
    <p:extLst>
      <p:ext uri="{BB962C8B-B14F-4D97-AF65-F5344CB8AC3E}">
        <p14:creationId xmlns:p14="http://schemas.microsoft.com/office/powerpoint/2010/main" val="19043454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895F2E-B8E7-3146-AFF4-9C7E77EEA880}" type="slidenum">
              <a:rPr lang="en-US" smtClean="0"/>
              <a:t>2</a:t>
            </a:fld>
            <a:endParaRPr lang="en-US"/>
          </a:p>
        </p:txBody>
      </p:sp>
    </p:spTree>
    <p:extLst>
      <p:ext uri="{BB962C8B-B14F-4D97-AF65-F5344CB8AC3E}">
        <p14:creationId xmlns:p14="http://schemas.microsoft.com/office/powerpoint/2010/main" val="2047058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895F2E-B8E7-3146-AFF4-9C7E77EEA880}" type="slidenum">
              <a:rPr lang="en-US" smtClean="0"/>
              <a:t>11</a:t>
            </a:fld>
            <a:endParaRPr lang="en-US"/>
          </a:p>
        </p:txBody>
      </p:sp>
    </p:spTree>
    <p:extLst>
      <p:ext uri="{BB962C8B-B14F-4D97-AF65-F5344CB8AC3E}">
        <p14:creationId xmlns:p14="http://schemas.microsoft.com/office/powerpoint/2010/main" val="2757334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895F2E-B8E7-3146-AFF4-9C7E77EEA880}" type="slidenum">
              <a:rPr lang="en-US" smtClean="0"/>
              <a:t>12</a:t>
            </a:fld>
            <a:endParaRPr lang="en-US"/>
          </a:p>
        </p:txBody>
      </p:sp>
    </p:spTree>
    <p:extLst>
      <p:ext uri="{BB962C8B-B14F-4D97-AF65-F5344CB8AC3E}">
        <p14:creationId xmlns:p14="http://schemas.microsoft.com/office/powerpoint/2010/main" val="11374615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895F2E-B8E7-3146-AFF4-9C7E77EEA880}" type="slidenum">
              <a:rPr lang="en-US" smtClean="0"/>
              <a:t>13</a:t>
            </a:fld>
            <a:endParaRPr lang="en-US"/>
          </a:p>
        </p:txBody>
      </p:sp>
    </p:spTree>
    <p:extLst>
      <p:ext uri="{BB962C8B-B14F-4D97-AF65-F5344CB8AC3E}">
        <p14:creationId xmlns:p14="http://schemas.microsoft.com/office/powerpoint/2010/main" val="3803369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895F2E-B8E7-3146-AFF4-9C7E77EEA880}" type="slidenum">
              <a:rPr lang="en-US" smtClean="0"/>
              <a:t>14</a:t>
            </a:fld>
            <a:endParaRPr lang="en-US"/>
          </a:p>
        </p:txBody>
      </p:sp>
    </p:spTree>
    <p:extLst>
      <p:ext uri="{BB962C8B-B14F-4D97-AF65-F5344CB8AC3E}">
        <p14:creationId xmlns:p14="http://schemas.microsoft.com/office/powerpoint/2010/main" val="11507074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895F2E-B8E7-3146-AFF4-9C7E77EEA880}" type="slidenum">
              <a:rPr lang="en-US" smtClean="0"/>
              <a:t>15</a:t>
            </a:fld>
            <a:endParaRPr lang="en-US"/>
          </a:p>
        </p:txBody>
      </p:sp>
    </p:spTree>
    <p:extLst>
      <p:ext uri="{BB962C8B-B14F-4D97-AF65-F5344CB8AC3E}">
        <p14:creationId xmlns:p14="http://schemas.microsoft.com/office/powerpoint/2010/main" val="37598100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895F2E-B8E7-3146-AFF4-9C7E77EEA880}" type="slidenum">
              <a:rPr lang="en-US" smtClean="0"/>
              <a:t>16</a:t>
            </a:fld>
            <a:endParaRPr lang="en-US"/>
          </a:p>
        </p:txBody>
      </p:sp>
    </p:spTree>
    <p:extLst>
      <p:ext uri="{BB962C8B-B14F-4D97-AF65-F5344CB8AC3E}">
        <p14:creationId xmlns:p14="http://schemas.microsoft.com/office/powerpoint/2010/main" val="4147380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895F2E-B8E7-3146-AFF4-9C7E77EEA880}" type="slidenum">
              <a:rPr lang="en-US" smtClean="0"/>
              <a:t>17</a:t>
            </a:fld>
            <a:endParaRPr lang="en-US"/>
          </a:p>
        </p:txBody>
      </p:sp>
    </p:spTree>
    <p:extLst>
      <p:ext uri="{BB962C8B-B14F-4D97-AF65-F5344CB8AC3E}">
        <p14:creationId xmlns:p14="http://schemas.microsoft.com/office/powerpoint/2010/main" val="21111622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895F2E-B8E7-3146-AFF4-9C7E77EEA880}" type="slidenum">
              <a:rPr lang="en-US" smtClean="0"/>
              <a:t>18</a:t>
            </a:fld>
            <a:endParaRPr lang="en-US"/>
          </a:p>
        </p:txBody>
      </p:sp>
    </p:spTree>
    <p:extLst>
      <p:ext uri="{BB962C8B-B14F-4D97-AF65-F5344CB8AC3E}">
        <p14:creationId xmlns:p14="http://schemas.microsoft.com/office/powerpoint/2010/main" val="33113934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895F2E-B8E7-3146-AFF4-9C7E77EEA880}" type="slidenum">
              <a:rPr lang="en-US" smtClean="0"/>
              <a:t>19</a:t>
            </a:fld>
            <a:endParaRPr lang="en-US"/>
          </a:p>
        </p:txBody>
      </p:sp>
    </p:spTree>
    <p:extLst>
      <p:ext uri="{BB962C8B-B14F-4D97-AF65-F5344CB8AC3E}">
        <p14:creationId xmlns:p14="http://schemas.microsoft.com/office/powerpoint/2010/main" val="7683884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895F2E-B8E7-3146-AFF4-9C7E77EEA880}" type="slidenum">
              <a:rPr lang="en-US" smtClean="0"/>
              <a:t>20</a:t>
            </a:fld>
            <a:endParaRPr lang="en-US"/>
          </a:p>
        </p:txBody>
      </p:sp>
    </p:spTree>
    <p:extLst>
      <p:ext uri="{BB962C8B-B14F-4D97-AF65-F5344CB8AC3E}">
        <p14:creationId xmlns:p14="http://schemas.microsoft.com/office/powerpoint/2010/main" val="3339934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895F2E-B8E7-3146-AFF4-9C7E77EEA880}" type="slidenum">
              <a:rPr lang="en-US" smtClean="0"/>
              <a:t>3</a:t>
            </a:fld>
            <a:endParaRPr lang="en-US"/>
          </a:p>
        </p:txBody>
      </p:sp>
    </p:spTree>
    <p:extLst>
      <p:ext uri="{BB962C8B-B14F-4D97-AF65-F5344CB8AC3E}">
        <p14:creationId xmlns:p14="http://schemas.microsoft.com/office/powerpoint/2010/main" val="31862308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895F2E-B8E7-3146-AFF4-9C7E77EEA880}" type="slidenum">
              <a:rPr lang="en-US" smtClean="0"/>
              <a:t>21</a:t>
            </a:fld>
            <a:endParaRPr lang="en-US"/>
          </a:p>
        </p:txBody>
      </p:sp>
    </p:spTree>
    <p:extLst>
      <p:ext uri="{BB962C8B-B14F-4D97-AF65-F5344CB8AC3E}">
        <p14:creationId xmlns:p14="http://schemas.microsoft.com/office/powerpoint/2010/main" val="30019137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895F2E-B8E7-3146-AFF4-9C7E77EEA880}" type="slidenum">
              <a:rPr lang="en-US" smtClean="0"/>
              <a:t>22</a:t>
            </a:fld>
            <a:endParaRPr lang="en-US"/>
          </a:p>
        </p:txBody>
      </p:sp>
    </p:spTree>
    <p:extLst>
      <p:ext uri="{BB962C8B-B14F-4D97-AF65-F5344CB8AC3E}">
        <p14:creationId xmlns:p14="http://schemas.microsoft.com/office/powerpoint/2010/main" val="39000818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895F2E-B8E7-3146-AFF4-9C7E77EEA880}" type="slidenum">
              <a:rPr lang="en-US" smtClean="0"/>
              <a:t>23</a:t>
            </a:fld>
            <a:endParaRPr lang="en-US"/>
          </a:p>
        </p:txBody>
      </p:sp>
    </p:spTree>
    <p:extLst>
      <p:ext uri="{BB962C8B-B14F-4D97-AF65-F5344CB8AC3E}">
        <p14:creationId xmlns:p14="http://schemas.microsoft.com/office/powerpoint/2010/main" val="16880019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895F2E-B8E7-3146-AFF4-9C7E77EEA880}" type="slidenum">
              <a:rPr lang="en-US" smtClean="0"/>
              <a:t>24</a:t>
            </a:fld>
            <a:endParaRPr lang="en-US"/>
          </a:p>
        </p:txBody>
      </p:sp>
    </p:spTree>
    <p:extLst>
      <p:ext uri="{BB962C8B-B14F-4D97-AF65-F5344CB8AC3E}">
        <p14:creationId xmlns:p14="http://schemas.microsoft.com/office/powerpoint/2010/main" val="2152794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895F2E-B8E7-3146-AFF4-9C7E77EEA880}" type="slidenum">
              <a:rPr lang="en-US" smtClean="0"/>
              <a:t>4</a:t>
            </a:fld>
            <a:endParaRPr lang="en-US"/>
          </a:p>
        </p:txBody>
      </p:sp>
    </p:spTree>
    <p:extLst>
      <p:ext uri="{BB962C8B-B14F-4D97-AF65-F5344CB8AC3E}">
        <p14:creationId xmlns:p14="http://schemas.microsoft.com/office/powerpoint/2010/main" val="3190258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895F2E-B8E7-3146-AFF4-9C7E77EEA880}" type="slidenum">
              <a:rPr lang="en-US" smtClean="0"/>
              <a:t>5</a:t>
            </a:fld>
            <a:endParaRPr lang="en-US"/>
          </a:p>
        </p:txBody>
      </p:sp>
    </p:spTree>
    <p:extLst>
      <p:ext uri="{BB962C8B-B14F-4D97-AF65-F5344CB8AC3E}">
        <p14:creationId xmlns:p14="http://schemas.microsoft.com/office/powerpoint/2010/main" val="1546802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895F2E-B8E7-3146-AFF4-9C7E77EEA880}" type="slidenum">
              <a:rPr lang="en-US" smtClean="0"/>
              <a:t>6</a:t>
            </a:fld>
            <a:endParaRPr lang="en-US"/>
          </a:p>
        </p:txBody>
      </p:sp>
    </p:spTree>
    <p:extLst>
      <p:ext uri="{BB962C8B-B14F-4D97-AF65-F5344CB8AC3E}">
        <p14:creationId xmlns:p14="http://schemas.microsoft.com/office/powerpoint/2010/main" val="3154540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895F2E-B8E7-3146-AFF4-9C7E77EEA880}" type="slidenum">
              <a:rPr lang="en-US" smtClean="0"/>
              <a:t>7</a:t>
            </a:fld>
            <a:endParaRPr lang="en-US"/>
          </a:p>
        </p:txBody>
      </p:sp>
    </p:spTree>
    <p:extLst>
      <p:ext uri="{BB962C8B-B14F-4D97-AF65-F5344CB8AC3E}">
        <p14:creationId xmlns:p14="http://schemas.microsoft.com/office/powerpoint/2010/main" val="1948588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895F2E-B8E7-3146-AFF4-9C7E77EEA880}" type="slidenum">
              <a:rPr lang="en-US" smtClean="0"/>
              <a:t>8</a:t>
            </a:fld>
            <a:endParaRPr lang="en-US"/>
          </a:p>
        </p:txBody>
      </p:sp>
    </p:spTree>
    <p:extLst>
      <p:ext uri="{BB962C8B-B14F-4D97-AF65-F5344CB8AC3E}">
        <p14:creationId xmlns:p14="http://schemas.microsoft.com/office/powerpoint/2010/main" val="2757762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895F2E-B8E7-3146-AFF4-9C7E77EEA880}" type="slidenum">
              <a:rPr lang="en-US" smtClean="0"/>
              <a:t>9</a:t>
            </a:fld>
            <a:endParaRPr lang="en-US"/>
          </a:p>
        </p:txBody>
      </p:sp>
    </p:spTree>
    <p:extLst>
      <p:ext uri="{BB962C8B-B14F-4D97-AF65-F5344CB8AC3E}">
        <p14:creationId xmlns:p14="http://schemas.microsoft.com/office/powerpoint/2010/main" val="2067859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895F2E-B8E7-3146-AFF4-9C7E77EEA880}" type="slidenum">
              <a:rPr lang="en-US" smtClean="0"/>
              <a:t>10</a:t>
            </a:fld>
            <a:endParaRPr lang="en-US"/>
          </a:p>
        </p:txBody>
      </p:sp>
    </p:spTree>
    <p:extLst>
      <p:ext uri="{BB962C8B-B14F-4D97-AF65-F5344CB8AC3E}">
        <p14:creationId xmlns:p14="http://schemas.microsoft.com/office/powerpoint/2010/main" val="3331479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pl-PL" dirty="0" err="1"/>
              <a:t>Click</a:t>
            </a:r>
            <a:r>
              <a:rPr lang="pl-PL" dirty="0"/>
              <a:t> to </a:t>
            </a:r>
            <a:r>
              <a:rPr lang="pl-PL" dirty="0" err="1"/>
              <a:t>edit</a:t>
            </a:r>
            <a:r>
              <a:rPr lang="pl-PL" dirty="0"/>
              <a:t> Master </a:t>
            </a:r>
            <a:r>
              <a:rPr lang="pl-PL" dirty="0" err="1"/>
              <a:t>title</a:t>
            </a:r>
            <a:r>
              <a:rPr lang="pl-PL" dirty="0"/>
              <a:t>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Click to edit Master subtitle style</a:t>
            </a:r>
            <a:endParaRPr lang="en-US"/>
          </a:p>
        </p:txBody>
      </p:sp>
      <p:sp>
        <p:nvSpPr>
          <p:cNvPr id="4" name="Date Placeholder 3">
            <a:extLst>
              <a:ext uri="{FF2B5EF4-FFF2-40B4-BE49-F238E27FC236}">
                <a16:creationId xmlns:a16="http://schemas.microsoft.com/office/drawing/2014/main" id="{3B361DD7-9630-4F49-814D-7BE44F346DF7}"/>
              </a:ext>
            </a:extLst>
          </p:cNvPr>
          <p:cNvSpPr>
            <a:spLocks noGrp="1"/>
          </p:cNvSpPr>
          <p:nvPr>
            <p:ph type="dt" sz="half" idx="10"/>
          </p:nvPr>
        </p:nvSpPr>
        <p:spPr>
          <a:xfrm>
            <a:off x="457200" y="6356350"/>
            <a:ext cx="1249363" cy="365125"/>
          </a:xfrm>
          <a:prstGeom prst="rect">
            <a:avLst/>
          </a:prstGeom>
        </p:spPr>
        <p:txBody>
          <a:bodyPr/>
          <a:lstStyle>
            <a:lvl1pPr>
              <a:defRPr/>
            </a:lvl1pPr>
          </a:lstStyle>
          <a:p>
            <a:fld id="{62EED250-E106-1A45-845C-1C338DDAA8F4}" type="datetime1">
              <a:rPr lang="en-US" altLang="en-US" smtClean="0"/>
              <a:t>8/5/24</a:t>
            </a:fld>
            <a:endParaRPr lang="en-US" altLang="en-US"/>
          </a:p>
        </p:txBody>
      </p:sp>
      <p:sp>
        <p:nvSpPr>
          <p:cNvPr id="6" name="Slide Number Placeholder 5">
            <a:extLst>
              <a:ext uri="{FF2B5EF4-FFF2-40B4-BE49-F238E27FC236}">
                <a16:creationId xmlns:a16="http://schemas.microsoft.com/office/drawing/2014/main" id="{69446727-0891-154B-8C2A-E263F2E60416}"/>
              </a:ext>
            </a:extLst>
          </p:cNvPr>
          <p:cNvSpPr>
            <a:spLocks noGrp="1"/>
          </p:cNvSpPr>
          <p:nvPr>
            <p:ph type="sldNum" sz="quarter" idx="12"/>
          </p:nvPr>
        </p:nvSpPr>
        <p:spPr/>
        <p:txBody>
          <a:bodyPr/>
          <a:lstStyle>
            <a:lvl1pPr>
              <a:defRPr/>
            </a:lvl1pPr>
          </a:lstStyle>
          <a:p>
            <a:fld id="{266E54F4-440F-9646-8626-D43115D17357}" type="slidenum">
              <a:rPr lang="en-US" altLang="en-US"/>
              <a:pPr/>
              <a:t>‹#›</a:t>
            </a:fld>
            <a:endParaRPr lang="en-US" altLang="en-US"/>
          </a:p>
        </p:txBody>
      </p:sp>
    </p:spTree>
    <p:extLst>
      <p:ext uri="{BB962C8B-B14F-4D97-AF65-F5344CB8AC3E}">
        <p14:creationId xmlns:p14="http://schemas.microsoft.com/office/powerpoint/2010/main" val="1143316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lang="en-US"/>
          </a:p>
        </p:txBody>
      </p:sp>
      <p:sp>
        <p:nvSpPr>
          <p:cNvPr id="4" name="Date Placeholder 3">
            <a:extLst>
              <a:ext uri="{FF2B5EF4-FFF2-40B4-BE49-F238E27FC236}">
                <a16:creationId xmlns:a16="http://schemas.microsoft.com/office/drawing/2014/main" id="{AF06EB79-C020-F84F-B108-6555003B8BE2}"/>
              </a:ext>
            </a:extLst>
          </p:cNvPr>
          <p:cNvSpPr>
            <a:spLocks noGrp="1"/>
          </p:cNvSpPr>
          <p:nvPr>
            <p:ph type="dt" sz="half" idx="10"/>
          </p:nvPr>
        </p:nvSpPr>
        <p:spPr>
          <a:xfrm>
            <a:off x="457200" y="6356350"/>
            <a:ext cx="1249363" cy="365125"/>
          </a:xfrm>
          <a:prstGeom prst="rect">
            <a:avLst/>
          </a:prstGeom>
        </p:spPr>
        <p:txBody>
          <a:bodyPr/>
          <a:lstStyle>
            <a:lvl1pPr>
              <a:defRPr/>
            </a:lvl1pPr>
          </a:lstStyle>
          <a:p>
            <a:fld id="{67A82CEE-7452-D844-B76C-5CC918E8715B}" type="datetime1">
              <a:rPr lang="en-US" altLang="en-US" smtClean="0"/>
              <a:t>8/5/24</a:t>
            </a:fld>
            <a:endParaRPr lang="en-US" altLang="en-US"/>
          </a:p>
        </p:txBody>
      </p:sp>
      <p:sp>
        <p:nvSpPr>
          <p:cNvPr id="5" name="Footer Placeholder 4">
            <a:extLst>
              <a:ext uri="{FF2B5EF4-FFF2-40B4-BE49-F238E27FC236}">
                <a16:creationId xmlns:a16="http://schemas.microsoft.com/office/drawing/2014/main" id="{156E286E-6B40-EF45-A381-10230C08DB82}"/>
              </a:ext>
            </a:extLst>
          </p:cNvPr>
          <p:cNvSpPr>
            <a:spLocks noGrp="1"/>
          </p:cNvSpPr>
          <p:nvPr>
            <p:ph type="ftr" sz="quarter" idx="11"/>
          </p:nvPr>
        </p:nvSpPr>
        <p:spPr>
          <a:xfrm>
            <a:off x="2451100" y="6356350"/>
            <a:ext cx="407035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340978D0-9938-E14C-B893-7D3089FC5AD1}"/>
              </a:ext>
            </a:extLst>
          </p:cNvPr>
          <p:cNvSpPr>
            <a:spLocks noGrp="1"/>
          </p:cNvSpPr>
          <p:nvPr>
            <p:ph type="sldNum" sz="quarter" idx="12"/>
          </p:nvPr>
        </p:nvSpPr>
        <p:spPr/>
        <p:txBody>
          <a:bodyPr/>
          <a:lstStyle>
            <a:lvl1pPr>
              <a:defRPr/>
            </a:lvl1pPr>
          </a:lstStyle>
          <a:p>
            <a:fld id="{25A82F2F-E668-A946-9959-D1C8C9FC6D08}" type="slidenum">
              <a:rPr lang="en-US" altLang="en-US"/>
              <a:pPr/>
              <a:t>‹#›</a:t>
            </a:fld>
            <a:endParaRPr lang="en-US" altLang="en-US"/>
          </a:p>
        </p:txBody>
      </p:sp>
    </p:spTree>
    <p:extLst>
      <p:ext uri="{BB962C8B-B14F-4D97-AF65-F5344CB8AC3E}">
        <p14:creationId xmlns:p14="http://schemas.microsoft.com/office/powerpoint/2010/main" val="3447772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pl-PL"/>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lang="en-US"/>
          </a:p>
        </p:txBody>
      </p:sp>
      <p:sp>
        <p:nvSpPr>
          <p:cNvPr id="4" name="Date Placeholder 3">
            <a:extLst>
              <a:ext uri="{FF2B5EF4-FFF2-40B4-BE49-F238E27FC236}">
                <a16:creationId xmlns:a16="http://schemas.microsoft.com/office/drawing/2014/main" id="{4B0680C3-83F4-F348-A185-5810DFEBE987}"/>
              </a:ext>
            </a:extLst>
          </p:cNvPr>
          <p:cNvSpPr>
            <a:spLocks noGrp="1"/>
          </p:cNvSpPr>
          <p:nvPr>
            <p:ph type="dt" sz="half" idx="10"/>
          </p:nvPr>
        </p:nvSpPr>
        <p:spPr>
          <a:xfrm>
            <a:off x="457200" y="6356350"/>
            <a:ext cx="1249363" cy="365125"/>
          </a:xfrm>
          <a:prstGeom prst="rect">
            <a:avLst/>
          </a:prstGeom>
        </p:spPr>
        <p:txBody>
          <a:bodyPr/>
          <a:lstStyle>
            <a:lvl1pPr>
              <a:defRPr/>
            </a:lvl1pPr>
          </a:lstStyle>
          <a:p>
            <a:fld id="{6EA46277-6E0A-4A46-9E91-F9895C1CB265}" type="datetime1">
              <a:rPr lang="en-US" altLang="en-US" smtClean="0"/>
              <a:t>8/5/24</a:t>
            </a:fld>
            <a:endParaRPr lang="en-US" altLang="en-US"/>
          </a:p>
        </p:txBody>
      </p:sp>
      <p:sp>
        <p:nvSpPr>
          <p:cNvPr id="5" name="Footer Placeholder 4">
            <a:extLst>
              <a:ext uri="{FF2B5EF4-FFF2-40B4-BE49-F238E27FC236}">
                <a16:creationId xmlns:a16="http://schemas.microsoft.com/office/drawing/2014/main" id="{BEB3B0C9-2767-AF4D-98BA-4F842100BEBC}"/>
              </a:ext>
            </a:extLst>
          </p:cNvPr>
          <p:cNvSpPr>
            <a:spLocks noGrp="1"/>
          </p:cNvSpPr>
          <p:nvPr>
            <p:ph type="ftr" sz="quarter" idx="11"/>
          </p:nvPr>
        </p:nvSpPr>
        <p:spPr>
          <a:xfrm>
            <a:off x="2451100" y="6356350"/>
            <a:ext cx="407035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66204FAD-C4FA-794B-9707-E41BF3520492}"/>
              </a:ext>
            </a:extLst>
          </p:cNvPr>
          <p:cNvSpPr>
            <a:spLocks noGrp="1"/>
          </p:cNvSpPr>
          <p:nvPr>
            <p:ph type="sldNum" sz="quarter" idx="12"/>
          </p:nvPr>
        </p:nvSpPr>
        <p:spPr/>
        <p:txBody>
          <a:bodyPr/>
          <a:lstStyle>
            <a:lvl1pPr>
              <a:defRPr/>
            </a:lvl1pPr>
          </a:lstStyle>
          <a:p>
            <a:fld id="{3A614407-2068-584C-B9C7-280443802E15}" type="slidenum">
              <a:rPr lang="en-US" altLang="en-US"/>
              <a:pPr/>
              <a:t>‹#›</a:t>
            </a:fld>
            <a:endParaRPr lang="en-US" altLang="en-US"/>
          </a:p>
        </p:txBody>
      </p:sp>
    </p:spTree>
    <p:extLst>
      <p:ext uri="{BB962C8B-B14F-4D97-AF65-F5344CB8AC3E}">
        <p14:creationId xmlns:p14="http://schemas.microsoft.com/office/powerpoint/2010/main" val="41038076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C956A-DD41-604E-BB9B-DC54A8BC863B}"/>
              </a:ext>
            </a:extLst>
          </p:cNvPr>
          <p:cNvSpPr>
            <a:spLocks noGrp="1"/>
          </p:cNvSpPr>
          <p:nvPr>
            <p:ph type="ctrTitle"/>
          </p:nvPr>
        </p:nvSpPr>
        <p:spPr>
          <a:xfrm>
            <a:off x="1143360" y="1121879"/>
            <a:ext cx="6857280" cy="2387771"/>
          </a:xfrm>
          <a:prstGeom prst="rect">
            <a:avLst/>
          </a:prstGeom>
        </p:spPr>
        <p:txBody>
          <a:bodyPr anchor="b"/>
          <a:lstStyle>
            <a:lvl1pPr algn="ctr">
              <a:defRPr sz="5443"/>
            </a:lvl1pPr>
          </a:lstStyle>
          <a:p>
            <a:r>
              <a:rPr lang="en-US"/>
              <a:t>Click to edit Master title style</a:t>
            </a:r>
          </a:p>
        </p:txBody>
      </p:sp>
      <p:sp>
        <p:nvSpPr>
          <p:cNvPr id="3" name="Subtitle 2">
            <a:extLst>
              <a:ext uri="{FF2B5EF4-FFF2-40B4-BE49-F238E27FC236}">
                <a16:creationId xmlns:a16="http://schemas.microsoft.com/office/drawing/2014/main" id="{D00998DD-1095-6347-9A80-132FD5DF36DF}"/>
              </a:ext>
            </a:extLst>
          </p:cNvPr>
          <p:cNvSpPr>
            <a:spLocks noGrp="1"/>
          </p:cNvSpPr>
          <p:nvPr>
            <p:ph type="subTitle" idx="1"/>
          </p:nvPr>
        </p:nvSpPr>
        <p:spPr>
          <a:xfrm>
            <a:off x="1143360" y="3601819"/>
            <a:ext cx="6857280" cy="1656174"/>
          </a:xfrm>
          <a:prstGeom prst="rect">
            <a:avLst/>
          </a:prstGeom>
        </p:spPr>
        <p:txBody>
          <a:bodyPr/>
          <a:lstStyle>
            <a:lvl1pPr marL="0" indent="0" algn="ctr">
              <a:buNone/>
              <a:defRPr sz="2177"/>
            </a:lvl1pPr>
            <a:lvl2pPr marL="414726" indent="0" algn="ctr">
              <a:buNone/>
              <a:defRPr sz="1814"/>
            </a:lvl2pPr>
            <a:lvl3pPr marL="829452" indent="0" algn="ctr">
              <a:buNone/>
              <a:defRPr sz="1633"/>
            </a:lvl3pPr>
            <a:lvl4pPr marL="1244178" indent="0" algn="ctr">
              <a:buNone/>
              <a:defRPr sz="1451"/>
            </a:lvl4pPr>
            <a:lvl5pPr marL="1658904" indent="0" algn="ctr">
              <a:buNone/>
              <a:defRPr sz="1451"/>
            </a:lvl5pPr>
            <a:lvl6pPr marL="2073631" indent="0" algn="ctr">
              <a:buNone/>
              <a:defRPr sz="1451"/>
            </a:lvl6pPr>
            <a:lvl7pPr marL="2488357" indent="0" algn="ctr">
              <a:buNone/>
              <a:defRPr sz="1451"/>
            </a:lvl7pPr>
            <a:lvl8pPr marL="2903083" indent="0" algn="ctr">
              <a:buNone/>
              <a:defRPr sz="1451"/>
            </a:lvl8pPr>
            <a:lvl9pPr marL="3317809" indent="0" algn="ctr">
              <a:buNone/>
              <a:defRPr sz="1451"/>
            </a:lvl9pPr>
          </a:lstStyle>
          <a:p>
            <a:r>
              <a:rPr lang="en-US"/>
              <a:t>Click to edit Master subtitle style</a:t>
            </a:r>
          </a:p>
        </p:txBody>
      </p:sp>
      <p:sp>
        <p:nvSpPr>
          <p:cNvPr id="4" name="Date Placeholder 3">
            <a:extLst>
              <a:ext uri="{FF2B5EF4-FFF2-40B4-BE49-F238E27FC236}">
                <a16:creationId xmlns:a16="http://schemas.microsoft.com/office/drawing/2014/main" id="{6D8E5183-E8CA-F641-8335-BAD2D333ED14}"/>
              </a:ext>
            </a:extLst>
          </p:cNvPr>
          <p:cNvSpPr>
            <a:spLocks noGrp="1"/>
          </p:cNvSpPr>
          <p:nvPr>
            <p:ph type="dt" sz="half" idx="10"/>
          </p:nvPr>
        </p:nvSpPr>
        <p:spPr>
          <a:xfrm>
            <a:off x="629280" y="6356827"/>
            <a:ext cx="2056320" cy="364359"/>
          </a:xfrm>
          <a:prstGeom prst="rect">
            <a:avLst/>
          </a:prstGeom>
        </p:spPr>
        <p:txBody>
          <a:bodyPr/>
          <a:lstStyle/>
          <a:p>
            <a:fld id="{678EC5FF-26C4-4D45-A2E5-89CBBFB7607C}" type="datetime1">
              <a:rPr lang="en-US" smtClean="0"/>
              <a:t>8/5/24</a:t>
            </a:fld>
            <a:endParaRPr lang="en-US"/>
          </a:p>
        </p:txBody>
      </p:sp>
      <p:sp>
        <p:nvSpPr>
          <p:cNvPr id="5" name="Footer Placeholder 4">
            <a:extLst>
              <a:ext uri="{FF2B5EF4-FFF2-40B4-BE49-F238E27FC236}">
                <a16:creationId xmlns:a16="http://schemas.microsoft.com/office/drawing/2014/main" id="{B3339825-B9AA-4C41-834F-8C0278053C86}"/>
              </a:ext>
            </a:extLst>
          </p:cNvPr>
          <p:cNvSpPr>
            <a:spLocks noGrp="1"/>
          </p:cNvSpPr>
          <p:nvPr>
            <p:ph type="ftr" sz="quarter" idx="11"/>
          </p:nvPr>
        </p:nvSpPr>
        <p:spPr>
          <a:xfrm>
            <a:off x="3028320" y="6356827"/>
            <a:ext cx="3087360" cy="364359"/>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C884390-91B6-8542-8B1E-D61F7364D03C}"/>
              </a:ext>
            </a:extLst>
          </p:cNvPr>
          <p:cNvSpPr>
            <a:spLocks noGrp="1"/>
          </p:cNvSpPr>
          <p:nvPr>
            <p:ph type="sldNum" sz="quarter" idx="12"/>
          </p:nvPr>
        </p:nvSpPr>
        <p:spPr>
          <a:xfrm>
            <a:off x="6458400" y="6356827"/>
            <a:ext cx="2056320" cy="364359"/>
          </a:xfrm>
          <a:prstGeom prst="rect">
            <a:avLst/>
          </a:prstGeom>
        </p:spPr>
        <p:txBody>
          <a:bodyPr/>
          <a:lstStyle/>
          <a:p>
            <a:fld id="{750CD4F3-FD6A-6049-B41E-626A146A77BB}" type="slidenum">
              <a:rPr lang="en-US" smtClean="0"/>
              <a:t>‹#›</a:t>
            </a:fld>
            <a:endParaRPr lang="en-US"/>
          </a:p>
        </p:txBody>
      </p:sp>
    </p:spTree>
    <p:extLst>
      <p:ext uri="{BB962C8B-B14F-4D97-AF65-F5344CB8AC3E}">
        <p14:creationId xmlns:p14="http://schemas.microsoft.com/office/powerpoint/2010/main" val="19088752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22AFA-1F84-6B4C-A6FF-7FE5F7E69E0C}"/>
              </a:ext>
            </a:extLst>
          </p:cNvPr>
          <p:cNvSpPr>
            <a:spLocks noGrp="1"/>
          </p:cNvSpPr>
          <p:nvPr>
            <p:ph type="title"/>
          </p:nvPr>
        </p:nvSpPr>
        <p:spPr>
          <a:xfrm>
            <a:off x="629280" y="365798"/>
            <a:ext cx="7885440" cy="1324939"/>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8A636C1-DB2D-F94C-A31A-366EAA435A79}"/>
              </a:ext>
            </a:extLst>
          </p:cNvPr>
          <p:cNvSpPr>
            <a:spLocks noGrp="1"/>
          </p:cNvSpPr>
          <p:nvPr>
            <p:ph idx="1"/>
          </p:nvPr>
        </p:nvSpPr>
        <p:spPr>
          <a:xfrm>
            <a:off x="629280" y="1826112"/>
            <a:ext cx="7885440" cy="435069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A40F7B-392F-F149-9AA5-36E3BE77CB7A}"/>
              </a:ext>
            </a:extLst>
          </p:cNvPr>
          <p:cNvSpPr>
            <a:spLocks noGrp="1"/>
          </p:cNvSpPr>
          <p:nvPr>
            <p:ph type="dt" sz="half" idx="10"/>
          </p:nvPr>
        </p:nvSpPr>
        <p:spPr>
          <a:xfrm>
            <a:off x="629280" y="6356827"/>
            <a:ext cx="2056320" cy="364359"/>
          </a:xfrm>
          <a:prstGeom prst="rect">
            <a:avLst/>
          </a:prstGeom>
        </p:spPr>
        <p:txBody>
          <a:bodyPr/>
          <a:lstStyle/>
          <a:p>
            <a:fld id="{C50E8EBD-FF6D-3041-9CB8-A729FAA0748E}" type="datetime1">
              <a:rPr lang="en-US" smtClean="0"/>
              <a:t>8/5/24</a:t>
            </a:fld>
            <a:endParaRPr lang="en-US"/>
          </a:p>
        </p:txBody>
      </p:sp>
      <p:sp>
        <p:nvSpPr>
          <p:cNvPr id="5" name="Footer Placeholder 4">
            <a:extLst>
              <a:ext uri="{FF2B5EF4-FFF2-40B4-BE49-F238E27FC236}">
                <a16:creationId xmlns:a16="http://schemas.microsoft.com/office/drawing/2014/main" id="{D84A14E6-8F3B-4947-9600-BDBE1BDEE247}"/>
              </a:ext>
            </a:extLst>
          </p:cNvPr>
          <p:cNvSpPr>
            <a:spLocks noGrp="1"/>
          </p:cNvSpPr>
          <p:nvPr>
            <p:ph type="ftr" sz="quarter" idx="11"/>
          </p:nvPr>
        </p:nvSpPr>
        <p:spPr>
          <a:xfrm>
            <a:off x="3028320" y="6356827"/>
            <a:ext cx="3087360" cy="364359"/>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4759F50-F3CE-DF49-AC41-991C0814A24D}"/>
              </a:ext>
            </a:extLst>
          </p:cNvPr>
          <p:cNvSpPr>
            <a:spLocks noGrp="1"/>
          </p:cNvSpPr>
          <p:nvPr>
            <p:ph type="sldNum" sz="quarter" idx="12"/>
          </p:nvPr>
        </p:nvSpPr>
        <p:spPr>
          <a:xfrm>
            <a:off x="6458400" y="6356827"/>
            <a:ext cx="2056320" cy="364359"/>
          </a:xfrm>
          <a:prstGeom prst="rect">
            <a:avLst/>
          </a:prstGeom>
        </p:spPr>
        <p:txBody>
          <a:bodyPr/>
          <a:lstStyle/>
          <a:p>
            <a:fld id="{750CD4F3-FD6A-6049-B41E-626A146A77BB}" type="slidenum">
              <a:rPr lang="en-US" smtClean="0"/>
              <a:t>‹#›</a:t>
            </a:fld>
            <a:endParaRPr lang="en-US"/>
          </a:p>
        </p:txBody>
      </p:sp>
    </p:spTree>
    <p:extLst>
      <p:ext uri="{BB962C8B-B14F-4D97-AF65-F5344CB8AC3E}">
        <p14:creationId xmlns:p14="http://schemas.microsoft.com/office/powerpoint/2010/main" val="40630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D2CD7-B8F1-9144-A25C-502616CD5A3D}"/>
              </a:ext>
            </a:extLst>
          </p:cNvPr>
          <p:cNvSpPr>
            <a:spLocks noGrp="1"/>
          </p:cNvSpPr>
          <p:nvPr>
            <p:ph type="title"/>
          </p:nvPr>
        </p:nvSpPr>
        <p:spPr>
          <a:xfrm>
            <a:off x="623521" y="1709460"/>
            <a:ext cx="7886880" cy="2852939"/>
          </a:xfrm>
          <a:prstGeom prst="rect">
            <a:avLst/>
          </a:prstGeom>
        </p:spPr>
        <p:txBody>
          <a:bodyPr anchor="b"/>
          <a:lstStyle>
            <a:lvl1pPr>
              <a:defRPr sz="5443"/>
            </a:lvl1pPr>
          </a:lstStyle>
          <a:p>
            <a:r>
              <a:rPr lang="en-US"/>
              <a:t>Click to edit Master title style</a:t>
            </a:r>
          </a:p>
        </p:txBody>
      </p:sp>
      <p:sp>
        <p:nvSpPr>
          <p:cNvPr id="3" name="Text Placeholder 2">
            <a:extLst>
              <a:ext uri="{FF2B5EF4-FFF2-40B4-BE49-F238E27FC236}">
                <a16:creationId xmlns:a16="http://schemas.microsoft.com/office/drawing/2014/main" id="{1FE72774-323F-4246-A5E3-6FCC17B0ACA2}"/>
              </a:ext>
            </a:extLst>
          </p:cNvPr>
          <p:cNvSpPr>
            <a:spLocks noGrp="1"/>
          </p:cNvSpPr>
          <p:nvPr>
            <p:ph type="body" idx="1"/>
          </p:nvPr>
        </p:nvSpPr>
        <p:spPr>
          <a:xfrm>
            <a:off x="623521" y="4589763"/>
            <a:ext cx="7886880" cy="1499197"/>
          </a:xfrm>
          <a:prstGeom prst="rect">
            <a:avLst/>
          </a:prstGeom>
        </p:spPr>
        <p:txBody>
          <a:bodyPr/>
          <a:lstStyle>
            <a:lvl1pPr marL="0" indent="0">
              <a:buNone/>
              <a:defRPr sz="2177">
                <a:solidFill>
                  <a:schemeClr val="tx1">
                    <a:tint val="75000"/>
                  </a:schemeClr>
                </a:solidFill>
              </a:defRPr>
            </a:lvl1pPr>
            <a:lvl2pPr marL="414726" indent="0">
              <a:buNone/>
              <a:defRPr sz="1814">
                <a:solidFill>
                  <a:schemeClr val="tx1">
                    <a:tint val="75000"/>
                  </a:schemeClr>
                </a:solidFill>
              </a:defRPr>
            </a:lvl2pPr>
            <a:lvl3pPr marL="829452" indent="0">
              <a:buNone/>
              <a:defRPr sz="1633">
                <a:solidFill>
                  <a:schemeClr val="tx1">
                    <a:tint val="75000"/>
                  </a:schemeClr>
                </a:solidFill>
              </a:defRPr>
            </a:lvl3pPr>
            <a:lvl4pPr marL="1244178" indent="0">
              <a:buNone/>
              <a:defRPr sz="1451">
                <a:solidFill>
                  <a:schemeClr val="tx1">
                    <a:tint val="75000"/>
                  </a:schemeClr>
                </a:solidFill>
              </a:defRPr>
            </a:lvl4pPr>
            <a:lvl5pPr marL="1658904" indent="0">
              <a:buNone/>
              <a:defRPr sz="1451">
                <a:solidFill>
                  <a:schemeClr val="tx1">
                    <a:tint val="75000"/>
                  </a:schemeClr>
                </a:solidFill>
              </a:defRPr>
            </a:lvl5pPr>
            <a:lvl6pPr marL="2073631" indent="0">
              <a:buNone/>
              <a:defRPr sz="1451">
                <a:solidFill>
                  <a:schemeClr val="tx1">
                    <a:tint val="75000"/>
                  </a:schemeClr>
                </a:solidFill>
              </a:defRPr>
            </a:lvl6pPr>
            <a:lvl7pPr marL="2488357" indent="0">
              <a:buNone/>
              <a:defRPr sz="1451">
                <a:solidFill>
                  <a:schemeClr val="tx1">
                    <a:tint val="75000"/>
                  </a:schemeClr>
                </a:solidFill>
              </a:defRPr>
            </a:lvl7pPr>
            <a:lvl8pPr marL="2903083" indent="0">
              <a:buNone/>
              <a:defRPr sz="1451">
                <a:solidFill>
                  <a:schemeClr val="tx1">
                    <a:tint val="75000"/>
                  </a:schemeClr>
                </a:solidFill>
              </a:defRPr>
            </a:lvl8pPr>
            <a:lvl9pPr marL="3317809" indent="0">
              <a:buNone/>
              <a:defRPr sz="1451">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97B4AF2-8349-7440-A27C-B3DEA7CDC67D}"/>
              </a:ext>
            </a:extLst>
          </p:cNvPr>
          <p:cNvSpPr>
            <a:spLocks noGrp="1"/>
          </p:cNvSpPr>
          <p:nvPr>
            <p:ph type="dt" sz="half" idx="10"/>
          </p:nvPr>
        </p:nvSpPr>
        <p:spPr>
          <a:xfrm>
            <a:off x="629280" y="6356827"/>
            <a:ext cx="2056320" cy="364359"/>
          </a:xfrm>
          <a:prstGeom prst="rect">
            <a:avLst/>
          </a:prstGeom>
        </p:spPr>
        <p:txBody>
          <a:bodyPr/>
          <a:lstStyle/>
          <a:p>
            <a:fld id="{19D3306C-5A33-7B4F-935A-699EA5CFF6AE}" type="datetime1">
              <a:rPr lang="en-US" smtClean="0"/>
              <a:t>8/5/24</a:t>
            </a:fld>
            <a:endParaRPr lang="en-US"/>
          </a:p>
        </p:txBody>
      </p:sp>
      <p:sp>
        <p:nvSpPr>
          <p:cNvPr id="5" name="Footer Placeholder 4">
            <a:extLst>
              <a:ext uri="{FF2B5EF4-FFF2-40B4-BE49-F238E27FC236}">
                <a16:creationId xmlns:a16="http://schemas.microsoft.com/office/drawing/2014/main" id="{5FECA0FD-6084-384B-94A9-BBF4D4615BA8}"/>
              </a:ext>
            </a:extLst>
          </p:cNvPr>
          <p:cNvSpPr>
            <a:spLocks noGrp="1"/>
          </p:cNvSpPr>
          <p:nvPr>
            <p:ph type="ftr" sz="quarter" idx="11"/>
          </p:nvPr>
        </p:nvSpPr>
        <p:spPr>
          <a:xfrm>
            <a:off x="3028320" y="6356827"/>
            <a:ext cx="3087360" cy="364359"/>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7F46618-B2AE-9442-86B7-5099FA3B6A96}"/>
              </a:ext>
            </a:extLst>
          </p:cNvPr>
          <p:cNvSpPr>
            <a:spLocks noGrp="1"/>
          </p:cNvSpPr>
          <p:nvPr>
            <p:ph type="sldNum" sz="quarter" idx="12"/>
          </p:nvPr>
        </p:nvSpPr>
        <p:spPr>
          <a:xfrm>
            <a:off x="6458400" y="6356827"/>
            <a:ext cx="2056320" cy="364359"/>
          </a:xfrm>
          <a:prstGeom prst="rect">
            <a:avLst/>
          </a:prstGeom>
        </p:spPr>
        <p:txBody>
          <a:bodyPr/>
          <a:lstStyle/>
          <a:p>
            <a:fld id="{750CD4F3-FD6A-6049-B41E-626A146A77BB}" type="slidenum">
              <a:rPr lang="en-US" smtClean="0"/>
              <a:t>‹#›</a:t>
            </a:fld>
            <a:endParaRPr lang="en-US"/>
          </a:p>
        </p:txBody>
      </p:sp>
    </p:spTree>
    <p:extLst>
      <p:ext uri="{BB962C8B-B14F-4D97-AF65-F5344CB8AC3E}">
        <p14:creationId xmlns:p14="http://schemas.microsoft.com/office/powerpoint/2010/main" val="25737245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62D49-D17F-8349-952C-E8CD57BBBFB5}"/>
              </a:ext>
            </a:extLst>
          </p:cNvPr>
          <p:cNvSpPr>
            <a:spLocks noGrp="1"/>
          </p:cNvSpPr>
          <p:nvPr>
            <p:ph type="title"/>
          </p:nvPr>
        </p:nvSpPr>
        <p:spPr>
          <a:xfrm>
            <a:off x="629280" y="365798"/>
            <a:ext cx="7885440" cy="1324939"/>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696A734-C4E8-4341-902F-E05A59FFABCC}"/>
              </a:ext>
            </a:extLst>
          </p:cNvPr>
          <p:cNvSpPr>
            <a:spLocks noGrp="1"/>
          </p:cNvSpPr>
          <p:nvPr>
            <p:ph sz="half" idx="1"/>
          </p:nvPr>
        </p:nvSpPr>
        <p:spPr>
          <a:xfrm>
            <a:off x="629281" y="1826112"/>
            <a:ext cx="3873600" cy="435069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9D6BA9-C972-FE4E-86C6-48B9B8D7ADF5}"/>
              </a:ext>
            </a:extLst>
          </p:cNvPr>
          <p:cNvSpPr>
            <a:spLocks noGrp="1"/>
          </p:cNvSpPr>
          <p:nvPr>
            <p:ph sz="half" idx="2"/>
          </p:nvPr>
        </p:nvSpPr>
        <p:spPr>
          <a:xfrm>
            <a:off x="4641121" y="1826112"/>
            <a:ext cx="3873600" cy="435069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6194E6A-6A75-5F41-837F-0EFE69AED57E}"/>
              </a:ext>
            </a:extLst>
          </p:cNvPr>
          <p:cNvSpPr>
            <a:spLocks noGrp="1"/>
          </p:cNvSpPr>
          <p:nvPr>
            <p:ph type="dt" sz="half" idx="10"/>
          </p:nvPr>
        </p:nvSpPr>
        <p:spPr>
          <a:xfrm>
            <a:off x="629280" y="6356827"/>
            <a:ext cx="2056320" cy="364359"/>
          </a:xfrm>
          <a:prstGeom prst="rect">
            <a:avLst/>
          </a:prstGeom>
        </p:spPr>
        <p:txBody>
          <a:bodyPr/>
          <a:lstStyle/>
          <a:p>
            <a:fld id="{36AAA3F1-614E-C144-9009-54EC41D8A102}" type="datetime1">
              <a:rPr lang="en-US" smtClean="0"/>
              <a:t>8/5/24</a:t>
            </a:fld>
            <a:endParaRPr lang="en-US"/>
          </a:p>
        </p:txBody>
      </p:sp>
      <p:sp>
        <p:nvSpPr>
          <p:cNvPr id="6" name="Footer Placeholder 5">
            <a:extLst>
              <a:ext uri="{FF2B5EF4-FFF2-40B4-BE49-F238E27FC236}">
                <a16:creationId xmlns:a16="http://schemas.microsoft.com/office/drawing/2014/main" id="{68C6D7CF-FDC0-DC4E-AA2C-80354922D89E}"/>
              </a:ext>
            </a:extLst>
          </p:cNvPr>
          <p:cNvSpPr>
            <a:spLocks noGrp="1"/>
          </p:cNvSpPr>
          <p:nvPr>
            <p:ph type="ftr" sz="quarter" idx="11"/>
          </p:nvPr>
        </p:nvSpPr>
        <p:spPr>
          <a:xfrm>
            <a:off x="3028320" y="6356827"/>
            <a:ext cx="3087360" cy="364359"/>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FD96F16-1E2C-6046-A300-A02922B9CCBF}"/>
              </a:ext>
            </a:extLst>
          </p:cNvPr>
          <p:cNvSpPr>
            <a:spLocks noGrp="1"/>
          </p:cNvSpPr>
          <p:nvPr>
            <p:ph type="sldNum" sz="quarter" idx="12"/>
          </p:nvPr>
        </p:nvSpPr>
        <p:spPr>
          <a:xfrm>
            <a:off x="6458400" y="6356827"/>
            <a:ext cx="2056320" cy="364359"/>
          </a:xfrm>
          <a:prstGeom prst="rect">
            <a:avLst/>
          </a:prstGeom>
        </p:spPr>
        <p:txBody>
          <a:bodyPr/>
          <a:lstStyle/>
          <a:p>
            <a:fld id="{750CD4F3-FD6A-6049-B41E-626A146A77BB}" type="slidenum">
              <a:rPr lang="en-US" smtClean="0"/>
              <a:t>‹#›</a:t>
            </a:fld>
            <a:endParaRPr lang="en-US"/>
          </a:p>
        </p:txBody>
      </p:sp>
    </p:spTree>
    <p:extLst>
      <p:ext uri="{BB962C8B-B14F-4D97-AF65-F5344CB8AC3E}">
        <p14:creationId xmlns:p14="http://schemas.microsoft.com/office/powerpoint/2010/main" val="1012471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9F539-A224-C14B-A750-B3145D8B0D18}"/>
              </a:ext>
            </a:extLst>
          </p:cNvPr>
          <p:cNvSpPr>
            <a:spLocks noGrp="1"/>
          </p:cNvSpPr>
          <p:nvPr>
            <p:ph type="title"/>
          </p:nvPr>
        </p:nvSpPr>
        <p:spPr>
          <a:xfrm>
            <a:off x="629281" y="365798"/>
            <a:ext cx="7886880" cy="1324939"/>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CA9C000E-D5AF-154A-B7A0-5ACE5577DEF3}"/>
              </a:ext>
            </a:extLst>
          </p:cNvPr>
          <p:cNvSpPr>
            <a:spLocks noGrp="1"/>
          </p:cNvSpPr>
          <p:nvPr>
            <p:ph type="body" idx="1"/>
          </p:nvPr>
        </p:nvSpPr>
        <p:spPr>
          <a:xfrm>
            <a:off x="629280" y="1680657"/>
            <a:ext cx="3869280" cy="823766"/>
          </a:xfrm>
          <a:prstGeom prst="rect">
            <a:avLst/>
          </a:prstGeom>
        </p:spPr>
        <p:txBody>
          <a:bodyPr anchor="b"/>
          <a:lstStyle>
            <a:lvl1pPr marL="0" indent="0">
              <a:buNone/>
              <a:defRPr sz="2177" b="1"/>
            </a:lvl1pPr>
            <a:lvl2pPr marL="414726" indent="0">
              <a:buNone/>
              <a:defRPr sz="1814" b="1"/>
            </a:lvl2pPr>
            <a:lvl3pPr marL="829452" indent="0">
              <a:buNone/>
              <a:defRPr sz="1633" b="1"/>
            </a:lvl3pPr>
            <a:lvl4pPr marL="1244178" indent="0">
              <a:buNone/>
              <a:defRPr sz="1451" b="1"/>
            </a:lvl4pPr>
            <a:lvl5pPr marL="1658904" indent="0">
              <a:buNone/>
              <a:defRPr sz="1451" b="1"/>
            </a:lvl5pPr>
            <a:lvl6pPr marL="2073631" indent="0">
              <a:buNone/>
              <a:defRPr sz="1451" b="1"/>
            </a:lvl6pPr>
            <a:lvl7pPr marL="2488357" indent="0">
              <a:buNone/>
              <a:defRPr sz="1451" b="1"/>
            </a:lvl7pPr>
            <a:lvl8pPr marL="2903083" indent="0">
              <a:buNone/>
              <a:defRPr sz="1451" b="1"/>
            </a:lvl8pPr>
            <a:lvl9pPr marL="3317809" indent="0">
              <a:buNone/>
              <a:defRPr sz="1451" b="1"/>
            </a:lvl9pPr>
          </a:lstStyle>
          <a:p>
            <a:pPr lvl="0"/>
            <a:r>
              <a:rPr lang="en-US"/>
              <a:t>Edit Master text styles</a:t>
            </a:r>
          </a:p>
        </p:txBody>
      </p:sp>
      <p:sp>
        <p:nvSpPr>
          <p:cNvPr id="4" name="Content Placeholder 3">
            <a:extLst>
              <a:ext uri="{FF2B5EF4-FFF2-40B4-BE49-F238E27FC236}">
                <a16:creationId xmlns:a16="http://schemas.microsoft.com/office/drawing/2014/main" id="{8C077FC2-6FD5-C647-93CA-89CC6EA748F4}"/>
              </a:ext>
            </a:extLst>
          </p:cNvPr>
          <p:cNvSpPr>
            <a:spLocks noGrp="1"/>
          </p:cNvSpPr>
          <p:nvPr>
            <p:ph sz="half" idx="2"/>
          </p:nvPr>
        </p:nvSpPr>
        <p:spPr>
          <a:xfrm>
            <a:off x="629280" y="2504424"/>
            <a:ext cx="3869280" cy="368534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106E47D-E3B6-FC44-8C8D-B54362EEC426}"/>
              </a:ext>
            </a:extLst>
          </p:cNvPr>
          <p:cNvSpPr>
            <a:spLocks noGrp="1"/>
          </p:cNvSpPr>
          <p:nvPr>
            <p:ph type="body" sz="quarter" idx="3"/>
          </p:nvPr>
        </p:nvSpPr>
        <p:spPr>
          <a:xfrm>
            <a:off x="4629600" y="1680657"/>
            <a:ext cx="3886560" cy="823766"/>
          </a:xfrm>
          <a:prstGeom prst="rect">
            <a:avLst/>
          </a:prstGeom>
        </p:spPr>
        <p:txBody>
          <a:bodyPr anchor="b"/>
          <a:lstStyle>
            <a:lvl1pPr marL="0" indent="0">
              <a:buNone/>
              <a:defRPr sz="2177" b="1"/>
            </a:lvl1pPr>
            <a:lvl2pPr marL="414726" indent="0">
              <a:buNone/>
              <a:defRPr sz="1814" b="1"/>
            </a:lvl2pPr>
            <a:lvl3pPr marL="829452" indent="0">
              <a:buNone/>
              <a:defRPr sz="1633" b="1"/>
            </a:lvl3pPr>
            <a:lvl4pPr marL="1244178" indent="0">
              <a:buNone/>
              <a:defRPr sz="1451" b="1"/>
            </a:lvl4pPr>
            <a:lvl5pPr marL="1658904" indent="0">
              <a:buNone/>
              <a:defRPr sz="1451" b="1"/>
            </a:lvl5pPr>
            <a:lvl6pPr marL="2073631" indent="0">
              <a:buNone/>
              <a:defRPr sz="1451" b="1"/>
            </a:lvl6pPr>
            <a:lvl7pPr marL="2488357" indent="0">
              <a:buNone/>
              <a:defRPr sz="1451" b="1"/>
            </a:lvl7pPr>
            <a:lvl8pPr marL="2903083" indent="0">
              <a:buNone/>
              <a:defRPr sz="1451" b="1"/>
            </a:lvl8pPr>
            <a:lvl9pPr marL="3317809" indent="0">
              <a:buNone/>
              <a:defRPr sz="1451" b="1"/>
            </a:lvl9pPr>
          </a:lstStyle>
          <a:p>
            <a:pPr lvl="0"/>
            <a:r>
              <a:rPr lang="en-US"/>
              <a:t>Edit Master text styles</a:t>
            </a:r>
          </a:p>
        </p:txBody>
      </p:sp>
      <p:sp>
        <p:nvSpPr>
          <p:cNvPr id="6" name="Content Placeholder 5">
            <a:extLst>
              <a:ext uri="{FF2B5EF4-FFF2-40B4-BE49-F238E27FC236}">
                <a16:creationId xmlns:a16="http://schemas.microsoft.com/office/drawing/2014/main" id="{A6241EF1-7760-C34A-B72F-A8622527E3FD}"/>
              </a:ext>
            </a:extLst>
          </p:cNvPr>
          <p:cNvSpPr>
            <a:spLocks noGrp="1"/>
          </p:cNvSpPr>
          <p:nvPr>
            <p:ph sz="quarter" idx="4"/>
          </p:nvPr>
        </p:nvSpPr>
        <p:spPr>
          <a:xfrm>
            <a:off x="4629600" y="2504424"/>
            <a:ext cx="3886560" cy="368534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E83C29-17FE-0B4F-9535-75B1022706F0}"/>
              </a:ext>
            </a:extLst>
          </p:cNvPr>
          <p:cNvSpPr>
            <a:spLocks noGrp="1"/>
          </p:cNvSpPr>
          <p:nvPr>
            <p:ph type="dt" sz="half" idx="10"/>
          </p:nvPr>
        </p:nvSpPr>
        <p:spPr>
          <a:xfrm>
            <a:off x="629280" y="6356827"/>
            <a:ext cx="2056320" cy="364359"/>
          </a:xfrm>
          <a:prstGeom prst="rect">
            <a:avLst/>
          </a:prstGeom>
        </p:spPr>
        <p:txBody>
          <a:bodyPr/>
          <a:lstStyle/>
          <a:p>
            <a:fld id="{78818B78-916E-B440-A1CF-31F186E50BDC}" type="datetime1">
              <a:rPr lang="en-US" smtClean="0"/>
              <a:t>8/5/24</a:t>
            </a:fld>
            <a:endParaRPr lang="en-US"/>
          </a:p>
        </p:txBody>
      </p:sp>
      <p:sp>
        <p:nvSpPr>
          <p:cNvPr id="8" name="Footer Placeholder 7">
            <a:extLst>
              <a:ext uri="{FF2B5EF4-FFF2-40B4-BE49-F238E27FC236}">
                <a16:creationId xmlns:a16="http://schemas.microsoft.com/office/drawing/2014/main" id="{18B1754A-17E2-B845-A01D-05D0095178D4}"/>
              </a:ext>
            </a:extLst>
          </p:cNvPr>
          <p:cNvSpPr>
            <a:spLocks noGrp="1"/>
          </p:cNvSpPr>
          <p:nvPr>
            <p:ph type="ftr" sz="quarter" idx="11"/>
          </p:nvPr>
        </p:nvSpPr>
        <p:spPr>
          <a:xfrm>
            <a:off x="3028320" y="6356827"/>
            <a:ext cx="3087360" cy="364359"/>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4A56430-CF41-174C-A68D-23F89C376A21}"/>
              </a:ext>
            </a:extLst>
          </p:cNvPr>
          <p:cNvSpPr>
            <a:spLocks noGrp="1"/>
          </p:cNvSpPr>
          <p:nvPr>
            <p:ph type="sldNum" sz="quarter" idx="12"/>
          </p:nvPr>
        </p:nvSpPr>
        <p:spPr>
          <a:xfrm>
            <a:off x="6458400" y="6356827"/>
            <a:ext cx="2056320" cy="364359"/>
          </a:xfrm>
          <a:prstGeom prst="rect">
            <a:avLst/>
          </a:prstGeom>
        </p:spPr>
        <p:txBody>
          <a:bodyPr/>
          <a:lstStyle/>
          <a:p>
            <a:fld id="{750CD4F3-FD6A-6049-B41E-626A146A77BB}" type="slidenum">
              <a:rPr lang="en-US" smtClean="0"/>
              <a:t>‹#›</a:t>
            </a:fld>
            <a:endParaRPr lang="en-US"/>
          </a:p>
        </p:txBody>
      </p:sp>
    </p:spTree>
    <p:extLst>
      <p:ext uri="{BB962C8B-B14F-4D97-AF65-F5344CB8AC3E}">
        <p14:creationId xmlns:p14="http://schemas.microsoft.com/office/powerpoint/2010/main" val="6769814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93105-F302-024D-87BD-68FCC4A316D6}"/>
              </a:ext>
            </a:extLst>
          </p:cNvPr>
          <p:cNvSpPr>
            <a:spLocks noGrp="1"/>
          </p:cNvSpPr>
          <p:nvPr>
            <p:ph type="title"/>
          </p:nvPr>
        </p:nvSpPr>
        <p:spPr>
          <a:xfrm>
            <a:off x="629280" y="365798"/>
            <a:ext cx="7885440" cy="1324939"/>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5BEBD684-34D6-A84F-A2B0-9C3C7BA80CDE}"/>
              </a:ext>
            </a:extLst>
          </p:cNvPr>
          <p:cNvSpPr>
            <a:spLocks noGrp="1"/>
          </p:cNvSpPr>
          <p:nvPr>
            <p:ph type="dt" sz="half" idx="10"/>
          </p:nvPr>
        </p:nvSpPr>
        <p:spPr>
          <a:xfrm>
            <a:off x="629280" y="6356827"/>
            <a:ext cx="2056320" cy="364359"/>
          </a:xfrm>
          <a:prstGeom prst="rect">
            <a:avLst/>
          </a:prstGeom>
        </p:spPr>
        <p:txBody>
          <a:bodyPr/>
          <a:lstStyle/>
          <a:p>
            <a:fld id="{E6F8DE10-8C8E-F04A-8C34-DA8C38AB0D1E}" type="datetime1">
              <a:rPr lang="en-US" smtClean="0"/>
              <a:t>8/5/24</a:t>
            </a:fld>
            <a:endParaRPr lang="en-US"/>
          </a:p>
        </p:txBody>
      </p:sp>
      <p:sp>
        <p:nvSpPr>
          <p:cNvPr id="4" name="Footer Placeholder 3">
            <a:extLst>
              <a:ext uri="{FF2B5EF4-FFF2-40B4-BE49-F238E27FC236}">
                <a16:creationId xmlns:a16="http://schemas.microsoft.com/office/drawing/2014/main" id="{6D56426B-9927-AC4F-999E-5C593773A2BD}"/>
              </a:ext>
            </a:extLst>
          </p:cNvPr>
          <p:cNvSpPr>
            <a:spLocks noGrp="1"/>
          </p:cNvSpPr>
          <p:nvPr>
            <p:ph type="ftr" sz="quarter" idx="11"/>
          </p:nvPr>
        </p:nvSpPr>
        <p:spPr>
          <a:xfrm>
            <a:off x="3028320" y="6356827"/>
            <a:ext cx="3087360" cy="364359"/>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7852C78-59C7-0B48-B577-C2B9967C4A10}"/>
              </a:ext>
            </a:extLst>
          </p:cNvPr>
          <p:cNvSpPr>
            <a:spLocks noGrp="1"/>
          </p:cNvSpPr>
          <p:nvPr>
            <p:ph type="sldNum" sz="quarter" idx="12"/>
          </p:nvPr>
        </p:nvSpPr>
        <p:spPr>
          <a:xfrm>
            <a:off x="6458400" y="6356827"/>
            <a:ext cx="2056320" cy="364359"/>
          </a:xfrm>
          <a:prstGeom prst="rect">
            <a:avLst/>
          </a:prstGeom>
        </p:spPr>
        <p:txBody>
          <a:bodyPr/>
          <a:lstStyle/>
          <a:p>
            <a:fld id="{750CD4F3-FD6A-6049-B41E-626A146A77BB}" type="slidenum">
              <a:rPr lang="en-US" smtClean="0"/>
              <a:t>‹#›</a:t>
            </a:fld>
            <a:endParaRPr lang="en-US"/>
          </a:p>
        </p:txBody>
      </p:sp>
    </p:spTree>
    <p:extLst>
      <p:ext uri="{BB962C8B-B14F-4D97-AF65-F5344CB8AC3E}">
        <p14:creationId xmlns:p14="http://schemas.microsoft.com/office/powerpoint/2010/main" val="40481816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63151F-469C-694C-AAA7-CAB167B2F9D5}"/>
              </a:ext>
            </a:extLst>
          </p:cNvPr>
          <p:cNvSpPr>
            <a:spLocks noGrp="1"/>
          </p:cNvSpPr>
          <p:nvPr>
            <p:ph type="dt" sz="half" idx="10"/>
          </p:nvPr>
        </p:nvSpPr>
        <p:spPr>
          <a:xfrm>
            <a:off x="629280" y="6356827"/>
            <a:ext cx="2056320" cy="364359"/>
          </a:xfrm>
          <a:prstGeom prst="rect">
            <a:avLst/>
          </a:prstGeom>
        </p:spPr>
        <p:txBody>
          <a:bodyPr/>
          <a:lstStyle/>
          <a:p>
            <a:fld id="{78F85EE5-3088-4B42-AB7F-4A8CD5B1C02E}" type="datetime1">
              <a:rPr lang="en-US" smtClean="0"/>
              <a:t>8/5/24</a:t>
            </a:fld>
            <a:endParaRPr lang="en-US"/>
          </a:p>
        </p:txBody>
      </p:sp>
      <p:sp>
        <p:nvSpPr>
          <p:cNvPr id="3" name="Footer Placeholder 2">
            <a:extLst>
              <a:ext uri="{FF2B5EF4-FFF2-40B4-BE49-F238E27FC236}">
                <a16:creationId xmlns:a16="http://schemas.microsoft.com/office/drawing/2014/main" id="{3ABEA69F-3386-894E-BDF1-BC8647ECD3C3}"/>
              </a:ext>
            </a:extLst>
          </p:cNvPr>
          <p:cNvSpPr>
            <a:spLocks noGrp="1"/>
          </p:cNvSpPr>
          <p:nvPr>
            <p:ph type="ftr" sz="quarter" idx="11"/>
          </p:nvPr>
        </p:nvSpPr>
        <p:spPr>
          <a:xfrm>
            <a:off x="3028320" y="6356827"/>
            <a:ext cx="3087360" cy="364359"/>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44F4610-9D2C-A14A-B1C0-75FF3D74BAC6}"/>
              </a:ext>
            </a:extLst>
          </p:cNvPr>
          <p:cNvSpPr>
            <a:spLocks noGrp="1"/>
          </p:cNvSpPr>
          <p:nvPr>
            <p:ph type="sldNum" sz="quarter" idx="12"/>
          </p:nvPr>
        </p:nvSpPr>
        <p:spPr>
          <a:xfrm>
            <a:off x="6458400" y="6356827"/>
            <a:ext cx="2056320" cy="364359"/>
          </a:xfrm>
          <a:prstGeom prst="rect">
            <a:avLst/>
          </a:prstGeom>
        </p:spPr>
        <p:txBody>
          <a:bodyPr/>
          <a:lstStyle/>
          <a:p>
            <a:fld id="{750CD4F3-FD6A-6049-B41E-626A146A77BB}" type="slidenum">
              <a:rPr lang="en-US" smtClean="0"/>
              <a:t>‹#›</a:t>
            </a:fld>
            <a:endParaRPr lang="en-US"/>
          </a:p>
        </p:txBody>
      </p:sp>
    </p:spTree>
    <p:extLst>
      <p:ext uri="{BB962C8B-B14F-4D97-AF65-F5344CB8AC3E}">
        <p14:creationId xmlns:p14="http://schemas.microsoft.com/office/powerpoint/2010/main" val="4998201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ED204-3E0E-774E-8D2B-C993A9EAFF79}"/>
              </a:ext>
            </a:extLst>
          </p:cNvPr>
          <p:cNvSpPr>
            <a:spLocks noGrp="1"/>
          </p:cNvSpPr>
          <p:nvPr>
            <p:ph type="title"/>
          </p:nvPr>
        </p:nvSpPr>
        <p:spPr>
          <a:xfrm>
            <a:off x="629280" y="456528"/>
            <a:ext cx="2949120" cy="1601448"/>
          </a:xfrm>
          <a:prstGeom prst="rect">
            <a:avLst/>
          </a:prstGeom>
        </p:spPr>
        <p:txBody>
          <a:bodyPr anchor="b"/>
          <a:lstStyle>
            <a:lvl1pPr>
              <a:defRPr sz="2903"/>
            </a:lvl1pPr>
          </a:lstStyle>
          <a:p>
            <a:r>
              <a:rPr lang="en-US"/>
              <a:t>Click to edit Master title style</a:t>
            </a:r>
          </a:p>
        </p:txBody>
      </p:sp>
      <p:sp>
        <p:nvSpPr>
          <p:cNvPr id="3" name="Content Placeholder 2">
            <a:extLst>
              <a:ext uri="{FF2B5EF4-FFF2-40B4-BE49-F238E27FC236}">
                <a16:creationId xmlns:a16="http://schemas.microsoft.com/office/drawing/2014/main" id="{2E068101-2ABE-F044-AE68-7804E9C7C6D1}"/>
              </a:ext>
            </a:extLst>
          </p:cNvPr>
          <p:cNvSpPr>
            <a:spLocks noGrp="1"/>
          </p:cNvSpPr>
          <p:nvPr>
            <p:ph idx="1"/>
          </p:nvPr>
        </p:nvSpPr>
        <p:spPr>
          <a:xfrm>
            <a:off x="3888000" y="987944"/>
            <a:ext cx="4628160" cy="4873472"/>
          </a:xfrm>
          <a:prstGeom prst="rect">
            <a:avLst/>
          </a:prstGeom>
        </p:spPr>
        <p:txBody>
          <a:bodyPr/>
          <a:lstStyle>
            <a:lvl1pPr>
              <a:defRPr sz="2903"/>
            </a:lvl1pPr>
            <a:lvl2pPr>
              <a:defRPr sz="2540"/>
            </a:lvl2pPr>
            <a:lvl3pPr>
              <a:defRPr sz="2177"/>
            </a:lvl3pPr>
            <a:lvl4pPr>
              <a:defRPr sz="1814"/>
            </a:lvl4pPr>
            <a:lvl5pPr>
              <a:defRPr sz="1814"/>
            </a:lvl5pPr>
            <a:lvl6pPr>
              <a:defRPr sz="1814"/>
            </a:lvl6pPr>
            <a:lvl7pPr>
              <a:defRPr sz="1814"/>
            </a:lvl7pPr>
            <a:lvl8pPr>
              <a:defRPr sz="1814"/>
            </a:lvl8pPr>
            <a:lvl9pPr>
              <a:defRPr sz="1814"/>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6F0FB0-C972-BE4B-85A9-36E3A97D632B}"/>
              </a:ext>
            </a:extLst>
          </p:cNvPr>
          <p:cNvSpPr>
            <a:spLocks noGrp="1"/>
          </p:cNvSpPr>
          <p:nvPr>
            <p:ph type="body" sz="half" idx="2"/>
          </p:nvPr>
        </p:nvSpPr>
        <p:spPr>
          <a:xfrm>
            <a:off x="629280" y="2057977"/>
            <a:ext cx="2949120" cy="3810640"/>
          </a:xfrm>
          <a:prstGeom prst="rect">
            <a:avLst/>
          </a:prstGeom>
        </p:spPr>
        <p:txBody>
          <a:bodyPr/>
          <a:lstStyle>
            <a:lvl1pPr marL="0" indent="0">
              <a:buNone/>
              <a:defRPr sz="1451"/>
            </a:lvl1pPr>
            <a:lvl2pPr marL="414726" indent="0">
              <a:buNone/>
              <a:defRPr sz="1270"/>
            </a:lvl2pPr>
            <a:lvl3pPr marL="829452" indent="0">
              <a:buNone/>
              <a:defRPr sz="1089"/>
            </a:lvl3pPr>
            <a:lvl4pPr marL="1244178" indent="0">
              <a:buNone/>
              <a:defRPr sz="907"/>
            </a:lvl4pPr>
            <a:lvl5pPr marL="1658904" indent="0">
              <a:buNone/>
              <a:defRPr sz="907"/>
            </a:lvl5pPr>
            <a:lvl6pPr marL="2073631" indent="0">
              <a:buNone/>
              <a:defRPr sz="907"/>
            </a:lvl6pPr>
            <a:lvl7pPr marL="2488357" indent="0">
              <a:buNone/>
              <a:defRPr sz="907"/>
            </a:lvl7pPr>
            <a:lvl8pPr marL="2903083" indent="0">
              <a:buNone/>
              <a:defRPr sz="907"/>
            </a:lvl8pPr>
            <a:lvl9pPr marL="3317809" indent="0">
              <a:buNone/>
              <a:defRPr sz="907"/>
            </a:lvl9pPr>
          </a:lstStyle>
          <a:p>
            <a:pPr lvl="0"/>
            <a:r>
              <a:rPr lang="en-US"/>
              <a:t>Edit Master text styles</a:t>
            </a:r>
          </a:p>
        </p:txBody>
      </p:sp>
      <p:sp>
        <p:nvSpPr>
          <p:cNvPr id="5" name="Date Placeholder 4">
            <a:extLst>
              <a:ext uri="{FF2B5EF4-FFF2-40B4-BE49-F238E27FC236}">
                <a16:creationId xmlns:a16="http://schemas.microsoft.com/office/drawing/2014/main" id="{F8879870-D402-1A47-BC5B-7B7DB31CD392}"/>
              </a:ext>
            </a:extLst>
          </p:cNvPr>
          <p:cNvSpPr>
            <a:spLocks noGrp="1"/>
          </p:cNvSpPr>
          <p:nvPr>
            <p:ph type="dt" sz="half" idx="10"/>
          </p:nvPr>
        </p:nvSpPr>
        <p:spPr>
          <a:xfrm>
            <a:off x="629280" y="6356827"/>
            <a:ext cx="2056320" cy="364359"/>
          </a:xfrm>
          <a:prstGeom prst="rect">
            <a:avLst/>
          </a:prstGeom>
        </p:spPr>
        <p:txBody>
          <a:bodyPr/>
          <a:lstStyle/>
          <a:p>
            <a:fld id="{07600F01-952C-9642-A1E7-2E9A802E7486}" type="datetime1">
              <a:rPr lang="en-US" smtClean="0"/>
              <a:t>8/5/24</a:t>
            </a:fld>
            <a:endParaRPr lang="en-US"/>
          </a:p>
        </p:txBody>
      </p:sp>
      <p:sp>
        <p:nvSpPr>
          <p:cNvPr id="6" name="Footer Placeholder 5">
            <a:extLst>
              <a:ext uri="{FF2B5EF4-FFF2-40B4-BE49-F238E27FC236}">
                <a16:creationId xmlns:a16="http://schemas.microsoft.com/office/drawing/2014/main" id="{FC3147AC-C0FD-0C42-906D-2CEB4628E65B}"/>
              </a:ext>
            </a:extLst>
          </p:cNvPr>
          <p:cNvSpPr>
            <a:spLocks noGrp="1"/>
          </p:cNvSpPr>
          <p:nvPr>
            <p:ph type="ftr" sz="quarter" idx="11"/>
          </p:nvPr>
        </p:nvSpPr>
        <p:spPr>
          <a:xfrm>
            <a:off x="3028320" y="6356827"/>
            <a:ext cx="3087360" cy="364359"/>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A950882-B4FF-3F4E-9474-A24AC1ADB3A4}"/>
              </a:ext>
            </a:extLst>
          </p:cNvPr>
          <p:cNvSpPr>
            <a:spLocks noGrp="1"/>
          </p:cNvSpPr>
          <p:nvPr>
            <p:ph type="sldNum" sz="quarter" idx="12"/>
          </p:nvPr>
        </p:nvSpPr>
        <p:spPr>
          <a:xfrm>
            <a:off x="6458400" y="6356827"/>
            <a:ext cx="2056320" cy="364359"/>
          </a:xfrm>
          <a:prstGeom prst="rect">
            <a:avLst/>
          </a:prstGeom>
        </p:spPr>
        <p:txBody>
          <a:bodyPr/>
          <a:lstStyle/>
          <a:p>
            <a:fld id="{750CD4F3-FD6A-6049-B41E-626A146A77BB}" type="slidenum">
              <a:rPr lang="en-US" smtClean="0"/>
              <a:t>‹#›</a:t>
            </a:fld>
            <a:endParaRPr lang="en-US"/>
          </a:p>
        </p:txBody>
      </p:sp>
    </p:spTree>
    <p:extLst>
      <p:ext uri="{BB962C8B-B14F-4D97-AF65-F5344CB8AC3E}">
        <p14:creationId xmlns:p14="http://schemas.microsoft.com/office/powerpoint/2010/main" val="896662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Click to edit Master title style</a:t>
            </a:r>
            <a:endParaRPr lang="en-US"/>
          </a:p>
        </p:txBody>
      </p:sp>
      <p:sp>
        <p:nvSpPr>
          <p:cNvPr id="3" name="Content Placeholder 2"/>
          <p:cNvSpPr>
            <a:spLocks noGrp="1"/>
          </p:cNvSpPr>
          <p:nvPr>
            <p:ph idx="1"/>
          </p:nvPr>
        </p:nvSpPr>
        <p:spPr/>
        <p:txBody>
          <a:body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lang="en-US"/>
          </a:p>
        </p:txBody>
      </p:sp>
      <p:sp>
        <p:nvSpPr>
          <p:cNvPr id="4" name="Date Placeholder 3">
            <a:extLst>
              <a:ext uri="{FF2B5EF4-FFF2-40B4-BE49-F238E27FC236}">
                <a16:creationId xmlns:a16="http://schemas.microsoft.com/office/drawing/2014/main" id="{1C2D20AD-A46E-754B-BE90-8EF6A8D46E9F}"/>
              </a:ext>
            </a:extLst>
          </p:cNvPr>
          <p:cNvSpPr>
            <a:spLocks noGrp="1"/>
          </p:cNvSpPr>
          <p:nvPr>
            <p:ph type="dt" sz="half" idx="10"/>
          </p:nvPr>
        </p:nvSpPr>
        <p:spPr>
          <a:xfrm>
            <a:off x="457200" y="6356350"/>
            <a:ext cx="1249363" cy="365125"/>
          </a:xfrm>
          <a:prstGeom prst="rect">
            <a:avLst/>
          </a:prstGeom>
        </p:spPr>
        <p:txBody>
          <a:bodyPr/>
          <a:lstStyle>
            <a:lvl1pPr>
              <a:defRPr/>
            </a:lvl1pPr>
          </a:lstStyle>
          <a:p>
            <a:fld id="{5A27CB2D-40E8-1C4B-8837-0E197C925082}" type="datetime1">
              <a:rPr lang="en-US" altLang="en-US" smtClean="0"/>
              <a:t>8/5/24</a:t>
            </a:fld>
            <a:endParaRPr lang="en-US" altLang="en-US"/>
          </a:p>
        </p:txBody>
      </p:sp>
      <p:sp>
        <p:nvSpPr>
          <p:cNvPr id="5" name="Footer Placeholder 4">
            <a:extLst>
              <a:ext uri="{FF2B5EF4-FFF2-40B4-BE49-F238E27FC236}">
                <a16:creationId xmlns:a16="http://schemas.microsoft.com/office/drawing/2014/main" id="{4F1485F1-CD56-E940-A461-1249EB9EEE7D}"/>
              </a:ext>
            </a:extLst>
          </p:cNvPr>
          <p:cNvSpPr>
            <a:spLocks noGrp="1"/>
          </p:cNvSpPr>
          <p:nvPr>
            <p:ph type="ftr" sz="quarter" idx="11"/>
          </p:nvPr>
        </p:nvSpPr>
        <p:spPr>
          <a:xfrm>
            <a:off x="2451100" y="6356350"/>
            <a:ext cx="407035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547E3935-FECD-124D-A6BE-408E87D9FF86}"/>
              </a:ext>
            </a:extLst>
          </p:cNvPr>
          <p:cNvSpPr>
            <a:spLocks noGrp="1"/>
          </p:cNvSpPr>
          <p:nvPr>
            <p:ph type="sldNum" sz="quarter" idx="12"/>
          </p:nvPr>
        </p:nvSpPr>
        <p:spPr/>
        <p:txBody>
          <a:bodyPr/>
          <a:lstStyle>
            <a:lvl1pPr>
              <a:defRPr/>
            </a:lvl1pPr>
          </a:lstStyle>
          <a:p>
            <a:fld id="{A315DF5D-7F83-9940-85BE-AFB33E8C4133}" type="slidenum">
              <a:rPr lang="en-US" altLang="en-US"/>
              <a:pPr/>
              <a:t>‹#›</a:t>
            </a:fld>
            <a:endParaRPr lang="en-US" altLang="en-US"/>
          </a:p>
        </p:txBody>
      </p:sp>
    </p:spTree>
    <p:extLst>
      <p:ext uri="{BB962C8B-B14F-4D97-AF65-F5344CB8AC3E}">
        <p14:creationId xmlns:p14="http://schemas.microsoft.com/office/powerpoint/2010/main" val="2784368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AF7EE-59D7-4A4B-8DAB-3AAD24087B1B}"/>
              </a:ext>
            </a:extLst>
          </p:cNvPr>
          <p:cNvSpPr>
            <a:spLocks noGrp="1"/>
          </p:cNvSpPr>
          <p:nvPr>
            <p:ph type="title"/>
          </p:nvPr>
        </p:nvSpPr>
        <p:spPr>
          <a:xfrm>
            <a:off x="629280" y="456528"/>
            <a:ext cx="2949120" cy="1601448"/>
          </a:xfrm>
          <a:prstGeom prst="rect">
            <a:avLst/>
          </a:prstGeom>
        </p:spPr>
        <p:txBody>
          <a:bodyPr anchor="b"/>
          <a:lstStyle>
            <a:lvl1pPr>
              <a:defRPr sz="2903"/>
            </a:lvl1pPr>
          </a:lstStyle>
          <a:p>
            <a:r>
              <a:rPr lang="en-US"/>
              <a:t>Click to edit Master title style</a:t>
            </a:r>
          </a:p>
        </p:txBody>
      </p:sp>
      <p:sp>
        <p:nvSpPr>
          <p:cNvPr id="3" name="Picture Placeholder 2">
            <a:extLst>
              <a:ext uri="{FF2B5EF4-FFF2-40B4-BE49-F238E27FC236}">
                <a16:creationId xmlns:a16="http://schemas.microsoft.com/office/drawing/2014/main" id="{2612DCEC-FBEC-B04B-B7A9-4433AAB903FD}"/>
              </a:ext>
            </a:extLst>
          </p:cNvPr>
          <p:cNvSpPr>
            <a:spLocks noGrp="1"/>
          </p:cNvSpPr>
          <p:nvPr>
            <p:ph type="pic" idx="1"/>
          </p:nvPr>
        </p:nvSpPr>
        <p:spPr>
          <a:xfrm>
            <a:off x="3888000" y="987944"/>
            <a:ext cx="4628160" cy="4873472"/>
          </a:xfrm>
          <a:prstGeom prst="rect">
            <a:avLst/>
          </a:prstGeom>
        </p:spPr>
        <p:txBody>
          <a:bodyPr/>
          <a:lstStyle>
            <a:lvl1pPr marL="0" indent="0">
              <a:buNone/>
              <a:defRPr sz="2903"/>
            </a:lvl1pPr>
            <a:lvl2pPr marL="414726" indent="0">
              <a:buNone/>
              <a:defRPr sz="2540"/>
            </a:lvl2pPr>
            <a:lvl3pPr marL="829452" indent="0">
              <a:buNone/>
              <a:defRPr sz="2177"/>
            </a:lvl3pPr>
            <a:lvl4pPr marL="1244178" indent="0">
              <a:buNone/>
              <a:defRPr sz="1814"/>
            </a:lvl4pPr>
            <a:lvl5pPr marL="1658904" indent="0">
              <a:buNone/>
              <a:defRPr sz="1814"/>
            </a:lvl5pPr>
            <a:lvl6pPr marL="2073631" indent="0">
              <a:buNone/>
              <a:defRPr sz="1814"/>
            </a:lvl6pPr>
            <a:lvl7pPr marL="2488357" indent="0">
              <a:buNone/>
              <a:defRPr sz="1814"/>
            </a:lvl7pPr>
            <a:lvl8pPr marL="2903083" indent="0">
              <a:buNone/>
              <a:defRPr sz="1814"/>
            </a:lvl8pPr>
            <a:lvl9pPr marL="3317809" indent="0">
              <a:buNone/>
              <a:defRPr sz="1814"/>
            </a:lvl9pPr>
          </a:lstStyle>
          <a:p>
            <a:endParaRPr lang="en-US"/>
          </a:p>
        </p:txBody>
      </p:sp>
      <p:sp>
        <p:nvSpPr>
          <p:cNvPr id="4" name="Text Placeholder 3">
            <a:extLst>
              <a:ext uri="{FF2B5EF4-FFF2-40B4-BE49-F238E27FC236}">
                <a16:creationId xmlns:a16="http://schemas.microsoft.com/office/drawing/2014/main" id="{FF82AE82-90ED-3243-B556-7E8AF06B2092}"/>
              </a:ext>
            </a:extLst>
          </p:cNvPr>
          <p:cNvSpPr>
            <a:spLocks noGrp="1"/>
          </p:cNvSpPr>
          <p:nvPr>
            <p:ph type="body" sz="half" idx="2"/>
          </p:nvPr>
        </p:nvSpPr>
        <p:spPr>
          <a:xfrm>
            <a:off x="629280" y="2057977"/>
            <a:ext cx="2949120" cy="3810640"/>
          </a:xfrm>
          <a:prstGeom prst="rect">
            <a:avLst/>
          </a:prstGeom>
        </p:spPr>
        <p:txBody>
          <a:bodyPr/>
          <a:lstStyle>
            <a:lvl1pPr marL="0" indent="0">
              <a:buNone/>
              <a:defRPr sz="1451"/>
            </a:lvl1pPr>
            <a:lvl2pPr marL="414726" indent="0">
              <a:buNone/>
              <a:defRPr sz="1270"/>
            </a:lvl2pPr>
            <a:lvl3pPr marL="829452" indent="0">
              <a:buNone/>
              <a:defRPr sz="1089"/>
            </a:lvl3pPr>
            <a:lvl4pPr marL="1244178" indent="0">
              <a:buNone/>
              <a:defRPr sz="907"/>
            </a:lvl4pPr>
            <a:lvl5pPr marL="1658904" indent="0">
              <a:buNone/>
              <a:defRPr sz="907"/>
            </a:lvl5pPr>
            <a:lvl6pPr marL="2073631" indent="0">
              <a:buNone/>
              <a:defRPr sz="907"/>
            </a:lvl6pPr>
            <a:lvl7pPr marL="2488357" indent="0">
              <a:buNone/>
              <a:defRPr sz="907"/>
            </a:lvl7pPr>
            <a:lvl8pPr marL="2903083" indent="0">
              <a:buNone/>
              <a:defRPr sz="907"/>
            </a:lvl8pPr>
            <a:lvl9pPr marL="3317809" indent="0">
              <a:buNone/>
              <a:defRPr sz="907"/>
            </a:lvl9pPr>
          </a:lstStyle>
          <a:p>
            <a:pPr lvl="0"/>
            <a:r>
              <a:rPr lang="en-US"/>
              <a:t>Edit Master text styles</a:t>
            </a:r>
          </a:p>
        </p:txBody>
      </p:sp>
      <p:sp>
        <p:nvSpPr>
          <p:cNvPr id="5" name="Date Placeholder 4">
            <a:extLst>
              <a:ext uri="{FF2B5EF4-FFF2-40B4-BE49-F238E27FC236}">
                <a16:creationId xmlns:a16="http://schemas.microsoft.com/office/drawing/2014/main" id="{92BF6C2F-6006-E241-BC24-DF46DC20B3ED}"/>
              </a:ext>
            </a:extLst>
          </p:cNvPr>
          <p:cNvSpPr>
            <a:spLocks noGrp="1"/>
          </p:cNvSpPr>
          <p:nvPr>
            <p:ph type="dt" sz="half" idx="10"/>
          </p:nvPr>
        </p:nvSpPr>
        <p:spPr>
          <a:xfrm>
            <a:off x="629280" y="6356827"/>
            <a:ext cx="2056320" cy="364359"/>
          </a:xfrm>
          <a:prstGeom prst="rect">
            <a:avLst/>
          </a:prstGeom>
        </p:spPr>
        <p:txBody>
          <a:bodyPr/>
          <a:lstStyle/>
          <a:p>
            <a:fld id="{3B98DD0C-AAF4-234D-9F77-B6B7C10CDD70}" type="datetime1">
              <a:rPr lang="en-US" smtClean="0"/>
              <a:t>8/5/24</a:t>
            </a:fld>
            <a:endParaRPr lang="en-US"/>
          </a:p>
        </p:txBody>
      </p:sp>
      <p:sp>
        <p:nvSpPr>
          <p:cNvPr id="6" name="Footer Placeholder 5">
            <a:extLst>
              <a:ext uri="{FF2B5EF4-FFF2-40B4-BE49-F238E27FC236}">
                <a16:creationId xmlns:a16="http://schemas.microsoft.com/office/drawing/2014/main" id="{091AB08E-9213-AA4A-9E1C-19F75837F8E7}"/>
              </a:ext>
            </a:extLst>
          </p:cNvPr>
          <p:cNvSpPr>
            <a:spLocks noGrp="1"/>
          </p:cNvSpPr>
          <p:nvPr>
            <p:ph type="ftr" sz="quarter" idx="11"/>
          </p:nvPr>
        </p:nvSpPr>
        <p:spPr>
          <a:xfrm>
            <a:off x="3028320" y="6356827"/>
            <a:ext cx="3087360" cy="364359"/>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11AF5A5-EF91-1A4F-939C-296D41ADE635}"/>
              </a:ext>
            </a:extLst>
          </p:cNvPr>
          <p:cNvSpPr>
            <a:spLocks noGrp="1"/>
          </p:cNvSpPr>
          <p:nvPr>
            <p:ph type="sldNum" sz="quarter" idx="12"/>
          </p:nvPr>
        </p:nvSpPr>
        <p:spPr>
          <a:xfrm>
            <a:off x="6458400" y="6356827"/>
            <a:ext cx="2056320" cy="364359"/>
          </a:xfrm>
          <a:prstGeom prst="rect">
            <a:avLst/>
          </a:prstGeom>
        </p:spPr>
        <p:txBody>
          <a:bodyPr/>
          <a:lstStyle/>
          <a:p>
            <a:fld id="{750CD4F3-FD6A-6049-B41E-626A146A77BB}" type="slidenum">
              <a:rPr lang="en-US" smtClean="0"/>
              <a:t>‹#›</a:t>
            </a:fld>
            <a:endParaRPr lang="en-US"/>
          </a:p>
        </p:txBody>
      </p:sp>
    </p:spTree>
    <p:extLst>
      <p:ext uri="{BB962C8B-B14F-4D97-AF65-F5344CB8AC3E}">
        <p14:creationId xmlns:p14="http://schemas.microsoft.com/office/powerpoint/2010/main" val="26207520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04541-E4CE-7A44-A8EC-46CEE5AE7F1C}"/>
              </a:ext>
            </a:extLst>
          </p:cNvPr>
          <p:cNvSpPr>
            <a:spLocks noGrp="1"/>
          </p:cNvSpPr>
          <p:nvPr>
            <p:ph type="title"/>
          </p:nvPr>
        </p:nvSpPr>
        <p:spPr>
          <a:xfrm>
            <a:off x="629280" y="365798"/>
            <a:ext cx="7885440" cy="1324939"/>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A82E0C-E97D-C44E-B6B5-3127919C6C8E}"/>
              </a:ext>
            </a:extLst>
          </p:cNvPr>
          <p:cNvSpPr>
            <a:spLocks noGrp="1"/>
          </p:cNvSpPr>
          <p:nvPr>
            <p:ph type="body" orient="vert" idx="1"/>
          </p:nvPr>
        </p:nvSpPr>
        <p:spPr>
          <a:xfrm>
            <a:off x="629280" y="1826112"/>
            <a:ext cx="7885440" cy="4350697"/>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DBA764-3DD7-734F-96E2-29E4440C4886}"/>
              </a:ext>
            </a:extLst>
          </p:cNvPr>
          <p:cNvSpPr>
            <a:spLocks noGrp="1"/>
          </p:cNvSpPr>
          <p:nvPr>
            <p:ph type="dt" sz="half" idx="10"/>
          </p:nvPr>
        </p:nvSpPr>
        <p:spPr>
          <a:xfrm>
            <a:off x="629280" y="6356827"/>
            <a:ext cx="2056320" cy="364359"/>
          </a:xfrm>
          <a:prstGeom prst="rect">
            <a:avLst/>
          </a:prstGeom>
        </p:spPr>
        <p:txBody>
          <a:bodyPr/>
          <a:lstStyle/>
          <a:p>
            <a:fld id="{8C444BDF-ACF3-EE4E-BE22-2A94F2AA747F}" type="datetime1">
              <a:rPr lang="en-US" smtClean="0"/>
              <a:t>8/5/24</a:t>
            </a:fld>
            <a:endParaRPr lang="en-US"/>
          </a:p>
        </p:txBody>
      </p:sp>
      <p:sp>
        <p:nvSpPr>
          <p:cNvPr id="5" name="Footer Placeholder 4">
            <a:extLst>
              <a:ext uri="{FF2B5EF4-FFF2-40B4-BE49-F238E27FC236}">
                <a16:creationId xmlns:a16="http://schemas.microsoft.com/office/drawing/2014/main" id="{B7B60696-A0CA-4944-A70B-4312457C0FE7}"/>
              </a:ext>
            </a:extLst>
          </p:cNvPr>
          <p:cNvSpPr>
            <a:spLocks noGrp="1"/>
          </p:cNvSpPr>
          <p:nvPr>
            <p:ph type="ftr" sz="quarter" idx="11"/>
          </p:nvPr>
        </p:nvSpPr>
        <p:spPr>
          <a:xfrm>
            <a:off x="3028320" y="6356827"/>
            <a:ext cx="3087360" cy="364359"/>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911715C-275A-6440-909E-604E353E6191}"/>
              </a:ext>
            </a:extLst>
          </p:cNvPr>
          <p:cNvSpPr>
            <a:spLocks noGrp="1"/>
          </p:cNvSpPr>
          <p:nvPr>
            <p:ph type="sldNum" sz="quarter" idx="12"/>
          </p:nvPr>
        </p:nvSpPr>
        <p:spPr>
          <a:xfrm>
            <a:off x="6458400" y="6356827"/>
            <a:ext cx="2056320" cy="364359"/>
          </a:xfrm>
          <a:prstGeom prst="rect">
            <a:avLst/>
          </a:prstGeom>
        </p:spPr>
        <p:txBody>
          <a:bodyPr/>
          <a:lstStyle/>
          <a:p>
            <a:fld id="{750CD4F3-FD6A-6049-B41E-626A146A77BB}" type="slidenum">
              <a:rPr lang="en-US" smtClean="0"/>
              <a:t>‹#›</a:t>
            </a:fld>
            <a:endParaRPr lang="en-US"/>
          </a:p>
        </p:txBody>
      </p:sp>
    </p:spTree>
    <p:extLst>
      <p:ext uri="{BB962C8B-B14F-4D97-AF65-F5344CB8AC3E}">
        <p14:creationId xmlns:p14="http://schemas.microsoft.com/office/powerpoint/2010/main" val="29489507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06BA3F-6458-8245-B8FE-998207A5363B}"/>
              </a:ext>
            </a:extLst>
          </p:cNvPr>
          <p:cNvSpPr>
            <a:spLocks noGrp="1"/>
          </p:cNvSpPr>
          <p:nvPr>
            <p:ph type="title" orient="vert"/>
          </p:nvPr>
        </p:nvSpPr>
        <p:spPr>
          <a:xfrm>
            <a:off x="6543360" y="365799"/>
            <a:ext cx="1971360" cy="5811011"/>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76413D9-AE60-0341-97D3-C17D5AF2695C}"/>
              </a:ext>
            </a:extLst>
          </p:cNvPr>
          <p:cNvSpPr>
            <a:spLocks noGrp="1"/>
          </p:cNvSpPr>
          <p:nvPr>
            <p:ph type="body" orient="vert" idx="1"/>
          </p:nvPr>
        </p:nvSpPr>
        <p:spPr>
          <a:xfrm>
            <a:off x="629280" y="365799"/>
            <a:ext cx="5775840" cy="5811011"/>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6A5AFF-B136-EE4D-B7B7-AEB745961332}"/>
              </a:ext>
            </a:extLst>
          </p:cNvPr>
          <p:cNvSpPr>
            <a:spLocks noGrp="1"/>
          </p:cNvSpPr>
          <p:nvPr>
            <p:ph type="dt" sz="half" idx="10"/>
          </p:nvPr>
        </p:nvSpPr>
        <p:spPr>
          <a:xfrm>
            <a:off x="629280" y="6356827"/>
            <a:ext cx="2056320" cy="364359"/>
          </a:xfrm>
          <a:prstGeom prst="rect">
            <a:avLst/>
          </a:prstGeom>
        </p:spPr>
        <p:txBody>
          <a:bodyPr/>
          <a:lstStyle/>
          <a:p>
            <a:fld id="{07409FFA-758F-CF44-81CA-9A1E35BD034D}" type="datetime1">
              <a:rPr lang="en-US" smtClean="0"/>
              <a:t>8/5/24</a:t>
            </a:fld>
            <a:endParaRPr lang="en-US"/>
          </a:p>
        </p:txBody>
      </p:sp>
      <p:sp>
        <p:nvSpPr>
          <p:cNvPr id="5" name="Footer Placeholder 4">
            <a:extLst>
              <a:ext uri="{FF2B5EF4-FFF2-40B4-BE49-F238E27FC236}">
                <a16:creationId xmlns:a16="http://schemas.microsoft.com/office/drawing/2014/main" id="{5632531D-9C86-454E-A041-9B106EDAC430}"/>
              </a:ext>
            </a:extLst>
          </p:cNvPr>
          <p:cNvSpPr>
            <a:spLocks noGrp="1"/>
          </p:cNvSpPr>
          <p:nvPr>
            <p:ph type="ftr" sz="quarter" idx="11"/>
          </p:nvPr>
        </p:nvSpPr>
        <p:spPr>
          <a:xfrm>
            <a:off x="3028320" y="6356827"/>
            <a:ext cx="3087360" cy="364359"/>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6683282-9D3F-1641-B067-760D8B83D867}"/>
              </a:ext>
            </a:extLst>
          </p:cNvPr>
          <p:cNvSpPr>
            <a:spLocks noGrp="1"/>
          </p:cNvSpPr>
          <p:nvPr>
            <p:ph type="sldNum" sz="quarter" idx="12"/>
          </p:nvPr>
        </p:nvSpPr>
        <p:spPr>
          <a:xfrm>
            <a:off x="6458400" y="6356827"/>
            <a:ext cx="2056320" cy="364359"/>
          </a:xfrm>
          <a:prstGeom prst="rect">
            <a:avLst/>
          </a:prstGeom>
        </p:spPr>
        <p:txBody>
          <a:bodyPr/>
          <a:lstStyle/>
          <a:p>
            <a:fld id="{750CD4F3-FD6A-6049-B41E-626A146A77BB}" type="slidenum">
              <a:rPr lang="en-US" smtClean="0"/>
              <a:t>‹#›</a:t>
            </a:fld>
            <a:endParaRPr lang="en-US"/>
          </a:p>
        </p:txBody>
      </p:sp>
    </p:spTree>
    <p:extLst>
      <p:ext uri="{BB962C8B-B14F-4D97-AF65-F5344CB8AC3E}">
        <p14:creationId xmlns:p14="http://schemas.microsoft.com/office/powerpoint/2010/main" val="2308247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pl-PL"/>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Click to edit Master text styles</a:t>
            </a:r>
          </a:p>
        </p:txBody>
      </p:sp>
      <p:sp>
        <p:nvSpPr>
          <p:cNvPr id="4" name="Date Placeholder 3">
            <a:extLst>
              <a:ext uri="{FF2B5EF4-FFF2-40B4-BE49-F238E27FC236}">
                <a16:creationId xmlns:a16="http://schemas.microsoft.com/office/drawing/2014/main" id="{F779CBDF-2FA3-0E4F-9FBA-2D1E0316B99D}"/>
              </a:ext>
            </a:extLst>
          </p:cNvPr>
          <p:cNvSpPr>
            <a:spLocks noGrp="1"/>
          </p:cNvSpPr>
          <p:nvPr>
            <p:ph type="dt" sz="half" idx="10"/>
          </p:nvPr>
        </p:nvSpPr>
        <p:spPr>
          <a:xfrm>
            <a:off x="457200" y="6356350"/>
            <a:ext cx="1249363" cy="365125"/>
          </a:xfrm>
          <a:prstGeom prst="rect">
            <a:avLst/>
          </a:prstGeom>
        </p:spPr>
        <p:txBody>
          <a:bodyPr/>
          <a:lstStyle>
            <a:lvl1pPr>
              <a:defRPr/>
            </a:lvl1pPr>
          </a:lstStyle>
          <a:p>
            <a:fld id="{1851BF2D-A014-5646-A1FC-95A7931645C4}" type="datetime1">
              <a:rPr lang="en-US" altLang="en-US" smtClean="0"/>
              <a:t>8/5/24</a:t>
            </a:fld>
            <a:endParaRPr lang="en-US" altLang="en-US"/>
          </a:p>
        </p:txBody>
      </p:sp>
      <p:sp>
        <p:nvSpPr>
          <p:cNvPr id="5" name="Footer Placeholder 4">
            <a:extLst>
              <a:ext uri="{FF2B5EF4-FFF2-40B4-BE49-F238E27FC236}">
                <a16:creationId xmlns:a16="http://schemas.microsoft.com/office/drawing/2014/main" id="{BF13444A-C4CE-E146-8EF3-32D51712C117}"/>
              </a:ext>
            </a:extLst>
          </p:cNvPr>
          <p:cNvSpPr>
            <a:spLocks noGrp="1"/>
          </p:cNvSpPr>
          <p:nvPr>
            <p:ph type="ftr" sz="quarter" idx="11"/>
          </p:nvPr>
        </p:nvSpPr>
        <p:spPr>
          <a:xfrm>
            <a:off x="2451100" y="6356350"/>
            <a:ext cx="407035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D21D0B7F-52B8-2D4E-9AAE-1D1D73C3BB25}"/>
              </a:ext>
            </a:extLst>
          </p:cNvPr>
          <p:cNvSpPr>
            <a:spLocks noGrp="1"/>
          </p:cNvSpPr>
          <p:nvPr>
            <p:ph type="sldNum" sz="quarter" idx="12"/>
          </p:nvPr>
        </p:nvSpPr>
        <p:spPr/>
        <p:txBody>
          <a:bodyPr/>
          <a:lstStyle>
            <a:lvl1pPr>
              <a:defRPr/>
            </a:lvl1pPr>
          </a:lstStyle>
          <a:p>
            <a:fld id="{F054D320-C0E7-6045-BF08-D2A7155099BD}" type="slidenum">
              <a:rPr lang="en-US" altLang="en-US"/>
              <a:pPr/>
              <a:t>‹#›</a:t>
            </a:fld>
            <a:endParaRPr lang="en-US" altLang="en-US"/>
          </a:p>
        </p:txBody>
      </p:sp>
    </p:spTree>
    <p:extLst>
      <p:ext uri="{BB962C8B-B14F-4D97-AF65-F5344CB8AC3E}">
        <p14:creationId xmlns:p14="http://schemas.microsoft.com/office/powerpoint/2010/main" val="2104413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dirty="0"/>
              <a:t>Click to edit Master text styles</a:t>
            </a:r>
          </a:p>
          <a:p>
            <a:pPr lvl="1"/>
            <a:r>
              <a:rPr lang="pl-PL" dirty="0"/>
              <a:t>Second level</a:t>
            </a:r>
          </a:p>
          <a:p>
            <a:pPr lvl="2"/>
            <a:r>
              <a:rPr lang="pl-PL" dirty="0"/>
              <a:t>Third level</a:t>
            </a:r>
          </a:p>
          <a:p>
            <a:pPr lvl="3"/>
            <a:r>
              <a:rPr lang="pl-PL" dirty="0"/>
              <a:t>Fourth level</a:t>
            </a:r>
          </a:p>
          <a:p>
            <a:pPr lvl="4"/>
            <a:r>
              <a:rPr lang="pl-PL" dirty="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lang="en-US"/>
          </a:p>
        </p:txBody>
      </p:sp>
      <p:sp>
        <p:nvSpPr>
          <p:cNvPr id="5" name="Date Placeholder 4">
            <a:extLst>
              <a:ext uri="{FF2B5EF4-FFF2-40B4-BE49-F238E27FC236}">
                <a16:creationId xmlns:a16="http://schemas.microsoft.com/office/drawing/2014/main" id="{3A5879DD-087C-4C4F-AC0F-D187F4D4BD8C}"/>
              </a:ext>
            </a:extLst>
          </p:cNvPr>
          <p:cNvSpPr>
            <a:spLocks noGrp="1"/>
          </p:cNvSpPr>
          <p:nvPr>
            <p:ph type="dt" sz="half" idx="10"/>
          </p:nvPr>
        </p:nvSpPr>
        <p:spPr>
          <a:xfrm>
            <a:off x="457200" y="6356350"/>
            <a:ext cx="1249363" cy="365125"/>
          </a:xfrm>
          <a:prstGeom prst="rect">
            <a:avLst/>
          </a:prstGeom>
        </p:spPr>
        <p:txBody>
          <a:bodyPr/>
          <a:lstStyle>
            <a:lvl1pPr>
              <a:defRPr/>
            </a:lvl1pPr>
          </a:lstStyle>
          <a:p>
            <a:fld id="{95071BE9-615D-E548-A4E0-C40A482F171B}" type="datetime1">
              <a:rPr lang="en-US" altLang="en-US" smtClean="0"/>
              <a:t>8/5/24</a:t>
            </a:fld>
            <a:endParaRPr lang="en-US" altLang="en-US"/>
          </a:p>
        </p:txBody>
      </p:sp>
      <p:sp>
        <p:nvSpPr>
          <p:cNvPr id="6" name="Footer Placeholder 5">
            <a:extLst>
              <a:ext uri="{FF2B5EF4-FFF2-40B4-BE49-F238E27FC236}">
                <a16:creationId xmlns:a16="http://schemas.microsoft.com/office/drawing/2014/main" id="{55DE3C2A-2426-1F47-88F6-21D09ED57091}"/>
              </a:ext>
            </a:extLst>
          </p:cNvPr>
          <p:cNvSpPr>
            <a:spLocks noGrp="1"/>
          </p:cNvSpPr>
          <p:nvPr>
            <p:ph type="ftr" sz="quarter" idx="11"/>
          </p:nvPr>
        </p:nvSpPr>
        <p:spPr>
          <a:xfrm>
            <a:off x="2451100" y="6356350"/>
            <a:ext cx="407035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FE7977E4-D847-3C46-BD65-C9330183F7AE}"/>
              </a:ext>
            </a:extLst>
          </p:cNvPr>
          <p:cNvSpPr>
            <a:spLocks noGrp="1"/>
          </p:cNvSpPr>
          <p:nvPr>
            <p:ph type="sldNum" sz="quarter" idx="12"/>
          </p:nvPr>
        </p:nvSpPr>
        <p:spPr/>
        <p:txBody>
          <a:bodyPr/>
          <a:lstStyle>
            <a:lvl1pPr>
              <a:defRPr/>
            </a:lvl1pPr>
          </a:lstStyle>
          <a:p>
            <a:fld id="{6B98B4C4-0E06-354C-97A1-C6AB6A4DDBBF}" type="slidenum">
              <a:rPr lang="en-US" altLang="en-US"/>
              <a:pPr/>
              <a:t>‹#›</a:t>
            </a:fld>
            <a:endParaRPr lang="en-US" altLang="en-US"/>
          </a:p>
        </p:txBody>
      </p:sp>
    </p:spTree>
    <p:extLst>
      <p:ext uri="{BB962C8B-B14F-4D97-AF65-F5344CB8AC3E}">
        <p14:creationId xmlns:p14="http://schemas.microsoft.com/office/powerpoint/2010/main" val="1953054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lang="en-US"/>
          </a:p>
        </p:txBody>
      </p:sp>
      <p:sp>
        <p:nvSpPr>
          <p:cNvPr id="7" name="Date Placeholder 6">
            <a:extLst>
              <a:ext uri="{FF2B5EF4-FFF2-40B4-BE49-F238E27FC236}">
                <a16:creationId xmlns:a16="http://schemas.microsoft.com/office/drawing/2014/main" id="{A6C78E14-5164-2A4E-8BC1-CEDC3EB7B1E6}"/>
              </a:ext>
            </a:extLst>
          </p:cNvPr>
          <p:cNvSpPr>
            <a:spLocks noGrp="1"/>
          </p:cNvSpPr>
          <p:nvPr>
            <p:ph type="dt" sz="half" idx="10"/>
          </p:nvPr>
        </p:nvSpPr>
        <p:spPr>
          <a:xfrm>
            <a:off x="457200" y="6356350"/>
            <a:ext cx="1249363" cy="365125"/>
          </a:xfrm>
          <a:prstGeom prst="rect">
            <a:avLst/>
          </a:prstGeom>
        </p:spPr>
        <p:txBody>
          <a:bodyPr/>
          <a:lstStyle>
            <a:lvl1pPr>
              <a:defRPr/>
            </a:lvl1pPr>
          </a:lstStyle>
          <a:p>
            <a:fld id="{B9D25B3F-EDF6-BF40-ADF5-7207C5D90E7C}" type="datetime1">
              <a:rPr lang="en-US" altLang="en-US" smtClean="0"/>
              <a:t>8/5/24</a:t>
            </a:fld>
            <a:endParaRPr lang="en-US" altLang="en-US"/>
          </a:p>
        </p:txBody>
      </p:sp>
      <p:sp>
        <p:nvSpPr>
          <p:cNvPr id="8" name="Footer Placeholder 7">
            <a:extLst>
              <a:ext uri="{FF2B5EF4-FFF2-40B4-BE49-F238E27FC236}">
                <a16:creationId xmlns:a16="http://schemas.microsoft.com/office/drawing/2014/main" id="{621B6F7E-F012-764C-993B-A9933F4C7A49}"/>
              </a:ext>
            </a:extLst>
          </p:cNvPr>
          <p:cNvSpPr>
            <a:spLocks noGrp="1"/>
          </p:cNvSpPr>
          <p:nvPr>
            <p:ph type="ftr" sz="quarter" idx="11"/>
          </p:nvPr>
        </p:nvSpPr>
        <p:spPr>
          <a:xfrm>
            <a:off x="2451100" y="6356350"/>
            <a:ext cx="407035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9" name="Slide Number Placeholder 8">
            <a:extLst>
              <a:ext uri="{FF2B5EF4-FFF2-40B4-BE49-F238E27FC236}">
                <a16:creationId xmlns:a16="http://schemas.microsoft.com/office/drawing/2014/main" id="{3E0FE518-DC0F-0147-B5B1-7EC53C49A18A}"/>
              </a:ext>
            </a:extLst>
          </p:cNvPr>
          <p:cNvSpPr>
            <a:spLocks noGrp="1"/>
          </p:cNvSpPr>
          <p:nvPr>
            <p:ph type="sldNum" sz="quarter" idx="12"/>
          </p:nvPr>
        </p:nvSpPr>
        <p:spPr/>
        <p:txBody>
          <a:bodyPr/>
          <a:lstStyle>
            <a:lvl1pPr>
              <a:defRPr/>
            </a:lvl1pPr>
          </a:lstStyle>
          <a:p>
            <a:fld id="{25023B01-B2A4-A343-A185-0613A60BEAFB}" type="slidenum">
              <a:rPr lang="en-US" altLang="en-US"/>
              <a:pPr/>
              <a:t>‹#›</a:t>
            </a:fld>
            <a:endParaRPr lang="en-US" altLang="en-US"/>
          </a:p>
        </p:txBody>
      </p:sp>
    </p:spTree>
    <p:extLst>
      <p:ext uri="{BB962C8B-B14F-4D97-AF65-F5344CB8AC3E}">
        <p14:creationId xmlns:p14="http://schemas.microsoft.com/office/powerpoint/2010/main" val="157129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Click to edit Master title style</a:t>
            </a:r>
            <a:endParaRPr lang="en-US"/>
          </a:p>
        </p:txBody>
      </p:sp>
      <p:sp>
        <p:nvSpPr>
          <p:cNvPr id="3" name="Date Placeholder 2">
            <a:extLst>
              <a:ext uri="{FF2B5EF4-FFF2-40B4-BE49-F238E27FC236}">
                <a16:creationId xmlns:a16="http://schemas.microsoft.com/office/drawing/2014/main" id="{FB13C4C3-1D44-104C-B7BC-FA12279B981E}"/>
              </a:ext>
            </a:extLst>
          </p:cNvPr>
          <p:cNvSpPr>
            <a:spLocks noGrp="1"/>
          </p:cNvSpPr>
          <p:nvPr>
            <p:ph type="dt" sz="half" idx="10"/>
          </p:nvPr>
        </p:nvSpPr>
        <p:spPr>
          <a:xfrm>
            <a:off x="457200" y="6356350"/>
            <a:ext cx="1249363" cy="365125"/>
          </a:xfrm>
          <a:prstGeom prst="rect">
            <a:avLst/>
          </a:prstGeom>
        </p:spPr>
        <p:txBody>
          <a:bodyPr/>
          <a:lstStyle>
            <a:lvl1pPr>
              <a:defRPr/>
            </a:lvl1pPr>
          </a:lstStyle>
          <a:p>
            <a:fld id="{0CA51097-DA08-2F4F-8AAC-7E01568631E1}" type="datetime1">
              <a:rPr lang="en-US" altLang="en-US" smtClean="0"/>
              <a:t>8/5/24</a:t>
            </a:fld>
            <a:endParaRPr lang="en-US" altLang="en-US"/>
          </a:p>
        </p:txBody>
      </p:sp>
      <p:sp>
        <p:nvSpPr>
          <p:cNvPr id="4" name="Footer Placeholder 3">
            <a:extLst>
              <a:ext uri="{FF2B5EF4-FFF2-40B4-BE49-F238E27FC236}">
                <a16:creationId xmlns:a16="http://schemas.microsoft.com/office/drawing/2014/main" id="{4E6D6541-29CD-EF47-877E-640F3E50CECF}"/>
              </a:ext>
            </a:extLst>
          </p:cNvPr>
          <p:cNvSpPr>
            <a:spLocks noGrp="1"/>
          </p:cNvSpPr>
          <p:nvPr>
            <p:ph type="ftr" sz="quarter" idx="11"/>
          </p:nvPr>
        </p:nvSpPr>
        <p:spPr>
          <a:xfrm>
            <a:off x="2451100" y="6356350"/>
            <a:ext cx="407035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F402577D-2634-5B4A-8DD5-11FFDD7AC3A9}"/>
              </a:ext>
            </a:extLst>
          </p:cNvPr>
          <p:cNvSpPr>
            <a:spLocks noGrp="1"/>
          </p:cNvSpPr>
          <p:nvPr>
            <p:ph type="sldNum" sz="quarter" idx="12"/>
          </p:nvPr>
        </p:nvSpPr>
        <p:spPr/>
        <p:txBody>
          <a:bodyPr/>
          <a:lstStyle>
            <a:lvl1pPr>
              <a:defRPr/>
            </a:lvl1pPr>
          </a:lstStyle>
          <a:p>
            <a:fld id="{8C84CE91-AEA6-914F-90D9-16BDBBCC3ED5}" type="slidenum">
              <a:rPr lang="en-US" altLang="en-US"/>
              <a:pPr/>
              <a:t>‹#›</a:t>
            </a:fld>
            <a:endParaRPr lang="en-US" altLang="en-US"/>
          </a:p>
        </p:txBody>
      </p:sp>
    </p:spTree>
    <p:extLst>
      <p:ext uri="{BB962C8B-B14F-4D97-AF65-F5344CB8AC3E}">
        <p14:creationId xmlns:p14="http://schemas.microsoft.com/office/powerpoint/2010/main" val="2113846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24429F-6658-8543-B0A8-D4F355CD9FAC}"/>
              </a:ext>
            </a:extLst>
          </p:cNvPr>
          <p:cNvSpPr>
            <a:spLocks noGrp="1"/>
          </p:cNvSpPr>
          <p:nvPr>
            <p:ph type="dt" sz="half" idx="10"/>
          </p:nvPr>
        </p:nvSpPr>
        <p:spPr>
          <a:xfrm>
            <a:off x="457200" y="6356350"/>
            <a:ext cx="1249363" cy="365125"/>
          </a:xfrm>
          <a:prstGeom prst="rect">
            <a:avLst/>
          </a:prstGeom>
        </p:spPr>
        <p:txBody>
          <a:bodyPr/>
          <a:lstStyle>
            <a:lvl1pPr>
              <a:defRPr/>
            </a:lvl1pPr>
          </a:lstStyle>
          <a:p>
            <a:fld id="{108D71C0-ADB4-3848-9ACC-6CA87637770D}" type="datetime1">
              <a:rPr lang="en-US" altLang="en-US" smtClean="0"/>
              <a:t>8/5/24</a:t>
            </a:fld>
            <a:endParaRPr lang="en-US" altLang="en-US"/>
          </a:p>
        </p:txBody>
      </p:sp>
      <p:sp>
        <p:nvSpPr>
          <p:cNvPr id="3" name="Footer Placeholder 2">
            <a:extLst>
              <a:ext uri="{FF2B5EF4-FFF2-40B4-BE49-F238E27FC236}">
                <a16:creationId xmlns:a16="http://schemas.microsoft.com/office/drawing/2014/main" id="{6C734284-7197-2946-BCF5-6C0FAA0784B5}"/>
              </a:ext>
            </a:extLst>
          </p:cNvPr>
          <p:cNvSpPr>
            <a:spLocks noGrp="1"/>
          </p:cNvSpPr>
          <p:nvPr>
            <p:ph type="ftr" sz="quarter" idx="11"/>
          </p:nvPr>
        </p:nvSpPr>
        <p:spPr>
          <a:xfrm>
            <a:off x="2451100" y="6356350"/>
            <a:ext cx="407035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4" name="Slide Number Placeholder 3">
            <a:extLst>
              <a:ext uri="{FF2B5EF4-FFF2-40B4-BE49-F238E27FC236}">
                <a16:creationId xmlns:a16="http://schemas.microsoft.com/office/drawing/2014/main" id="{59DAA201-8EE4-DD4F-86BC-8D66E6B568F5}"/>
              </a:ext>
            </a:extLst>
          </p:cNvPr>
          <p:cNvSpPr>
            <a:spLocks noGrp="1"/>
          </p:cNvSpPr>
          <p:nvPr>
            <p:ph type="sldNum" sz="quarter" idx="12"/>
          </p:nvPr>
        </p:nvSpPr>
        <p:spPr/>
        <p:txBody>
          <a:bodyPr/>
          <a:lstStyle>
            <a:lvl1pPr>
              <a:defRPr/>
            </a:lvl1pPr>
          </a:lstStyle>
          <a:p>
            <a:fld id="{DAFE56EF-E2BC-7D41-9B22-51E136CBA94D}" type="slidenum">
              <a:rPr lang="en-US" altLang="en-US"/>
              <a:pPr/>
              <a:t>‹#›</a:t>
            </a:fld>
            <a:endParaRPr lang="en-US" altLang="en-US"/>
          </a:p>
        </p:txBody>
      </p:sp>
    </p:spTree>
    <p:extLst>
      <p:ext uri="{BB962C8B-B14F-4D97-AF65-F5344CB8AC3E}">
        <p14:creationId xmlns:p14="http://schemas.microsoft.com/office/powerpoint/2010/main" val="2132656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pl-PL"/>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Click to edit Master text styles</a:t>
            </a:r>
          </a:p>
        </p:txBody>
      </p:sp>
      <p:sp>
        <p:nvSpPr>
          <p:cNvPr id="5" name="Date Placeholder 4">
            <a:extLst>
              <a:ext uri="{FF2B5EF4-FFF2-40B4-BE49-F238E27FC236}">
                <a16:creationId xmlns:a16="http://schemas.microsoft.com/office/drawing/2014/main" id="{76AD381B-DB3C-FB44-A204-BFED55491EE1}"/>
              </a:ext>
            </a:extLst>
          </p:cNvPr>
          <p:cNvSpPr>
            <a:spLocks noGrp="1"/>
          </p:cNvSpPr>
          <p:nvPr>
            <p:ph type="dt" sz="half" idx="10"/>
          </p:nvPr>
        </p:nvSpPr>
        <p:spPr>
          <a:xfrm>
            <a:off x="457200" y="6356350"/>
            <a:ext cx="1249363" cy="365125"/>
          </a:xfrm>
          <a:prstGeom prst="rect">
            <a:avLst/>
          </a:prstGeom>
        </p:spPr>
        <p:txBody>
          <a:bodyPr/>
          <a:lstStyle>
            <a:lvl1pPr>
              <a:defRPr/>
            </a:lvl1pPr>
          </a:lstStyle>
          <a:p>
            <a:fld id="{2FA462DB-2DC3-F14F-B5E7-A4E801B6E64D}" type="datetime1">
              <a:rPr lang="en-US" altLang="en-US" smtClean="0"/>
              <a:t>8/5/24</a:t>
            </a:fld>
            <a:endParaRPr lang="en-US" altLang="en-US"/>
          </a:p>
        </p:txBody>
      </p:sp>
      <p:sp>
        <p:nvSpPr>
          <p:cNvPr id="6" name="Footer Placeholder 5">
            <a:extLst>
              <a:ext uri="{FF2B5EF4-FFF2-40B4-BE49-F238E27FC236}">
                <a16:creationId xmlns:a16="http://schemas.microsoft.com/office/drawing/2014/main" id="{D442FAA3-5B1A-7543-AC36-C1D9EA9A2CB7}"/>
              </a:ext>
            </a:extLst>
          </p:cNvPr>
          <p:cNvSpPr>
            <a:spLocks noGrp="1"/>
          </p:cNvSpPr>
          <p:nvPr>
            <p:ph type="ftr" sz="quarter" idx="11"/>
          </p:nvPr>
        </p:nvSpPr>
        <p:spPr>
          <a:xfrm>
            <a:off x="2451100" y="6356350"/>
            <a:ext cx="407035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980F0A8C-08C8-9542-9551-59748416D43B}"/>
              </a:ext>
            </a:extLst>
          </p:cNvPr>
          <p:cNvSpPr>
            <a:spLocks noGrp="1"/>
          </p:cNvSpPr>
          <p:nvPr>
            <p:ph type="sldNum" sz="quarter" idx="12"/>
          </p:nvPr>
        </p:nvSpPr>
        <p:spPr/>
        <p:txBody>
          <a:bodyPr/>
          <a:lstStyle>
            <a:lvl1pPr>
              <a:defRPr/>
            </a:lvl1pPr>
          </a:lstStyle>
          <a:p>
            <a:fld id="{34B23DB3-D36A-FB4C-95CF-393292DF0C4E}" type="slidenum">
              <a:rPr lang="en-US" altLang="en-US"/>
              <a:pPr/>
              <a:t>‹#›</a:t>
            </a:fld>
            <a:endParaRPr lang="en-US" altLang="en-US"/>
          </a:p>
        </p:txBody>
      </p:sp>
    </p:spTree>
    <p:extLst>
      <p:ext uri="{BB962C8B-B14F-4D97-AF65-F5344CB8AC3E}">
        <p14:creationId xmlns:p14="http://schemas.microsoft.com/office/powerpoint/2010/main" val="2726696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pl-PL"/>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Click to edit Master text styles</a:t>
            </a:r>
          </a:p>
        </p:txBody>
      </p:sp>
      <p:sp>
        <p:nvSpPr>
          <p:cNvPr id="5" name="Date Placeholder 4">
            <a:extLst>
              <a:ext uri="{FF2B5EF4-FFF2-40B4-BE49-F238E27FC236}">
                <a16:creationId xmlns:a16="http://schemas.microsoft.com/office/drawing/2014/main" id="{E4819FB9-502C-0A45-A1E0-8A2347B5539C}"/>
              </a:ext>
            </a:extLst>
          </p:cNvPr>
          <p:cNvSpPr>
            <a:spLocks noGrp="1"/>
          </p:cNvSpPr>
          <p:nvPr>
            <p:ph type="dt" sz="half" idx="10"/>
          </p:nvPr>
        </p:nvSpPr>
        <p:spPr>
          <a:xfrm>
            <a:off x="457200" y="6356350"/>
            <a:ext cx="1249363" cy="365125"/>
          </a:xfrm>
          <a:prstGeom prst="rect">
            <a:avLst/>
          </a:prstGeom>
        </p:spPr>
        <p:txBody>
          <a:bodyPr/>
          <a:lstStyle>
            <a:lvl1pPr>
              <a:defRPr/>
            </a:lvl1pPr>
          </a:lstStyle>
          <a:p>
            <a:fld id="{5A2E74DF-2EB0-9F43-8202-77CA43B8DEF0}" type="datetime1">
              <a:rPr lang="en-US" altLang="en-US" smtClean="0"/>
              <a:t>8/5/24</a:t>
            </a:fld>
            <a:endParaRPr lang="en-US" altLang="en-US"/>
          </a:p>
        </p:txBody>
      </p:sp>
      <p:sp>
        <p:nvSpPr>
          <p:cNvPr id="6" name="Footer Placeholder 5">
            <a:extLst>
              <a:ext uri="{FF2B5EF4-FFF2-40B4-BE49-F238E27FC236}">
                <a16:creationId xmlns:a16="http://schemas.microsoft.com/office/drawing/2014/main" id="{5D50B0C3-320B-EC46-AC29-11C96F880F02}"/>
              </a:ext>
            </a:extLst>
          </p:cNvPr>
          <p:cNvSpPr>
            <a:spLocks noGrp="1"/>
          </p:cNvSpPr>
          <p:nvPr>
            <p:ph type="ftr" sz="quarter" idx="11"/>
          </p:nvPr>
        </p:nvSpPr>
        <p:spPr>
          <a:xfrm>
            <a:off x="2451100" y="6356350"/>
            <a:ext cx="407035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EF3867BA-39CE-DE43-9EF1-E6584BFCFDD5}"/>
              </a:ext>
            </a:extLst>
          </p:cNvPr>
          <p:cNvSpPr>
            <a:spLocks noGrp="1"/>
          </p:cNvSpPr>
          <p:nvPr>
            <p:ph type="sldNum" sz="quarter" idx="12"/>
          </p:nvPr>
        </p:nvSpPr>
        <p:spPr/>
        <p:txBody>
          <a:bodyPr/>
          <a:lstStyle>
            <a:lvl1pPr>
              <a:defRPr/>
            </a:lvl1pPr>
          </a:lstStyle>
          <a:p>
            <a:fld id="{921C5293-8393-C745-B4CF-F3E76A95F61B}" type="slidenum">
              <a:rPr lang="en-US" altLang="en-US"/>
              <a:pPr/>
              <a:t>‹#›</a:t>
            </a:fld>
            <a:endParaRPr lang="en-US" altLang="en-US"/>
          </a:p>
        </p:txBody>
      </p:sp>
    </p:spTree>
    <p:extLst>
      <p:ext uri="{BB962C8B-B14F-4D97-AF65-F5344CB8AC3E}">
        <p14:creationId xmlns:p14="http://schemas.microsoft.com/office/powerpoint/2010/main" val="1229626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5.sv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AF6ED"/>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06FDD6-0FAC-842F-C2CC-84928460A1FE}"/>
              </a:ext>
            </a:extLst>
          </p:cNvPr>
          <p:cNvPicPr>
            <a:picLocks noChangeAspect="1"/>
          </p:cNvPicPr>
          <p:nvPr userDrawn="1"/>
        </p:nvPicPr>
        <p:blipFill>
          <a:blip r:embed="rId13"/>
          <a:stretch>
            <a:fillRect/>
          </a:stretch>
        </p:blipFill>
        <p:spPr>
          <a:xfrm>
            <a:off x="0" y="6356350"/>
            <a:ext cx="9144000" cy="501650"/>
          </a:xfrm>
          <a:prstGeom prst="rect">
            <a:avLst/>
          </a:prstGeom>
        </p:spPr>
      </p:pic>
      <p:sp>
        <p:nvSpPr>
          <p:cNvPr id="2" name="Title Placeholder 1">
            <a:extLst>
              <a:ext uri="{FF2B5EF4-FFF2-40B4-BE49-F238E27FC236}">
                <a16:creationId xmlns:a16="http://schemas.microsoft.com/office/drawing/2014/main" id="{5096F021-5EE4-0D4C-BCF1-8E7AABD94F4B}"/>
              </a:ext>
            </a:extLst>
          </p:cNvPr>
          <p:cNvSpPr>
            <a:spLocks noGrp="1"/>
          </p:cNvSpPr>
          <p:nvPr>
            <p:ph type="title"/>
          </p:nvPr>
        </p:nvSpPr>
        <p:spPr>
          <a:xfrm>
            <a:off x="1980924" y="149225"/>
            <a:ext cx="6705875" cy="641350"/>
          </a:xfrm>
          <a:prstGeom prst="rect">
            <a:avLst/>
          </a:prstGeom>
        </p:spPr>
        <p:txBody>
          <a:bodyPr vert="horz" lIns="91440" tIns="45720" rIns="91440" bIns="45720" rtlCol="0" anchor="ctr">
            <a:normAutofit/>
          </a:bodyPr>
          <a:lstStyle/>
          <a:p>
            <a:r>
              <a:rPr lang="en-US" dirty="0"/>
              <a:t>Click to edit Master title style</a:t>
            </a:r>
          </a:p>
        </p:txBody>
      </p:sp>
      <p:sp>
        <p:nvSpPr>
          <p:cNvPr id="1027" name="Text Placeholder 2">
            <a:extLst>
              <a:ext uri="{FF2B5EF4-FFF2-40B4-BE49-F238E27FC236}">
                <a16:creationId xmlns:a16="http://schemas.microsoft.com/office/drawing/2014/main" id="{84A69F83-2FE9-E041-9865-A93C1986EA01}"/>
              </a:ext>
            </a:extLst>
          </p:cNvPr>
          <p:cNvSpPr>
            <a:spLocks noGrp="1"/>
          </p:cNvSpPr>
          <p:nvPr>
            <p:ph type="body" idx="1"/>
          </p:nvPr>
        </p:nvSpPr>
        <p:spPr bwMode="auto">
          <a:xfrm>
            <a:off x="457200" y="1098550"/>
            <a:ext cx="822960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6" name="Slide Number Placeholder 5">
            <a:extLst>
              <a:ext uri="{FF2B5EF4-FFF2-40B4-BE49-F238E27FC236}">
                <a16:creationId xmlns:a16="http://schemas.microsoft.com/office/drawing/2014/main" id="{F750C1A2-DDE1-6E40-BEDC-9B20C7968042}"/>
              </a:ext>
            </a:extLst>
          </p:cNvPr>
          <p:cNvSpPr>
            <a:spLocks noGrp="1"/>
          </p:cNvSpPr>
          <p:nvPr>
            <p:ph type="sldNum" sz="quarter" idx="4"/>
          </p:nvPr>
        </p:nvSpPr>
        <p:spPr>
          <a:xfrm>
            <a:off x="146304" y="6419088"/>
            <a:ext cx="4572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01DEF435-E60A-BB47-B744-1DEBFE4557EF}" type="slidenum">
              <a:rPr lang="en-US" altLang="en-US" smtClean="0"/>
              <a:pPr/>
              <a:t>‹#›</a:t>
            </a:fld>
            <a:endParaRPr lang="en-US" altLang="en-US" dirty="0"/>
          </a:p>
        </p:txBody>
      </p:sp>
      <p:pic>
        <p:nvPicPr>
          <p:cNvPr id="7" name="Picture 6">
            <a:extLst>
              <a:ext uri="{FF2B5EF4-FFF2-40B4-BE49-F238E27FC236}">
                <a16:creationId xmlns:a16="http://schemas.microsoft.com/office/drawing/2014/main" id="{0DDCF9F0-29D0-3C47-A78F-4292D79B9463}"/>
              </a:ext>
            </a:extLst>
          </p:cNvPr>
          <p:cNvPicPr>
            <a:picLocks noChangeAspect="1" noChangeArrowheads="1"/>
          </p:cNvPicPr>
          <p:nvPr userDrawn="1"/>
        </p:nvPicPr>
        <p:blipFill>
          <a:blip r:embed="rId14"/>
          <a:srcRect/>
          <a:stretch>
            <a:fillRect/>
          </a:stretch>
        </p:blipFill>
        <p:spPr bwMode="auto">
          <a:xfrm>
            <a:off x="1" y="1"/>
            <a:ext cx="1980924" cy="709560"/>
          </a:xfrm>
          <a:prstGeom prst="rect">
            <a:avLst/>
          </a:prstGeom>
          <a:noFill/>
          <a:ln w="12700" cap="flat">
            <a:noFill/>
            <a:miter lim="800000"/>
            <a:headEnd/>
            <a:tailEnd/>
          </a:ln>
        </p:spPr>
      </p:pic>
      <p:cxnSp>
        <p:nvCxnSpPr>
          <p:cNvPr id="8" name="Straight Connector 7">
            <a:extLst>
              <a:ext uri="{FF2B5EF4-FFF2-40B4-BE49-F238E27FC236}">
                <a16:creationId xmlns:a16="http://schemas.microsoft.com/office/drawing/2014/main" id="{AA565966-63A2-6A4B-A2EE-FB43D5EBEE2E}"/>
              </a:ext>
            </a:extLst>
          </p:cNvPr>
          <p:cNvCxnSpPr/>
          <p:nvPr userDrawn="1"/>
        </p:nvCxnSpPr>
        <p:spPr>
          <a:xfrm flipV="1">
            <a:off x="284343" y="843465"/>
            <a:ext cx="8585797" cy="9491"/>
          </a:xfrm>
          <a:prstGeom prst="line">
            <a:avLst/>
          </a:prstGeom>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EAE2EFB8-824B-8D5C-8612-B30210C75057}"/>
              </a:ext>
            </a:extLst>
          </p:cNvPr>
          <p:cNvSpPr txBox="1"/>
          <p:nvPr userDrawn="1"/>
        </p:nvSpPr>
        <p:spPr>
          <a:xfrm>
            <a:off x="1003119" y="6435351"/>
            <a:ext cx="5367367" cy="338554"/>
          </a:xfrm>
          <a:prstGeom prst="rect">
            <a:avLst/>
          </a:prstGeom>
          <a:noFill/>
        </p:spPr>
        <p:txBody>
          <a:bodyPr wrap="square">
            <a:spAutoFit/>
          </a:bodyPr>
          <a:lstStyle/>
          <a:p>
            <a:r>
              <a:rPr lang="en-US" sz="1600" dirty="0">
                <a:solidFill>
                  <a:schemeClr val="bg1"/>
                </a:solidFill>
              </a:rPr>
              <a:t>MONAN: INPE MPAS-A Training 2024 (12 – 14 August)</a:t>
            </a:r>
            <a:endParaRPr lang="en-US" sz="1600" dirty="0">
              <a:solidFill>
                <a:schemeClr val="bg1"/>
              </a:solidFill>
              <a:latin typeface="Helvetica Neue"/>
              <a:ea typeface="Helvetica Neue"/>
              <a:cs typeface="Helvetica Neue"/>
              <a:sym typeface="Helvetica Neue"/>
            </a:endParaRPr>
          </a:p>
        </p:txBody>
      </p:sp>
      <p:sp>
        <p:nvSpPr>
          <p:cNvPr id="12" name="Hexagon 11">
            <a:extLst>
              <a:ext uri="{FF2B5EF4-FFF2-40B4-BE49-F238E27FC236}">
                <a16:creationId xmlns:a16="http://schemas.microsoft.com/office/drawing/2014/main" id="{41BADFB0-923C-F113-487F-09245E51ADAD}"/>
              </a:ext>
            </a:extLst>
          </p:cNvPr>
          <p:cNvSpPr/>
          <p:nvPr userDrawn="1"/>
        </p:nvSpPr>
        <p:spPr>
          <a:xfrm>
            <a:off x="157411" y="6406554"/>
            <a:ext cx="457337" cy="394256"/>
          </a:xfrm>
          <a:prstGeom prst="hexagon">
            <a:avLst/>
          </a:prstGeom>
          <a:no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53487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0" fontAlgn="base" hangingPunct="0">
        <a:spcBef>
          <a:spcPct val="0"/>
        </a:spcBef>
        <a:spcAft>
          <a:spcPct val="0"/>
        </a:spcAft>
        <a:defRPr sz="2800" kern="1200" cap="none" baseline="0">
          <a:solidFill>
            <a:schemeClr val="tx1"/>
          </a:solidFill>
          <a:latin typeface="Helvetica Neue"/>
          <a:ea typeface="ＭＳ Ｐゴシック" charset="0"/>
          <a:cs typeface="ＭＳ Ｐゴシック" charset="0"/>
        </a:defRPr>
      </a:lvl1pPr>
      <a:lvl2pPr algn="ctr" defTabSz="457200" rtl="0" eaLnBrk="0" fontAlgn="base" hangingPunct="0">
        <a:spcBef>
          <a:spcPct val="0"/>
        </a:spcBef>
        <a:spcAft>
          <a:spcPct val="0"/>
        </a:spcAft>
        <a:defRPr sz="2800">
          <a:solidFill>
            <a:schemeClr val="tx1"/>
          </a:solidFill>
          <a:latin typeface="Helvetica Neue" charset="0"/>
          <a:ea typeface="ＭＳ Ｐゴシック" charset="0"/>
          <a:cs typeface="ＭＳ Ｐゴシック" charset="0"/>
        </a:defRPr>
      </a:lvl2pPr>
      <a:lvl3pPr algn="ctr" defTabSz="457200" rtl="0" eaLnBrk="0" fontAlgn="base" hangingPunct="0">
        <a:spcBef>
          <a:spcPct val="0"/>
        </a:spcBef>
        <a:spcAft>
          <a:spcPct val="0"/>
        </a:spcAft>
        <a:defRPr sz="2800">
          <a:solidFill>
            <a:schemeClr val="tx1"/>
          </a:solidFill>
          <a:latin typeface="Helvetica Neue" charset="0"/>
          <a:ea typeface="ＭＳ Ｐゴシック" charset="0"/>
          <a:cs typeface="ＭＳ Ｐゴシック" charset="0"/>
        </a:defRPr>
      </a:lvl3pPr>
      <a:lvl4pPr algn="ctr" defTabSz="457200" rtl="0" eaLnBrk="0" fontAlgn="base" hangingPunct="0">
        <a:spcBef>
          <a:spcPct val="0"/>
        </a:spcBef>
        <a:spcAft>
          <a:spcPct val="0"/>
        </a:spcAft>
        <a:defRPr sz="2800">
          <a:solidFill>
            <a:schemeClr val="tx1"/>
          </a:solidFill>
          <a:latin typeface="Helvetica Neue" charset="0"/>
          <a:ea typeface="ＭＳ Ｐゴシック" charset="0"/>
          <a:cs typeface="ＭＳ Ｐゴシック" charset="0"/>
        </a:defRPr>
      </a:lvl4pPr>
      <a:lvl5pPr algn="ctr" defTabSz="457200" rtl="0" eaLnBrk="0" fontAlgn="base" hangingPunct="0">
        <a:spcBef>
          <a:spcPct val="0"/>
        </a:spcBef>
        <a:spcAft>
          <a:spcPct val="0"/>
        </a:spcAft>
        <a:defRPr sz="2800">
          <a:solidFill>
            <a:schemeClr val="tx1"/>
          </a:solidFill>
          <a:latin typeface="Helvetica Neue" charset="0"/>
          <a:ea typeface="ＭＳ Ｐゴシック" charset="0"/>
          <a:cs typeface="ＭＳ Ｐゴシック" charset="0"/>
        </a:defRPr>
      </a:lvl5pPr>
      <a:lvl6pPr marL="457200" algn="ctr" defTabSz="457200" rtl="0" fontAlgn="base">
        <a:spcBef>
          <a:spcPct val="0"/>
        </a:spcBef>
        <a:spcAft>
          <a:spcPct val="0"/>
        </a:spcAft>
        <a:defRPr sz="2800">
          <a:solidFill>
            <a:schemeClr val="tx1"/>
          </a:solidFill>
          <a:latin typeface="Helvetica Neue" charset="0"/>
          <a:ea typeface="ＭＳ Ｐゴシック" charset="0"/>
          <a:cs typeface="ＭＳ Ｐゴシック" charset="0"/>
        </a:defRPr>
      </a:lvl6pPr>
      <a:lvl7pPr marL="914400" algn="ctr" defTabSz="457200" rtl="0" fontAlgn="base">
        <a:spcBef>
          <a:spcPct val="0"/>
        </a:spcBef>
        <a:spcAft>
          <a:spcPct val="0"/>
        </a:spcAft>
        <a:defRPr sz="2800">
          <a:solidFill>
            <a:schemeClr val="tx1"/>
          </a:solidFill>
          <a:latin typeface="Helvetica Neue" charset="0"/>
          <a:ea typeface="ＭＳ Ｐゴシック" charset="0"/>
          <a:cs typeface="ＭＳ Ｐゴシック" charset="0"/>
        </a:defRPr>
      </a:lvl7pPr>
      <a:lvl8pPr marL="1371600" algn="ctr" defTabSz="457200" rtl="0" fontAlgn="base">
        <a:spcBef>
          <a:spcPct val="0"/>
        </a:spcBef>
        <a:spcAft>
          <a:spcPct val="0"/>
        </a:spcAft>
        <a:defRPr sz="2800">
          <a:solidFill>
            <a:schemeClr val="tx1"/>
          </a:solidFill>
          <a:latin typeface="Helvetica Neue" charset="0"/>
          <a:ea typeface="ＭＳ Ｐゴシック" charset="0"/>
          <a:cs typeface="ＭＳ Ｐゴシック" charset="0"/>
        </a:defRPr>
      </a:lvl8pPr>
      <a:lvl9pPr marL="1828800" algn="ctr" defTabSz="457200" rtl="0" fontAlgn="base">
        <a:spcBef>
          <a:spcPct val="0"/>
        </a:spcBef>
        <a:spcAft>
          <a:spcPct val="0"/>
        </a:spcAft>
        <a:defRPr sz="2800">
          <a:solidFill>
            <a:schemeClr val="tx1"/>
          </a:solidFill>
          <a:latin typeface="Helvetica Neue" charset="0"/>
          <a:ea typeface="ＭＳ Ｐゴシック" charset="0"/>
          <a:cs typeface="ＭＳ Ｐゴシック" charset="0"/>
        </a:defRPr>
      </a:lvl9pPr>
    </p:titleStyle>
    <p:bodyStyle>
      <a:lvl1pPr marL="223838" indent="-223838" algn="l" defTabSz="457200" rtl="0" eaLnBrk="0" fontAlgn="base" hangingPunct="0">
        <a:spcBef>
          <a:spcPct val="20000"/>
        </a:spcBef>
        <a:spcAft>
          <a:spcPct val="0"/>
        </a:spcAft>
        <a:buSzPct val="130000"/>
        <a:buFont typeface="Arial" panose="020B0604020202020204" pitchFamily="34" charset="0"/>
        <a:buChar char="•"/>
        <a:defRPr sz="2400" kern="1200">
          <a:solidFill>
            <a:schemeClr val="tx2"/>
          </a:solidFill>
          <a:latin typeface="Helvetica Neue"/>
          <a:ea typeface="ＭＳ Ｐゴシック" charset="0"/>
          <a:cs typeface="ＭＳ Ｐゴシック" charset="0"/>
        </a:defRPr>
      </a:lvl1pPr>
      <a:lvl2pPr marL="682625" indent="-225425" algn="l" defTabSz="457200" rtl="0" eaLnBrk="0" fontAlgn="base" hangingPunct="0">
        <a:spcBef>
          <a:spcPct val="20000"/>
        </a:spcBef>
        <a:spcAft>
          <a:spcPct val="0"/>
        </a:spcAft>
        <a:buFont typeface="Arial" panose="020B0604020202020204" pitchFamily="34" charset="0"/>
        <a:buChar char="–"/>
        <a:defRPr sz="2000" kern="1200">
          <a:solidFill>
            <a:schemeClr val="tx2"/>
          </a:solidFill>
          <a:latin typeface="Helvetica Neue"/>
          <a:ea typeface="ＭＳ Ｐゴシック" charset="0"/>
          <a:cs typeface="+mn-cs"/>
        </a:defRPr>
      </a:lvl2pPr>
      <a:lvl3pPr marL="1089025" indent="-174625" algn="l" defTabSz="457200" rtl="0" eaLnBrk="0" fontAlgn="base" hangingPunct="0">
        <a:spcBef>
          <a:spcPct val="20000"/>
        </a:spcBef>
        <a:spcAft>
          <a:spcPct val="0"/>
        </a:spcAft>
        <a:buSzPct val="130000"/>
        <a:buFont typeface="Arial" panose="020B0604020202020204" pitchFamily="34" charset="0"/>
        <a:buChar char="•"/>
        <a:defRPr sz="2000" kern="1200">
          <a:solidFill>
            <a:schemeClr val="tx2"/>
          </a:solidFill>
          <a:latin typeface="Helvetica Neue"/>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2"/>
          </a:solidFill>
          <a:latin typeface="Helvetica Neue"/>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2"/>
          </a:solidFill>
          <a:latin typeface="Helvetica Neue"/>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004BD61-3DD6-FA45-86C3-3A1BAA5BBA4C}"/>
              </a:ext>
            </a:extLst>
          </p:cNvPr>
          <p:cNvPicPr>
            <a:picLocks noChangeAspect="1"/>
          </p:cNvPicPr>
          <p:nvPr userDrawn="1"/>
        </p:nvPicPr>
        <p:blipFill rotWithShape="1">
          <a:blip r:embed="rId13"/>
          <a:srcRect l="5651" r="5897"/>
          <a:stretch/>
        </p:blipFill>
        <p:spPr>
          <a:xfrm>
            <a:off x="919" y="1"/>
            <a:ext cx="9143081" cy="6892527"/>
          </a:xfrm>
          <a:prstGeom prst="rect">
            <a:avLst/>
          </a:prstGeom>
        </p:spPr>
      </p:pic>
      <p:sp>
        <p:nvSpPr>
          <p:cNvPr id="10" name="Google Shape;20;p4">
            <a:extLst>
              <a:ext uri="{FF2B5EF4-FFF2-40B4-BE49-F238E27FC236}">
                <a16:creationId xmlns:a16="http://schemas.microsoft.com/office/drawing/2014/main" id="{EC5F2CBC-8443-4E4F-B3B9-40207D13E9F3}"/>
              </a:ext>
            </a:extLst>
          </p:cNvPr>
          <p:cNvSpPr/>
          <p:nvPr userDrawn="1"/>
        </p:nvSpPr>
        <p:spPr>
          <a:xfrm>
            <a:off x="-3633" y="6489437"/>
            <a:ext cx="9147633" cy="403090"/>
          </a:xfrm>
          <a:prstGeom prst="rect">
            <a:avLst/>
          </a:prstGeom>
          <a:solidFill>
            <a:srgbClr val="1A658F"/>
          </a:solidFill>
          <a:ln>
            <a:noFill/>
          </a:ln>
        </p:spPr>
        <p:txBody>
          <a:bodyPr spcFirstLastPara="1" wrap="square" lIns="82930" tIns="82930" rIns="82930" bIns="82930" anchor="ctr" anchorCtr="0">
            <a:noAutofit/>
          </a:bodyPr>
          <a:lstStyle/>
          <a:p>
            <a:pPr marL="0" lvl="0" indent="0" algn="l" rtl="0">
              <a:spcBef>
                <a:spcPts val="0"/>
              </a:spcBef>
              <a:spcAft>
                <a:spcPts val="0"/>
              </a:spcAft>
              <a:buNone/>
            </a:pPr>
            <a:endParaRPr sz="1633"/>
          </a:p>
        </p:txBody>
      </p:sp>
      <p:pic>
        <p:nvPicPr>
          <p:cNvPr id="2" name="Graphic 1">
            <a:extLst>
              <a:ext uri="{FF2B5EF4-FFF2-40B4-BE49-F238E27FC236}">
                <a16:creationId xmlns:a16="http://schemas.microsoft.com/office/drawing/2014/main" id="{05978D5E-6488-4811-ABF1-1FED0B3129F7}"/>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0" y="5303520"/>
            <a:ext cx="3600450" cy="1200150"/>
          </a:xfrm>
          <a:prstGeom prst="rect">
            <a:avLst/>
          </a:prstGeom>
        </p:spPr>
      </p:pic>
      <p:sp>
        <p:nvSpPr>
          <p:cNvPr id="3" name="Google Shape;21;p4">
            <a:extLst>
              <a:ext uri="{FF2B5EF4-FFF2-40B4-BE49-F238E27FC236}">
                <a16:creationId xmlns:a16="http://schemas.microsoft.com/office/drawing/2014/main" id="{655C87A4-CB40-745D-E829-6BC3E348EB2F}"/>
              </a:ext>
            </a:extLst>
          </p:cNvPr>
          <p:cNvSpPr txBox="1"/>
          <p:nvPr userDrawn="1"/>
        </p:nvSpPr>
        <p:spPr>
          <a:xfrm>
            <a:off x="687878" y="6479257"/>
            <a:ext cx="7785562" cy="403090"/>
          </a:xfrm>
          <a:prstGeom prst="rect">
            <a:avLst/>
          </a:prstGeom>
          <a:noFill/>
          <a:ln>
            <a:noFill/>
          </a:ln>
        </p:spPr>
        <p:txBody>
          <a:bodyPr spcFirstLastPara="1" wrap="square" lIns="82930" tIns="82930" rIns="82930" bIns="82930" anchor="ctr" anchorCtr="0">
            <a:noAutofit/>
          </a:bodyPr>
          <a:lstStyle/>
          <a:p>
            <a:pPr marL="0" lvl="0" indent="0" algn="ctr" rtl="0">
              <a:spcBef>
                <a:spcPts val="0"/>
              </a:spcBef>
              <a:spcAft>
                <a:spcPts val="0"/>
              </a:spcAft>
              <a:buNone/>
            </a:pPr>
            <a:r>
              <a:rPr lang="en-US" sz="800" dirty="0">
                <a:solidFill>
                  <a:schemeClr val="bg1"/>
                </a:solidFill>
              </a:rPr>
              <a:t>This material is based upon work supported by the NSF National Center for Atmospheric Research, a major facility sponsored by the U.S. National Science Foundation and managed by the University Corporation for Atmospheric Research. Any opinions, findings and conclusions or recommendations expressed in this material do not necessarily reflect the views of NSF.</a:t>
            </a:r>
            <a:endParaRPr sz="635" dirty="0">
              <a:solidFill>
                <a:schemeClr val="bg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106459708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829452" rtl="0" eaLnBrk="1" latinLnBrk="0" hangingPunct="1">
        <a:lnSpc>
          <a:spcPct val="90000"/>
        </a:lnSpc>
        <a:spcBef>
          <a:spcPct val="0"/>
        </a:spcBef>
        <a:buNone/>
        <a:defRPr sz="3991" kern="1200">
          <a:solidFill>
            <a:schemeClr val="tx1"/>
          </a:solidFill>
          <a:latin typeface="+mj-lt"/>
          <a:ea typeface="+mj-ea"/>
          <a:cs typeface="+mj-cs"/>
        </a:defRPr>
      </a:lvl1pPr>
    </p:titleStyle>
    <p:bodyStyle>
      <a:lvl1pPr marL="207363" indent="-207363" algn="l" defTabSz="829452" rtl="0" eaLnBrk="1" latinLnBrk="0" hangingPunct="1">
        <a:lnSpc>
          <a:spcPct val="90000"/>
        </a:lnSpc>
        <a:spcBef>
          <a:spcPts val="907"/>
        </a:spcBef>
        <a:buFont typeface="Arial" panose="020B0604020202020204" pitchFamily="34" charset="0"/>
        <a:buChar char="•"/>
        <a:defRPr sz="2540" kern="1200">
          <a:solidFill>
            <a:schemeClr val="tx1"/>
          </a:solidFill>
          <a:latin typeface="+mn-lt"/>
          <a:ea typeface="+mn-ea"/>
          <a:cs typeface="+mn-cs"/>
        </a:defRPr>
      </a:lvl1pPr>
      <a:lvl2pPr marL="622089" indent="-207363" algn="l" defTabSz="829452" rtl="0" eaLnBrk="1" latinLnBrk="0" hangingPunct="1">
        <a:lnSpc>
          <a:spcPct val="90000"/>
        </a:lnSpc>
        <a:spcBef>
          <a:spcPts val="454"/>
        </a:spcBef>
        <a:buFont typeface="Arial" panose="020B0604020202020204" pitchFamily="34" charset="0"/>
        <a:buChar char="•"/>
        <a:defRPr sz="2177" kern="1200">
          <a:solidFill>
            <a:schemeClr val="tx1"/>
          </a:solidFill>
          <a:latin typeface="+mn-lt"/>
          <a:ea typeface="+mn-ea"/>
          <a:cs typeface="+mn-cs"/>
        </a:defRPr>
      </a:lvl2pPr>
      <a:lvl3pPr marL="1036815" indent="-207363" algn="l" defTabSz="829452" rtl="0" eaLnBrk="1" latinLnBrk="0" hangingPunct="1">
        <a:lnSpc>
          <a:spcPct val="90000"/>
        </a:lnSpc>
        <a:spcBef>
          <a:spcPts val="454"/>
        </a:spcBef>
        <a:buFont typeface="Arial" panose="020B0604020202020204" pitchFamily="34" charset="0"/>
        <a:buChar char="•"/>
        <a:defRPr sz="1814" kern="1200">
          <a:solidFill>
            <a:schemeClr val="tx1"/>
          </a:solidFill>
          <a:latin typeface="+mn-lt"/>
          <a:ea typeface="+mn-ea"/>
          <a:cs typeface="+mn-cs"/>
        </a:defRPr>
      </a:lvl3pPr>
      <a:lvl4pPr marL="1451541"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4pPr>
      <a:lvl5pPr marL="1866268"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5pPr>
      <a:lvl6pPr marL="2280994"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6pPr>
      <a:lvl7pPr marL="2695720"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7pPr>
      <a:lvl8pPr marL="3110446"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8pPr>
      <a:lvl9pPr marL="3525172"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9pPr>
    </p:bodyStyle>
    <p:otherStyle>
      <a:defPPr>
        <a:defRPr lang="en-US"/>
      </a:defPPr>
      <a:lvl1pPr marL="0" algn="l" defTabSz="829452" rtl="0" eaLnBrk="1" latinLnBrk="0" hangingPunct="1">
        <a:defRPr sz="1633" kern="1200">
          <a:solidFill>
            <a:schemeClr val="tx1"/>
          </a:solidFill>
          <a:latin typeface="+mn-lt"/>
          <a:ea typeface="+mn-ea"/>
          <a:cs typeface="+mn-cs"/>
        </a:defRPr>
      </a:lvl1pPr>
      <a:lvl2pPr marL="414726" algn="l" defTabSz="829452" rtl="0" eaLnBrk="1" latinLnBrk="0" hangingPunct="1">
        <a:defRPr sz="1633" kern="1200">
          <a:solidFill>
            <a:schemeClr val="tx1"/>
          </a:solidFill>
          <a:latin typeface="+mn-lt"/>
          <a:ea typeface="+mn-ea"/>
          <a:cs typeface="+mn-cs"/>
        </a:defRPr>
      </a:lvl2pPr>
      <a:lvl3pPr marL="829452" algn="l" defTabSz="829452" rtl="0" eaLnBrk="1" latinLnBrk="0" hangingPunct="1">
        <a:defRPr sz="1633" kern="1200">
          <a:solidFill>
            <a:schemeClr val="tx1"/>
          </a:solidFill>
          <a:latin typeface="+mn-lt"/>
          <a:ea typeface="+mn-ea"/>
          <a:cs typeface="+mn-cs"/>
        </a:defRPr>
      </a:lvl3pPr>
      <a:lvl4pPr marL="1244178" algn="l" defTabSz="829452" rtl="0" eaLnBrk="1" latinLnBrk="0" hangingPunct="1">
        <a:defRPr sz="1633" kern="1200">
          <a:solidFill>
            <a:schemeClr val="tx1"/>
          </a:solidFill>
          <a:latin typeface="+mn-lt"/>
          <a:ea typeface="+mn-ea"/>
          <a:cs typeface="+mn-cs"/>
        </a:defRPr>
      </a:lvl4pPr>
      <a:lvl5pPr marL="1658904" algn="l" defTabSz="829452" rtl="0" eaLnBrk="1" latinLnBrk="0" hangingPunct="1">
        <a:defRPr sz="1633" kern="1200">
          <a:solidFill>
            <a:schemeClr val="tx1"/>
          </a:solidFill>
          <a:latin typeface="+mn-lt"/>
          <a:ea typeface="+mn-ea"/>
          <a:cs typeface="+mn-cs"/>
        </a:defRPr>
      </a:lvl5pPr>
      <a:lvl6pPr marL="2073631" algn="l" defTabSz="829452" rtl="0" eaLnBrk="1" latinLnBrk="0" hangingPunct="1">
        <a:defRPr sz="1633" kern="1200">
          <a:solidFill>
            <a:schemeClr val="tx1"/>
          </a:solidFill>
          <a:latin typeface="+mn-lt"/>
          <a:ea typeface="+mn-ea"/>
          <a:cs typeface="+mn-cs"/>
        </a:defRPr>
      </a:lvl6pPr>
      <a:lvl7pPr marL="2488357" algn="l" defTabSz="829452" rtl="0" eaLnBrk="1" latinLnBrk="0" hangingPunct="1">
        <a:defRPr sz="1633" kern="1200">
          <a:solidFill>
            <a:schemeClr val="tx1"/>
          </a:solidFill>
          <a:latin typeface="+mn-lt"/>
          <a:ea typeface="+mn-ea"/>
          <a:cs typeface="+mn-cs"/>
        </a:defRPr>
      </a:lvl7pPr>
      <a:lvl8pPr marL="2903083" algn="l" defTabSz="829452" rtl="0" eaLnBrk="1" latinLnBrk="0" hangingPunct="1">
        <a:defRPr sz="1633" kern="1200">
          <a:solidFill>
            <a:schemeClr val="tx1"/>
          </a:solidFill>
          <a:latin typeface="+mn-lt"/>
          <a:ea typeface="+mn-ea"/>
          <a:cs typeface="+mn-cs"/>
        </a:defRPr>
      </a:lvl8pPr>
      <a:lvl9pPr marL="3317809" algn="l" defTabSz="829452" rtl="0" eaLnBrk="1" latinLnBrk="0" hangingPunct="1">
        <a:defRPr sz="16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11928-C2A7-9D41-B513-D965FAA93D38}"/>
              </a:ext>
            </a:extLst>
          </p:cNvPr>
          <p:cNvSpPr>
            <a:spLocks noGrp="1"/>
          </p:cNvSpPr>
          <p:nvPr>
            <p:ph type="ctrTitle"/>
          </p:nvPr>
        </p:nvSpPr>
        <p:spPr/>
        <p:txBody>
          <a:bodyPr>
            <a:normAutofit/>
          </a:bodyPr>
          <a:lstStyle/>
          <a:p>
            <a:pPr eaLnBrk="1" fontAlgn="auto" hangingPunct="1">
              <a:spcAft>
                <a:spcPts val="0"/>
              </a:spcAft>
              <a:defRPr/>
            </a:pPr>
            <a:r>
              <a:rPr lang="en-US" sz="3200" dirty="0">
                <a:ea typeface="+mj-ea"/>
                <a:cs typeface="+mj-cs"/>
              </a:rPr>
              <a:t>Unique Aspects of MPAS Code: Registry, Pools, and Logging</a:t>
            </a:r>
          </a:p>
        </p:txBody>
      </p:sp>
      <p:sp>
        <p:nvSpPr>
          <p:cNvPr id="3" name="Title 1">
            <a:extLst>
              <a:ext uri="{FF2B5EF4-FFF2-40B4-BE49-F238E27FC236}">
                <a16:creationId xmlns:a16="http://schemas.microsoft.com/office/drawing/2014/main" id="{876B234E-DCBF-4545-8057-67186A6878A8}"/>
              </a:ext>
            </a:extLst>
          </p:cNvPr>
          <p:cNvSpPr txBox="1">
            <a:spLocks/>
          </p:cNvSpPr>
          <p:nvPr/>
        </p:nvSpPr>
        <p:spPr>
          <a:xfrm>
            <a:off x="1143360" y="3854367"/>
            <a:ext cx="6857280" cy="641057"/>
          </a:xfrm>
          <a:prstGeom prst="rect">
            <a:avLst/>
          </a:prstGeom>
        </p:spPr>
        <p:txBody>
          <a:bodyPr anchor="b">
            <a:normAutofit fontScale="97500"/>
          </a:bodyPr>
          <a:lstStyle>
            <a:lvl1pPr algn="ctr" defTabSz="829452" rtl="0" eaLnBrk="1" latinLnBrk="0" hangingPunct="1">
              <a:lnSpc>
                <a:spcPct val="90000"/>
              </a:lnSpc>
              <a:spcBef>
                <a:spcPct val="0"/>
              </a:spcBef>
              <a:buNone/>
              <a:defRPr sz="5443" kern="1200">
                <a:solidFill>
                  <a:schemeClr val="tx1"/>
                </a:solidFill>
                <a:latin typeface="+mj-lt"/>
                <a:ea typeface="+mj-ea"/>
                <a:cs typeface="+mj-cs"/>
              </a:defRPr>
            </a:lvl1pPr>
          </a:lstStyle>
          <a:p>
            <a:pPr>
              <a:defRPr/>
            </a:pPr>
            <a:r>
              <a:rPr lang="en-US" sz="2000" dirty="0"/>
              <a:t>Michael G. </a:t>
            </a:r>
            <a:r>
              <a:rPr lang="en-US" sz="2000" dirty="0" err="1"/>
              <a:t>Duda</a:t>
            </a:r>
            <a:endParaRPr lang="en-US" sz="2000" dirty="0"/>
          </a:p>
          <a:p>
            <a:pPr>
              <a:defRPr/>
            </a:pPr>
            <a:r>
              <a:rPr lang="en-US" sz="2000" dirty="0"/>
              <a:t>NCAR/MMM</a:t>
            </a:r>
          </a:p>
        </p:txBody>
      </p:sp>
    </p:spTree>
    <p:extLst>
      <p:ext uri="{BB962C8B-B14F-4D97-AF65-F5344CB8AC3E}">
        <p14:creationId xmlns:p14="http://schemas.microsoft.com/office/powerpoint/2010/main" val="378743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noChangeArrowheads="1"/>
          </p:cNvPicPr>
          <p:nvPr/>
        </p:nvPicPr>
        <p:blipFill>
          <a:blip r:embed="rId3"/>
          <a:srcRect/>
          <a:stretch>
            <a:fillRect/>
          </a:stretch>
        </p:blipFill>
        <p:spPr bwMode="auto">
          <a:xfrm>
            <a:off x="1" y="1"/>
            <a:ext cx="1980924" cy="709560"/>
          </a:xfrm>
          <a:prstGeom prst="rect">
            <a:avLst/>
          </a:prstGeom>
          <a:noFill/>
          <a:ln w="12700" cap="flat">
            <a:noFill/>
            <a:miter lim="800000"/>
            <a:headEnd/>
            <a:tailEnd/>
          </a:ln>
        </p:spPr>
      </p:pic>
      <p:sp>
        <p:nvSpPr>
          <p:cNvPr id="4" name="Slide Number Placeholder 3"/>
          <p:cNvSpPr>
            <a:spLocks noGrp="1"/>
          </p:cNvSpPr>
          <p:nvPr>
            <p:ph type="sldNum" sz="quarter" idx="12"/>
          </p:nvPr>
        </p:nvSpPr>
        <p:spPr/>
        <p:txBody>
          <a:bodyPr/>
          <a:lstStyle/>
          <a:p>
            <a:fld id="{BB0EDAC5-B36E-A046-9D6B-DEE64979627A}" type="slidenum">
              <a:rPr lang="en-US" smtClean="0"/>
              <a:t>9</a:t>
            </a:fld>
            <a:endParaRPr lang="en-US"/>
          </a:p>
        </p:txBody>
      </p:sp>
      <p:sp>
        <p:nvSpPr>
          <p:cNvPr id="12" name="Rectangle 9">
            <a:extLst>
              <a:ext uri="{FF2B5EF4-FFF2-40B4-BE49-F238E27FC236}">
                <a16:creationId xmlns:a16="http://schemas.microsoft.com/office/drawing/2014/main" id="{34C3F0A6-410C-3343-A1F6-0A97F3291B70}"/>
              </a:ext>
            </a:extLst>
          </p:cNvPr>
          <p:cNvSpPr>
            <a:spLocks noChangeArrowheads="1"/>
          </p:cNvSpPr>
          <p:nvPr/>
        </p:nvSpPr>
        <p:spPr bwMode="auto">
          <a:xfrm>
            <a:off x="2076600" y="84408"/>
            <a:ext cx="6830943" cy="720274"/>
          </a:xfrm>
          <a:prstGeom prst="rect">
            <a:avLst/>
          </a:prstGeom>
          <a:noFill/>
          <a:ln w="9525">
            <a:noFill/>
            <a:miter lim="800000"/>
            <a:headEnd/>
            <a:tailEnd/>
          </a:ln>
        </p:spPr>
        <p:txBody>
          <a:bodyPr anchor="ctr">
            <a:prstTxWarp prst="textNoShape">
              <a:avLst/>
            </a:prstTxWarp>
          </a:bodyPr>
          <a:lstStyle/>
          <a:p>
            <a:pPr algn="ctr"/>
            <a:r>
              <a:rPr lang="en-US" sz="3200" dirty="0"/>
              <a:t>The MPAS </a:t>
            </a:r>
            <a:r>
              <a:rPr lang="en-US" sz="3200" i="1" dirty="0"/>
              <a:t>Registry</a:t>
            </a:r>
            <a:r>
              <a:rPr lang="en-US" sz="3200" dirty="0"/>
              <a:t> File</a:t>
            </a:r>
            <a:endParaRPr lang="en-US" sz="3200" i="1" dirty="0"/>
          </a:p>
        </p:txBody>
      </p:sp>
      <p:pic>
        <p:nvPicPr>
          <p:cNvPr id="13" name="Picture 1" descr="mpas_arch.png">
            <a:extLst>
              <a:ext uri="{FF2B5EF4-FFF2-40B4-BE49-F238E27FC236}">
                <a16:creationId xmlns:a16="http://schemas.microsoft.com/office/drawing/2014/main" id="{4D8F8003-3020-9845-A61F-E0E93884D56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96173" y="1639459"/>
            <a:ext cx="3566118" cy="29915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 name="TextBox 16">
            <a:extLst>
              <a:ext uri="{FF2B5EF4-FFF2-40B4-BE49-F238E27FC236}">
                <a16:creationId xmlns:a16="http://schemas.microsoft.com/office/drawing/2014/main" id="{372941F1-7330-8343-BD21-930DF30C7CA6}"/>
              </a:ext>
            </a:extLst>
          </p:cNvPr>
          <p:cNvSpPr txBox="1"/>
          <p:nvPr/>
        </p:nvSpPr>
        <p:spPr>
          <a:xfrm>
            <a:off x="416316" y="997110"/>
            <a:ext cx="8143875" cy="430887"/>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How and when does the Registry impact MPAS?</a:t>
            </a:r>
            <a:endParaRPr lang="en-US" sz="20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8" name="TextBox 17">
            <a:extLst>
              <a:ext uri="{FF2B5EF4-FFF2-40B4-BE49-F238E27FC236}">
                <a16:creationId xmlns:a16="http://schemas.microsoft.com/office/drawing/2014/main" id="{C838D30C-E3BF-364B-81A0-D3F4863C07E8}"/>
              </a:ext>
            </a:extLst>
          </p:cNvPr>
          <p:cNvSpPr txBox="1"/>
          <p:nvPr/>
        </p:nvSpPr>
        <p:spPr>
          <a:xfrm>
            <a:off x="416315" y="1521949"/>
            <a:ext cx="4925110" cy="2123658"/>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During compilation, there is a build step that parses the </a:t>
            </a:r>
            <a:r>
              <a:rPr lang="en-US" sz="2200" dirty="0" err="1">
                <a:latin typeface="Courier" pitchFamily="2" charset="0"/>
                <a:ea typeface="Helvetica Neue" panose="02000503000000020004" pitchFamily="2" charset="0"/>
                <a:cs typeface="Helvetica Neue" panose="02000503000000020004" pitchFamily="2" charset="0"/>
              </a:rPr>
              <a:t>Registry.xml</a:t>
            </a:r>
            <a:r>
              <a:rPr lang="en-US" sz="2200" dirty="0">
                <a:latin typeface="Courier" pitchFamily="2" charset="0"/>
                <a:ea typeface="Helvetica Neue" panose="02000503000000020004" pitchFamily="2" charset="0"/>
                <a:cs typeface="Helvetica Neue" panose="02000503000000020004" pitchFamily="2" charset="0"/>
              </a:rPr>
              <a:t> </a:t>
            </a:r>
            <a:r>
              <a:rPr lang="en-US" sz="2200" dirty="0">
                <a:latin typeface="Helvetica Neue" panose="02000503000000020004" pitchFamily="2" charset="0"/>
                <a:ea typeface="Helvetica Neue" panose="02000503000000020004" pitchFamily="2" charset="0"/>
                <a:cs typeface="Helvetica Neue" panose="02000503000000020004" pitchFamily="2" charset="0"/>
              </a:rPr>
              <a:t>file and generates Fortran code that is included by an MPAS “core”</a:t>
            </a:r>
          </a:p>
          <a:p>
            <a:pPr marL="342900" indent="-342900">
              <a:spcBef>
                <a:spcPts val="600"/>
              </a:spcBef>
              <a:buFont typeface="Arial" panose="020B0604020202020204" pitchFamily="34" charset="0"/>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Changing the </a:t>
            </a:r>
            <a:r>
              <a:rPr lang="en-US" sz="2000" dirty="0" err="1">
                <a:latin typeface="Courier" pitchFamily="2" charset="0"/>
                <a:ea typeface="Helvetica Neue" panose="02000503000000020004" pitchFamily="2" charset="0"/>
                <a:cs typeface="Helvetica Neue" panose="02000503000000020004" pitchFamily="2" charset="0"/>
              </a:rPr>
              <a:t>Registry.xml</a:t>
            </a:r>
            <a:r>
              <a:rPr lang="en-US" sz="2000" dirty="0">
                <a:latin typeface="Courier" pitchFamily="2" charset="0"/>
                <a:ea typeface="Helvetica Neue" panose="02000503000000020004" pitchFamily="2" charset="0"/>
                <a:cs typeface="Helvetica Neue" panose="02000503000000020004" pitchFamily="2" charset="0"/>
              </a:rPr>
              <a:t> </a:t>
            </a:r>
            <a:r>
              <a:rPr lang="en-US" sz="2000" dirty="0">
                <a:latin typeface="Helvetica Neue" panose="02000503000000020004" pitchFamily="2" charset="0"/>
                <a:ea typeface="Helvetica Neue" panose="02000503000000020004" pitchFamily="2" charset="0"/>
                <a:cs typeface="Helvetica Neue" panose="02000503000000020004" pitchFamily="2" charset="0"/>
              </a:rPr>
              <a:t>file requires recompilation of MPAS!</a:t>
            </a:r>
          </a:p>
        </p:txBody>
      </p:sp>
      <p:sp>
        <p:nvSpPr>
          <p:cNvPr id="19" name="Rectangle 18">
            <a:extLst>
              <a:ext uri="{FF2B5EF4-FFF2-40B4-BE49-F238E27FC236}">
                <a16:creationId xmlns:a16="http://schemas.microsoft.com/office/drawing/2014/main" id="{C1C7EF4F-A269-F44F-945A-A62851E860BA}"/>
              </a:ext>
            </a:extLst>
          </p:cNvPr>
          <p:cNvSpPr>
            <a:spLocks noChangeArrowheads="1"/>
          </p:cNvSpPr>
          <p:nvPr/>
        </p:nvSpPr>
        <p:spPr bwMode="auto">
          <a:xfrm>
            <a:off x="416317" y="3708077"/>
            <a:ext cx="4783258" cy="2627515"/>
          </a:xfrm>
          <a:prstGeom prst="rect">
            <a:avLst/>
          </a:prstGeom>
          <a:solidFill>
            <a:schemeClr val="bg1"/>
          </a:solidFill>
          <a:ln w="9525">
            <a:solidFill>
              <a:srgbClr val="4A7EBB"/>
            </a:solidFill>
            <a:miter lim="800000"/>
            <a:headEnd/>
            <a:tailEnd/>
          </a:ln>
          <a:effectLst>
            <a:outerShdw blurRad="40000" dist="381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20" name="Rectangle 2">
            <a:extLst>
              <a:ext uri="{FF2B5EF4-FFF2-40B4-BE49-F238E27FC236}">
                <a16:creationId xmlns:a16="http://schemas.microsoft.com/office/drawing/2014/main" id="{65B50E0D-F83D-F949-9F6C-A6FC3974340C}"/>
              </a:ext>
            </a:extLst>
          </p:cNvPr>
          <p:cNvSpPr>
            <a:spLocks/>
          </p:cNvSpPr>
          <p:nvPr/>
        </p:nvSpPr>
        <p:spPr bwMode="auto">
          <a:xfrm>
            <a:off x="525635" y="3833338"/>
            <a:ext cx="4665344" cy="2438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sz="1800" dirty="0">
                <a:latin typeface="Courier" pitchFamily="2" charset="0"/>
              </a:rPr>
              <a:t>MPAS-Model/</a:t>
            </a:r>
          </a:p>
          <a:p>
            <a:r>
              <a:rPr lang="en-US" sz="1800" dirty="0">
                <a:latin typeface="Courier" pitchFamily="2" charset="0"/>
              </a:rPr>
              <a:t>	</a:t>
            </a:r>
            <a:r>
              <a:rPr lang="en-US" sz="1800" dirty="0" err="1">
                <a:latin typeface="Courier" pitchFamily="2" charset="0"/>
              </a:rPr>
              <a:t>src</a:t>
            </a:r>
            <a:r>
              <a:rPr lang="en-US" sz="1800" dirty="0">
                <a:latin typeface="Courier" pitchFamily="2" charset="0"/>
              </a:rPr>
              <a:t>/</a:t>
            </a:r>
          </a:p>
          <a:p>
            <a:r>
              <a:rPr lang="en-US" sz="1800" dirty="0">
                <a:latin typeface="Courier" pitchFamily="2" charset="0"/>
              </a:rPr>
              <a:t>		</a:t>
            </a:r>
            <a:r>
              <a:rPr lang="en-US" sz="1800" dirty="0" err="1">
                <a:latin typeface="Courier" pitchFamily="2" charset="0"/>
              </a:rPr>
              <a:t>core_atmosphere</a:t>
            </a:r>
            <a:r>
              <a:rPr lang="en-US" sz="1800" dirty="0">
                <a:latin typeface="Courier" pitchFamily="2" charset="0"/>
              </a:rPr>
              <a:t>/</a:t>
            </a:r>
          </a:p>
          <a:p>
            <a:r>
              <a:rPr lang="en-US" sz="1800" dirty="0">
                <a:latin typeface="Courier" pitchFamily="2" charset="0"/>
              </a:rPr>
              <a:t>			diagnostics/</a:t>
            </a:r>
          </a:p>
          <a:p>
            <a:r>
              <a:rPr lang="en-US" sz="1800" dirty="0">
                <a:latin typeface="Courier" pitchFamily="2" charset="0"/>
              </a:rPr>
              <a:t>			dynamics/</a:t>
            </a:r>
          </a:p>
          <a:p>
            <a:r>
              <a:rPr lang="en-US" sz="1800" dirty="0">
                <a:latin typeface="Courier" pitchFamily="2" charset="0"/>
              </a:rPr>
              <a:t>			</a:t>
            </a:r>
            <a:r>
              <a:rPr lang="en-US" sz="1800" dirty="0" err="1">
                <a:latin typeface="Courier" pitchFamily="2" charset="0"/>
              </a:rPr>
              <a:t>inc</a:t>
            </a:r>
            <a:r>
              <a:rPr lang="en-US" sz="1800" dirty="0">
                <a:latin typeface="Courier" pitchFamily="2" charset="0"/>
              </a:rPr>
              <a:t>/</a:t>
            </a:r>
          </a:p>
          <a:p>
            <a:r>
              <a:rPr lang="en-US" sz="1800" dirty="0">
                <a:latin typeface="Courier" pitchFamily="2" charset="0"/>
              </a:rPr>
              <a:t>			physics/</a:t>
            </a:r>
          </a:p>
          <a:p>
            <a:r>
              <a:rPr lang="en-US" sz="1800" dirty="0">
                <a:latin typeface="Courier" pitchFamily="2" charset="0"/>
              </a:rPr>
              <a:t>			</a:t>
            </a:r>
            <a:r>
              <a:rPr lang="en-US" sz="1800" dirty="0" err="1">
                <a:latin typeface="Courier" pitchFamily="2" charset="0"/>
              </a:rPr>
              <a:t>Registry.xml</a:t>
            </a:r>
            <a:endParaRPr lang="en-US" sz="1800" dirty="0">
              <a:latin typeface="Courier" pitchFamily="2" charset="0"/>
            </a:endParaRPr>
          </a:p>
          <a:p>
            <a:r>
              <a:rPr lang="en-US" sz="1800" dirty="0">
                <a:latin typeface="Courier" pitchFamily="2" charset="0"/>
              </a:rPr>
              <a:t>			</a:t>
            </a:r>
            <a:r>
              <a:rPr lang="en-US" sz="1800" dirty="0" err="1">
                <a:latin typeface="Courier" pitchFamily="2" charset="0"/>
              </a:rPr>
              <a:t>utils</a:t>
            </a:r>
            <a:r>
              <a:rPr lang="en-US" sz="1800" dirty="0">
                <a:latin typeface="Courier" pitchFamily="2" charset="0"/>
              </a:rPr>
              <a:t>/</a:t>
            </a:r>
          </a:p>
        </p:txBody>
      </p:sp>
      <p:sp>
        <p:nvSpPr>
          <p:cNvPr id="21" name="TextBox 20">
            <a:extLst>
              <a:ext uri="{FF2B5EF4-FFF2-40B4-BE49-F238E27FC236}">
                <a16:creationId xmlns:a16="http://schemas.microsoft.com/office/drawing/2014/main" id="{0A4C9821-1464-CD45-8090-916CC3DFCA11}"/>
              </a:ext>
            </a:extLst>
          </p:cNvPr>
          <p:cNvSpPr txBox="1"/>
          <p:nvPr/>
        </p:nvSpPr>
        <p:spPr>
          <a:xfrm>
            <a:off x="5492071" y="5052640"/>
            <a:ext cx="3121708" cy="1400383"/>
          </a:xfrm>
          <a:prstGeom prst="rect">
            <a:avLst/>
          </a:prstGeom>
          <a:noFill/>
        </p:spPr>
        <p:txBody>
          <a:bodyPr wrap="square" rtlCol="0">
            <a:spAutoFit/>
          </a:bodyPr>
          <a:lstStyle/>
          <a:p>
            <a:r>
              <a:rPr lang="en-US" sz="1600" i="1" dirty="0">
                <a:latin typeface="Helvetica Neue" panose="02000503000000020004" pitchFamily="2" charset="0"/>
                <a:ea typeface="Helvetica Neue" panose="02000503000000020004" pitchFamily="2" charset="0"/>
                <a:cs typeface="Helvetica Neue" panose="02000503000000020004" pitchFamily="2" charset="0"/>
              </a:rPr>
              <a:t>Automatically generated Fortran code goes in the </a:t>
            </a:r>
            <a:r>
              <a:rPr lang="en-US" sz="1600" i="1" dirty="0" err="1">
                <a:latin typeface="Courier" pitchFamily="2" charset="0"/>
                <a:ea typeface="Helvetica Neue" panose="02000503000000020004" pitchFamily="2" charset="0"/>
                <a:cs typeface="Helvetica Neue" panose="02000503000000020004" pitchFamily="2" charset="0"/>
              </a:rPr>
              <a:t>inc</a:t>
            </a:r>
            <a:r>
              <a:rPr lang="en-US" sz="1600" i="1" dirty="0">
                <a:latin typeface="Courier" pitchFamily="2" charset="0"/>
                <a:ea typeface="Helvetica Neue" panose="02000503000000020004" pitchFamily="2" charset="0"/>
                <a:cs typeface="Helvetica Neue" panose="02000503000000020004" pitchFamily="2" charset="0"/>
              </a:rPr>
              <a:t>/</a:t>
            </a:r>
            <a:r>
              <a:rPr lang="en-US" sz="1600" i="1" dirty="0">
                <a:latin typeface="Helvetica Neue" panose="02000503000000020004" pitchFamily="2" charset="0"/>
                <a:ea typeface="Helvetica Neue" panose="02000503000000020004" pitchFamily="2" charset="0"/>
                <a:cs typeface="Helvetica Neue" panose="02000503000000020004" pitchFamily="2" charset="0"/>
              </a:rPr>
              <a:t> directory</a:t>
            </a:r>
          </a:p>
          <a:p>
            <a:pPr marL="285750" indent="-285750">
              <a:spcBef>
                <a:spcPts val="600"/>
              </a:spcBef>
              <a:buFont typeface="Arial" panose="020B0604020202020204" pitchFamily="34" charset="0"/>
              <a:buChar char="•"/>
            </a:pPr>
            <a:r>
              <a:rPr lang="en-US" sz="1600" i="1" dirty="0">
                <a:latin typeface="Helvetica Neue" panose="02000503000000020004" pitchFamily="2" charset="0"/>
                <a:ea typeface="Helvetica Neue" panose="02000503000000020004" pitchFamily="2" charset="0"/>
                <a:cs typeface="Helvetica Neue" panose="02000503000000020004" pitchFamily="2" charset="0"/>
              </a:rPr>
              <a:t>About 18,600 lines of code for MPAS-Atmosphere v7.0</a:t>
            </a:r>
          </a:p>
          <a:p>
            <a:endParaRPr lang="en-US" sz="1600" i="1" dirty="0">
              <a:latin typeface="Helvetica Neue" panose="02000503000000020004" pitchFamily="2" charset="0"/>
              <a:ea typeface="Helvetica Neue" panose="02000503000000020004" pitchFamily="2" charset="0"/>
              <a:cs typeface="Helvetica Neue" panose="02000503000000020004" pitchFamily="2" charset="0"/>
            </a:endParaRPr>
          </a:p>
        </p:txBody>
      </p:sp>
      <p:cxnSp>
        <p:nvCxnSpPr>
          <p:cNvPr id="3" name="Straight Arrow Connector 2">
            <a:extLst>
              <a:ext uri="{FF2B5EF4-FFF2-40B4-BE49-F238E27FC236}">
                <a16:creationId xmlns:a16="http://schemas.microsoft.com/office/drawing/2014/main" id="{3F6BF92C-CA66-E541-AB3F-4EE83B025FA1}"/>
              </a:ext>
            </a:extLst>
          </p:cNvPr>
          <p:cNvCxnSpPr>
            <a:cxnSpLocks/>
            <a:stCxn id="21" idx="1"/>
          </p:cNvCxnSpPr>
          <p:nvPr/>
        </p:nvCxnSpPr>
        <p:spPr>
          <a:xfrm flipH="1" flipV="1">
            <a:off x="2630659" y="5345724"/>
            <a:ext cx="2861412" cy="4071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263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noChangeArrowheads="1"/>
          </p:cNvPicPr>
          <p:nvPr/>
        </p:nvPicPr>
        <p:blipFill>
          <a:blip r:embed="rId3"/>
          <a:srcRect/>
          <a:stretch>
            <a:fillRect/>
          </a:stretch>
        </p:blipFill>
        <p:spPr bwMode="auto">
          <a:xfrm>
            <a:off x="1" y="1"/>
            <a:ext cx="1980924" cy="709560"/>
          </a:xfrm>
          <a:prstGeom prst="rect">
            <a:avLst/>
          </a:prstGeom>
          <a:noFill/>
          <a:ln w="12700" cap="flat">
            <a:noFill/>
            <a:miter lim="800000"/>
            <a:headEnd/>
            <a:tailEnd/>
          </a:ln>
        </p:spPr>
      </p:pic>
      <p:sp>
        <p:nvSpPr>
          <p:cNvPr id="4" name="Slide Number Placeholder 3"/>
          <p:cNvSpPr>
            <a:spLocks noGrp="1"/>
          </p:cNvSpPr>
          <p:nvPr>
            <p:ph type="sldNum" sz="quarter" idx="12"/>
          </p:nvPr>
        </p:nvSpPr>
        <p:spPr/>
        <p:txBody>
          <a:bodyPr/>
          <a:lstStyle/>
          <a:p>
            <a:fld id="{BB0EDAC5-B36E-A046-9D6B-DEE64979627A}" type="slidenum">
              <a:rPr lang="en-US" smtClean="0"/>
              <a:t>10</a:t>
            </a:fld>
            <a:endParaRPr lang="en-US"/>
          </a:p>
        </p:txBody>
      </p:sp>
      <p:sp>
        <p:nvSpPr>
          <p:cNvPr id="12" name="Rectangle 9">
            <a:extLst>
              <a:ext uri="{FF2B5EF4-FFF2-40B4-BE49-F238E27FC236}">
                <a16:creationId xmlns:a16="http://schemas.microsoft.com/office/drawing/2014/main" id="{34C3F0A6-410C-3343-A1F6-0A97F3291B70}"/>
              </a:ext>
            </a:extLst>
          </p:cNvPr>
          <p:cNvSpPr>
            <a:spLocks noChangeArrowheads="1"/>
          </p:cNvSpPr>
          <p:nvPr/>
        </p:nvSpPr>
        <p:spPr bwMode="auto">
          <a:xfrm>
            <a:off x="2076600" y="84408"/>
            <a:ext cx="6830943" cy="720274"/>
          </a:xfrm>
          <a:prstGeom prst="rect">
            <a:avLst/>
          </a:prstGeom>
          <a:noFill/>
          <a:ln w="9525">
            <a:noFill/>
            <a:miter lim="800000"/>
            <a:headEnd/>
            <a:tailEnd/>
          </a:ln>
        </p:spPr>
        <p:txBody>
          <a:bodyPr anchor="ctr">
            <a:prstTxWarp prst="textNoShape">
              <a:avLst/>
            </a:prstTxWarp>
          </a:bodyPr>
          <a:lstStyle/>
          <a:p>
            <a:pPr algn="ctr"/>
            <a:r>
              <a:rPr lang="en-US" sz="3200" dirty="0"/>
              <a:t>MPAS Pools</a:t>
            </a:r>
            <a:endParaRPr lang="en-US" sz="3200" i="1" dirty="0"/>
          </a:p>
        </p:txBody>
      </p:sp>
      <p:sp>
        <p:nvSpPr>
          <p:cNvPr id="17" name="TextBox 16">
            <a:extLst>
              <a:ext uri="{FF2B5EF4-FFF2-40B4-BE49-F238E27FC236}">
                <a16:creationId xmlns:a16="http://schemas.microsoft.com/office/drawing/2014/main" id="{372941F1-7330-8343-BD21-930DF30C7CA6}"/>
              </a:ext>
            </a:extLst>
          </p:cNvPr>
          <p:cNvSpPr txBox="1"/>
          <p:nvPr/>
        </p:nvSpPr>
        <p:spPr>
          <a:xfrm>
            <a:off x="416316" y="1151856"/>
            <a:ext cx="8143875" cy="846386"/>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Closely related to the Registry in MPAS are “pools”</a:t>
            </a:r>
          </a:p>
          <a:p>
            <a:pPr marL="342900" indent="-342900">
              <a:spcBef>
                <a:spcPts val="600"/>
              </a:spcBef>
              <a:buFont typeface="Arial" panose="020B0604020202020204" pitchFamily="34" charset="0"/>
              <a:buChar char="•"/>
            </a:pPr>
            <a:r>
              <a:rPr lang="en-US" sz="2200" dirty="0">
                <a:latin typeface="Helvetica Neue" panose="02000503000000020004" pitchFamily="2" charset="0"/>
                <a:ea typeface="Helvetica Neue" panose="02000503000000020004" pitchFamily="2" charset="0"/>
                <a:cs typeface="Helvetica Neue" panose="02000503000000020004" pitchFamily="2" charset="0"/>
              </a:rPr>
              <a:t>These are best explained with a little historical perspective…</a:t>
            </a:r>
            <a:endParaRPr lang="en-US" sz="20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7" name="TextBox 6">
            <a:extLst>
              <a:ext uri="{FF2B5EF4-FFF2-40B4-BE49-F238E27FC236}">
                <a16:creationId xmlns:a16="http://schemas.microsoft.com/office/drawing/2014/main" id="{B50A86FD-F2ED-D047-99F9-B776C7AF7D77}"/>
              </a:ext>
            </a:extLst>
          </p:cNvPr>
          <p:cNvSpPr txBox="1"/>
          <p:nvPr/>
        </p:nvSpPr>
        <p:spPr>
          <a:xfrm>
            <a:off x="6999337" y="3595592"/>
            <a:ext cx="2035760" cy="830997"/>
          </a:xfrm>
          <a:prstGeom prst="rect">
            <a:avLst/>
          </a:prstGeom>
          <a:noFill/>
        </p:spPr>
        <p:txBody>
          <a:bodyPr wrap="square" rtlCol="0">
            <a:spAutoFit/>
          </a:bodyPr>
          <a:lstStyle/>
          <a:p>
            <a:pPr algn="ctr"/>
            <a:r>
              <a:rPr lang="en-US" sz="1600" i="1" dirty="0">
                <a:latin typeface="Helvetica Neue" panose="02000503000000020004" pitchFamily="2" charset="0"/>
                <a:ea typeface="Helvetica Neue" panose="02000503000000020004" pitchFamily="2" charset="0"/>
                <a:cs typeface="Helvetica Neue" panose="02000503000000020004" pitchFamily="2" charset="0"/>
              </a:rPr>
              <a:t>Left: Some possible definitions of what a pool is...</a:t>
            </a:r>
          </a:p>
        </p:txBody>
      </p:sp>
      <p:pic>
        <p:nvPicPr>
          <p:cNvPr id="5" name="Picture 4">
            <a:extLst>
              <a:ext uri="{FF2B5EF4-FFF2-40B4-BE49-F238E27FC236}">
                <a16:creationId xmlns:a16="http://schemas.microsoft.com/office/drawing/2014/main" id="{ECC46221-9355-4441-A195-8496C4B50543}"/>
              </a:ext>
            </a:extLst>
          </p:cNvPr>
          <p:cNvPicPr>
            <a:picLocks noChangeAspect="1"/>
          </p:cNvPicPr>
          <p:nvPr/>
        </p:nvPicPr>
        <p:blipFill>
          <a:blip r:embed="rId4"/>
          <a:stretch>
            <a:fillRect/>
          </a:stretch>
        </p:blipFill>
        <p:spPr>
          <a:xfrm>
            <a:off x="469354" y="2088256"/>
            <a:ext cx="6539738" cy="4234823"/>
          </a:xfrm>
          <a:prstGeom prst="rect">
            <a:avLst/>
          </a:prstGeom>
        </p:spPr>
      </p:pic>
      <p:sp>
        <p:nvSpPr>
          <p:cNvPr id="11" name="TextBox 10">
            <a:extLst>
              <a:ext uri="{FF2B5EF4-FFF2-40B4-BE49-F238E27FC236}">
                <a16:creationId xmlns:a16="http://schemas.microsoft.com/office/drawing/2014/main" id="{08348428-9D0F-1342-BF70-F6D0F18E25FF}"/>
              </a:ext>
            </a:extLst>
          </p:cNvPr>
          <p:cNvSpPr txBox="1"/>
          <p:nvPr/>
        </p:nvSpPr>
        <p:spPr>
          <a:xfrm>
            <a:off x="4364736" y="6023939"/>
            <a:ext cx="3061599" cy="307777"/>
          </a:xfrm>
          <a:prstGeom prst="rect">
            <a:avLst/>
          </a:prstGeom>
          <a:noFill/>
        </p:spPr>
        <p:txBody>
          <a:bodyPr wrap="square" rtlCol="0">
            <a:spAutoFit/>
          </a:bodyPr>
          <a:lstStyle/>
          <a:p>
            <a:pPr algn="ctr"/>
            <a:r>
              <a:rPr lang="en-US" sz="1400" i="1" dirty="0">
                <a:latin typeface="Helvetica Neue" panose="02000503000000020004" pitchFamily="2" charset="0"/>
                <a:ea typeface="Helvetica Neue" panose="02000503000000020004" pitchFamily="2" charset="0"/>
                <a:cs typeface="Helvetica Neue" panose="02000503000000020004" pitchFamily="2" charset="0"/>
              </a:rPr>
              <a:t>Taken from </a:t>
            </a:r>
            <a:r>
              <a:rPr lang="en-US" sz="1400" i="1" dirty="0" err="1">
                <a:latin typeface="Helvetica Neue" panose="02000503000000020004" pitchFamily="2" charset="0"/>
                <a:ea typeface="Helvetica Neue" panose="02000503000000020004" pitchFamily="2" charset="0"/>
                <a:cs typeface="Helvetica Neue" panose="02000503000000020004" pitchFamily="2" charset="0"/>
              </a:rPr>
              <a:t>wiktionary.org</a:t>
            </a:r>
            <a:endParaRPr lang="en-US" sz="1400" i="1"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373532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noChangeArrowheads="1"/>
          </p:cNvPicPr>
          <p:nvPr/>
        </p:nvPicPr>
        <p:blipFill>
          <a:blip r:embed="rId3"/>
          <a:srcRect/>
          <a:stretch>
            <a:fillRect/>
          </a:stretch>
        </p:blipFill>
        <p:spPr bwMode="auto">
          <a:xfrm>
            <a:off x="1" y="1"/>
            <a:ext cx="1980924" cy="709560"/>
          </a:xfrm>
          <a:prstGeom prst="rect">
            <a:avLst/>
          </a:prstGeom>
          <a:noFill/>
          <a:ln w="12700" cap="flat">
            <a:noFill/>
            <a:miter lim="800000"/>
            <a:headEnd/>
            <a:tailEnd/>
          </a:ln>
        </p:spPr>
      </p:pic>
      <p:sp>
        <p:nvSpPr>
          <p:cNvPr id="4" name="Slide Number Placeholder 3"/>
          <p:cNvSpPr>
            <a:spLocks noGrp="1"/>
          </p:cNvSpPr>
          <p:nvPr>
            <p:ph type="sldNum" sz="quarter" idx="12"/>
          </p:nvPr>
        </p:nvSpPr>
        <p:spPr/>
        <p:txBody>
          <a:bodyPr/>
          <a:lstStyle/>
          <a:p>
            <a:fld id="{BB0EDAC5-B36E-A046-9D6B-DEE64979627A}" type="slidenum">
              <a:rPr lang="en-US" smtClean="0"/>
              <a:t>11</a:t>
            </a:fld>
            <a:endParaRPr lang="en-US"/>
          </a:p>
        </p:txBody>
      </p:sp>
      <p:sp>
        <p:nvSpPr>
          <p:cNvPr id="12" name="Rectangle 9">
            <a:extLst>
              <a:ext uri="{FF2B5EF4-FFF2-40B4-BE49-F238E27FC236}">
                <a16:creationId xmlns:a16="http://schemas.microsoft.com/office/drawing/2014/main" id="{34C3F0A6-410C-3343-A1F6-0A97F3291B70}"/>
              </a:ext>
            </a:extLst>
          </p:cNvPr>
          <p:cNvSpPr>
            <a:spLocks noChangeArrowheads="1"/>
          </p:cNvSpPr>
          <p:nvPr/>
        </p:nvSpPr>
        <p:spPr bwMode="auto">
          <a:xfrm>
            <a:off x="2076600" y="84408"/>
            <a:ext cx="6830943" cy="720274"/>
          </a:xfrm>
          <a:prstGeom prst="rect">
            <a:avLst/>
          </a:prstGeom>
          <a:noFill/>
          <a:ln w="9525">
            <a:noFill/>
            <a:miter lim="800000"/>
            <a:headEnd/>
            <a:tailEnd/>
          </a:ln>
        </p:spPr>
        <p:txBody>
          <a:bodyPr anchor="ctr">
            <a:prstTxWarp prst="textNoShape">
              <a:avLst/>
            </a:prstTxWarp>
          </a:bodyPr>
          <a:lstStyle/>
          <a:p>
            <a:pPr algn="ctr"/>
            <a:r>
              <a:rPr lang="en-US" sz="3200" dirty="0"/>
              <a:t>MPAS Pools: some history</a:t>
            </a:r>
            <a:endParaRPr lang="en-US" sz="3200" i="1" dirty="0"/>
          </a:p>
        </p:txBody>
      </p:sp>
      <p:sp>
        <p:nvSpPr>
          <p:cNvPr id="17" name="TextBox 16">
            <a:extLst>
              <a:ext uri="{FF2B5EF4-FFF2-40B4-BE49-F238E27FC236}">
                <a16:creationId xmlns:a16="http://schemas.microsoft.com/office/drawing/2014/main" id="{372941F1-7330-8343-BD21-930DF30C7CA6}"/>
              </a:ext>
            </a:extLst>
          </p:cNvPr>
          <p:cNvSpPr txBox="1"/>
          <p:nvPr/>
        </p:nvSpPr>
        <p:spPr>
          <a:xfrm>
            <a:off x="416316" y="1003572"/>
            <a:ext cx="8143875" cy="769441"/>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When we started to develop MPAS, we wanted a way to write more abstract and more maintainable code.</a:t>
            </a:r>
            <a:endParaRPr lang="en-US" sz="20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8" name="TextBox 7">
            <a:extLst>
              <a:ext uri="{FF2B5EF4-FFF2-40B4-BE49-F238E27FC236}">
                <a16:creationId xmlns:a16="http://schemas.microsoft.com/office/drawing/2014/main" id="{AB60A05C-8FB0-704A-BF60-98A16D0B27EE}"/>
              </a:ext>
            </a:extLst>
          </p:cNvPr>
          <p:cNvSpPr txBox="1"/>
          <p:nvPr/>
        </p:nvSpPr>
        <p:spPr>
          <a:xfrm>
            <a:off x="416315" y="1962089"/>
            <a:ext cx="8143875" cy="769441"/>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Consider a function, below, for computing dynamics tendencies:</a:t>
            </a:r>
            <a:endParaRPr lang="en-US" sz="20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9" name="Rectangle 8">
            <a:extLst>
              <a:ext uri="{FF2B5EF4-FFF2-40B4-BE49-F238E27FC236}">
                <a16:creationId xmlns:a16="http://schemas.microsoft.com/office/drawing/2014/main" id="{BFCB95BF-89EE-1148-A651-A10A0616E31F}"/>
              </a:ext>
            </a:extLst>
          </p:cNvPr>
          <p:cNvSpPr>
            <a:spLocks noChangeArrowheads="1"/>
          </p:cNvSpPr>
          <p:nvPr/>
        </p:nvSpPr>
        <p:spPr bwMode="auto">
          <a:xfrm>
            <a:off x="542925" y="2852559"/>
            <a:ext cx="8143875" cy="3417292"/>
          </a:xfrm>
          <a:prstGeom prst="rect">
            <a:avLst/>
          </a:prstGeom>
          <a:solidFill>
            <a:schemeClr val="bg1"/>
          </a:solidFill>
          <a:ln w="9525">
            <a:solidFill>
              <a:srgbClr val="4A7EBB"/>
            </a:solidFill>
            <a:miter lim="800000"/>
            <a:headEnd/>
            <a:tailEnd/>
          </a:ln>
          <a:effectLst>
            <a:outerShdw blurRad="40000" dist="381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1" name="Rectangle 2">
            <a:extLst>
              <a:ext uri="{FF2B5EF4-FFF2-40B4-BE49-F238E27FC236}">
                <a16:creationId xmlns:a16="http://schemas.microsoft.com/office/drawing/2014/main" id="{33897829-0336-B24A-9C9C-7EC6F83A1C46}"/>
              </a:ext>
            </a:extLst>
          </p:cNvPr>
          <p:cNvSpPr>
            <a:spLocks/>
          </p:cNvSpPr>
          <p:nvPr/>
        </p:nvSpPr>
        <p:spPr bwMode="auto">
          <a:xfrm>
            <a:off x="652243" y="2940188"/>
            <a:ext cx="8034557" cy="3301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sz="1600" dirty="0">
                <a:latin typeface="Courier" pitchFamily="2" charset="0"/>
              </a:rPr>
              <a:t>subroutine </a:t>
            </a:r>
            <a:r>
              <a:rPr lang="en-US" sz="1600" dirty="0" err="1">
                <a:latin typeface="Courier" pitchFamily="2" charset="0"/>
              </a:rPr>
              <a:t>compute_dyn_tend</a:t>
            </a:r>
            <a:r>
              <a:rPr lang="en-US" sz="1600" dirty="0">
                <a:latin typeface="Courier" pitchFamily="2" charset="0"/>
              </a:rPr>
              <a:t>(</a:t>
            </a:r>
            <a:r>
              <a:rPr lang="en-US" sz="1600" dirty="0" err="1">
                <a:latin typeface="Courier" pitchFamily="2" charset="0"/>
              </a:rPr>
              <a:t>theta_m</a:t>
            </a:r>
            <a:r>
              <a:rPr lang="en-US" sz="1600" dirty="0">
                <a:latin typeface="Courier" pitchFamily="2" charset="0"/>
              </a:rPr>
              <a:t>, </a:t>
            </a:r>
            <a:r>
              <a:rPr lang="en-US" sz="1600" dirty="0" err="1">
                <a:latin typeface="Courier" pitchFamily="2" charset="0"/>
              </a:rPr>
              <a:t>rho_zz</a:t>
            </a:r>
            <a:r>
              <a:rPr lang="en-US" sz="1600" dirty="0">
                <a:latin typeface="Courier" pitchFamily="2" charset="0"/>
              </a:rPr>
              <a:t>, u, w, </a:t>
            </a:r>
            <a:r>
              <a:rPr lang="en-US" sz="1600" dirty="0" err="1">
                <a:latin typeface="Courier" pitchFamily="2" charset="0"/>
              </a:rPr>
              <a:t>zgrid</a:t>
            </a:r>
            <a:r>
              <a:rPr lang="en-US" sz="1600" dirty="0">
                <a:latin typeface="Courier" pitchFamily="2" charset="0"/>
              </a:rPr>
              <a:t>, &amp;</a:t>
            </a:r>
          </a:p>
          <a:p>
            <a:r>
              <a:rPr lang="en-US" sz="1600" dirty="0">
                <a:latin typeface="Courier" pitchFamily="2" charset="0"/>
              </a:rPr>
              <a:t>                            </a:t>
            </a:r>
            <a:r>
              <a:rPr lang="en-US" sz="1600" dirty="0" err="1">
                <a:latin typeface="Courier" pitchFamily="2" charset="0"/>
              </a:rPr>
              <a:t>areaCell</a:t>
            </a:r>
            <a:r>
              <a:rPr lang="en-US" sz="1600" dirty="0">
                <a:latin typeface="Courier" pitchFamily="2" charset="0"/>
              </a:rPr>
              <a:t>, </a:t>
            </a:r>
            <a:r>
              <a:rPr lang="en-US" sz="1600" dirty="0" err="1">
                <a:latin typeface="Courier" pitchFamily="2" charset="0"/>
              </a:rPr>
              <a:t>dcEdge</a:t>
            </a:r>
            <a:r>
              <a:rPr lang="en-US" sz="1600" dirty="0">
                <a:latin typeface="Courier" pitchFamily="2" charset="0"/>
              </a:rPr>
              <a:t>, </a:t>
            </a:r>
            <a:r>
              <a:rPr lang="en-US" sz="1600" dirty="0" err="1">
                <a:latin typeface="Courier" pitchFamily="2" charset="0"/>
              </a:rPr>
              <a:t>tend_u</a:t>
            </a:r>
            <a:r>
              <a:rPr lang="en-US" sz="1600" dirty="0">
                <a:latin typeface="Courier" pitchFamily="2" charset="0"/>
              </a:rPr>
              <a:t>, </a:t>
            </a:r>
            <a:r>
              <a:rPr lang="en-US" sz="1600" dirty="0" err="1">
                <a:latin typeface="Courier" pitchFamily="2" charset="0"/>
              </a:rPr>
              <a:t>tend_rho</a:t>
            </a:r>
            <a:r>
              <a:rPr lang="en-US" sz="1600" dirty="0">
                <a:latin typeface="Courier" pitchFamily="2" charset="0"/>
              </a:rPr>
              <a:t>, &amp;</a:t>
            </a:r>
          </a:p>
          <a:p>
            <a:r>
              <a:rPr lang="en-US" sz="1600" dirty="0">
                <a:latin typeface="Courier" pitchFamily="2" charset="0"/>
              </a:rPr>
              <a:t>                            </a:t>
            </a:r>
            <a:r>
              <a:rPr lang="en-US" sz="1600" dirty="0" err="1">
                <a:latin typeface="Courier" pitchFamily="2" charset="0"/>
              </a:rPr>
              <a:t>tend_w</a:t>
            </a:r>
            <a:r>
              <a:rPr lang="en-US" sz="1600" dirty="0">
                <a:latin typeface="Courier" pitchFamily="2" charset="0"/>
              </a:rPr>
              <a:t>)</a:t>
            </a:r>
          </a:p>
          <a:p>
            <a:endParaRPr lang="en-US" sz="1600" dirty="0">
              <a:latin typeface="Courier" pitchFamily="2" charset="0"/>
            </a:endParaRPr>
          </a:p>
          <a:p>
            <a:r>
              <a:rPr lang="en-US" sz="1600" dirty="0">
                <a:latin typeface="Courier" pitchFamily="2" charset="0"/>
              </a:rPr>
              <a:t>    real, dimension(:,</a:t>
            </a:r>
            <a:r>
              <a:rPr lang="en-US" sz="1600" dirty="0">
                <a:latin typeface="Courier" pitchFamily="2" charset="0"/>
                <a:sym typeface="Wingdings" pitchFamily="2" charset="2"/>
              </a:rPr>
              <a:t>:), intent(in) :: </a:t>
            </a:r>
            <a:r>
              <a:rPr lang="en-US" sz="1600" dirty="0" err="1">
                <a:latin typeface="Courier" pitchFamily="2" charset="0"/>
                <a:sym typeface="Wingdings" pitchFamily="2" charset="2"/>
              </a:rPr>
              <a:t>theta_m</a:t>
            </a:r>
            <a:endParaRPr lang="en-US" sz="1600" dirty="0">
              <a:latin typeface="Courier" pitchFamily="2" charset="0"/>
              <a:sym typeface="Wingdings" pitchFamily="2" charset="2"/>
            </a:endParaRPr>
          </a:p>
          <a:p>
            <a:r>
              <a:rPr lang="en-US" sz="1600" dirty="0">
                <a:latin typeface="Courier" pitchFamily="2" charset="0"/>
              </a:rPr>
              <a:t>    real, dimension(:,</a:t>
            </a:r>
            <a:r>
              <a:rPr lang="en-US" sz="1600" dirty="0">
                <a:latin typeface="Courier" pitchFamily="2" charset="0"/>
                <a:sym typeface="Wingdings" pitchFamily="2" charset="2"/>
              </a:rPr>
              <a:t>:), intent(in) :: </a:t>
            </a:r>
            <a:r>
              <a:rPr lang="en-US" sz="1600" dirty="0" err="1">
                <a:latin typeface="Courier" pitchFamily="2" charset="0"/>
                <a:sym typeface="Wingdings" pitchFamily="2" charset="2"/>
              </a:rPr>
              <a:t>rho_zz</a:t>
            </a:r>
            <a:endParaRPr lang="en-US" sz="1600" dirty="0">
              <a:latin typeface="Courier" pitchFamily="2" charset="0"/>
              <a:sym typeface="Wingdings" pitchFamily="2" charset="2"/>
            </a:endParaRPr>
          </a:p>
          <a:p>
            <a:r>
              <a:rPr lang="en-US" sz="1600" dirty="0">
                <a:latin typeface="Courier" pitchFamily="2" charset="0"/>
              </a:rPr>
              <a:t>    real, dimension(:,</a:t>
            </a:r>
            <a:r>
              <a:rPr lang="en-US" sz="1600" dirty="0">
                <a:latin typeface="Courier" pitchFamily="2" charset="0"/>
                <a:sym typeface="Wingdings" pitchFamily="2" charset="2"/>
              </a:rPr>
              <a:t>:), intent(in) :: u</a:t>
            </a:r>
          </a:p>
          <a:p>
            <a:r>
              <a:rPr lang="en-US" sz="1600" dirty="0">
                <a:latin typeface="Courier" pitchFamily="2" charset="0"/>
              </a:rPr>
              <a:t>    real, dimension(:,</a:t>
            </a:r>
            <a:r>
              <a:rPr lang="en-US" sz="1600" dirty="0">
                <a:latin typeface="Courier" pitchFamily="2" charset="0"/>
                <a:sym typeface="Wingdings" pitchFamily="2" charset="2"/>
              </a:rPr>
              <a:t>:), intent(in) :: w</a:t>
            </a:r>
          </a:p>
          <a:p>
            <a:r>
              <a:rPr lang="en-US" sz="1600" dirty="0">
                <a:latin typeface="Courier" pitchFamily="2" charset="0"/>
              </a:rPr>
              <a:t>    real, dimension(:,</a:t>
            </a:r>
            <a:r>
              <a:rPr lang="en-US" sz="1600" dirty="0">
                <a:latin typeface="Courier" pitchFamily="2" charset="0"/>
                <a:sym typeface="Wingdings" pitchFamily="2" charset="2"/>
              </a:rPr>
              <a:t>:), intent(in) :: </a:t>
            </a:r>
            <a:r>
              <a:rPr lang="en-US" sz="1600" dirty="0" err="1">
                <a:latin typeface="Courier" pitchFamily="2" charset="0"/>
                <a:sym typeface="Wingdings" pitchFamily="2" charset="2"/>
              </a:rPr>
              <a:t>zgrid</a:t>
            </a:r>
            <a:endParaRPr lang="en-US" sz="1600" dirty="0">
              <a:latin typeface="Courier" pitchFamily="2" charset="0"/>
              <a:sym typeface="Wingdings" pitchFamily="2" charset="2"/>
            </a:endParaRPr>
          </a:p>
          <a:p>
            <a:r>
              <a:rPr lang="en-US" sz="1600" dirty="0">
                <a:latin typeface="Courier" pitchFamily="2" charset="0"/>
                <a:sym typeface="Wingdings" pitchFamily="2" charset="2"/>
              </a:rPr>
              <a:t>    </a:t>
            </a:r>
            <a:r>
              <a:rPr lang="en-US" sz="1600" dirty="0">
                <a:latin typeface="Courier" pitchFamily="2" charset="0"/>
              </a:rPr>
              <a:t>real, dimension(:,</a:t>
            </a:r>
            <a:r>
              <a:rPr lang="en-US" sz="1600" dirty="0">
                <a:latin typeface="Courier" pitchFamily="2" charset="0"/>
                <a:sym typeface="Wingdings" pitchFamily="2" charset="2"/>
              </a:rPr>
              <a:t>:), intent(in) :: </a:t>
            </a:r>
            <a:r>
              <a:rPr lang="en-US" sz="1600" dirty="0" err="1">
                <a:latin typeface="Courier" pitchFamily="2" charset="0"/>
                <a:sym typeface="Wingdings" pitchFamily="2" charset="2"/>
              </a:rPr>
              <a:t>areaCell</a:t>
            </a:r>
            <a:endParaRPr lang="en-US" sz="1600" dirty="0">
              <a:latin typeface="Courier" pitchFamily="2" charset="0"/>
              <a:sym typeface="Wingdings" pitchFamily="2" charset="2"/>
            </a:endParaRPr>
          </a:p>
          <a:p>
            <a:r>
              <a:rPr lang="en-US" sz="1600" dirty="0">
                <a:latin typeface="Courier" pitchFamily="2" charset="0"/>
              </a:rPr>
              <a:t>    real, dimension(:,</a:t>
            </a:r>
            <a:r>
              <a:rPr lang="en-US" sz="1600" dirty="0">
                <a:latin typeface="Courier" pitchFamily="2" charset="0"/>
                <a:sym typeface="Wingdings" pitchFamily="2" charset="2"/>
              </a:rPr>
              <a:t>:), intent(in) :: </a:t>
            </a:r>
            <a:r>
              <a:rPr lang="en-US" sz="1600" dirty="0" err="1">
                <a:latin typeface="Courier" pitchFamily="2" charset="0"/>
                <a:sym typeface="Wingdings" pitchFamily="2" charset="2"/>
              </a:rPr>
              <a:t>dcEdge</a:t>
            </a:r>
            <a:endParaRPr lang="en-US" sz="1600" dirty="0">
              <a:latin typeface="Courier" pitchFamily="2" charset="0"/>
              <a:sym typeface="Wingdings" pitchFamily="2" charset="2"/>
            </a:endParaRPr>
          </a:p>
          <a:p>
            <a:r>
              <a:rPr lang="en-US" sz="1600" dirty="0">
                <a:latin typeface="Courier" pitchFamily="2" charset="0"/>
                <a:sym typeface="Wingdings" pitchFamily="2" charset="2"/>
              </a:rPr>
              <a:t>    </a:t>
            </a:r>
            <a:r>
              <a:rPr lang="en-US" sz="1600" dirty="0">
                <a:latin typeface="Courier" pitchFamily="2" charset="0"/>
              </a:rPr>
              <a:t>real, dimension(:,</a:t>
            </a:r>
            <a:r>
              <a:rPr lang="en-US" sz="1600" dirty="0">
                <a:latin typeface="Courier" pitchFamily="2" charset="0"/>
                <a:sym typeface="Wingdings" pitchFamily="2" charset="2"/>
              </a:rPr>
              <a:t>:), intent(out) :: </a:t>
            </a:r>
            <a:r>
              <a:rPr lang="en-US" sz="1600" dirty="0" err="1">
                <a:latin typeface="Courier" pitchFamily="2" charset="0"/>
                <a:sym typeface="Wingdings" pitchFamily="2" charset="2"/>
              </a:rPr>
              <a:t>tend_u</a:t>
            </a:r>
            <a:endParaRPr lang="en-US" sz="1600" dirty="0">
              <a:latin typeface="Courier" pitchFamily="2" charset="0"/>
              <a:sym typeface="Wingdings" pitchFamily="2" charset="2"/>
            </a:endParaRPr>
          </a:p>
          <a:p>
            <a:r>
              <a:rPr lang="en-US" sz="1600" dirty="0">
                <a:latin typeface="Courier" pitchFamily="2" charset="0"/>
                <a:sym typeface="Wingdings" pitchFamily="2" charset="2"/>
              </a:rPr>
              <a:t>... And so on ...</a:t>
            </a:r>
          </a:p>
          <a:p>
            <a:endParaRPr lang="en-US" sz="1600" dirty="0">
              <a:latin typeface="Courier" pitchFamily="2" charset="0"/>
              <a:sym typeface="Wingdings" pitchFamily="2" charset="2"/>
            </a:endParaRPr>
          </a:p>
          <a:p>
            <a:endParaRPr lang="en-US" sz="1600" dirty="0">
              <a:latin typeface="Courier" pitchFamily="2" charset="0"/>
              <a:sym typeface="Wingdings" pitchFamily="2" charset="2"/>
            </a:endParaRPr>
          </a:p>
          <a:p>
            <a:endParaRPr lang="en-US" sz="1600" dirty="0">
              <a:latin typeface="Courier" pitchFamily="2" charset="0"/>
              <a:sym typeface="Wingdings" pitchFamily="2" charset="2"/>
            </a:endParaRPr>
          </a:p>
          <a:p>
            <a:endParaRPr lang="en-US" sz="1600" dirty="0">
              <a:latin typeface="Courier" pitchFamily="2" charset="0"/>
              <a:sym typeface="Wingdings" pitchFamily="2" charset="2"/>
            </a:endParaRPr>
          </a:p>
          <a:p>
            <a:endParaRPr lang="en-US" sz="1600" dirty="0">
              <a:latin typeface="Courier" pitchFamily="2" charset="0"/>
            </a:endParaRPr>
          </a:p>
        </p:txBody>
      </p:sp>
    </p:spTree>
    <p:extLst>
      <p:ext uri="{BB962C8B-B14F-4D97-AF65-F5344CB8AC3E}">
        <p14:creationId xmlns:p14="http://schemas.microsoft.com/office/powerpoint/2010/main" val="3056521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noChangeArrowheads="1"/>
          </p:cNvPicPr>
          <p:nvPr/>
        </p:nvPicPr>
        <p:blipFill>
          <a:blip r:embed="rId3"/>
          <a:srcRect/>
          <a:stretch>
            <a:fillRect/>
          </a:stretch>
        </p:blipFill>
        <p:spPr bwMode="auto">
          <a:xfrm>
            <a:off x="1" y="1"/>
            <a:ext cx="1980924" cy="709560"/>
          </a:xfrm>
          <a:prstGeom prst="rect">
            <a:avLst/>
          </a:prstGeom>
          <a:noFill/>
          <a:ln w="12700" cap="flat">
            <a:noFill/>
            <a:miter lim="800000"/>
            <a:headEnd/>
            <a:tailEnd/>
          </a:ln>
        </p:spPr>
      </p:pic>
      <p:sp>
        <p:nvSpPr>
          <p:cNvPr id="4" name="Slide Number Placeholder 3"/>
          <p:cNvSpPr>
            <a:spLocks noGrp="1"/>
          </p:cNvSpPr>
          <p:nvPr>
            <p:ph type="sldNum" sz="quarter" idx="12"/>
          </p:nvPr>
        </p:nvSpPr>
        <p:spPr/>
        <p:txBody>
          <a:bodyPr/>
          <a:lstStyle/>
          <a:p>
            <a:fld id="{BB0EDAC5-B36E-A046-9D6B-DEE64979627A}" type="slidenum">
              <a:rPr lang="en-US" smtClean="0"/>
              <a:t>12</a:t>
            </a:fld>
            <a:endParaRPr lang="en-US"/>
          </a:p>
        </p:txBody>
      </p:sp>
      <p:sp>
        <p:nvSpPr>
          <p:cNvPr id="12" name="Rectangle 9">
            <a:extLst>
              <a:ext uri="{FF2B5EF4-FFF2-40B4-BE49-F238E27FC236}">
                <a16:creationId xmlns:a16="http://schemas.microsoft.com/office/drawing/2014/main" id="{34C3F0A6-410C-3343-A1F6-0A97F3291B70}"/>
              </a:ext>
            </a:extLst>
          </p:cNvPr>
          <p:cNvSpPr>
            <a:spLocks noChangeArrowheads="1"/>
          </p:cNvSpPr>
          <p:nvPr/>
        </p:nvSpPr>
        <p:spPr bwMode="auto">
          <a:xfrm>
            <a:off x="2076600" y="84408"/>
            <a:ext cx="6830943" cy="720274"/>
          </a:xfrm>
          <a:prstGeom prst="rect">
            <a:avLst/>
          </a:prstGeom>
          <a:noFill/>
          <a:ln w="9525">
            <a:noFill/>
            <a:miter lim="800000"/>
            <a:headEnd/>
            <a:tailEnd/>
          </a:ln>
        </p:spPr>
        <p:txBody>
          <a:bodyPr anchor="ctr">
            <a:prstTxWarp prst="textNoShape">
              <a:avLst/>
            </a:prstTxWarp>
          </a:bodyPr>
          <a:lstStyle/>
          <a:p>
            <a:pPr algn="ctr"/>
            <a:r>
              <a:rPr lang="en-US" sz="3200" dirty="0"/>
              <a:t>MPAS Pools: some history</a:t>
            </a:r>
            <a:endParaRPr lang="en-US" sz="3200" i="1" dirty="0"/>
          </a:p>
        </p:txBody>
      </p:sp>
      <p:sp>
        <p:nvSpPr>
          <p:cNvPr id="17" name="TextBox 16">
            <a:extLst>
              <a:ext uri="{FF2B5EF4-FFF2-40B4-BE49-F238E27FC236}">
                <a16:creationId xmlns:a16="http://schemas.microsoft.com/office/drawing/2014/main" id="{372941F1-7330-8343-BD21-930DF30C7CA6}"/>
              </a:ext>
            </a:extLst>
          </p:cNvPr>
          <p:cNvSpPr txBox="1"/>
          <p:nvPr/>
        </p:nvSpPr>
        <p:spPr>
          <a:xfrm>
            <a:off x="416316" y="993625"/>
            <a:ext cx="8143875" cy="1384995"/>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With some code comments, it’s not hard to figure out what this routine does</a:t>
            </a:r>
          </a:p>
          <a:p>
            <a:pPr marL="342900" indent="-342900">
              <a:buFont typeface="Arial" panose="020B0604020202020204" pitchFamily="34" charset="0"/>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But if any new inputs or outputs are needed, those need to be individually declared and added to the argument list</a:t>
            </a:r>
          </a:p>
        </p:txBody>
      </p:sp>
      <p:sp>
        <p:nvSpPr>
          <p:cNvPr id="9" name="Rectangle 8">
            <a:extLst>
              <a:ext uri="{FF2B5EF4-FFF2-40B4-BE49-F238E27FC236}">
                <a16:creationId xmlns:a16="http://schemas.microsoft.com/office/drawing/2014/main" id="{BFCB95BF-89EE-1148-A651-A10A0616E31F}"/>
              </a:ext>
            </a:extLst>
          </p:cNvPr>
          <p:cNvSpPr>
            <a:spLocks noChangeArrowheads="1"/>
          </p:cNvSpPr>
          <p:nvPr/>
        </p:nvSpPr>
        <p:spPr bwMode="auto">
          <a:xfrm>
            <a:off x="542925" y="2780827"/>
            <a:ext cx="8364618" cy="1413675"/>
          </a:xfrm>
          <a:prstGeom prst="rect">
            <a:avLst/>
          </a:prstGeom>
          <a:solidFill>
            <a:schemeClr val="bg1"/>
          </a:solidFill>
          <a:ln w="9525">
            <a:solidFill>
              <a:srgbClr val="4A7EBB"/>
            </a:solidFill>
            <a:miter lim="800000"/>
            <a:headEnd/>
            <a:tailEnd/>
          </a:ln>
          <a:effectLst>
            <a:outerShdw blurRad="40000" dist="381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1" name="Rectangle 2">
            <a:extLst>
              <a:ext uri="{FF2B5EF4-FFF2-40B4-BE49-F238E27FC236}">
                <a16:creationId xmlns:a16="http://schemas.microsoft.com/office/drawing/2014/main" id="{33897829-0336-B24A-9C9C-7EC6F83A1C46}"/>
              </a:ext>
            </a:extLst>
          </p:cNvPr>
          <p:cNvSpPr>
            <a:spLocks/>
          </p:cNvSpPr>
          <p:nvPr/>
        </p:nvSpPr>
        <p:spPr bwMode="auto">
          <a:xfrm>
            <a:off x="652243" y="2845952"/>
            <a:ext cx="8161166" cy="1301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sz="1600" dirty="0">
                <a:latin typeface="Courier" pitchFamily="2" charset="0"/>
              </a:rPr>
              <a:t>subroutine </a:t>
            </a:r>
            <a:r>
              <a:rPr lang="en-US" sz="1600" dirty="0" err="1">
                <a:latin typeface="Courier" pitchFamily="2" charset="0"/>
              </a:rPr>
              <a:t>compute_dyn_tend</a:t>
            </a:r>
            <a:r>
              <a:rPr lang="en-US" sz="1600" dirty="0">
                <a:latin typeface="Courier" pitchFamily="2" charset="0"/>
              </a:rPr>
              <a:t>(</a:t>
            </a:r>
            <a:r>
              <a:rPr lang="en-US" sz="1600" dirty="0" err="1">
                <a:latin typeface="Courier" pitchFamily="2" charset="0"/>
              </a:rPr>
              <a:t>stateFields</a:t>
            </a:r>
            <a:r>
              <a:rPr lang="en-US" sz="1600" dirty="0">
                <a:latin typeface="Courier" pitchFamily="2" charset="0"/>
              </a:rPr>
              <a:t>, </a:t>
            </a:r>
            <a:r>
              <a:rPr lang="en-US" sz="1600" dirty="0" err="1">
                <a:latin typeface="Courier" pitchFamily="2" charset="0"/>
              </a:rPr>
              <a:t>meshInfo</a:t>
            </a:r>
            <a:r>
              <a:rPr lang="en-US" sz="1600" dirty="0">
                <a:latin typeface="Courier" pitchFamily="2" charset="0"/>
              </a:rPr>
              <a:t>, </a:t>
            </a:r>
            <a:r>
              <a:rPr lang="en-US" sz="1600" dirty="0" err="1">
                <a:latin typeface="Courier" pitchFamily="2" charset="0"/>
              </a:rPr>
              <a:t>tendencyFields</a:t>
            </a:r>
            <a:r>
              <a:rPr lang="en-US" sz="1600" dirty="0">
                <a:latin typeface="Courier" pitchFamily="2" charset="0"/>
              </a:rPr>
              <a:t>)</a:t>
            </a:r>
          </a:p>
          <a:p>
            <a:endParaRPr lang="en-US" sz="1600" dirty="0">
              <a:latin typeface="Courier" pitchFamily="2" charset="0"/>
            </a:endParaRPr>
          </a:p>
          <a:p>
            <a:r>
              <a:rPr lang="en-US" sz="1600" dirty="0">
                <a:latin typeface="Courier" pitchFamily="2" charset="0"/>
              </a:rPr>
              <a:t>    type(</a:t>
            </a:r>
            <a:r>
              <a:rPr lang="en-US" sz="1600" dirty="0" err="1">
                <a:latin typeface="Courier" pitchFamily="2" charset="0"/>
              </a:rPr>
              <a:t>state_t</a:t>
            </a:r>
            <a:r>
              <a:rPr lang="en-US" sz="1600" dirty="0">
                <a:latin typeface="Courier" pitchFamily="2" charset="0"/>
              </a:rPr>
              <a:t>), intent(in) :: </a:t>
            </a:r>
            <a:r>
              <a:rPr lang="en-US" sz="1600" dirty="0" err="1">
                <a:latin typeface="Courier" pitchFamily="2" charset="0"/>
              </a:rPr>
              <a:t>stateFields</a:t>
            </a:r>
            <a:endParaRPr lang="en-US" sz="1600" dirty="0">
              <a:latin typeface="Courier" pitchFamily="2" charset="0"/>
            </a:endParaRPr>
          </a:p>
          <a:p>
            <a:r>
              <a:rPr lang="en-US" sz="1600" dirty="0">
                <a:latin typeface="Courier" pitchFamily="2" charset="0"/>
                <a:sym typeface="Wingdings" pitchFamily="2" charset="2"/>
              </a:rPr>
              <a:t>    type(</a:t>
            </a:r>
            <a:r>
              <a:rPr lang="en-US" sz="1600" dirty="0" err="1">
                <a:latin typeface="Courier" pitchFamily="2" charset="0"/>
                <a:sym typeface="Wingdings" pitchFamily="2" charset="2"/>
              </a:rPr>
              <a:t>mesh_t</a:t>
            </a:r>
            <a:r>
              <a:rPr lang="en-US" sz="1600" dirty="0">
                <a:latin typeface="Courier" pitchFamily="2" charset="0"/>
                <a:sym typeface="Wingdings" pitchFamily="2" charset="2"/>
              </a:rPr>
              <a:t>), intent(in) :: </a:t>
            </a:r>
            <a:r>
              <a:rPr lang="en-US" sz="1600" dirty="0" err="1">
                <a:latin typeface="Courier" pitchFamily="2" charset="0"/>
                <a:sym typeface="Wingdings" pitchFamily="2" charset="2"/>
              </a:rPr>
              <a:t>meshInfo</a:t>
            </a:r>
            <a:endParaRPr lang="en-US" sz="1600" dirty="0">
              <a:latin typeface="Courier" pitchFamily="2" charset="0"/>
              <a:sym typeface="Wingdings" pitchFamily="2" charset="2"/>
            </a:endParaRPr>
          </a:p>
          <a:p>
            <a:r>
              <a:rPr lang="en-US" sz="1600" dirty="0">
                <a:latin typeface="Courier" pitchFamily="2" charset="0"/>
                <a:sym typeface="Wingdings" pitchFamily="2" charset="2"/>
              </a:rPr>
              <a:t>    type(</a:t>
            </a:r>
            <a:r>
              <a:rPr lang="en-US" sz="1600" dirty="0" err="1">
                <a:latin typeface="Courier" pitchFamily="2" charset="0"/>
                <a:sym typeface="Wingdings" pitchFamily="2" charset="2"/>
              </a:rPr>
              <a:t>tend_t</a:t>
            </a:r>
            <a:r>
              <a:rPr lang="en-US" sz="1600" dirty="0">
                <a:latin typeface="Courier" pitchFamily="2" charset="0"/>
                <a:sym typeface="Wingdings" pitchFamily="2" charset="2"/>
              </a:rPr>
              <a:t>), intent(out) :: </a:t>
            </a:r>
            <a:r>
              <a:rPr lang="en-US" sz="1600" dirty="0" err="1">
                <a:latin typeface="Courier" pitchFamily="2" charset="0"/>
                <a:sym typeface="Wingdings" pitchFamily="2" charset="2"/>
              </a:rPr>
              <a:t>tendencyFields</a:t>
            </a:r>
            <a:endParaRPr lang="en-US" sz="1600" dirty="0">
              <a:latin typeface="Courier" pitchFamily="2" charset="0"/>
              <a:sym typeface="Wingdings" pitchFamily="2" charset="2"/>
            </a:endParaRPr>
          </a:p>
        </p:txBody>
      </p:sp>
      <p:sp>
        <p:nvSpPr>
          <p:cNvPr id="13" name="TextBox 12">
            <a:extLst>
              <a:ext uri="{FF2B5EF4-FFF2-40B4-BE49-F238E27FC236}">
                <a16:creationId xmlns:a16="http://schemas.microsoft.com/office/drawing/2014/main" id="{E1F3BEB7-DC08-E748-9C9F-63105A1BA037}"/>
              </a:ext>
            </a:extLst>
          </p:cNvPr>
          <p:cNvSpPr txBox="1"/>
          <p:nvPr/>
        </p:nvSpPr>
        <p:spPr>
          <a:xfrm>
            <a:off x="416316" y="2378620"/>
            <a:ext cx="8143875" cy="430887"/>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We wanted to be able to write code like this:</a:t>
            </a:r>
            <a:endParaRPr lang="en-US" sz="20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4" name="TextBox 13">
            <a:extLst>
              <a:ext uri="{FF2B5EF4-FFF2-40B4-BE49-F238E27FC236}">
                <a16:creationId xmlns:a16="http://schemas.microsoft.com/office/drawing/2014/main" id="{FB373F19-0FC6-D94B-9929-4A064CB63E69}"/>
              </a:ext>
            </a:extLst>
          </p:cNvPr>
          <p:cNvSpPr txBox="1"/>
          <p:nvPr/>
        </p:nvSpPr>
        <p:spPr>
          <a:xfrm>
            <a:off x="416316" y="4271263"/>
            <a:ext cx="8143875" cy="430887"/>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Where, e.g., </a:t>
            </a:r>
            <a:r>
              <a:rPr lang="en-US" sz="2200" dirty="0" err="1">
                <a:latin typeface="Courier" pitchFamily="2" charset="0"/>
                <a:ea typeface="Helvetica Neue" panose="02000503000000020004" pitchFamily="2" charset="0"/>
                <a:cs typeface="Helvetica Neue" panose="02000503000000020004" pitchFamily="2" charset="0"/>
              </a:rPr>
              <a:t>state_t</a:t>
            </a:r>
            <a:r>
              <a:rPr lang="en-US" sz="2200" dirty="0">
                <a:latin typeface="Helvetica Neue" panose="02000503000000020004" pitchFamily="2" charset="0"/>
                <a:ea typeface="Helvetica Neue" panose="02000503000000020004" pitchFamily="2" charset="0"/>
                <a:cs typeface="Helvetica Neue" panose="02000503000000020004" pitchFamily="2" charset="0"/>
              </a:rPr>
              <a:t> could be defined as:</a:t>
            </a:r>
            <a:endParaRPr lang="en-US" sz="20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 name="Rectangle 14">
            <a:extLst>
              <a:ext uri="{FF2B5EF4-FFF2-40B4-BE49-F238E27FC236}">
                <a16:creationId xmlns:a16="http://schemas.microsoft.com/office/drawing/2014/main" id="{847E4CAF-C80F-CB40-982B-C208CEBD50A0}"/>
              </a:ext>
            </a:extLst>
          </p:cNvPr>
          <p:cNvSpPr>
            <a:spLocks noChangeArrowheads="1"/>
          </p:cNvSpPr>
          <p:nvPr/>
        </p:nvSpPr>
        <p:spPr bwMode="auto">
          <a:xfrm>
            <a:off x="542925" y="4713786"/>
            <a:ext cx="8364618" cy="1615091"/>
          </a:xfrm>
          <a:prstGeom prst="rect">
            <a:avLst/>
          </a:prstGeom>
          <a:solidFill>
            <a:schemeClr val="bg1"/>
          </a:solidFill>
          <a:ln w="9525">
            <a:solidFill>
              <a:srgbClr val="4A7EBB"/>
            </a:solidFill>
            <a:miter lim="800000"/>
            <a:headEnd/>
            <a:tailEnd/>
          </a:ln>
          <a:effectLst>
            <a:outerShdw blurRad="40000" dist="381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6" name="Rectangle 2">
            <a:extLst>
              <a:ext uri="{FF2B5EF4-FFF2-40B4-BE49-F238E27FC236}">
                <a16:creationId xmlns:a16="http://schemas.microsoft.com/office/drawing/2014/main" id="{B940D8D9-CB4A-A74F-9DE0-872FB1208ADE}"/>
              </a:ext>
            </a:extLst>
          </p:cNvPr>
          <p:cNvSpPr>
            <a:spLocks/>
          </p:cNvSpPr>
          <p:nvPr/>
        </p:nvSpPr>
        <p:spPr bwMode="auto">
          <a:xfrm>
            <a:off x="652243" y="4778910"/>
            <a:ext cx="8161166" cy="1549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sz="1600" dirty="0">
                <a:latin typeface="Courier" pitchFamily="2" charset="0"/>
              </a:rPr>
              <a:t>type </a:t>
            </a:r>
            <a:r>
              <a:rPr lang="en-US" sz="1600" dirty="0" err="1">
                <a:latin typeface="Courier" pitchFamily="2" charset="0"/>
              </a:rPr>
              <a:t>state_t</a:t>
            </a:r>
            <a:endParaRPr lang="en-US" sz="1600" dirty="0">
              <a:latin typeface="Courier" pitchFamily="2" charset="0"/>
            </a:endParaRPr>
          </a:p>
          <a:p>
            <a:r>
              <a:rPr lang="en-US" sz="1600" dirty="0">
                <a:latin typeface="Courier" pitchFamily="2" charset="0"/>
              </a:rPr>
              <a:t>    real, dimension(</a:t>
            </a:r>
            <a:r>
              <a:rPr lang="en-US" sz="1600" dirty="0" err="1">
                <a:latin typeface="Courier" pitchFamily="2" charset="0"/>
              </a:rPr>
              <a:t>nVertLevels</a:t>
            </a:r>
            <a:r>
              <a:rPr lang="en-US" sz="1600" dirty="0">
                <a:latin typeface="Courier" pitchFamily="2" charset="0"/>
              </a:rPr>
              <a:t>, </a:t>
            </a:r>
            <a:r>
              <a:rPr lang="en-US" sz="1600" dirty="0" err="1">
                <a:latin typeface="Courier" pitchFamily="2" charset="0"/>
              </a:rPr>
              <a:t>nCells</a:t>
            </a:r>
            <a:r>
              <a:rPr lang="en-US" sz="1600" dirty="0">
                <a:latin typeface="Courier" pitchFamily="2" charset="0"/>
              </a:rPr>
              <a:t>) :: </a:t>
            </a:r>
            <a:r>
              <a:rPr lang="en-US" sz="1600" dirty="0" err="1">
                <a:latin typeface="Courier" pitchFamily="2" charset="0"/>
              </a:rPr>
              <a:t>theta_m</a:t>
            </a:r>
            <a:endParaRPr lang="en-US" sz="1600" dirty="0">
              <a:latin typeface="Courier" pitchFamily="2" charset="0"/>
            </a:endParaRPr>
          </a:p>
          <a:p>
            <a:r>
              <a:rPr lang="en-US" sz="1600" dirty="0">
                <a:latin typeface="Courier" pitchFamily="2" charset="0"/>
                <a:sym typeface="Wingdings" pitchFamily="2" charset="2"/>
              </a:rPr>
              <a:t>    </a:t>
            </a:r>
            <a:r>
              <a:rPr lang="en-US" sz="1600" dirty="0">
                <a:latin typeface="Courier" pitchFamily="2" charset="0"/>
              </a:rPr>
              <a:t>real, dimension(</a:t>
            </a:r>
            <a:r>
              <a:rPr lang="en-US" sz="1600" dirty="0" err="1">
                <a:latin typeface="Courier" pitchFamily="2" charset="0"/>
              </a:rPr>
              <a:t>nVertLevels</a:t>
            </a:r>
            <a:r>
              <a:rPr lang="en-US" sz="1600" dirty="0">
                <a:latin typeface="Courier" pitchFamily="2" charset="0"/>
              </a:rPr>
              <a:t>, </a:t>
            </a:r>
            <a:r>
              <a:rPr lang="en-US" sz="1600" dirty="0" err="1">
                <a:latin typeface="Courier" pitchFamily="2" charset="0"/>
              </a:rPr>
              <a:t>nCells</a:t>
            </a:r>
            <a:r>
              <a:rPr lang="en-US" sz="1600" dirty="0">
                <a:latin typeface="Courier" pitchFamily="2" charset="0"/>
              </a:rPr>
              <a:t>) :: </a:t>
            </a:r>
            <a:r>
              <a:rPr lang="en-US" sz="1600" dirty="0" err="1">
                <a:latin typeface="Courier" pitchFamily="2" charset="0"/>
              </a:rPr>
              <a:t>rho_zz</a:t>
            </a:r>
            <a:endParaRPr lang="en-US" sz="1600" dirty="0">
              <a:latin typeface="Courier" pitchFamily="2" charset="0"/>
            </a:endParaRPr>
          </a:p>
          <a:p>
            <a:r>
              <a:rPr lang="en-US" sz="1600" dirty="0">
                <a:latin typeface="Courier" pitchFamily="2" charset="0"/>
              </a:rPr>
              <a:t>    real, dimension(</a:t>
            </a:r>
            <a:r>
              <a:rPr lang="en-US" sz="1600" dirty="0" err="1">
                <a:latin typeface="Courier" pitchFamily="2" charset="0"/>
              </a:rPr>
              <a:t>nVertLevels</a:t>
            </a:r>
            <a:r>
              <a:rPr lang="en-US" sz="1600" dirty="0">
                <a:latin typeface="Courier" pitchFamily="2" charset="0"/>
              </a:rPr>
              <a:t>, </a:t>
            </a:r>
            <a:r>
              <a:rPr lang="en-US" sz="1600" dirty="0" err="1">
                <a:latin typeface="Courier" pitchFamily="2" charset="0"/>
              </a:rPr>
              <a:t>nEdges</a:t>
            </a:r>
            <a:r>
              <a:rPr lang="en-US" sz="1600" dirty="0">
                <a:latin typeface="Courier" pitchFamily="2" charset="0"/>
              </a:rPr>
              <a:t>) :: u</a:t>
            </a:r>
          </a:p>
          <a:p>
            <a:r>
              <a:rPr lang="en-US" sz="1600" dirty="0">
                <a:latin typeface="Courier" pitchFamily="2" charset="0"/>
                <a:sym typeface="Wingdings" pitchFamily="2" charset="2"/>
              </a:rPr>
              <a:t>    ! ... And so on ...</a:t>
            </a:r>
          </a:p>
          <a:p>
            <a:r>
              <a:rPr lang="en-US" sz="1600" dirty="0">
                <a:latin typeface="Courier" pitchFamily="2" charset="0"/>
                <a:sym typeface="Wingdings" pitchFamily="2" charset="2"/>
              </a:rPr>
              <a:t>end type </a:t>
            </a:r>
            <a:r>
              <a:rPr lang="en-US" sz="1600" dirty="0" err="1">
                <a:latin typeface="Courier" pitchFamily="2" charset="0"/>
                <a:sym typeface="Wingdings" pitchFamily="2" charset="2"/>
              </a:rPr>
              <a:t>state_t</a:t>
            </a:r>
            <a:endParaRPr lang="en-US" sz="1600" dirty="0">
              <a:latin typeface="Courier" pitchFamily="2" charset="0"/>
              <a:sym typeface="Wingdings" pitchFamily="2" charset="2"/>
            </a:endParaRPr>
          </a:p>
        </p:txBody>
      </p:sp>
    </p:spTree>
    <p:extLst>
      <p:ext uri="{BB962C8B-B14F-4D97-AF65-F5344CB8AC3E}">
        <p14:creationId xmlns:p14="http://schemas.microsoft.com/office/powerpoint/2010/main" val="104747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noChangeArrowheads="1"/>
          </p:cNvPicPr>
          <p:nvPr/>
        </p:nvPicPr>
        <p:blipFill>
          <a:blip r:embed="rId3"/>
          <a:srcRect/>
          <a:stretch>
            <a:fillRect/>
          </a:stretch>
        </p:blipFill>
        <p:spPr bwMode="auto">
          <a:xfrm>
            <a:off x="1" y="1"/>
            <a:ext cx="1980924" cy="709560"/>
          </a:xfrm>
          <a:prstGeom prst="rect">
            <a:avLst/>
          </a:prstGeom>
          <a:noFill/>
          <a:ln w="12700" cap="flat">
            <a:noFill/>
            <a:miter lim="800000"/>
            <a:headEnd/>
            <a:tailEnd/>
          </a:ln>
        </p:spPr>
      </p:pic>
      <p:sp>
        <p:nvSpPr>
          <p:cNvPr id="4" name="Slide Number Placeholder 3"/>
          <p:cNvSpPr>
            <a:spLocks noGrp="1"/>
          </p:cNvSpPr>
          <p:nvPr>
            <p:ph type="sldNum" sz="quarter" idx="12"/>
          </p:nvPr>
        </p:nvSpPr>
        <p:spPr/>
        <p:txBody>
          <a:bodyPr/>
          <a:lstStyle/>
          <a:p>
            <a:fld id="{BB0EDAC5-B36E-A046-9D6B-DEE64979627A}" type="slidenum">
              <a:rPr lang="en-US" smtClean="0"/>
              <a:t>13</a:t>
            </a:fld>
            <a:endParaRPr lang="en-US"/>
          </a:p>
        </p:txBody>
      </p:sp>
      <p:sp>
        <p:nvSpPr>
          <p:cNvPr id="12" name="Rectangle 9">
            <a:extLst>
              <a:ext uri="{FF2B5EF4-FFF2-40B4-BE49-F238E27FC236}">
                <a16:creationId xmlns:a16="http://schemas.microsoft.com/office/drawing/2014/main" id="{34C3F0A6-410C-3343-A1F6-0A97F3291B70}"/>
              </a:ext>
            </a:extLst>
          </p:cNvPr>
          <p:cNvSpPr>
            <a:spLocks noChangeArrowheads="1"/>
          </p:cNvSpPr>
          <p:nvPr/>
        </p:nvSpPr>
        <p:spPr bwMode="auto">
          <a:xfrm>
            <a:off x="2076600" y="84408"/>
            <a:ext cx="6830943" cy="720274"/>
          </a:xfrm>
          <a:prstGeom prst="rect">
            <a:avLst/>
          </a:prstGeom>
          <a:noFill/>
          <a:ln w="9525">
            <a:noFill/>
            <a:miter lim="800000"/>
            <a:headEnd/>
            <a:tailEnd/>
          </a:ln>
        </p:spPr>
        <p:txBody>
          <a:bodyPr anchor="ctr">
            <a:prstTxWarp prst="textNoShape">
              <a:avLst/>
            </a:prstTxWarp>
          </a:bodyPr>
          <a:lstStyle/>
          <a:p>
            <a:pPr algn="ctr"/>
            <a:r>
              <a:rPr lang="en-US" sz="3200" dirty="0"/>
              <a:t>MPAS Pools: some history</a:t>
            </a:r>
            <a:endParaRPr lang="en-US" sz="3200" i="1" dirty="0"/>
          </a:p>
        </p:txBody>
      </p:sp>
      <p:sp>
        <p:nvSpPr>
          <p:cNvPr id="17" name="TextBox 16">
            <a:extLst>
              <a:ext uri="{FF2B5EF4-FFF2-40B4-BE49-F238E27FC236}">
                <a16:creationId xmlns:a16="http://schemas.microsoft.com/office/drawing/2014/main" id="{372941F1-7330-8343-BD21-930DF30C7CA6}"/>
              </a:ext>
            </a:extLst>
          </p:cNvPr>
          <p:cNvSpPr txBox="1"/>
          <p:nvPr/>
        </p:nvSpPr>
        <p:spPr>
          <a:xfrm>
            <a:off x="416316" y="993625"/>
            <a:ext cx="8143875" cy="1107996"/>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The problem comes when we have two different MPAS </a:t>
            </a:r>
            <a:r>
              <a:rPr lang="en-US" sz="2200" i="1" dirty="0">
                <a:latin typeface="Helvetica Neue" panose="02000503000000020004" pitchFamily="2" charset="0"/>
                <a:ea typeface="Helvetica Neue" panose="02000503000000020004" pitchFamily="2" charset="0"/>
                <a:cs typeface="Helvetica Neue" panose="02000503000000020004" pitchFamily="2" charset="0"/>
              </a:rPr>
              <a:t>cores</a:t>
            </a:r>
            <a:r>
              <a:rPr lang="en-US" sz="2200" dirty="0">
                <a:latin typeface="Helvetica Neue" panose="02000503000000020004" pitchFamily="2" charset="0"/>
                <a:ea typeface="Helvetica Neue" panose="02000503000000020004" pitchFamily="2" charset="0"/>
                <a:cs typeface="Helvetica Neue" panose="02000503000000020004" pitchFamily="2" charset="0"/>
              </a:rPr>
              <a:t> (e.g., MPAS-Atmosphere and MPAS-Ocean) that need to define the </a:t>
            </a:r>
            <a:r>
              <a:rPr lang="en-US" sz="2200" dirty="0" err="1">
                <a:latin typeface="Courier" pitchFamily="2" charset="0"/>
                <a:ea typeface="Helvetica Neue" panose="02000503000000020004" pitchFamily="2" charset="0"/>
                <a:cs typeface="Helvetica Neue" panose="02000503000000020004" pitchFamily="2" charset="0"/>
              </a:rPr>
              <a:t>state_t</a:t>
            </a:r>
            <a:r>
              <a:rPr lang="en-US" sz="2200" dirty="0">
                <a:latin typeface="Courier" pitchFamily="2" charset="0"/>
                <a:ea typeface="Helvetica Neue" panose="02000503000000020004" pitchFamily="2" charset="0"/>
                <a:cs typeface="Helvetica Neue" panose="02000503000000020004" pitchFamily="2" charset="0"/>
              </a:rPr>
              <a:t> </a:t>
            </a:r>
            <a:r>
              <a:rPr lang="en-US" sz="2200" dirty="0">
                <a:latin typeface="Helvetica Neue" panose="02000503000000020004" pitchFamily="2" charset="0"/>
                <a:ea typeface="Helvetica Neue" panose="02000503000000020004" pitchFamily="2" charset="0"/>
                <a:cs typeface="Helvetica Neue" panose="02000503000000020004" pitchFamily="2" charset="0"/>
              </a:rPr>
              <a:t>type differently</a:t>
            </a:r>
            <a:endParaRPr lang="en-US" sz="20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3" name="TextBox 12">
            <a:extLst>
              <a:ext uri="{FF2B5EF4-FFF2-40B4-BE49-F238E27FC236}">
                <a16:creationId xmlns:a16="http://schemas.microsoft.com/office/drawing/2014/main" id="{E1F3BEB7-DC08-E748-9C9F-63105A1BA037}"/>
              </a:ext>
            </a:extLst>
          </p:cNvPr>
          <p:cNvSpPr txBox="1"/>
          <p:nvPr/>
        </p:nvSpPr>
        <p:spPr>
          <a:xfrm>
            <a:off x="416316" y="2209804"/>
            <a:ext cx="8143875" cy="430887"/>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MPAS-Atmosphere needs this:</a:t>
            </a:r>
            <a:endParaRPr lang="en-US" sz="20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4" name="TextBox 13">
            <a:extLst>
              <a:ext uri="{FF2B5EF4-FFF2-40B4-BE49-F238E27FC236}">
                <a16:creationId xmlns:a16="http://schemas.microsoft.com/office/drawing/2014/main" id="{FB373F19-0FC6-D94B-9929-4A064CB63E69}"/>
              </a:ext>
            </a:extLst>
          </p:cNvPr>
          <p:cNvSpPr txBox="1"/>
          <p:nvPr/>
        </p:nvSpPr>
        <p:spPr>
          <a:xfrm>
            <a:off x="416316" y="4271263"/>
            <a:ext cx="8143875" cy="430887"/>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While MPAS-Ocean needs this:</a:t>
            </a:r>
            <a:endParaRPr lang="en-US" sz="20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 name="Rectangle 14">
            <a:extLst>
              <a:ext uri="{FF2B5EF4-FFF2-40B4-BE49-F238E27FC236}">
                <a16:creationId xmlns:a16="http://schemas.microsoft.com/office/drawing/2014/main" id="{847E4CAF-C80F-CB40-982B-C208CEBD50A0}"/>
              </a:ext>
            </a:extLst>
          </p:cNvPr>
          <p:cNvSpPr>
            <a:spLocks noChangeArrowheads="1"/>
          </p:cNvSpPr>
          <p:nvPr/>
        </p:nvSpPr>
        <p:spPr bwMode="auto">
          <a:xfrm>
            <a:off x="542925" y="4713786"/>
            <a:ext cx="8364618" cy="1615091"/>
          </a:xfrm>
          <a:prstGeom prst="rect">
            <a:avLst/>
          </a:prstGeom>
          <a:solidFill>
            <a:schemeClr val="bg1"/>
          </a:solidFill>
          <a:ln w="9525">
            <a:solidFill>
              <a:srgbClr val="4A7EBB"/>
            </a:solidFill>
            <a:miter lim="800000"/>
            <a:headEnd/>
            <a:tailEnd/>
          </a:ln>
          <a:effectLst>
            <a:outerShdw blurRad="40000" dist="381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6" name="Rectangle 2">
            <a:extLst>
              <a:ext uri="{FF2B5EF4-FFF2-40B4-BE49-F238E27FC236}">
                <a16:creationId xmlns:a16="http://schemas.microsoft.com/office/drawing/2014/main" id="{B940D8D9-CB4A-A74F-9DE0-872FB1208ADE}"/>
              </a:ext>
            </a:extLst>
          </p:cNvPr>
          <p:cNvSpPr>
            <a:spLocks/>
          </p:cNvSpPr>
          <p:nvPr/>
        </p:nvSpPr>
        <p:spPr bwMode="auto">
          <a:xfrm>
            <a:off x="652243" y="4778910"/>
            <a:ext cx="8161166" cy="1549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sz="1600" dirty="0">
                <a:latin typeface="Courier" pitchFamily="2" charset="0"/>
              </a:rPr>
              <a:t>type </a:t>
            </a:r>
            <a:r>
              <a:rPr lang="en-US" sz="1600" dirty="0" err="1">
                <a:latin typeface="Courier" pitchFamily="2" charset="0"/>
              </a:rPr>
              <a:t>state_t</a:t>
            </a:r>
            <a:endParaRPr lang="en-US" sz="1600" dirty="0">
              <a:latin typeface="Courier" pitchFamily="2" charset="0"/>
            </a:endParaRPr>
          </a:p>
          <a:p>
            <a:r>
              <a:rPr lang="en-US" sz="1600" dirty="0">
                <a:latin typeface="Courier" pitchFamily="2" charset="0"/>
              </a:rPr>
              <a:t>    real, dimension(</a:t>
            </a:r>
            <a:r>
              <a:rPr lang="en-US" sz="1600" dirty="0" err="1">
                <a:latin typeface="Courier" pitchFamily="2" charset="0"/>
              </a:rPr>
              <a:t>nVertLevels</a:t>
            </a:r>
            <a:r>
              <a:rPr lang="en-US" sz="1600" dirty="0">
                <a:latin typeface="Courier" pitchFamily="2" charset="0"/>
              </a:rPr>
              <a:t>, </a:t>
            </a:r>
            <a:r>
              <a:rPr lang="en-US" sz="1600" dirty="0" err="1">
                <a:latin typeface="Courier" pitchFamily="2" charset="0"/>
              </a:rPr>
              <a:t>nCells</a:t>
            </a:r>
            <a:r>
              <a:rPr lang="en-US" sz="1600" dirty="0">
                <a:latin typeface="Courier" pitchFamily="2" charset="0"/>
              </a:rPr>
              <a:t>) :: salinity</a:t>
            </a:r>
          </a:p>
          <a:p>
            <a:r>
              <a:rPr lang="en-US" sz="1600" dirty="0">
                <a:latin typeface="Courier" pitchFamily="2" charset="0"/>
                <a:sym typeface="Wingdings" pitchFamily="2" charset="2"/>
              </a:rPr>
              <a:t>    </a:t>
            </a:r>
            <a:r>
              <a:rPr lang="en-US" sz="1600" dirty="0">
                <a:latin typeface="Courier" pitchFamily="2" charset="0"/>
              </a:rPr>
              <a:t>real, dimension(</a:t>
            </a:r>
            <a:r>
              <a:rPr lang="en-US" sz="1600" dirty="0" err="1">
                <a:latin typeface="Courier" pitchFamily="2" charset="0"/>
              </a:rPr>
              <a:t>nCells</a:t>
            </a:r>
            <a:r>
              <a:rPr lang="en-US" sz="1600" dirty="0">
                <a:latin typeface="Courier" pitchFamily="2" charset="0"/>
              </a:rPr>
              <a:t>) :: SSH</a:t>
            </a:r>
          </a:p>
          <a:p>
            <a:r>
              <a:rPr lang="en-US" sz="1600" dirty="0">
                <a:latin typeface="Courier" pitchFamily="2" charset="0"/>
              </a:rPr>
              <a:t>    real, dimension(</a:t>
            </a:r>
            <a:r>
              <a:rPr lang="en-US" sz="1600" dirty="0" err="1">
                <a:latin typeface="Courier" pitchFamily="2" charset="0"/>
              </a:rPr>
              <a:t>nVertLevels</a:t>
            </a:r>
            <a:r>
              <a:rPr lang="en-US" sz="1600" dirty="0">
                <a:latin typeface="Courier" pitchFamily="2" charset="0"/>
              </a:rPr>
              <a:t>, </a:t>
            </a:r>
            <a:r>
              <a:rPr lang="en-US" sz="1600" dirty="0" err="1">
                <a:latin typeface="Courier" pitchFamily="2" charset="0"/>
              </a:rPr>
              <a:t>nCells</a:t>
            </a:r>
            <a:r>
              <a:rPr lang="en-US" sz="1600" dirty="0">
                <a:latin typeface="Courier" pitchFamily="2" charset="0"/>
              </a:rPr>
              <a:t>) :: </a:t>
            </a:r>
            <a:r>
              <a:rPr lang="en-US" sz="1600" dirty="0" err="1">
                <a:latin typeface="Courier" pitchFamily="2" charset="0"/>
              </a:rPr>
              <a:t>layerThickness</a:t>
            </a:r>
            <a:endParaRPr lang="en-US" sz="1600" dirty="0">
              <a:latin typeface="Courier" pitchFamily="2" charset="0"/>
            </a:endParaRPr>
          </a:p>
          <a:p>
            <a:r>
              <a:rPr lang="en-US" sz="1600" dirty="0">
                <a:latin typeface="Courier" pitchFamily="2" charset="0"/>
                <a:sym typeface="Wingdings" pitchFamily="2" charset="2"/>
              </a:rPr>
              <a:t>    ! ... And so on ...</a:t>
            </a:r>
          </a:p>
          <a:p>
            <a:r>
              <a:rPr lang="en-US" sz="1600" dirty="0">
                <a:latin typeface="Courier" pitchFamily="2" charset="0"/>
                <a:sym typeface="Wingdings" pitchFamily="2" charset="2"/>
              </a:rPr>
              <a:t>end type </a:t>
            </a:r>
            <a:r>
              <a:rPr lang="en-US" sz="1600" dirty="0" err="1">
                <a:latin typeface="Courier" pitchFamily="2" charset="0"/>
                <a:sym typeface="Wingdings" pitchFamily="2" charset="2"/>
              </a:rPr>
              <a:t>state_t</a:t>
            </a:r>
            <a:endParaRPr lang="en-US" sz="1600" dirty="0">
              <a:latin typeface="Courier" pitchFamily="2" charset="0"/>
              <a:sym typeface="Wingdings" pitchFamily="2" charset="2"/>
            </a:endParaRPr>
          </a:p>
        </p:txBody>
      </p:sp>
      <p:sp>
        <p:nvSpPr>
          <p:cNvPr id="18" name="Rectangle 17">
            <a:extLst>
              <a:ext uri="{FF2B5EF4-FFF2-40B4-BE49-F238E27FC236}">
                <a16:creationId xmlns:a16="http://schemas.microsoft.com/office/drawing/2014/main" id="{C3C9E5CE-1653-0D4C-AAA6-29AD704593BC}"/>
              </a:ext>
            </a:extLst>
          </p:cNvPr>
          <p:cNvSpPr>
            <a:spLocks noChangeArrowheads="1"/>
          </p:cNvSpPr>
          <p:nvPr/>
        </p:nvSpPr>
        <p:spPr bwMode="auto">
          <a:xfrm>
            <a:off x="542925" y="2629219"/>
            <a:ext cx="8364618" cy="1615091"/>
          </a:xfrm>
          <a:prstGeom prst="rect">
            <a:avLst/>
          </a:prstGeom>
          <a:solidFill>
            <a:schemeClr val="bg1"/>
          </a:solidFill>
          <a:ln w="9525">
            <a:solidFill>
              <a:srgbClr val="4A7EBB"/>
            </a:solidFill>
            <a:miter lim="800000"/>
            <a:headEnd/>
            <a:tailEnd/>
          </a:ln>
          <a:effectLst>
            <a:outerShdw blurRad="40000" dist="381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9" name="Rectangle 2">
            <a:extLst>
              <a:ext uri="{FF2B5EF4-FFF2-40B4-BE49-F238E27FC236}">
                <a16:creationId xmlns:a16="http://schemas.microsoft.com/office/drawing/2014/main" id="{FDF90715-9CB7-7D4E-A4F4-D1FF6C9E166D}"/>
              </a:ext>
            </a:extLst>
          </p:cNvPr>
          <p:cNvSpPr>
            <a:spLocks/>
          </p:cNvSpPr>
          <p:nvPr/>
        </p:nvSpPr>
        <p:spPr bwMode="auto">
          <a:xfrm>
            <a:off x="652243" y="2694343"/>
            <a:ext cx="8161166" cy="1549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sz="1600" dirty="0">
                <a:latin typeface="Courier" pitchFamily="2" charset="0"/>
              </a:rPr>
              <a:t>type </a:t>
            </a:r>
            <a:r>
              <a:rPr lang="en-US" sz="1600" dirty="0" err="1">
                <a:latin typeface="Courier" pitchFamily="2" charset="0"/>
              </a:rPr>
              <a:t>state_t</a:t>
            </a:r>
            <a:endParaRPr lang="en-US" sz="1600" dirty="0">
              <a:latin typeface="Courier" pitchFamily="2" charset="0"/>
            </a:endParaRPr>
          </a:p>
          <a:p>
            <a:r>
              <a:rPr lang="en-US" sz="1600" dirty="0">
                <a:latin typeface="Courier" pitchFamily="2" charset="0"/>
              </a:rPr>
              <a:t>    real, dimension(</a:t>
            </a:r>
            <a:r>
              <a:rPr lang="en-US" sz="1600" dirty="0" err="1">
                <a:latin typeface="Courier" pitchFamily="2" charset="0"/>
              </a:rPr>
              <a:t>nVertLevels</a:t>
            </a:r>
            <a:r>
              <a:rPr lang="en-US" sz="1600" dirty="0">
                <a:latin typeface="Courier" pitchFamily="2" charset="0"/>
              </a:rPr>
              <a:t>, </a:t>
            </a:r>
            <a:r>
              <a:rPr lang="en-US" sz="1600" dirty="0" err="1">
                <a:latin typeface="Courier" pitchFamily="2" charset="0"/>
              </a:rPr>
              <a:t>nCells</a:t>
            </a:r>
            <a:r>
              <a:rPr lang="en-US" sz="1600" dirty="0">
                <a:latin typeface="Courier" pitchFamily="2" charset="0"/>
              </a:rPr>
              <a:t>) :: </a:t>
            </a:r>
            <a:r>
              <a:rPr lang="en-US" sz="1600" dirty="0" err="1">
                <a:latin typeface="Courier" pitchFamily="2" charset="0"/>
              </a:rPr>
              <a:t>theta_m</a:t>
            </a:r>
            <a:endParaRPr lang="en-US" sz="1600" dirty="0">
              <a:latin typeface="Courier" pitchFamily="2" charset="0"/>
            </a:endParaRPr>
          </a:p>
          <a:p>
            <a:r>
              <a:rPr lang="en-US" sz="1600" dirty="0">
                <a:latin typeface="Courier" pitchFamily="2" charset="0"/>
                <a:sym typeface="Wingdings" pitchFamily="2" charset="2"/>
              </a:rPr>
              <a:t>    </a:t>
            </a:r>
            <a:r>
              <a:rPr lang="en-US" sz="1600" dirty="0">
                <a:latin typeface="Courier" pitchFamily="2" charset="0"/>
              </a:rPr>
              <a:t>real, dimension(</a:t>
            </a:r>
            <a:r>
              <a:rPr lang="en-US" sz="1600" dirty="0" err="1">
                <a:latin typeface="Courier" pitchFamily="2" charset="0"/>
              </a:rPr>
              <a:t>nVertLevels</a:t>
            </a:r>
            <a:r>
              <a:rPr lang="en-US" sz="1600" dirty="0">
                <a:latin typeface="Courier" pitchFamily="2" charset="0"/>
              </a:rPr>
              <a:t>, </a:t>
            </a:r>
            <a:r>
              <a:rPr lang="en-US" sz="1600" dirty="0" err="1">
                <a:latin typeface="Courier" pitchFamily="2" charset="0"/>
              </a:rPr>
              <a:t>nCells</a:t>
            </a:r>
            <a:r>
              <a:rPr lang="en-US" sz="1600" dirty="0">
                <a:latin typeface="Courier" pitchFamily="2" charset="0"/>
              </a:rPr>
              <a:t>) :: </a:t>
            </a:r>
            <a:r>
              <a:rPr lang="en-US" sz="1600" dirty="0" err="1">
                <a:latin typeface="Courier" pitchFamily="2" charset="0"/>
              </a:rPr>
              <a:t>rho_zz</a:t>
            </a:r>
            <a:endParaRPr lang="en-US" sz="1600" dirty="0">
              <a:latin typeface="Courier" pitchFamily="2" charset="0"/>
            </a:endParaRPr>
          </a:p>
          <a:p>
            <a:r>
              <a:rPr lang="en-US" sz="1600" dirty="0">
                <a:latin typeface="Courier" pitchFamily="2" charset="0"/>
              </a:rPr>
              <a:t>    real, dimension(</a:t>
            </a:r>
            <a:r>
              <a:rPr lang="en-US" sz="1600" dirty="0" err="1">
                <a:latin typeface="Courier" pitchFamily="2" charset="0"/>
              </a:rPr>
              <a:t>nVertLevels</a:t>
            </a:r>
            <a:r>
              <a:rPr lang="en-US" sz="1600" dirty="0">
                <a:latin typeface="Courier" pitchFamily="2" charset="0"/>
              </a:rPr>
              <a:t>, </a:t>
            </a:r>
            <a:r>
              <a:rPr lang="en-US" sz="1600" dirty="0" err="1">
                <a:latin typeface="Courier" pitchFamily="2" charset="0"/>
              </a:rPr>
              <a:t>nEdges</a:t>
            </a:r>
            <a:r>
              <a:rPr lang="en-US" sz="1600" dirty="0">
                <a:latin typeface="Courier" pitchFamily="2" charset="0"/>
              </a:rPr>
              <a:t>) :: u</a:t>
            </a:r>
          </a:p>
          <a:p>
            <a:r>
              <a:rPr lang="en-US" sz="1600" dirty="0">
                <a:latin typeface="Courier" pitchFamily="2" charset="0"/>
                <a:sym typeface="Wingdings" pitchFamily="2" charset="2"/>
              </a:rPr>
              <a:t>    ! ... And so on ...</a:t>
            </a:r>
          </a:p>
          <a:p>
            <a:r>
              <a:rPr lang="en-US" sz="1600" dirty="0">
                <a:latin typeface="Courier" pitchFamily="2" charset="0"/>
                <a:sym typeface="Wingdings" pitchFamily="2" charset="2"/>
              </a:rPr>
              <a:t>end type </a:t>
            </a:r>
            <a:r>
              <a:rPr lang="en-US" sz="1600" dirty="0" err="1">
                <a:latin typeface="Courier" pitchFamily="2" charset="0"/>
                <a:sym typeface="Wingdings" pitchFamily="2" charset="2"/>
              </a:rPr>
              <a:t>state_t</a:t>
            </a:r>
            <a:endParaRPr lang="en-US" sz="1600" dirty="0">
              <a:latin typeface="Courier" pitchFamily="2" charset="0"/>
              <a:sym typeface="Wingdings" pitchFamily="2" charset="2"/>
            </a:endParaRPr>
          </a:p>
        </p:txBody>
      </p:sp>
    </p:spTree>
    <p:extLst>
      <p:ext uri="{BB962C8B-B14F-4D97-AF65-F5344CB8AC3E}">
        <p14:creationId xmlns:p14="http://schemas.microsoft.com/office/powerpoint/2010/main" val="2594927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noChangeArrowheads="1"/>
          </p:cNvPicPr>
          <p:nvPr/>
        </p:nvPicPr>
        <p:blipFill>
          <a:blip r:embed="rId3"/>
          <a:srcRect/>
          <a:stretch>
            <a:fillRect/>
          </a:stretch>
        </p:blipFill>
        <p:spPr bwMode="auto">
          <a:xfrm>
            <a:off x="1" y="1"/>
            <a:ext cx="1980924" cy="709560"/>
          </a:xfrm>
          <a:prstGeom prst="rect">
            <a:avLst/>
          </a:prstGeom>
          <a:noFill/>
          <a:ln w="12700" cap="flat">
            <a:noFill/>
            <a:miter lim="800000"/>
            <a:headEnd/>
            <a:tailEnd/>
          </a:ln>
        </p:spPr>
      </p:pic>
      <p:sp>
        <p:nvSpPr>
          <p:cNvPr id="4" name="Slide Number Placeholder 3"/>
          <p:cNvSpPr>
            <a:spLocks noGrp="1"/>
          </p:cNvSpPr>
          <p:nvPr>
            <p:ph type="sldNum" sz="quarter" idx="12"/>
          </p:nvPr>
        </p:nvSpPr>
        <p:spPr/>
        <p:txBody>
          <a:bodyPr/>
          <a:lstStyle/>
          <a:p>
            <a:fld id="{BB0EDAC5-B36E-A046-9D6B-DEE64979627A}" type="slidenum">
              <a:rPr lang="en-US" smtClean="0"/>
              <a:t>14</a:t>
            </a:fld>
            <a:endParaRPr lang="en-US"/>
          </a:p>
        </p:txBody>
      </p:sp>
      <p:sp>
        <p:nvSpPr>
          <p:cNvPr id="12" name="Rectangle 9">
            <a:extLst>
              <a:ext uri="{FF2B5EF4-FFF2-40B4-BE49-F238E27FC236}">
                <a16:creationId xmlns:a16="http://schemas.microsoft.com/office/drawing/2014/main" id="{34C3F0A6-410C-3343-A1F6-0A97F3291B70}"/>
              </a:ext>
            </a:extLst>
          </p:cNvPr>
          <p:cNvSpPr>
            <a:spLocks noChangeArrowheads="1"/>
          </p:cNvSpPr>
          <p:nvPr/>
        </p:nvSpPr>
        <p:spPr bwMode="auto">
          <a:xfrm>
            <a:off x="2076600" y="84408"/>
            <a:ext cx="6830943" cy="720274"/>
          </a:xfrm>
          <a:prstGeom prst="rect">
            <a:avLst/>
          </a:prstGeom>
          <a:noFill/>
          <a:ln w="9525">
            <a:noFill/>
            <a:miter lim="800000"/>
            <a:headEnd/>
            <a:tailEnd/>
          </a:ln>
        </p:spPr>
        <p:txBody>
          <a:bodyPr anchor="ctr">
            <a:prstTxWarp prst="textNoShape">
              <a:avLst/>
            </a:prstTxWarp>
          </a:bodyPr>
          <a:lstStyle/>
          <a:p>
            <a:pPr algn="ctr"/>
            <a:r>
              <a:rPr lang="en-US" sz="3200" dirty="0"/>
              <a:t>MPAS Pools: some history</a:t>
            </a:r>
            <a:endParaRPr lang="en-US" sz="3200" i="1" dirty="0"/>
          </a:p>
        </p:txBody>
      </p:sp>
      <p:sp>
        <p:nvSpPr>
          <p:cNvPr id="20" name="Rectangle 19">
            <a:extLst>
              <a:ext uri="{FF2B5EF4-FFF2-40B4-BE49-F238E27FC236}">
                <a16:creationId xmlns:a16="http://schemas.microsoft.com/office/drawing/2014/main" id="{4BB1EE92-0E77-3F40-87B8-CBAF8AFE9299}"/>
              </a:ext>
            </a:extLst>
          </p:cNvPr>
          <p:cNvSpPr>
            <a:spLocks noChangeArrowheads="1"/>
          </p:cNvSpPr>
          <p:nvPr/>
        </p:nvSpPr>
        <p:spPr bwMode="auto">
          <a:xfrm>
            <a:off x="542925" y="1111348"/>
            <a:ext cx="8143875" cy="1786597"/>
          </a:xfrm>
          <a:prstGeom prst="rect">
            <a:avLst/>
          </a:prstGeom>
          <a:solidFill>
            <a:schemeClr val="bg1"/>
          </a:solidFill>
          <a:ln w="9525">
            <a:solidFill>
              <a:srgbClr val="4A7EBB"/>
            </a:solidFill>
            <a:miter lim="800000"/>
            <a:headEnd/>
            <a:tailEnd/>
          </a:ln>
          <a:effectLst>
            <a:outerShdw blurRad="40000" dist="381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21" name="Rectangle 2">
            <a:extLst>
              <a:ext uri="{FF2B5EF4-FFF2-40B4-BE49-F238E27FC236}">
                <a16:creationId xmlns:a16="http://schemas.microsoft.com/office/drawing/2014/main" id="{89B786FE-5294-454C-B692-55F944FADAAF}"/>
              </a:ext>
            </a:extLst>
          </p:cNvPr>
          <p:cNvSpPr>
            <a:spLocks/>
          </p:cNvSpPr>
          <p:nvPr/>
        </p:nvSpPr>
        <p:spPr bwMode="auto">
          <a:xfrm>
            <a:off x="652243" y="1237958"/>
            <a:ext cx="7943117" cy="1378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spcBef>
                <a:spcPts val="775"/>
              </a:spcBef>
              <a:buSzPct val="125000"/>
            </a:pPr>
            <a:r>
              <a:rPr lang="en-US" altLang="en-US" sz="2200" dirty="0">
                <a:solidFill>
                  <a:srgbClr val="1F497D"/>
                </a:solidFill>
                <a:latin typeface="Helvetica Neue" panose="02000503000000020004" pitchFamily="2" charset="0"/>
                <a:sym typeface="Helvetica" pitchFamily="2" charset="0"/>
              </a:rPr>
              <a:t>Our solution to this problem in MPAS was to develop a generic, dynamic data type called a “pool”, which:</a:t>
            </a:r>
          </a:p>
          <a:p>
            <a:pPr marL="342900" indent="-342900" eaLnBrk="1" hangingPunct="1">
              <a:spcBef>
                <a:spcPts val="775"/>
              </a:spcBef>
              <a:buSzPct val="125000"/>
              <a:buFont typeface="Arial" panose="020B0604020202020204" pitchFamily="34" charset="0"/>
              <a:buChar char="•"/>
            </a:pPr>
            <a:r>
              <a:rPr lang="en-US" altLang="en-US" sz="2200" dirty="0">
                <a:solidFill>
                  <a:srgbClr val="1F497D"/>
                </a:solidFill>
                <a:latin typeface="Helvetica Neue" panose="02000503000000020004" pitchFamily="2" charset="0"/>
                <a:sym typeface="Helvetica" pitchFamily="2" charset="0"/>
              </a:rPr>
              <a:t>Can be instantiated multiple times</a:t>
            </a:r>
          </a:p>
          <a:p>
            <a:pPr marL="342900" indent="-342900" eaLnBrk="1" hangingPunct="1">
              <a:spcBef>
                <a:spcPts val="775"/>
              </a:spcBef>
              <a:buSzPct val="125000"/>
              <a:buFont typeface="Arial" panose="020B0604020202020204" pitchFamily="34" charset="0"/>
              <a:buChar char="•"/>
            </a:pPr>
            <a:r>
              <a:rPr lang="en-US" altLang="en-US" sz="2200" dirty="0">
                <a:solidFill>
                  <a:srgbClr val="1F497D"/>
                </a:solidFill>
                <a:latin typeface="Helvetica Neue" panose="02000503000000020004" pitchFamily="2" charset="0"/>
                <a:sym typeface="Helvetica" pitchFamily="2" charset="0"/>
              </a:rPr>
              <a:t>Can have different fields added to each instance</a:t>
            </a:r>
          </a:p>
        </p:txBody>
      </p:sp>
      <p:sp>
        <p:nvSpPr>
          <p:cNvPr id="22" name="TextBox 21">
            <a:extLst>
              <a:ext uri="{FF2B5EF4-FFF2-40B4-BE49-F238E27FC236}">
                <a16:creationId xmlns:a16="http://schemas.microsoft.com/office/drawing/2014/main" id="{064CE61A-C82A-2344-8983-815D3E50A665}"/>
              </a:ext>
            </a:extLst>
          </p:cNvPr>
          <p:cNvSpPr txBox="1"/>
          <p:nvPr/>
        </p:nvSpPr>
        <p:spPr>
          <a:xfrm>
            <a:off x="416316" y="3084288"/>
            <a:ext cx="8143875" cy="430887"/>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Now, we can do something like this:</a:t>
            </a:r>
            <a:endParaRPr lang="en-US" sz="20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3" name="Rectangle 22">
            <a:extLst>
              <a:ext uri="{FF2B5EF4-FFF2-40B4-BE49-F238E27FC236}">
                <a16:creationId xmlns:a16="http://schemas.microsoft.com/office/drawing/2014/main" id="{48E648F1-1312-D742-B553-A0C5F860DE30}"/>
              </a:ext>
            </a:extLst>
          </p:cNvPr>
          <p:cNvSpPr>
            <a:spLocks noChangeArrowheads="1"/>
          </p:cNvSpPr>
          <p:nvPr/>
        </p:nvSpPr>
        <p:spPr bwMode="auto">
          <a:xfrm>
            <a:off x="542925" y="3503703"/>
            <a:ext cx="8364618" cy="1615091"/>
          </a:xfrm>
          <a:prstGeom prst="rect">
            <a:avLst/>
          </a:prstGeom>
          <a:solidFill>
            <a:schemeClr val="bg1"/>
          </a:solidFill>
          <a:ln w="9525">
            <a:solidFill>
              <a:srgbClr val="4A7EBB"/>
            </a:solidFill>
            <a:miter lim="800000"/>
            <a:headEnd/>
            <a:tailEnd/>
          </a:ln>
          <a:effectLst>
            <a:outerShdw blurRad="40000" dist="381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24" name="Rectangle 2">
            <a:extLst>
              <a:ext uri="{FF2B5EF4-FFF2-40B4-BE49-F238E27FC236}">
                <a16:creationId xmlns:a16="http://schemas.microsoft.com/office/drawing/2014/main" id="{F1A30D13-6928-9F4E-92BA-014F2F76B324}"/>
              </a:ext>
            </a:extLst>
          </p:cNvPr>
          <p:cNvSpPr>
            <a:spLocks/>
          </p:cNvSpPr>
          <p:nvPr/>
        </p:nvSpPr>
        <p:spPr bwMode="auto">
          <a:xfrm>
            <a:off x="652243" y="3568827"/>
            <a:ext cx="8161166" cy="1549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sz="1600" dirty="0">
                <a:latin typeface="Courier" pitchFamily="2" charset="0"/>
              </a:rPr>
              <a:t>type(</a:t>
            </a:r>
            <a:r>
              <a:rPr lang="en-US" sz="1600" dirty="0" err="1">
                <a:latin typeface="Courier" pitchFamily="2" charset="0"/>
              </a:rPr>
              <a:t>mpas_pool_type</a:t>
            </a:r>
            <a:r>
              <a:rPr lang="en-US" sz="1600" dirty="0">
                <a:latin typeface="Courier" pitchFamily="2" charset="0"/>
              </a:rPr>
              <a:t>), pointer :: </a:t>
            </a:r>
            <a:r>
              <a:rPr lang="en-US" sz="1600" dirty="0" err="1">
                <a:latin typeface="Courier" pitchFamily="2" charset="0"/>
              </a:rPr>
              <a:t>AtmStatePool</a:t>
            </a:r>
            <a:endParaRPr lang="en-US" sz="1600" dirty="0">
              <a:latin typeface="Courier" pitchFamily="2" charset="0"/>
            </a:endParaRPr>
          </a:p>
          <a:p>
            <a:r>
              <a:rPr lang="en-US" sz="1600" dirty="0">
                <a:latin typeface="Courier" pitchFamily="2" charset="0"/>
              </a:rPr>
              <a:t>type(mpas_field_2d_real_type), pointer :: </a:t>
            </a:r>
            <a:r>
              <a:rPr lang="en-US" sz="1600" dirty="0" err="1">
                <a:latin typeface="Courier" pitchFamily="2" charset="0"/>
              </a:rPr>
              <a:t>theta_m_ptr</a:t>
            </a:r>
            <a:endParaRPr lang="en-US" sz="1600" dirty="0">
              <a:latin typeface="Courier" pitchFamily="2" charset="0"/>
            </a:endParaRPr>
          </a:p>
          <a:p>
            <a:endParaRPr lang="en-US" sz="1600" dirty="0">
              <a:latin typeface="Courier" pitchFamily="2" charset="0"/>
              <a:sym typeface="Wingdings" pitchFamily="2" charset="2"/>
            </a:endParaRPr>
          </a:p>
          <a:p>
            <a:r>
              <a:rPr lang="en-US" sz="1600" dirty="0">
                <a:latin typeface="Courier" pitchFamily="2" charset="0"/>
                <a:sym typeface="Wingdings" pitchFamily="2" charset="2"/>
              </a:rPr>
              <a:t>allocate(</a:t>
            </a:r>
            <a:r>
              <a:rPr lang="en-US" sz="1600" dirty="0" err="1">
                <a:latin typeface="Courier" pitchFamily="2" charset="0"/>
                <a:sym typeface="Wingdings" pitchFamily="2" charset="2"/>
              </a:rPr>
              <a:t>AtmStatePool</a:t>
            </a:r>
            <a:r>
              <a:rPr lang="en-US" sz="1600" dirty="0">
                <a:latin typeface="Courier" pitchFamily="2" charset="0"/>
                <a:sym typeface="Wingdings" pitchFamily="2" charset="2"/>
              </a:rPr>
              <a:t>)</a:t>
            </a:r>
          </a:p>
          <a:p>
            <a:endParaRPr lang="en-US" sz="1600" dirty="0">
              <a:latin typeface="Courier" pitchFamily="2" charset="0"/>
              <a:sym typeface="Wingdings" pitchFamily="2" charset="2"/>
            </a:endParaRPr>
          </a:p>
          <a:p>
            <a:r>
              <a:rPr lang="en-US" sz="1600" dirty="0">
                <a:latin typeface="Courier" pitchFamily="2" charset="0"/>
                <a:sym typeface="Wingdings" pitchFamily="2" charset="2"/>
              </a:rPr>
              <a:t>call </a:t>
            </a:r>
            <a:r>
              <a:rPr lang="en-US" sz="1600" dirty="0" err="1">
                <a:latin typeface="Courier" pitchFamily="2" charset="0"/>
                <a:sym typeface="Wingdings" pitchFamily="2" charset="2"/>
              </a:rPr>
              <a:t>mpas_pool_add_field</a:t>
            </a:r>
            <a:r>
              <a:rPr lang="en-US" sz="1600" dirty="0">
                <a:latin typeface="Courier" pitchFamily="2" charset="0"/>
                <a:sym typeface="Wingdings" pitchFamily="2" charset="2"/>
              </a:rPr>
              <a:t>(</a:t>
            </a:r>
            <a:r>
              <a:rPr lang="en-US" sz="1600" dirty="0" err="1">
                <a:latin typeface="Courier" pitchFamily="2" charset="0"/>
                <a:sym typeface="Wingdings" pitchFamily="2" charset="2"/>
              </a:rPr>
              <a:t>AtmStatePool</a:t>
            </a:r>
            <a:r>
              <a:rPr lang="en-US" sz="1600" dirty="0">
                <a:latin typeface="Courier" pitchFamily="2" charset="0"/>
                <a:sym typeface="Wingdings" pitchFamily="2" charset="2"/>
              </a:rPr>
              <a:t>, ‘</a:t>
            </a:r>
            <a:r>
              <a:rPr lang="en-US" sz="1600" dirty="0" err="1">
                <a:latin typeface="Courier" pitchFamily="2" charset="0"/>
                <a:sym typeface="Wingdings" pitchFamily="2" charset="2"/>
              </a:rPr>
              <a:t>theta_m</a:t>
            </a:r>
            <a:r>
              <a:rPr lang="en-US" sz="1600" dirty="0">
                <a:latin typeface="Courier" pitchFamily="2" charset="0"/>
                <a:sym typeface="Wingdings" pitchFamily="2" charset="2"/>
              </a:rPr>
              <a:t>’, </a:t>
            </a:r>
            <a:r>
              <a:rPr lang="en-US" sz="1600" dirty="0" err="1">
                <a:latin typeface="Courier" pitchFamily="2" charset="0"/>
                <a:sym typeface="Wingdings" pitchFamily="2" charset="2"/>
              </a:rPr>
              <a:t>theta_m_ptr</a:t>
            </a:r>
            <a:r>
              <a:rPr lang="en-US" sz="1600" dirty="0">
                <a:latin typeface="Courier" pitchFamily="2" charset="0"/>
                <a:sym typeface="Wingdings" pitchFamily="2" charset="2"/>
              </a:rPr>
              <a:t>)</a:t>
            </a:r>
          </a:p>
        </p:txBody>
      </p:sp>
      <p:sp>
        <p:nvSpPr>
          <p:cNvPr id="25" name="TextBox 24">
            <a:extLst>
              <a:ext uri="{FF2B5EF4-FFF2-40B4-BE49-F238E27FC236}">
                <a16:creationId xmlns:a16="http://schemas.microsoft.com/office/drawing/2014/main" id="{64C3A9E6-45ED-6D48-A432-4A9E9DE417B5}"/>
              </a:ext>
            </a:extLst>
          </p:cNvPr>
          <p:cNvSpPr txBox="1"/>
          <p:nvPr/>
        </p:nvSpPr>
        <p:spPr>
          <a:xfrm>
            <a:off x="1708308" y="5383199"/>
            <a:ext cx="5559889" cy="830997"/>
          </a:xfrm>
          <a:prstGeom prst="rect">
            <a:avLst/>
          </a:prstGeom>
          <a:noFill/>
        </p:spPr>
        <p:txBody>
          <a:bodyPr wrap="square" rtlCol="0">
            <a:spAutoFit/>
          </a:bodyPr>
          <a:lstStyle/>
          <a:p>
            <a:pPr algn="ctr"/>
            <a:r>
              <a:rPr lang="en-US" sz="1600" i="1" dirty="0">
                <a:latin typeface="Helvetica Neue" panose="02000503000000020004" pitchFamily="2" charset="0"/>
                <a:ea typeface="Helvetica Neue" panose="02000503000000020004" pitchFamily="2" charset="0"/>
                <a:cs typeface="Helvetica Neue" panose="02000503000000020004" pitchFamily="2" charset="0"/>
              </a:rPr>
              <a:t>Note: the exact type names above don’t match the actual MPAS code… I just used names that are closer to what we probably should have chosen in the first place…</a:t>
            </a:r>
          </a:p>
        </p:txBody>
      </p:sp>
    </p:spTree>
    <p:extLst>
      <p:ext uri="{BB962C8B-B14F-4D97-AF65-F5344CB8AC3E}">
        <p14:creationId xmlns:p14="http://schemas.microsoft.com/office/powerpoint/2010/main" val="250376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noChangeArrowheads="1"/>
          </p:cNvPicPr>
          <p:nvPr/>
        </p:nvPicPr>
        <p:blipFill>
          <a:blip r:embed="rId3"/>
          <a:srcRect/>
          <a:stretch>
            <a:fillRect/>
          </a:stretch>
        </p:blipFill>
        <p:spPr bwMode="auto">
          <a:xfrm>
            <a:off x="1" y="1"/>
            <a:ext cx="1980924" cy="709560"/>
          </a:xfrm>
          <a:prstGeom prst="rect">
            <a:avLst/>
          </a:prstGeom>
          <a:noFill/>
          <a:ln w="12700" cap="flat">
            <a:noFill/>
            <a:miter lim="800000"/>
            <a:headEnd/>
            <a:tailEnd/>
          </a:ln>
        </p:spPr>
      </p:pic>
      <p:sp>
        <p:nvSpPr>
          <p:cNvPr id="4" name="Slide Number Placeholder 3"/>
          <p:cNvSpPr>
            <a:spLocks noGrp="1"/>
          </p:cNvSpPr>
          <p:nvPr>
            <p:ph type="sldNum" sz="quarter" idx="12"/>
          </p:nvPr>
        </p:nvSpPr>
        <p:spPr/>
        <p:txBody>
          <a:bodyPr/>
          <a:lstStyle/>
          <a:p>
            <a:fld id="{BB0EDAC5-B36E-A046-9D6B-DEE64979627A}" type="slidenum">
              <a:rPr lang="en-US" smtClean="0"/>
              <a:t>15</a:t>
            </a:fld>
            <a:endParaRPr lang="en-US"/>
          </a:p>
        </p:txBody>
      </p:sp>
      <p:sp>
        <p:nvSpPr>
          <p:cNvPr id="12" name="Rectangle 9">
            <a:extLst>
              <a:ext uri="{FF2B5EF4-FFF2-40B4-BE49-F238E27FC236}">
                <a16:creationId xmlns:a16="http://schemas.microsoft.com/office/drawing/2014/main" id="{34C3F0A6-410C-3343-A1F6-0A97F3291B70}"/>
              </a:ext>
            </a:extLst>
          </p:cNvPr>
          <p:cNvSpPr>
            <a:spLocks noChangeArrowheads="1"/>
          </p:cNvSpPr>
          <p:nvPr/>
        </p:nvSpPr>
        <p:spPr bwMode="auto">
          <a:xfrm>
            <a:off x="2076600" y="84408"/>
            <a:ext cx="6830943" cy="720274"/>
          </a:xfrm>
          <a:prstGeom prst="rect">
            <a:avLst/>
          </a:prstGeom>
          <a:noFill/>
          <a:ln w="9525">
            <a:noFill/>
            <a:miter lim="800000"/>
            <a:headEnd/>
            <a:tailEnd/>
          </a:ln>
        </p:spPr>
        <p:txBody>
          <a:bodyPr anchor="ctr">
            <a:prstTxWarp prst="textNoShape">
              <a:avLst/>
            </a:prstTxWarp>
          </a:bodyPr>
          <a:lstStyle/>
          <a:p>
            <a:pPr algn="ctr"/>
            <a:r>
              <a:rPr lang="en-US" sz="3200" dirty="0"/>
              <a:t>MPAS Pools</a:t>
            </a:r>
            <a:endParaRPr lang="en-US" sz="3200" i="1" dirty="0"/>
          </a:p>
        </p:txBody>
      </p:sp>
      <p:sp>
        <p:nvSpPr>
          <p:cNvPr id="22" name="TextBox 21">
            <a:extLst>
              <a:ext uri="{FF2B5EF4-FFF2-40B4-BE49-F238E27FC236}">
                <a16:creationId xmlns:a16="http://schemas.microsoft.com/office/drawing/2014/main" id="{064CE61A-C82A-2344-8983-815D3E50A665}"/>
              </a:ext>
            </a:extLst>
          </p:cNvPr>
          <p:cNvSpPr txBox="1"/>
          <p:nvPr/>
        </p:nvSpPr>
        <p:spPr>
          <a:xfrm>
            <a:off x="416316" y="1100743"/>
            <a:ext cx="8143875" cy="430887"/>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Whereas before we could access members of types like this:</a:t>
            </a:r>
            <a:endParaRPr lang="en-US" sz="20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3" name="Rectangle 22">
            <a:extLst>
              <a:ext uri="{FF2B5EF4-FFF2-40B4-BE49-F238E27FC236}">
                <a16:creationId xmlns:a16="http://schemas.microsoft.com/office/drawing/2014/main" id="{48E648F1-1312-D742-B553-A0C5F860DE30}"/>
              </a:ext>
            </a:extLst>
          </p:cNvPr>
          <p:cNvSpPr>
            <a:spLocks noChangeArrowheads="1"/>
          </p:cNvSpPr>
          <p:nvPr/>
        </p:nvSpPr>
        <p:spPr bwMode="auto">
          <a:xfrm>
            <a:off x="542925" y="1520159"/>
            <a:ext cx="8364618" cy="941688"/>
          </a:xfrm>
          <a:prstGeom prst="rect">
            <a:avLst/>
          </a:prstGeom>
          <a:solidFill>
            <a:schemeClr val="bg1"/>
          </a:solidFill>
          <a:ln w="9525">
            <a:solidFill>
              <a:srgbClr val="4A7EBB"/>
            </a:solidFill>
            <a:miter lim="800000"/>
            <a:headEnd/>
            <a:tailEnd/>
          </a:ln>
          <a:effectLst>
            <a:outerShdw blurRad="40000" dist="381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24" name="Rectangle 2">
            <a:extLst>
              <a:ext uri="{FF2B5EF4-FFF2-40B4-BE49-F238E27FC236}">
                <a16:creationId xmlns:a16="http://schemas.microsoft.com/office/drawing/2014/main" id="{F1A30D13-6928-9F4E-92BA-014F2F76B324}"/>
              </a:ext>
            </a:extLst>
          </p:cNvPr>
          <p:cNvSpPr>
            <a:spLocks/>
          </p:cNvSpPr>
          <p:nvPr/>
        </p:nvSpPr>
        <p:spPr bwMode="auto">
          <a:xfrm>
            <a:off x="652243" y="1585283"/>
            <a:ext cx="8161166" cy="97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sz="1600" dirty="0">
                <a:latin typeface="Courier" pitchFamily="2" charset="0"/>
              </a:rPr>
              <a:t>type(</a:t>
            </a:r>
            <a:r>
              <a:rPr lang="en-US" sz="1600" dirty="0" err="1">
                <a:latin typeface="Courier" pitchFamily="2" charset="0"/>
              </a:rPr>
              <a:t>state_t</a:t>
            </a:r>
            <a:r>
              <a:rPr lang="en-US" sz="1600" dirty="0">
                <a:latin typeface="Courier" pitchFamily="2" charset="0"/>
              </a:rPr>
              <a:t>) :: State</a:t>
            </a:r>
          </a:p>
          <a:p>
            <a:endParaRPr lang="en-US" sz="1600" dirty="0">
              <a:latin typeface="Courier" pitchFamily="2" charset="0"/>
            </a:endParaRPr>
          </a:p>
          <a:p>
            <a:r>
              <a:rPr lang="en-US" sz="1600" dirty="0">
                <a:latin typeface="Courier" pitchFamily="2" charset="0"/>
              </a:rPr>
              <a:t>write(0,*) </a:t>
            </a:r>
            <a:r>
              <a:rPr lang="en-US" sz="1600" dirty="0" err="1">
                <a:latin typeface="Courier" pitchFamily="2" charset="0"/>
              </a:rPr>
              <a:t>maxval</a:t>
            </a:r>
            <a:r>
              <a:rPr lang="en-US" sz="1600" dirty="0">
                <a:latin typeface="Courier" pitchFamily="2" charset="0"/>
              </a:rPr>
              <a:t>(State % </a:t>
            </a:r>
            <a:r>
              <a:rPr lang="en-US" sz="1600" dirty="0" err="1">
                <a:latin typeface="Courier" pitchFamily="2" charset="0"/>
              </a:rPr>
              <a:t>theta_m</a:t>
            </a:r>
            <a:r>
              <a:rPr lang="en-US" sz="1600" dirty="0">
                <a:latin typeface="Courier" pitchFamily="2" charset="0"/>
              </a:rPr>
              <a:t>)</a:t>
            </a:r>
          </a:p>
        </p:txBody>
      </p:sp>
      <p:sp>
        <p:nvSpPr>
          <p:cNvPr id="11" name="TextBox 10">
            <a:extLst>
              <a:ext uri="{FF2B5EF4-FFF2-40B4-BE49-F238E27FC236}">
                <a16:creationId xmlns:a16="http://schemas.microsoft.com/office/drawing/2014/main" id="{DFBC9F96-E9BE-EA41-98BB-E72B7DF8F095}"/>
              </a:ext>
            </a:extLst>
          </p:cNvPr>
          <p:cNvSpPr txBox="1"/>
          <p:nvPr/>
        </p:nvSpPr>
        <p:spPr>
          <a:xfrm>
            <a:off x="416316" y="2853238"/>
            <a:ext cx="8143875" cy="430887"/>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We now have to access members of pools like this:</a:t>
            </a:r>
            <a:endParaRPr lang="en-US" sz="20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3" name="Rectangle 12">
            <a:extLst>
              <a:ext uri="{FF2B5EF4-FFF2-40B4-BE49-F238E27FC236}">
                <a16:creationId xmlns:a16="http://schemas.microsoft.com/office/drawing/2014/main" id="{4593BA61-D0DA-BC49-A47A-5B073004B4D5}"/>
              </a:ext>
            </a:extLst>
          </p:cNvPr>
          <p:cNvSpPr>
            <a:spLocks noChangeArrowheads="1"/>
          </p:cNvSpPr>
          <p:nvPr/>
        </p:nvSpPr>
        <p:spPr bwMode="auto">
          <a:xfrm>
            <a:off x="542925" y="3272654"/>
            <a:ext cx="8364618" cy="1960528"/>
          </a:xfrm>
          <a:prstGeom prst="rect">
            <a:avLst/>
          </a:prstGeom>
          <a:solidFill>
            <a:schemeClr val="bg1"/>
          </a:solidFill>
          <a:ln w="9525">
            <a:solidFill>
              <a:srgbClr val="4A7EBB"/>
            </a:solidFill>
            <a:miter lim="800000"/>
            <a:headEnd/>
            <a:tailEnd/>
          </a:ln>
          <a:effectLst>
            <a:outerShdw blurRad="40000" dist="381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4" name="Rectangle 2">
            <a:extLst>
              <a:ext uri="{FF2B5EF4-FFF2-40B4-BE49-F238E27FC236}">
                <a16:creationId xmlns:a16="http://schemas.microsoft.com/office/drawing/2014/main" id="{CF418627-C4C1-574D-8685-436DB3E3D916}"/>
              </a:ext>
            </a:extLst>
          </p:cNvPr>
          <p:cNvSpPr>
            <a:spLocks/>
          </p:cNvSpPr>
          <p:nvPr/>
        </p:nvSpPr>
        <p:spPr bwMode="auto">
          <a:xfrm>
            <a:off x="652243" y="3365913"/>
            <a:ext cx="8161166" cy="168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sz="1600" dirty="0">
                <a:latin typeface="Courier" pitchFamily="2" charset="0"/>
              </a:rPr>
              <a:t>type(</a:t>
            </a:r>
            <a:r>
              <a:rPr lang="en-US" sz="1600" dirty="0" err="1">
                <a:latin typeface="Courier" pitchFamily="2" charset="0"/>
              </a:rPr>
              <a:t>mpas_pool_type</a:t>
            </a:r>
            <a:r>
              <a:rPr lang="en-US" sz="1600" dirty="0">
                <a:latin typeface="Courier" pitchFamily="2" charset="0"/>
              </a:rPr>
              <a:t>) :: State</a:t>
            </a:r>
          </a:p>
          <a:p>
            <a:endParaRPr lang="en-US" sz="1600" dirty="0">
              <a:latin typeface="Courier" pitchFamily="2" charset="0"/>
            </a:endParaRPr>
          </a:p>
          <a:p>
            <a:r>
              <a:rPr lang="en-US" sz="1600" dirty="0">
                <a:latin typeface="Courier" pitchFamily="2" charset="0"/>
              </a:rPr>
              <a:t>real, dimension(:,:), pointer :: </a:t>
            </a:r>
            <a:r>
              <a:rPr lang="en-US" sz="1600" dirty="0" err="1">
                <a:latin typeface="Courier" pitchFamily="2" charset="0"/>
              </a:rPr>
              <a:t>theta_m_ptr</a:t>
            </a:r>
            <a:endParaRPr lang="en-US" sz="1600" dirty="0">
              <a:latin typeface="Courier" pitchFamily="2" charset="0"/>
            </a:endParaRPr>
          </a:p>
          <a:p>
            <a:endParaRPr lang="en-US" sz="1600" dirty="0">
              <a:latin typeface="Courier" pitchFamily="2" charset="0"/>
            </a:endParaRPr>
          </a:p>
          <a:p>
            <a:r>
              <a:rPr lang="en-US" sz="1600" dirty="0">
                <a:latin typeface="Courier" pitchFamily="2" charset="0"/>
              </a:rPr>
              <a:t>call </a:t>
            </a:r>
            <a:r>
              <a:rPr lang="en-US" sz="1600" dirty="0" err="1">
                <a:latin typeface="Courier" pitchFamily="2" charset="0"/>
              </a:rPr>
              <a:t>mpas_pool_get_array</a:t>
            </a:r>
            <a:r>
              <a:rPr lang="en-US" sz="1600" dirty="0">
                <a:latin typeface="Courier" pitchFamily="2" charset="0"/>
              </a:rPr>
              <a:t>(State, ‘</a:t>
            </a:r>
            <a:r>
              <a:rPr lang="en-US" sz="1600" dirty="0" err="1">
                <a:latin typeface="Courier" pitchFamily="2" charset="0"/>
              </a:rPr>
              <a:t>theta_m</a:t>
            </a:r>
            <a:r>
              <a:rPr lang="en-US" sz="1600" dirty="0">
                <a:latin typeface="Courier" pitchFamily="2" charset="0"/>
              </a:rPr>
              <a:t>’, </a:t>
            </a:r>
            <a:r>
              <a:rPr lang="en-US" sz="1600" dirty="0" err="1">
                <a:latin typeface="Courier" pitchFamily="2" charset="0"/>
              </a:rPr>
              <a:t>theta_m_ptr</a:t>
            </a:r>
            <a:r>
              <a:rPr lang="en-US" sz="1600" dirty="0">
                <a:latin typeface="Courier" pitchFamily="2" charset="0"/>
              </a:rPr>
              <a:t>)</a:t>
            </a:r>
          </a:p>
          <a:p>
            <a:endParaRPr lang="en-US" sz="1600" dirty="0">
              <a:latin typeface="Courier" pitchFamily="2" charset="0"/>
            </a:endParaRPr>
          </a:p>
          <a:p>
            <a:r>
              <a:rPr lang="en-US" sz="1600" dirty="0">
                <a:latin typeface="Courier" pitchFamily="2" charset="0"/>
              </a:rPr>
              <a:t>write(0,*) </a:t>
            </a:r>
            <a:r>
              <a:rPr lang="en-US" sz="1600" dirty="0" err="1">
                <a:latin typeface="Courier" pitchFamily="2" charset="0"/>
              </a:rPr>
              <a:t>maxval</a:t>
            </a:r>
            <a:r>
              <a:rPr lang="en-US" sz="1600" dirty="0">
                <a:latin typeface="Courier" pitchFamily="2" charset="0"/>
              </a:rPr>
              <a:t>(</a:t>
            </a:r>
            <a:r>
              <a:rPr lang="en-US" sz="1600" dirty="0" err="1">
                <a:latin typeface="Courier" pitchFamily="2" charset="0"/>
              </a:rPr>
              <a:t>theta_m_ptr</a:t>
            </a:r>
            <a:r>
              <a:rPr lang="en-US" sz="1600" dirty="0">
                <a:latin typeface="Courier" pitchFamily="2" charset="0"/>
              </a:rPr>
              <a:t>)</a:t>
            </a:r>
          </a:p>
        </p:txBody>
      </p:sp>
      <p:sp>
        <p:nvSpPr>
          <p:cNvPr id="15" name="Rectangle 14">
            <a:extLst>
              <a:ext uri="{FF2B5EF4-FFF2-40B4-BE49-F238E27FC236}">
                <a16:creationId xmlns:a16="http://schemas.microsoft.com/office/drawing/2014/main" id="{8E16B9E8-E0C5-1B45-A2D4-F5B7E918FE74}"/>
              </a:ext>
            </a:extLst>
          </p:cNvPr>
          <p:cNvSpPr>
            <a:spLocks noChangeArrowheads="1"/>
          </p:cNvSpPr>
          <p:nvPr/>
        </p:nvSpPr>
        <p:spPr bwMode="auto">
          <a:xfrm>
            <a:off x="553387" y="5405745"/>
            <a:ext cx="8143875" cy="881828"/>
          </a:xfrm>
          <a:prstGeom prst="rect">
            <a:avLst/>
          </a:prstGeom>
          <a:solidFill>
            <a:schemeClr val="bg1"/>
          </a:solidFill>
          <a:ln w="9525">
            <a:solidFill>
              <a:srgbClr val="4A7EBB"/>
            </a:solidFill>
            <a:miter lim="800000"/>
            <a:headEnd/>
            <a:tailEnd/>
          </a:ln>
          <a:effectLst>
            <a:outerShdw blurRad="40000" dist="381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6" name="Rectangle 2">
            <a:extLst>
              <a:ext uri="{FF2B5EF4-FFF2-40B4-BE49-F238E27FC236}">
                <a16:creationId xmlns:a16="http://schemas.microsoft.com/office/drawing/2014/main" id="{FD82E1E9-B96E-4A4D-B35D-1F8ECF56A7B2}"/>
              </a:ext>
            </a:extLst>
          </p:cNvPr>
          <p:cNvSpPr>
            <a:spLocks/>
          </p:cNvSpPr>
          <p:nvPr/>
        </p:nvSpPr>
        <p:spPr bwMode="auto">
          <a:xfrm>
            <a:off x="662705" y="5532354"/>
            <a:ext cx="7943117" cy="755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spcBef>
                <a:spcPts val="775"/>
              </a:spcBef>
              <a:buSzPct val="125000"/>
            </a:pPr>
            <a:r>
              <a:rPr lang="en-US" altLang="en-US" sz="2000" dirty="0">
                <a:solidFill>
                  <a:srgbClr val="1F497D"/>
                </a:solidFill>
                <a:latin typeface="Helvetica Neue" panose="02000503000000020004" pitchFamily="2" charset="0"/>
                <a:sym typeface="Helvetica" pitchFamily="2" charset="0"/>
              </a:rPr>
              <a:t>Pools are a little more cumbersome to use, but they allow us to write rich infrastructure to perform operations on entire groups of fields!</a:t>
            </a:r>
          </a:p>
        </p:txBody>
      </p:sp>
    </p:spTree>
    <p:extLst>
      <p:ext uri="{BB962C8B-B14F-4D97-AF65-F5344CB8AC3E}">
        <p14:creationId xmlns:p14="http://schemas.microsoft.com/office/powerpoint/2010/main" val="26754942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noChangeArrowheads="1"/>
          </p:cNvPicPr>
          <p:nvPr/>
        </p:nvPicPr>
        <p:blipFill>
          <a:blip r:embed="rId3"/>
          <a:srcRect/>
          <a:stretch>
            <a:fillRect/>
          </a:stretch>
        </p:blipFill>
        <p:spPr bwMode="auto">
          <a:xfrm>
            <a:off x="1" y="1"/>
            <a:ext cx="1980924" cy="709560"/>
          </a:xfrm>
          <a:prstGeom prst="rect">
            <a:avLst/>
          </a:prstGeom>
          <a:noFill/>
          <a:ln w="12700" cap="flat">
            <a:noFill/>
            <a:miter lim="800000"/>
            <a:headEnd/>
            <a:tailEnd/>
          </a:ln>
        </p:spPr>
      </p:pic>
      <p:sp>
        <p:nvSpPr>
          <p:cNvPr id="4" name="Slide Number Placeholder 3"/>
          <p:cNvSpPr>
            <a:spLocks noGrp="1"/>
          </p:cNvSpPr>
          <p:nvPr>
            <p:ph type="sldNum" sz="quarter" idx="12"/>
          </p:nvPr>
        </p:nvSpPr>
        <p:spPr/>
        <p:txBody>
          <a:bodyPr/>
          <a:lstStyle/>
          <a:p>
            <a:fld id="{BB0EDAC5-B36E-A046-9D6B-DEE64979627A}" type="slidenum">
              <a:rPr lang="en-US" smtClean="0"/>
              <a:t>16</a:t>
            </a:fld>
            <a:endParaRPr lang="en-US"/>
          </a:p>
        </p:txBody>
      </p:sp>
      <p:sp>
        <p:nvSpPr>
          <p:cNvPr id="12" name="Rectangle 9">
            <a:extLst>
              <a:ext uri="{FF2B5EF4-FFF2-40B4-BE49-F238E27FC236}">
                <a16:creationId xmlns:a16="http://schemas.microsoft.com/office/drawing/2014/main" id="{34C3F0A6-410C-3343-A1F6-0A97F3291B70}"/>
              </a:ext>
            </a:extLst>
          </p:cNvPr>
          <p:cNvSpPr>
            <a:spLocks noChangeArrowheads="1"/>
          </p:cNvSpPr>
          <p:nvPr/>
        </p:nvSpPr>
        <p:spPr bwMode="auto">
          <a:xfrm>
            <a:off x="2076600" y="84408"/>
            <a:ext cx="6830943" cy="720274"/>
          </a:xfrm>
          <a:prstGeom prst="rect">
            <a:avLst/>
          </a:prstGeom>
          <a:noFill/>
          <a:ln w="9525">
            <a:noFill/>
            <a:miter lim="800000"/>
            <a:headEnd/>
            <a:tailEnd/>
          </a:ln>
        </p:spPr>
        <p:txBody>
          <a:bodyPr anchor="ctr">
            <a:prstTxWarp prst="textNoShape">
              <a:avLst/>
            </a:prstTxWarp>
          </a:bodyPr>
          <a:lstStyle/>
          <a:p>
            <a:pPr algn="ctr"/>
            <a:r>
              <a:rPr lang="en-US" sz="3200" dirty="0"/>
              <a:t>MPAS Pools</a:t>
            </a:r>
            <a:endParaRPr lang="en-US" sz="3200" i="1" dirty="0"/>
          </a:p>
        </p:txBody>
      </p:sp>
      <p:sp>
        <p:nvSpPr>
          <p:cNvPr id="22" name="TextBox 21">
            <a:extLst>
              <a:ext uri="{FF2B5EF4-FFF2-40B4-BE49-F238E27FC236}">
                <a16:creationId xmlns:a16="http://schemas.microsoft.com/office/drawing/2014/main" id="{064CE61A-C82A-2344-8983-815D3E50A665}"/>
              </a:ext>
            </a:extLst>
          </p:cNvPr>
          <p:cNvSpPr txBox="1"/>
          <p:nvPr/>
        </p:nvSpPr>
        <p:spPr>
          <a:xfrm>
            <a:off x="416316" y="984993"/>
            <a:ext cx="8143875" cy="1107996"/>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Using </a:t>
            </a:r>
            <a:r>
              <a:rPr lang="en-US" sz="2200" dirty="0" err="1">
                <a:latin typeface="Courier New" panose="02070309020205020404" pitchFamily="49" charset="0"/>
                <a:ea typeface="Helvetica Neue" panose="02000503000000020004" pitchFamily="2" charset="0"/>
                <a:cs typeface="Courier New" panose="02070309020205020404" pitchFamily="49" charset="0"/>
              </a:rPr>
              <a:t>mpas_pool_get</a:t>
            </a:r>
            <a:r>
              <a:rPr lang="en-US" sz="2200" dirty="0">
                <a:latin typeface="Courier New" panose="02070309020205020404" pitchFamily="49" charset="0"/>
                <a:ea typeface="Helvetica Neue" panose="02000503000000020004" pitchFamily="2" charset="0"/>
                <a:cs typeface="Courier New" panose="02070309020205020404" pitchFamily="49" charset="0"/>
              </a:rPr>
              <a:t>_*</a:t>
            </a:r>
            <a:r>
              <a:rPr lang="en-US" sz="2200" dirty="0">
                <a:latin typeface="Helvetica Neue" panose="02000503000000020004" pitchFamily="2" charset="0"/>
                <a:ea typeface="Helvetica Neue" panose="02000503000000020004" pitchFamily="2" charset="0"/>
                <a:cs typeface="Helvetica Neue" panose="02000503000000020004" pitchFamily="2" charset="0"/>
              </a:rPr>
              <a:t> routines, we can access the dimensions, fields, and </a:t>
            </a:r>
            <a:r>
              <a:rPr lang="en-US" sz="2200" dirty="0" err="1">
                <a:latin typeface="Helvetica Neue" panose="02000503000000020004" pitchFamily="2" charset="0"/>
                <a:ea typeface="Helvetica Neue" panose="02000503000000020004" pitchFamily="2" charset="0"/>
                <a:cs typeface="Helvetica Neue" panose="02000503000000020004" pitchFamily="2" charset="0"/>
              </a:rPr>
              <a:t>namelist</a:t>
            </a:r>
            <a:r>
              <a:rPr lang="en-US" sz="2200" dirty="0">
                <a:latin typeface="Helvetica Neue" panose="02000503000000020004" pitchFamily="2" charset="0"/>
                <a:ea typeface="Helvetica Neue" panose="02000503000000020004" pitchFamily="2" charset="0"/>
                <a:cs typeface="Helvetica Neue" panose="02000503000000020004" pitchFamily="2" charset="0"/>
              </a:rPr>
              <a:t> options that we define in a </a:t>
            </a:r>
            <a:r>
              <a:rPr lang="en-US" sz="2200" dirty="0" err="1">
                <a:latin typeface="Courier" pitchFamily="2" charset="0"/>
                <a:ea typeface="Helvetica Neue" panose="02000503000000020004" pitchFamily="2" charset="0"/>
                <a:cs typeface="Helvetica Neue" panose="02000503000000020004" pitchFamily="2" charset="0"/>
              </a:rPr>
              <a:t>Registry.xml</a:t>
            </a:r>
            <a:r>
              <a:rPr lang="en-US" sz="2200" dirty="0">
                <a:latin typeface="Courier" pitchFamily="2" charset="0"/>
                <a:ea typeface="Helvetica Neue" panose="02000503000000020004" pitchFamily="2" charset="0"/>
                <a:cs typeface="Helvetica Neue" panose="02000503000000020004" pitchFamily="2" charset="0"/>
              </a:rPr>
              <a:t> </a:t>
            </a:r>
            <a:r>
              <a:rPr lang="en-US" sz="2200" dirty="0">
                <a:latin typeface="Helvetica Neue" panose="02000503000000020004" pitchFamily="2" charset="0"/>
                <a:ea typeface="Helvetica Neue" panose="02000503000000020004" pitchFamily="2" charset="0"/>
                <a:cs typeface="Helvetica Neue" panose="02000503000000020004" pitchFamily="2" charset="0"/>
              </a:rPr>
              <a:t>file:</a:t>
            </a:r>
            <a:endParaRPr lang="en-US" sz="20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7" name="TextBox 16">
            <a:extLst>
              <a:ext uri="{FF2B5EF4-FFF2-40B4-BE49-F238E27FC236}">
                <a16:creationId xmlns:a16="http://schemas.microsoft.com/office/drawing/2014/main" id="{F84E5C9A-B134-2D48-BBDD-BB362F9A3E9B}"/>
              </a:ext>
            </a:extLst>
          </p:cNvPr>
          <p:cNvSpPr txBox="1"/>
          <p:nvPr/>
        </p:nvSpPr>
        <p:spPr>
          <a:xfrm>
            <a:off x="416315" y="3766765"/>
            <a:ext cx="8143875" cy="400110"/>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Dimensions:</a:t>
            </a:r>
          </a:p>
        </p:txBody>
      </p:sp>
      <p:grpSp>
        <p:nvGrpSpPr>
          <p:cNvPr id="5" name="Group 4">
            <a:extLst>
              <a:ext uri="{FF2B5EF4-FFF2-40B4-BE49-F238E27FC236}">
                <a16:creationId xmlns:a16="http://schemas.microsoft.com/office/drawing/2014/main" id="{0BDA7EC5-F465-F2CA-10B0-24C4CCE66F0B}"/>
              </a:ext>
            </a:extLst>
          </p:cNvPr>
          <p:cNvGrpSpPr/>
          <p:nvPr/>
        </p:nvGrpSpPr>
        <p:grpSpPr>
          <a:xfrm>
            <a:off x="779382" y="4182547"/>
            <a:ext cx="7780808" cy="430887"/>
            <a:chOff x="779382" y="4171290"/>
            <a:chExt cx="7780808" cy="430887"/>
          </a:xfrm>
        </p:grpSpPr>
        <p:sp>
          <p:nvSpPr>
            <p:cNvPr id="19" name="Rectangle 18">
              <a:extLst>
                <a:ext uri="{FF2B5EF4-FFF2-40B4-BE49-F238E27FC236}">
                  <a16:creationId xmlns:a16="http://schemas.microsoft.com/office/drawing/2014/main" id="{4A000EF4-CC0F-A049-9CEC-E72AE9308DD0}"/>
                </a:ext>
              </a:extLst>
            </p:cNvPr>
            <p:cNvSpPr>
              <a:spLocks noChangeArrowheads="1"/>
            </p:cNvSpPr>
            <p:nvPr/>
          </p:nvSpPr>
          <p:spPr bwMode="auto">
            <a:xfrm>
              <a:off x="779382" y="4171290"/>
              <a:ext cx="7780808" cy="430887"/>
            </a:xfrm>
            <a:prstGeom prst="rect">
              <a:avLst/>
            </a:prstGeom>
            <a:solidFill>
              <a:schemeClr val="bg1"/>
            </a:solidFill>
            <a:ln w="9525">
              <a:solidFill>
                <a:srgbClr val="4A7EBB"/>
              </a:solidFill>
              <a:miter lim="800000"/>
              <a:headEnd/>
              <a:tailEnd/>
            </a:ln>
            <a:effectLst>
              <a:outerShdw blurRad="40000" dist="381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20" name="Rectangle 2">
              <a:extLst>
                <a:ext uri="{FF2B5EF4-FFF2-40B4-BE49-F238E27FC236}">
                  <a16:creationId xmlns:a16="http://schemas.microsoft.com/office/drawing/2014/main" id="{BB16535A-C0E4-6A46-B337-5EB2D008DEAA}"/>
                </a:ext>
              </a:extLst>
            </p:cNvPr>
            <p:cNvSpPr>
              <a:spLocks/>
            </p:cNvSpPr>
            <p:nvPr/>
          </p:nvSpPr>
          <p:spPr bwMode="auto">
            <a:xfrm>
              <a:off x="888700" y="4236414"/>
              <a:ext cx="7671490" cy="36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sz="1600" dirty="0">
                  <a:latin typeface="Courier" pitchFamily="2" charset="0"/>
                </a:rPr>
                <a:t>call </a:t>
              </a:r>
              <a:r>
                <a:rPr lang="en-US" sz="1600" dirty="0" err="1">
                  <a:latin typeface="Courier" pitchFamily="2" charset="0"/>
                </a:rPr>
                <a:t>mpas_pool_get_dimension</a:t>
              </a:r>
              <a:r>
                <a:rPr lang="en-US" sz="1600" dirty="0">
                  <a:latin typeface="Courier" pitchFamily="2" charset="0"/>
                </a:rPr>
                <a:t>(</a:t>
              </a:r>
              <a:r>
                <a:rPr lang="en-US" sz="1600" dirty="0" err="1">
                  <a:latin typeface="Courier" pitchFamily="2" charset="0"/>
                </a:rPr>
                <a:t>AtmState</a:t>
              </a:r>
              <a:r>
                <a:rPr lang="en-US" sz="1600" dirty="0">
                  <a:latin typeface="Courier" pitchFamily="2" charset="0"/>
                </a:rPr>
                <a:t>, ‘</a:t>
              </a:r>
              <a:r>
                <a:rPr lang="en-US" sz="1600" dirty="0" err="1">
                  <a:latin typeface="Courier" pitchFamily="2" charset="0"/>
                </a:rPr>
                <a:t>nCells</a:t>
              </a:r>
              <a:r>
                <a:rPr lang="en-US" sz="1600" dirty="0">
                  <a:latin typeface="Courier" pitchFamily="2" charset="0"/>
                </a:rPr>
                <a:t>’, </a:t>
              </a:r>
              <a:r>
                <a:rPr lang="en-US" sz="1600" dirty="0" err="1">
                  <a:latin typeface="Courier" pitchFamily="2" charset="0"/>
                </a:rPr>
                <a:t>nCells</a:t>
              </a:r>
              <a:r>
                <a:rPr lang="en-US" sz="1600" dirty="0">
                  <a:latin typeface="Courier" pitchFamily="2" charset="0"/>
                </a:rPr>
                <a:t>)</a:t>
              </a:r>
            </a:p>
          </p:txBody>
        </p:sp>
      </p:grpSp>
      <p:sp>
        <p:nvSpPr>
          <p:cNvPr id="21" name="TextBox 20">
            <a:extLst>
              <a:ext uri="{FF2B5EF4-FFF2-40B4-BE49-F238E27FC236}">
                <a16:creationId xmlns:a16="http://schemas.microsoft.com/office/drawing/2014/main" id="{5143C062-BAD3-C54A-9958-BBA82168764C}"/>
              </a:ext>
            </a:extLst>
          </p:cNvPr>
          <p:cNvSpPr txBox="1"/>
          <p:nvPr/>
        </p:nvSpPr>
        <p:spPr>
          <a:xfrm>
            <a:off x="416315" y="4629106"/>
            <a:ext cx="8143875" cy="400110"/>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Fields:</a:t>
            </a:r>
          </a:p>
        </p:txBody>
      </p:sp>
      <p:grpSp>
        <p:nvGrpSpPr>
          <p:cNvPr id="6" name="Group 5">
            <a:extLst>
              <a:ext uri="{FF2B5EF4-FFF2-40B4-BE49-F238E27FC236}">
                <a16:creationId xmlns:a16="http://schemas.microsoft.com/office/drawing/2014/main" id="{6E5BB9DC-E6F0-CAD7-F3D7-5623AE9D5774}"/>
              </a:ext>
            </a:extLst>
          </p:cNvPr>
          <p:cNvGrpSpPr/>
          <p:nvPr/>
        </p:nvGrpSpPr>
        <p:grpSpPr>
          <a:xfrm>
            <a:off x="779382" y="5044888"/>
            <a:ext cx="7780808" cy="430887"/>
            <a:chOff x="779382" y="5051740"/>
            <a:chExt cx="7780808" cy="430887"/>
          </a:xfrm>
        </p:grpSpPr>
        <p:sp>
          <p:nvSpPr>
            <p:cNvPr id="25" name="Rectangle 24">
              <a:extLst>
                <a:ext uri="{FF2B5EF4-FFF2-40B4-BE49-F238E27FC236}">
                  <a16:creationId xmlns:a16="http://schemas.microsoft.com/office/drawing/2014/main" id="{DB6523E6-D859-AB4B-B6FD-8EBE73933073}"/>
                </a:ext>
              </a:extLst>
            </p:cNvPr>
            <p:cNvSpPr>
              <a:spLocks noChangeArrowheads="1"/>
            </p:cNvSpPr>
            <p:nvPr/>
          </p:nvSpPr>
          <p:spPr bwMode="auto">
            <a:xfrm>
              <a:off x="779382" y="5051740"/>
              <a:ext cx="7780808" cy="430887"/>
            </a:xfrm>
            <a:prstGeom prst="rect">
              <a:avLst/>
            </a:prstGeom>
            <a:solidFill>
              <a:schemeClr val="bg1"/>
            </a:solidFill>
            <a:ln w="9525">
              <a:solidFill>
                <a:srgbClr val="4A7EBB"/>
              </a:solidFill>
              <a:miter lim="800000"/>
              <a:headEnd/>
              <a:tailEnd/>
            </a:ln>
            <a:effectLst>
              <a:outerShdw blurRad="40000" dist="381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26" name="Rectangle 2">
              <a:extLst>
                <a:ext uri="{FF2B5EF4-FFF2-40B4-BE49-F238E27FC236}">
                  <a16:creationId xmlns:a16="http://schemas.microsoft.com/office/drawing/2014/main" id="{B4764276-8BC1-2740-954C-F21379DBC1F6}"/>
                </a:ext>
              </a:extLst>
            </p:cNvPr>
            <p:cNvSpPr>
              <a:spLocks/>
            </p:cNvSpPr>
            <p:nvPr/>
          </p:nvSpPr>
          <p:spPr bwMode="auto">
            <a:xfrm>
              <a:off x="888700" y="5116864"/>
              <a:ext cx="7671490" cy="36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sz="1600" dirty="0">
                  <a:latin typeface="Courier" pitchFamily="2" charset="0"/>
                </a:rPr>
                <a:t>call </a:t>
              </a:r>
              <a:r>
                <a:rPr lang="en-US" sz="1600" dirty="0" err="1">
                  <a:latin typeface="Courier" pitchFamily="2" charset="0"/>
                </a:rPr>
                <a:t>mpas_pool_get_field</a:t>
              </a:r>
              <a:r>
                <a:rPr lang="en-US" sz="1600" dirty="0">
                  <a:latin typeface="Courier" pitchFamily="2" charset="0"/>
                </a:rPr>
                <a:t>(</a:t>
              </a:r>
              <a:r>
                <a:rPr lang="en-US" sz="1600" dirty="0" err="1">
                  <a:latin typeface="Courier" pitchFamily="2" charset="0"/>
                </a:rPr>
                <a:t>AtmState</a:t>
              </a:r>
              <a:r>
                <a:rPr lang="en-US" sz="1600" dirty="0">
                  <a:latin typeface="Courier" pitchFamily="2" charset="0"/>
                </a:rPr>
                <a:t>, ‘</a:t>
              </a:r>
              <a:r>
                <a:rPr lang="en-US" sz="1600" dirty="0" err="1">
                  <a:latin typeface="Courier" pitchFamily="2" charset="0"/>
                </a:rPr>
                <a:t>theta_m</a:t>
              </a:r>
              <a:r>
                <a:rPr lang="en-US" sz="1600" dirty="0">
                  <a:latin typeface="Courier" pitchFamily="2" charset="0"/>
                </a:rPr>
                <a:t>’, </a:t>
              </a:r>
              <a:r>
                <a:rPr lang="en-US" sz="1600" dirty="0" err="1">
                  <a:latin typeface="Courier" pitchFamily="2" charset="0"/>
                </a:rPr>
                <a:t>theta_m_fld</a:t>
              </a:r>
              <a:r>
                <a:rPr lang="en-US" sz="1600" dirty="0">
                  <a:latin typeface="Courier" pitchFamily="2" charset="0"/>
                </a:rPr>
                <a:t>)</a:t>
              </a:r>
            </a:p>
          </p:txBody>
        </p:sp>
      </p:grpSp>
      <p:sp>
        <p:nvSpPr>
          <p:cNvPr id="16" name="TextBox 15">
            <a:extLst>
              <a:ext uri="{FF2B5EF4-FFF2-40B4-BE49-F238E27FC236}">
                <a16:creationId xmlns:a16="http://schemas.microsoft.com/office/drawing/2014/main" id="{0AD6F4B7-0C63-6720-BBF1-C7B08E2491E6}"/>
              </a:ext>
            </a:extLst>
          </p:cNvPr>
          <p:cNvSpPr txBox="1"/>
          <p:nvPr/>
        </p:nvSpPr>
        <p:spPr>
          <a:xfrm>
            <a:off x="416315" y="2904424"/>
            <a:ext cx="8143875" cy="400110"/>
          </a:xfrm>
          <a:prstGeom prst="rect">
            <a:avLst/>
          </a:prstGeom>
          <a:noFill/>
        </p:spPr>
        <p:txBody>
          <a:bodyPr wrap="square" rtlCol="0">
            <a:spAutoFit/>
          </a:bodyPr>
          <a:lstStyle/>
          <a:p>
            <a:pPr marL="342900" indent="-342900">
              <a:buFont typeface="Arial" panose="020B0604020202020204" pitchFamily="34" charset="0"/>
              <a:buChar char="•"/>
            </a:pPr>
            <a:r>
              <a:rPr lang="en-US" sz="2000" dirty="0" err="1">
                <a:latin typeface="Helvetica Neue" panose="02000503000000020004" pitchFamily="2" charset="0"/>
                <a:ea typeface="Helvetica Neue" panose="02000503000000020004" pitchFamily="2" charset="0"/>
                <a:cs typeface="Helvetica Neue" panose="02000503000000020004" pitchFamily="2" charset="0"/>
              </a:rPr>
              <a:t>Namelist</a:t>
            </a:r>
            <a:r>
              <a:rPr lang="en-US" sz="2000" dirty="0">
                <a:latin typeface="Helvetica Neue" panose="02000503000000020004" pitchFamily="2" charset="0"/>
                <a:ea typeface="Helvetica Neue" panose="02000503000000020004" pitchFamily="2" charset="0"/>
                <a:cs typeface="Helvetica Neue" panose="02000503000000020004" pitchFamily="2" charset="0"/>
              </a:rPr>
              <a:t> options:</a:t>
            </a:r>
          </a:p>
        </p:txBody>
      </p:sp>
      <p:grpSp>
        <p:nvGrpSpPr>
          <p:cNvPr id="3" name="Group 2">
            <a:extLst>
              <a:ext uri="{FF2B5EF4-FFF2-40B4-BE49-F238E27FC236}">
                <a16:creationId xmlns:a16="http://schemas.microsoft.com/office/drawing/2014/main" id="{CD7AC406-9A2F-7A77-A222-CF6E90629167}"/>
              </a:ext>
            </a:extLst>
          </p:cNvPr>
          <p:cNvGrpSpPr/>
          <p:nvPr/>
        </p:nvGrpSpPr>
        <p:grpSpPr>
          <a:xfrm>
            <a:off x="779382" y="3320206"/>
            <a:ext cx="7780808" cy="430887"/>
            <a:chOff x="779382" y="3259679"/>
            <a:chExt cx="7780808" cy="430887"/>
          </a:xfrm>
        </p:grpSpPr>
        <p:sp>
          <p:nvSpPr>
            <p:cNvPr id="18" name="Rectangle 17">
              <a:extLst>
                <a:ext uri="{FF2B5EF4-FFF2-40B4-BE49-F238E27FC236}">
                  <a16:creationId xmlns:a16="http://schemas.microsoft.com/office/drawing/2014/main" id="{736C5E5B-5752-AE0B-E878-71126E8FEE1B}"/>
                </a:ext>
              </a:extLst>
            </p:cNvPr>
            <p:cNvSpPr>
              <a:spLocks noChangeArrowheads="1"/>
            </p:cNvSpPr>
            <p:nvPr/>
          </p:nvSpPr>
          <p:spPr bwMode="auto">
            <a:xfrm>
              <a:off x="779382" y="3259679"/>
              <a:ext cx="7780808" cy="430887"/>
            </a:xfrm>
            <a:prstGeom prst="rect">
              <a:avLst/>
            </a:prstGeom>
            <a:solidFill>
              <a:schemeClr val="bg1"/>
            </a:solidFill>
            <a:ln w="9525">
              <a:solidFill>
                <a:srgbClr val="4A7EBB"/>
              </a:solidFill>
              <a:miter lim="800000"/>
              <a:headEnd/>
              <a:tailEnd/>
            </a:ln>
            <a:effectLst>
              <a:outerShdw blurRad="40000" dist="381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23" name="Rectangle 2">
              <a:extLst>
                <a:ext uri="{FF2B5EF4-FFF2-40B4-BE49-F238E27FC236}">
                  <a16:creationId xmlns:a16="http://schemas.microsoft.com/office/drawing/2014/main" id="{12BCBCD4-5D46-7098-0071-15C7E2D1EF02}"/>
                </a:ext>
              </a:extLst>
            </p:cNvPr>
            <p:cNvSpPr>
              <a:spLocks/>
            </p:cNvSpPr>
            <p:nvPr/>
          </p:nvSpPr>
          <p:spPr bwMode="auto">
            <a:xfrm>
              <a:off x="888700" y="3324803"/>
              <a:ext cx="7671490" cy="36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sz="1600" dirty="0">
                  <a:latin typeface="Courier" pitchFamily="2" charset="0"/>
                </a:rPr>
                <a:t>call </a:t>
              </a:r>
              <a:r>
                <a:rPr lang="en-US" sz="1600" dirty="0" err="1">
                  <a:latin typeface="Courier" pitchFamily="2" charset="0"/>
                </a:rPr>
                <a:t>mpas_pool_get_config</a:t>
              </a:r>
              <a:r>
                <a:rPr lang="en-US" sz="1600" dirty="0">
                  <a:latin typeface="Courier" pitchFamily="2" charset="0"/>
                </a:rPr>
                <a:t>(Configs, ‘</a:t>
              </a:r>
              <a:r>
                <a:rPr lang="en-US" sz="1600" dirty="0" err="1">
                  <a:latin typeface="Courier" pitchFamily="2" charset="0"/>
                </a:rPr>
                <a:t>config_dt</a:t>
              </a:r>
              <a:r>
                <a:rPr lang="en-US" sz="1600" dirty="0">
                  <a:latin typeface="Courier" pitchFamily="2" charset="0"/>
                </a:rPr>
                <a:t>’, </a:t>
              </a:r>
              <a:r>
                <a:rPr lang="en-US" sz="1600" dirty="0" err="1">
                  <a:latin typeface="Courier" pitchFamily="2" charset="0"/>
                </a:rPr>
                <a:t>dt</a:t>
              </a:r>
              <a:r>
                <a:rPr lang="en-US" sz="1600" dirty="0">
                  <a:latin typeface="Courier" pitchFamily="2" charset="0"/>
                </a:rPr>
                <a:t>)</a:t>
              </a:r>
            </a:p>
          </p:txBody>
        </p:sp>
      </p:grpSp>
      <p:sp>
        <p:nvSpPr>
          <p:cNvPr id="24" name="TextBox 23">
            <a:extLst>
              <a:ext uri="{FF2B5EF4-FFF2-40B4-BE49-F238E27FC236}">
                <a16:creationId xmlns:a16="http://schemas.microsoft.com/office/drawing/2014/main" id="{D0CA549C-83CF-4BD2-838D-5B116F68F933}"/>
              </a:ext>
            </a:extLst>
          </p:cNvPr>
          <p:cNvSpPr txBox="1"/>
          <p:nvPr/>
        </p:nvSpPr>
        <p:spPr>
          <a:xfrm>
            <a:off x="416315" y="5491447"/>
            <a:ext cx="8143875" cy="400110"/>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Array pointer for a field:</a:t>
            </a:r>
          </a:p>
        </p:txBody>
      </p:sp>
      <p:grpSp>
        <p:nvGrpSpPr>
          <p:cNvPr id="7" name="Group 6">
            <a:extLst>
              <a:ext uri="{FF2B5EF4-FFF2-40B4-BE49-F238E27FC236}">
                <a16:creationId xmlns:a16="http://schemas.microsoft.com/office/drawing/2014/main" id="{CDB1F803-C0A4-2297-445C-84E83D0A432F}"/>
              </a:ext>
            </a:extLst>
          </p:cNvPr>
          <p:cNvGrpSpPr/>
          <p:nvPr/>
        </p:nvGrpSpPr>
        <p:grpSpPr>
          <a:xfrm>
            <a:off x="779382" y="5907230"/>
            <a:ext cx="7780808" cy="430887"/>
            <a:chOff x="779382" y="5907230"/>
            <a:chExt cx="7780808" cy="430887"/>
          </a:xfrm>
        </p:grpSpPr>
        <p:sp>
          <p:nvSpPr>
            <p:cNvPr id="31" name="Rectangle 30">
              <a:extLst>
                <a:ext uri="{FF2B5EF4-FFF2-40B4-BE49-F238E27FC236}">
                  <a16:creationId xmlns:a16="http://schemas.microsoft.com/office/drawing/2014/main" id="{6C5AEF58-04E7-DC02-39A7-321501C3B043}"/>
                </a:ext>
              </a:extLst>
            </p:cNvPr>
            <p:cNvSpPr>
              <a:spLocks noChangeArrowheads="1"/>
            </p:cNvSpPr>
            <p:nvPr/>
          </p:nvSpPr>
          <p:spPr bwMode="auto">
            <a:xfrm>
              <a:off x="779382" y="5907230"/>
              <a:ext cx="7780808" cy="430887"/>
            </a:xfrm>
            <a:prstGeom prst="rect">
              <a:avLst/>
            </a:prstGeom>
            <a:solidFill>
              <a:schemeClr val="bg1"/>
            </a:solidFill>
            <a:ln w="9525">
              <a:solidFill>
                <a:srgbClr val="4A7EBB"/>
              </a:solidFill>
              <a:miter lim="800000"/>
              <a:headEnd/>
              <a:tailEnd/>
            </a:ln>
            <a:effectLst>
              <a:outerShdw blurRad="40000" dist="381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32" name="Rectangle 2">
              <a:extLst>
                <a:ext uri="{FF2B5EF4-FFF2-40B4-BE49-F238E27FC236}">
                  <a16:creationId xmlns:a16="http://schemas.microsoft.com/office/drawing/2014/main" id="{42ADB202-DC86-2DEC-2954-9B1A807FA830}"/>
                </a:ext>
              </a:extLst>
            </p:cNvPr>
            <p:cNvSpPr>
              <a:spLocks/>
            </p:cNvSpPr>
            <p:nvPr/>
          </p:nvSpPr>
          <p:spPr bwMode="auto">
            <a:xfrm>
              <a:off x="888700" y="5972354"/>
              <a:ext cx="7671490" cy="36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sz="1600" dirty="0">
                  <a:latin typeface="Courier" pitchFamily="2" charset="0"/>
                </a:rPr>
                <a:t>call </a:t>
              </a:r>
              <a:r>
                <a:rPr lang="en-US" sz="1600" dirty="0" err="1">
                  <a:latin typeface="Courier" pitchFamily="2" charset="0"/>
                </a:rPr>
                <a:t>mpas_pool_get_array</a:t>
              </a:r>
              <a:r>
                <a:rPr lang="en-US" sz="1600" dirty="0">
                  <a:latin typeface="Courier" pitchFamily="2" charset="0"/>
                </a:rPr>
                <a:t>(</a:t>
              </a:r>
              <a:r>
                <a:rPr lang="en-US" sz="1600" dirty="0" err="1">
                  <a:latin typeface="Courier" pitchFamily="2" charset="0"/>
                </a:rPr>
                <a:t>AtmState</a:t>
              </a:r>
              <a:r>
                <a:rPr lang="en-US" sz="1600" dirty="0">
                  <a:latin typeface="Courier" pitchFamily="2" charset="0"/>
                </a:rPr>
                <a:t>, ‘</a:t>
              </a:r>
              <a:r>
                <a:rPr lang="en-US" sz="1600" dirty="0" err="1">
                  <a:latin typeface="Courier" pitchFamily="2" charset="0"/>
                </a:rPr>
                <a:t>theta_m</a:t>
              </a:r>
              <a:r>
                <a:rPr lang="en-US" sz="1600" dirty="0">
                  <a:latin typeface="Courier" pitchFamily="2" charset="0"/>
                </a:rPr>
                <a:t>’, </a:t>
              </a:r>
              <a:r>
                <a:rPr lang="en-US" sz="1600" dirty="0" err="1">
                  <a:latin typeface="Courier" pitchFamily="2" charset="0"/>
                </a:rPr>
                <a:t>theta_m</a:t>
              </a:r>
              <a:r>
                <a:rPr lang="en-US" sz="1600" dirty="0">
                  <a:latin typeface="Courier" pitchFamily="2" charset="0"/>
                </a:rPr>
                <a:t>)</a:t>
              </a:r>
            </a:p>
          </p:txBody>
        </p:sp>
      </p:grpSp>
      <p:sp>
        <p:nvSpPr>
          <p:cNvPr id="33" name="TextBox 32">
            <a:extLst>
              <a:ext uri="{FF2B5EF4-FFF2-40B4-BE49-F238E27FC236}">
                <a16:creationId xmlns:a16="http://schemas.microsoft.com/office/drawing/2014/main" id="{05DE10D3-F833-D039-C48B-F4A929DE3CC0}"/>
              </a:ext>
            </a:extLst>
          </p:cNvPr>
          <p:cNvSpPr txBox="1"/>
          <p:nvPr/>
        </p:nvSpPr>
        <p:spPr>
          <a:xfrm>
            <a:off x="416315" y="2042083"/>
            <a:ext cx="8143875" cy="400110"/>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Variable structures (aka, pools)</a:t>
            </a:r>
          </a:p>
        </p:txBody>
      </p:sp>
      <p:grpSp>
        <p:nvGrpSpPr>
          <p:cNvPr id="2" name="Group 1">
            <a:extLst>
              <a:ext uri="{FF2B5EF4-FFF2-40B4-BE49-F238E27FC236}">
                <a16:creationId xmlns:a16="http://schemas.microsoft.com/office/drawing/2014/main" id="{9045A8FC-9104-78F6-CDDC-46D4ECE74106}"/>
              </a:ext>
            </a:extLst>
          </p:cNvPr>
          <p:cNvGrpSpPr/>
          <p:nvPr/>
        </p:nvGrpSpPr>
        <p:grpSpPr>
          <a:xfrm>
            <a:off x="779382" y="2457865"/>
            <a:ext cx="7780808" cy="430887"/>
            <a:chOff x="779382" y="2472970"/>
            <a:chExt cx="7780808" cy="430887"/>
          </a:xfrm>
        </p:grpSpPr>
        <p:sp>
          <p:nvSpPr>
            <p:cNvPr id="34" name="Rectangle 33">
              <a:extLst>
                <a:ext uri="{FF2B5EF4-FFF2-40B4-BE49-F238E27FC236}">
                  <a16:creationId xmlns:a16="http://schemas.microsoft.com/office/drawing/2014/main" id="{7C6D3B37-C1C8-AC5B-9EEF-DCE82B32301E}"/>
                </a:ext>
              </a:extLst>
            </p:cNvPr>
            <p:cNvSpPr>
              <a:spLocks noChangeArrowheads="1"/>
            </p:cNvSpPr>
            <p:nvPr/>
          </p:nvSpPr>
          <p:spPr bwMode="auto">
            <a:xfrm>
              <a:off x="779382" y="2472970"/>
              <a:ext cx="7780808" cy="430887"/>
            </a:xfrm>
            <a:prstGeom prst="rect">
              <a:avLst/>
            </a:prstGeom>
            <a:solidFill>
              <a:schemeClr val="bg1"/>
            </a:solidFill>
            <a:ln w="9525">
              <a:solidFill>
                <a:srgbClr val="4A7EBB"/>
              </a:solidFill>
              <a:miter lim="800000"/>
              <a:headEnd/>
              <a:tailEnd/>
            </a:ln>
            <a:effectLst>
              <a:outerShdw blurRad="40000" dist="381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35" name="Rectangle 2">
              <a:extLst>
                <a:ext uri="{FF2B5EF4-FFF2-40B4-BE49-F238E27FC236}">
                  <a16:creationId xmlns:a16="http://schemas.microsoft.com/office/drawing/2014/main" id="{A70A1182-7211-2395-01E6-B5FC5DAF7552}"/>
                </a:ext>
              </a:extLst>
            </p:cNvPr>
            <p:cNvSpPr>
              <a:spLocks/>
            </p:cNvSpPr>
            <p:nvPr/>
          </p:nvSpPr>
          <p:spPr bwMode="auto">
            <a:xfrm>
              <a:off x="888700" y="2538094"/>
              <a:ext cx="7671490" cy="36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sz="1600" dirty="0">
                  <a:latin typeface="Courier" pitchFamily="2" charset="0"/>
                </a:rPr>
                <a:t>call </a:t>
              </a:r>
              <a:r>
                <a:rPr lang="en-US" sz="1600" dirty="0" err="1">
                  <a:latin typeface="Courier" pitchFamily="2" charset="0"/>
                </a:rPr>
                <a:t>mpas_pool_get_subpool</a:t>
              </a:r>
              <a:r>
                <a:rPr lang="en-US" sz="1600" dirty="0">
                  <a:latin typeface="Courier" pitchFamily="2" charset="0"/>
                </a:rPr>
                <a:t>(structs, ‘state’, </a:t>
              </a:r>
              <a:r>
                <a:rPr lang="en-US" sz="1600" dirty="0" err="1">
                  <a:latin typeface="Courier" pitchFamily="2" charset="0"/>
                </a:rPr>
                <a:t>AtmState</a:t>
              </a:r>
              <a:r>
                <a:rPr lang="en-US" sz="1600" dirty="0">
                  <a:latin typeface="Courier" pitchFamily="2" charset="0"/>
                </a:rPr>
                <a:t>)</a:t>
              </a:r>
            </a:p>
          </p:txBody>
        </p:sp>
      </p:grpSp>
    </p:spTree>
    <p:extLst>
      <p:ext uri="{BB962C8B-B14F-4D97-AF65-F5344CB8AC3E}">
        <p14:creationId xmlns:p14="http://schemas.microsoft.com/office/powerpoint/2010/main" val="512186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P spid="16" grpId="0"/>
      <p:bldP spid="24"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noChangeArrowheads="1"/>
          </p:cNvPicPr>
          <p:nvPr/>
        </p:nvPicPr>
        <p:blipFill>
          <a:blip r:embed="rId3"/>
          <a:srcRect/>
          <a:stretch>
            <a:fillRect/>
          </a:stretch>
        </p:blipFill>
        <p:spPr bwMode="auto">
          <a:xfrm>
            <a:off x="1" y="1"/>
            <a:ext cx="1980924" cy="709560"/>
          </a:xfrm>
          <a:prstGeom prst="rect">
            <a:avLst/>
          </a:prstGeom>
          <a:noFill/>
          <a:ln w="12700" cap="flat">
            <a:noFill/>
            <a:miter lim="800000"/>
            <a:headEnd/>
            <a:tailEnd/>
          </a:ln>
        </p:spPr>
      </p:pic>
      <p:sp>
        <p:nvSpPr>
          <p:cNvPr id="4" name="Slide Number Placeholder 3"/>
          <p:cNvSpPr>
            <a:spLocks noGrp="1"/>
          </p:cNvSpPr>
          <p:nvPr>
            <p:ph type="sldNum" sz="quarter" idx="12"/>
          </p:nvPr>
        </p:nvSpPr>
        <p:spPr/>
        <p:txBody>
          <a:bodyPr/>
          <a:lstStyle/>
          <a:p>
            <a:fld id="{BB0EDAC5-B36E-A046-9D6B-DEE64979627A}" type="slidenum">
              <a:rPr lang="en-US" smtClean="0"/>
              <a:t>17</a:t>
            </a:fld>
            <a:endParaRPr lang="en-US"/>
          </a:p>
        </p:txBody>
      </p:sp>
      <p:sp>
        <p:nvSpPr>
          <p:cNvPr id="12" name="Rectangle 9">
            <a:extLst>
              <a:ext uri="{FF2B5EF4-FFF2-40B4-BE49-F238E27FC236}">
                <a16:creationId xmlns:a16="http://schemas.microsoft.com/office/drawing/2014/main" id="{34C3F0A6-410C-3343-A1F6-0A97F3291B70}"/>
              </a:ext>
            </a:extLst>
          </p:cNvPr>
          <p:cNvSpPr>
            <a:spLocks noChangeArrowheads="1"/>
          </p:cNvSpPr>
          <p:nvPr/>
        </p:nvSpPr>
        <p:spPr bwMode="auto">
          <a:xfrm>
            <a:off x="2076600" y="84408"/>
            <a:ext cx="6830943" cy="720274"/>
          </a:xfrm>
          <a:prstGeom prst="rect">
            <a:avLst/>
          </a:prstGeom>
          <a:noFill/>
          <a:ln w="9525">
            <a:noFill/>
            <a:miter lim="800000"/>
            <a:headEnd/>
            <a:tailEnd/>
          </a:ln>
        </p:spPr>
        <p:txBody>
          <a:bodyPr anchor="ctr">
            <a:prstTxWarp prst="textNoShape">
              <a:avLst/>
            </a:prstTxWarp>
          </a:bodyPr>
          <a:lstStyle/>
          <a:p>
            <a:pPr algn="ctr"/>
            <a:r>
              <a:rPr lang="en-US" sz="3200" dirty="0"/>
              <a:t>The MPAS Logging Mechanism</a:t>
            </a:r>
            <a:endParaRPr lang="en-US" sz="3200" i="1" dirty="0"/>
          </a:p>
        </p:txBody>
      </p:sp>
      <p:sp>
        <p:nvSpPr>
          <p:cNvPr id="17" name="TextBox 16">
            <a:extLst>
              <a:ext uri="{FF2B5EF4-FFF2-40B4-BE49-F238E27FC236}">
                <a16:creationId xmlns:a16="http://schemas.microsoft.com/office/drawing/2014/main" id="{372941F1-7330-8343-BD21-930DF30C7CA6}"/>
              </a:ext>
            </a:extLst>
          </p:cNvPr>
          <p:cNvSpPr txBox="1"/>
          <p:nvPr/>
        </p:nvSpPr>
        <p:spPr>
          <a:xfrm>
            <a:off x="416316" y="1151856"/>
            <a:ext cx="8143875" cy="1184940"/>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Naturally, we’d like to write out messages as the model runs</a:t>
            </a:r>
          </a:p>
          <a:p>
            <a:pPr marL="342900" indent="-342900">
              <a:spcBef>
                <a:spcPts val="600"/>
              </a:spcBef>
              <a:buFont typeface="Arial" panose="020B0604020202020204" pitchFamily="34" charset="0"/>
              <a:buChar char="•"/>
            </a:pPr>
            <a:r>
              <a:rPr lang="en-US" sz="2200" i="1" dirty="0">
                <a:latin typeface="Helvetica Neue" panose="02000503000000020004" pitchFamily="2" charset="0"/>
                <a:ea typeface="Helvetica Neue" panose="02000503000000020004" pitchFamily="2" charset="0"/>
                <a:cs typeface="Helvetica Neue" panose="02000503000000020004" pitchFamily="2" charset="0"/>
              </a:rPr>
              <a:t>An informal survey revealed that many of us use print statements as our primary means of debugging!</a:t>
            </a:r>
            <a:endParaRPr lang="en-US" sz="2000" i="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6" name="Rectangle 5">
            <a:extLst>
              <a:ext uri="{FF2B5EF4-FFF2-40B4-BE49-F238E27FC236}">
                <a16:creationId xmlns:a16="http://schemas.microsoft.com/office/drawing/2014/main" id="{AE2D44AC-7935-6E43-A8EF-91D5FF881915}"/>
              </a:ext>
            </a:extLst>
          </p:cNvPr>
          <p:cNvSpPr>
            <a:spLocks noChangeArrowheads="1"/>
          </p:cNvSpPr>
          <p:nvPr/>
        </p:nvSpPr>
        <p:spPr bwMode="auto">
          <a:xfrm>
            <a:off x="416316" y="2611232"/>
            <a:ext cx="7692637" cy="3522282"/>
          </a:xfrm>
          <a:prstGeom prst="rect">
            <a:avLst/>
          </a:prstGeom>
          <a:solidFill>
            <a:schemeClr val="bg1"/>
          </a:solidFill>
          <a:ln w="38100">
            <a:solidFill>
              <a:srgbClr val="FF0000"/>
            </a:solidFill>
            <a:miter lim="800000"/>
            <a:headEnd/>
            <a:tailEnd/>
          </a:ln>
          <a:effectLst>
            <a:outerShdw blurRad="40000" dist="381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7" name="Rectangle 2">
            <a:extLst>
              <a:ext uri="{FF2B5EF4-FFF2-40B4-BE49-F238E27FC236}">
                <a16:creationId xmlns:a16="http://schemas.microsoft.com/office/drawing/2014/main" id="{1ABBBB55-ACEA-FC40-910F-72AAC513CD69}"/>
              </a:ext>
            </a:extLst>
          </p:cNvPr>
          <p:cNvSpPr>
            <a:spLocks/>
          </p:cNvSpPr>
          <p:nvPr/>
        </p:nvSpPr>
        <p:spPr bwMode="auto">
          <a:xfrm>
            <a:off x="499614" y="2697380"/>
            <a:ext cx="7394973" cy="3436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ts val="775"/>
              </a:spcBef>
              <a:buSzPct val="125000"/>
            </a:pPr>
            <a:r>
              <a:rPr lang="en-US" altLang="en-US" sz="2200" dirty="0">
                <a:solidFill>
                  <a:srgbClr val="FF0000"/>
                </a:solidFill>
                <a:latin typeface="Helvetica Neue" panose="02000503000000020004" pitchFamily="2" charset="0"/>
                <a:sym typeface="Helvetica" pitchFamily="2" charset="0"/>
              </a:rPr>
              <a:t>What happens if we do something like the following in parallel code (both MPI and OpenMP)?</a:t>
            </a:r>
          </a:p>
          <a:p>
            <a:pPr eaLnBrk="1" hangingPunct="1">
              <a:spcBef>
                <a:spcPts val="775"/>
              </a:spcBef>
              <a:buSzPct val="125000"/>
            </a:pPr>
            <a:endParaRPr lang="en-US" altLang="en-US" sz="2200" dirty="0">
              <a:solidFill>
                <a:srgbClr val="FF0000"/>
              </a:solidFill>
              <a:latin typeface="Helvetica Neue" panose="02000503000000020004" pitchFamily="2" charset="0"/>
              <a:sym typeface="Helvetica" pitchFamily="2" charset="0"/>
            </a:endParaRPr>
          </a:p>
          <a:p>
            <a:pPr eaLnBrk="1" hangingPunct="1">
              <a:spcBef>
                <a:spcPts val="775"/>
              </a:spcBef>
              <a:buSzPct val="125000"/>
            </a:pPr>
            <a:r>
              <a:rPr lang="en-US" altLang="en-US" sz="1800" dirty="0">
                <a:solidFill>
                  <a:srgbClr val="FF0000"/>
                </a:solidFill>
                <a:latin typeface="Courier" pitchFamily="2" charset="0"/>
                <a:sym typeface="Helvetica" pitchFamily="2" charset="0"/>
              </a:rPr>
              <a:t>  subroutine RHS(arg1, arg2, arg3)</a:t>
            </a:r>
          </a:p>
          <a:p>
            <a:pPr eaLnBrk="1" hangingPunct="1">
              <a:spcBef>
                <a:spcPts val="775"/>
              </a:spcBef>
              <a:buSzPct val="125000"/>
            </a:pPr>
            <a:r>
              <a:rPr lang="en-US" altLang="en-US" sz="1800" dirty="0">
                <a:solidFill>
                  <a:srgbClr val="FF0000"/>
                </a:solidFill>
                <a:latin typeface="Courier" pitchFamily="2" charset="0"/>
                <a:sym typeface="Helvetica" pitchFamily="2" charset="0"/>
              </a:rPr>
              <a:t>      integer, intent(in) :: arg1, arg2</a:t>
            </a:r>
          </a:p>
          <a:p>
            <a:pPr eaLnBrk="1" hangingPunct="1">
              <a:spcBef>
                <a:spcPts val="775"/>
              </a:spcBef>
              <a:buSzPct val="125000"/>
            </a:pPr>
            <a:r>
              <a:rPr lang="en-US" altLang="en-US" sz="1800" dirty="0">
                <a:solidFill>
                  <a:srgbClr val="FF0000"/>
                </a:solidFill>
                <a:latin typeface="Courier" pitchFamily="2" charset="0"/>
                <a:sym typeface="Helvetica" pitchFamily="2" charset="0"/>
              </a:rPr>
              <a:t>      integer, intent(out) :: arg3</a:t>
            </a:r>
          </a:p>
          <a:p>
            <a:pPr eaLnBrk="1" hangingPunct="1">
              <a:spcBef>
                <a:spcPts val="775"/>
              </a:spcBef>
              <a:buSzPct val="125000"/>
            </a:pPr>
            <a:endParaRPr lang="en-US" altLang="en-US" sz="1800" dirty="0">
              <a:solidFill>
                <a:srgbClr val="FF0000"/>
              </a:solidFill>
              <a:latin typeface="Courier" pitchFamily="2" charset="0"/>
              <a:sym typeface="Helvetica" pitchFamily="2" charset="0"/>
            </a:endParaRPr>
          </a:p>
          <a:p>
            <a:pPr eaLnBrk="1" hangingPunct="1">
              <a:spcBef>
                <a:spcPts val="775"/>
              </a:spcBef>
              <a:buSzPct val="125000"/>
            </a:pPr>
            <a:r>
              <a:rPr lang="en-US" altLang="en-US" sz="1800" dirty="0">
                <a:solidFill>
                  <a:srgbClr val="FF0000"/>
                </a:solidFill>
                <a:latin typeface="Courier" pitchFamily="2" charset="0"/>
                <a:sym typeface="Helvetica" pitchFamily="2" charset="0"/>
              </a:rPr>
              <a:t>      </a:t>
            </a:r>
            <a:r>
              <a:rPr lang="en-US" altLang="en-US" sz="1800" b="1" dirty="0">
                <a:solidFill>
                  <a:srgbClr val="FF0000"/>
                </a:solidFill>
                <a:latin typeface="Courier" pitchFamily="2" charset="0"/>
                <a:sym typeface="Helvetica" pitchFamily="2" charset="0"/>
              </a:rPr>
              <a:t>write(0,*) arg1, arg2, arg3</a:t>
            </a:r>
          </a:p>
          <a:p>
            <a:pPr algn="ctr" eaLnBrk="1" hangingPunct="1">
              <a:spcBef>
                <a:spcPts val="775"/>
              </a:spcBef>
              <a:buSzPct val="125000"/>
            </a:pPr>
            <a:endParaRPr lang="en-US" altLang="en-US" sz="2200" dirty="0">
              <a:solidFill>
                <a:srgbClr val="FF0000"/>
              </a:solidFill>
              <a:latin typeface="Helvetica Neue" panose="02000503000000020004" pitchFamily="2" charset="0"/>
              <a:sym typeface="Helvetica" pitchFamily="2" charset="0"/>
            </a:endParaRPr>
          </a:p>
          <a:p>
            <a:pPr algn="ctr" eaLnBrk="1" hangingPunct="1">
              <a:spcBef>
                <a:spcPts val="775"/>
              </a:spcBef>
              <a:buSzPct val="125000"/>
            </a:pPr>
            <a:endParaRPr lang="en-US" altLang="en-US" sz="2200" dirty="0">
              <a:solidFill>
                <a:srgbClr val="FF0000"/>
              </a:solidFill>
              <a:latin typeface="Helvetica Neue" panose="02000503000000020004" pitchFamily="2" charset="0"/>
              <a:sym typeface="Helvetica" pitchFamily="2" charset="0"/>
            </a:endParaRPr>
          </a:p>
        </p:txBody>
      </p:sp>
    </p:spTree>
    <p:extLst>
      <p:ext uri="{BB962C8B-B14F-4D97-AF65-F5344CB8AC3E}">
        <p14:creationId xmlns:p14="http://schemas.microsoft.com/office/powerpoint/2010/main" val="1224620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noChangeArrowheads="1"/>
          </p:cNvPicPr>
          <p:nvPr/>
        </p:nvPicPr>
        <p:blipFill>
          <a:blip r:embed="rId3"/>
          <a:srcRect/>
          <a:stretch>
            <a:fillRect/>
          </a:stretch>
        </p:blipFill>
        <p:spPr bwMode="auto">
          <a:xfrm>
            <a:off x="1" y="1"/>
            <a:ext cx="1980924" cy="709560"/>
          </a:xfrm>
          <a:prstGeom prst="rect">
            <a:avLst/>
          </a:prstGeom>
          <a:noFill/>
          <a:ln w="12700" cap="flat">
            <a:noFill/>
            <a:miter lim="800000"/>
            <a:headEnd/>
            <a:tailEnd/>
          </a:ln>
        </p:spPr>
      </p:pic>
      <p:sp>
        <p:nvSpPr>
          <p:cNvPr id="4" name="Slide Number Placeholder 3"/>
          <p:cNvSpPr>
            <a:spLocks noGrp="1"/>
          </p:cNvSpPr>
          <p:nvPr>
            <p:ph type="sldNum" sz="quarter" idx="12"/>
          </p:nvPr>
        </p:nvSpPr>
        <p:spPr/>
        <p:txBody>
          <a:bodyPr/>
          <a:lstStyle/>
          <a:p>
            <a:fld id="{BB0EDAC5-B36E-A046-9D6B-DEE64979627A}" type="slidenum">
              <a:rPr lang="en-US" smtClean="0"/>
              <a:t>18</a:t>
            </a:fld>
            <a:endParaRPr lang="en-US"/>
          </a:p>
        </p:txBody>
      </p:sp>
      <p:sp>
        <p:nvSpPr>
          <p:cNvPr id="12" name="Rectangle 9">
            <a:extLst>
              <a:ext uri="{FF2B5EF4-FFF2-40B4-BE49-F238E27FC236}">
                <a16:creationId xmlns:a16="http://schemas.microsoft.com/office/drawing/2014/main" id="{34C3F0A6-410C-3343-A1F6-0A97F3291B70}"/>
              </a:ext>
            </a:extLst>
          </p:cNvPr>
          <p:cNvSpPr>
            <a:spLocks noChangeArrowheads="1"/>
          </p:cNvSpPr>
          <p:nvPr/>
        </p:nvSpPr>
        <p:spPr bwMode="auto">
          <a:xfrm>
            <a:off x="2076600" y="84408"/>
            <a:ext cx="6830943" cy="720274"/>
          </a:xfrm>
          <a:prstGeom prst="rect">
            <a:avLst/>
          </a:prstGeom>
          <a:noFill/>
          <a:ln w="9525">
            <a:noFill/>
            <a:miter lim="800000"/>
            <a:headEnd/>
            <a:tailEnd/>
          </a:ln>
        </p:spPr>
        <p:txBody>
          <a:bodyPr anchor="ctr">
            <a:prstTxWarp prst="textNoShape">
              <a:avLst/>
            </a:prstTxWarp>
          </a:bodyPr>
          <a:lstStyle/>
          <a:p>
            <a:pPr algn="ctr"/>
            <a:r>
              <a:rPr lang="en-US" sz="3200" dirty="0"/>
              <a:t>The MPAS Logging Mechanism</a:t>
            </a:r>
            <a:endParaRPr lang="en-US" sz="3200" i="1" dirty="0"/>
          </a:p>
        </p:txBody>
      </p:sp>
      <p:sp>
        <p:nvSpPr>
          <p:cNvPr id="17" name="TextBox 16">
            <a:extLst>
              <a:ext uri="{FF2B5EF4-FFF2-40B4-BE49-F238E27FC236}">
                <a16:creationId xmlns:a16="http://schemas.microsoft.com/office/drawing/2014/main" id="{372941F1-7330-8343-BD21-930DF30C7CA6}"/>
              </a:ext>
            </a:extLst>
          </p:cNvPr>
          <p:cNvSpPr txBox="1"/>
          <p:nvPr/>
        </p:nvSpPr>
        <p:spPr>
          <a:xfrm>
            <a:off x="416316" y="1151856"/>
            <a:ext cx="8143875" cy="2462213"/>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In MPAS v5.x and earlier, our solution was to cleverly redirect </a:t>
            </a:r>
            <a:r>
              <a:rPr lang="en-US" sz="2200" dirty="0" err="1">
                <a:latin typeface="Courier" pitchFamily="2" charset="0"/>
                <a:ea typeface="Helvetica Neue" panose="02000503000000020004" pitchFamily="2" charset="0"/>
                <a:cs typeface="Helvetica Neue" panose="02000503000000020004" pitchFamily="2" charset="0"/>
              </a:rPr>
              <a:t>stdout</a:t>
            </a:r>
            <a:r>
              <a:rPr lang="en-US" sz="2200" dirty="0">
                <a:latin typeface="Helvetica Neue" panose="02000503000000020004" pitchFamily="2" charset="0"/>
                <a:ea typeface="Helvetica Neue" panose="02000503000000020004" pitchFamily="2" charset="0"/>
                <a:cs typeface="Helvetica Neue" panose="02000503000000020004" pitchFamily="2" charset="0"/>
              </a:rPr>
              <a:t> and </a:t>
            </a:r>
            <a:r>
              <a:rPr lang="en-US" sz="2200" dirty="0">
                <a:latin typeface="Courier" pitchFamily="2" charset="0"/>
                <a:ea typeface="Helvetica Neue" panose="02000503000000020004" pitchFamily="2" charset="0"/>
                <a:cs typeface="Helvetica Neue" panose="02000503000000020004" pitchFamily="2" charset="0"/>
              </a:rPr>
              <a:t>stderr</a:t>
            </a:r>
            <a:r>
              <a:rPr lang="en-US" sz="2200" dirty="0">
                <a:latin typeface="Helvetica Neue" panose="02000503000000020004" pitchFamily="2" charset="0"/>
                <a:ea typeface="Helvetica Neue" panose="02000503000000020004" pitchFamily="2" charset="0"/>
                <a:cs typeface="Helvetica Neue" panose="02000503000000020004" pitchFamily="2" charset="0"/>
              </a:rPr>
              <a:t> to log files named </a:t>
            </a:r>
            <a:r>
              <a:rPr lang="en-US" sz="2200" dirty="0" err="1">
                <a:latin typeface="Courier" pitchFamily="2" charset="0"/>
                <a:ea typeface="Helvetica Neue" panose="02000503000000020004" pitchFamily="2" charset="0"/>
                <a:cs typeface="Helvetica Neue" panose="02000503000000020004" pitchFamily="2" charset="0"/>
              </a:rPr>
              <a:t>log.XXXX.out</a:t>
            </a:r>
            <a:r>
              <a:rPr lang="en-US" sz="2200" dirty="0">
                <a:latin typeface="Courier" pitchFamily="2" charset="0"/>
                <a:ea typeface="Helvetica Neue" panose="02000503000000020004" pitchFamily="2" charset="0"/>
                <a:cs typeface="Helvetica Neue" panose="02000503000000020004" pitchFamily="2" charset="0"/>
              </a:rPr>
              <a:t> </a:t>
            </a:r>
            <a:r>
              <a:rPr lang="en-US" sz="2200" dirty="0">
                <a:latin typeface="Helvetica Neue" panose="02000503000000020004" pitchFamily="2" charset="0"/>
                <a:ea typeface="Helvetica Neue" panose="02000503000000020004" pitchFamily="2" charset="0"/>
                <a:cs typeface="Helvetica Neue" panose="02000503000000020004" pitchFamily="2" charset="0"/>
              </a:rPr>
              <a:t>and </a:t>
            </a:r>
            <a:r>
              <a:rPr lang="en-US" sz="2200" dirty="0" err="1">
                <a:latin typeface="Courier" pitchFamily="2" charset="0"/>
                <a:ea typeface="Helvetica Neue" panose="02000503000000020004" pitchFamily="2" charset="0"/>
                <a:cs typeface="Helvetica Neue" panose="02000503000000020004" pitchFamily="2" charset="0"/>
              </a:rPr>
              <a:t>log.XXXX.err</a:t>
            </a:r>
            <a:endParaRPr lang="en-US" sz="2200" dirty="0">
              <a:latin typeface="Courier" pitchFamily="2" charset="0"/>
              <a:ea typeface="Helvetica Neue" panose="02000503000000020004" pitchFamily="2" charset="0"/>
              <a:cs typeface="Helvetica Neue" panose="02000503000000020004" pitchFamily="2" charset="0"/>
            </a:endParaRPr>
          </a:p>
          <a:p>
            <a:endParaRPr lang="en-US" sz="2200" dirty="0">
              <a:latin typeface="Courier" pitchFamily="2" charset="0"/>
              <a:ea typeface="Helvetica Neue" panose="02000503000000020004" pitchFamily="2" charset="0"/>
              <a:cs typeface="Helvetica Neue" panose="02000503000000020004" pitchFamily="2" charset="0"/>
            </a:endParaRPr>
          </a:p>
          <a:p>
            <a:r>
              <a:rPr lang="en-US" sz="2200" dirty="0">
                <a:latin typeface="Helvetica Neue" panose="02000503000000020004" pitchFamily="2" charset="0"/>
                <a:ea typeface="Helvetica Neue" panose="02000503000000020004" pitchFamily="2" charset="0"/>
                <a:cs typeface="Helvetica Neue" panose="02000503000000020004" pitchFamily="2" charset="0"/>
              </a:rPr>
              <a:t>However, this is less than ideal when several different MPAS components (e.g., ocean, land ice, sea ice) are running together in the same coupled Earth-system model!</a:t>
            </a:r>
          </a:p>
        </p:txBody>
      </p:sp>
      <p:sp>
        <p:nvSpPr>
          <p:cNvPr id="8" name="Rectangle 7">
            <a:extLst>
              <a:ext uri="{FF2B5EF4-FFF2-40B4-BE49-F238E27FC236}">
                <a16:creationId xmlns:a16="http://schemas.microsoft.com/office/drawing/2014/main" id="{117B0EAE-0D42-0F4E-9F5F-0AD1AEAC918A}"/>
              </a:ext>
            </a:extLst>
          </p:cNvPr>
          <p:cNvSpPr>
            <a:spLocks noChangeArrowheads="1"/>
          </p:cNvSpPr>
          <p:nvPr/>
        </p:nvSpPr>
        <p:spPr bwMode="auto">
          <a:xfrm>
            <a:off x="416316" y="4098256"/>
            <a:ext cx="8143875" cy="886953"/>
          </a:xfrm>
          <a:prstGeom prst="rect">
            <a:avLst/>
          </a:prstGeom>
          <a:solidFill>
            <a:schemeClr val="bg1"/>
          </a:solidFill>
          <a:ln w="9525">
            <a:solidFill>
              <a:srgbClr val="4A7EBB"/>
            </a:solidFill>
            <a:miter lim="800000"/>
            <a:headEnd/>
            <a:tailEnd/>
          </a:ln>
          <a:effectLst>
            <a:outerShdw blurRad="40000" dist="381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9" name="Rectangle 2">
            <a:extLst>
              <a:ext uri="{FF2B5EF4-FFF2-40B4-BE49-F238E27FC236}">
                <a16:creationId xmlns:a16="http://schemas.microsoft.com/office/drawing/2014/main" id="{2901A1D6-5D0A-9F41-909F-CE58AD6D19BF}"/>
              </a:ext>
            </a:extLst>
          </p:cNvPr>
          <p:cNvSpPr>
            <a:spLocks/>
          </p:cNvSpPr>
          <p:nvPr/>
        </p:nvSpPr>
        <p:spPr bwMode="auto">
          <a:xfrm>
            <a:off x="525634" y="4186446"/>
            <a:ext cx="7943117" cy="714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spcBef>
                <a:spcPts val="775"/>
              </a:spcBef>
              <a:buSzPct val="125000"/>
            </a:pPr>
            <a:r>
              <a:rPr lang="en-US" altLang="en-US" sz="2200" dirty="0">
                <a:solidFill>
                  <a:srgbClr val="1F497D"/>
                </a:solidFill>
                <a:latin typeface="Helvetica Neue" panose="02000503000000020004" pitchFamily="2" charset="0"/>
                <a:sym typeface="Helvetica" pitchFamily="2" charset="0"/>
              </a:rPr>
              <a:t>MPAS v6.0 introduced a completely new mechanism for logging messages during model execution</a:t>
            </a:r>
          </a:p>
        </p:txBody>
      </p:sp>
    </p:spTree>
    <p:extLst>
      <p:ext uri="{BB962C8B-B14F-4D97-AF65-F5344CB8AC3E}">
        <p14:creationId xmlns:p14="http://schemas.microsoft.com/office/powerpoint/2010/main" val="790795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B6A97B1-7392-C94E-A1FC-67053AD798E5}"/>
              </a:ext>
            </a:extLst>
          </p:cNvPr>
          <p:cNvSpPr>
            <a:spLocks noGrp="1"/>
          </p:cNvSpPr>
          <p:nvPr>
            <p:ph type="sldNum" sz="quarter" idx="12"/>
          </p:nvPr>
        </p:nvSpPr>
        <p:spPr/>
        <p:txBody>
          <a:bodyPr/>
          <a:lstStyle/>
          <a:p>
            <a:fld id="{750CD4F3-FD6A-6049-B41E-626A146A77BB}" type="slidenum">
              <a:rPr lang="en-US" smtClean="0"/>
              <a:t>1</a:t>
            </a:fld>
            <a:endParaRPr lang="en-US"/>
          </a:p>
        </p:txBody>
      </p:sp>
      <p:sp>
        <p:nvSpPr>
          <p:cNvPr id="6" name="Rectangle 9">
            <a:extLst>
              <a:ext uri="{FF2B5EF4-FFF2-40B4-BE49-F238E27FC236}">
                <a16:creationId xmlns:a16="http://schemas.microsoft.com/office/drawing/2014/main" id="{0D9F6EB7-FFB0-7349-B1B9-E5D0C2EEA54F}"/>
              </a:ext>
            </a:extLst>
          </p:cNvPr>
          <p:cNvSpPr>
            <a:spLocks noChangeArrowheads="1"/>
          </p:cNvSpPr>
          <p:nvPr/>
        </p:nvSpPr>
        <p:spPr bwMode="auto">
          <a:xfrm>
            <a:off x="2076600" y="84408"/>
            <a:ext cx="6830943" cy="720274"/>
          </a:xfrm>
          <a:prstGeom prst="rect">
            <a:avLst/>
          </a:prstGeom>
          <a:noFill/>
          <a:ln w="9525">
            <a:noFill/>
            <a:miter lim="800000"/>
            <a:headEnd/>
            <a:tailEnd/>
          </a:ln>
        </p:spPr>
        <p:txBody>
          <a:bodyPr anchor="ctr">
            <a:prstTxWarp prst="textNoShape">
              <a:avLst/>
            </a:prstTxWarp>
          </a:bodyPr>
          <a:lstStyle/>
          <a:p>
            <a:pPr algn="ctr"/>
            <a:r>
              <a:rPr lang="en-US" sz="3200" dirty="0"/>
              <a:t>Introduction</a:t>
            </a:r>
          </a:p>
        </p:txBody>
      </p:sp>
      <p:sp>
        <p:nvSpPr>
          <p:cNvPr id="7" name="Rectangle 6">
            <a:extLst>
              <a:ext uri="{FF2B5EF4-FFF2-40B4-BE49-F238E27FC236}">
                <a16:creationId xmlns:a16="http://schemas.microsoft.com/office/drawing/2014/main" id="{CF5CEBDE-D99A-7141-A913-A15EFF581642}"/>
              </a:ext>
            </a:extLst>
          </p:cNvPr>
          <p:cNvSpPr>
            <a:spLocks noChangeArrowheads="1"/>
          </p:cNvSpPr>
          <p:nvPr/>
        </p:nvSpPr>
        <p:spPr bwMode="auto">
          <a:xfrm>
            <a:off x="677639" y="4444009"/>
            <a:ext cx="7692637" cy="1156894"/>
          </a:xfrm>
          <a:prstGeom prst="rect">
            <a:avLst/>
          </a:prstGeom>
          <a:solidFill>
            <a:schemeClr val="bg1"/>
          </a:solidFill>
          <a:ln w="38100">
            <a:solidFill>
              <a:srgbClr val="FF0000"/>
            </a:solidFill>
            <a:miter lim="800000"/>
            <a:headEnd/>
            <a:tailEnd/>
          </a:ln>
          <a:effectLst>
            <a:outerShdw blurRad="40000" dist="381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8" name="Rectangle 2">
            <a:extLst>
              <a:ext uri="{FF2B5EF4-FFF2-40B4-BE49-F238E27FC236}">
                <a16:creationId xmlns:a16="http://schemas.microsoft.com/office/drawing/2014/main" id="{B37CCEB8-58D9-574F-8090-390E70EB0487}"/>
              </a:ext>
            </a:extLst>
          </p:cNvPr>
          <p:cNvSpPr>
            <a:spLocks/>
          </p:cNvSpPr>
          <p:nvPr/>
        </p:nvSpPr>
        <p:spPr bwMode="auto">
          <a:xfrm>
            <a:off x="760937" y="4530157"/>
            <a:ext cx="7394973" cy="959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ts val="775"/>
              </a:spcBef>
              <a:buSzPct val="125000"/>
            </a:pPr>
            <a:r>
              <a:rPr lang="en-US" altLang="en-US" sz="2200" dirty="0">
                <a:solidFill>
                  <a:srgbClr val="FF0000"/>
                </a:solidFill>
                <a:latin typeface="Helvetica Neue" panose="02000503000000020004" pitchFamily="2" charset="0"/>
                <a:sym typeface="Helvetica" pitchFamily="2" charset="0"/>
              </a:rPr>
              <a:t>This talk is very software-oriented, but the ideas will be important for upcoming talks about adding new diagnostics and passive tracers in MPAS!</a:t>
            </a:r>
          </a:p>
        </p:txBody>
      </p:sp>
      <p:sp>
        <p:nvSpPr>
          <p:cNvPr id="9" name="TextBox 8">
            <a:extLst>
              <a:ext uri="{FF2B5EF4-FFF2-40B4-BE49-F238E27FC236}">
                <a16:creationId xmlns:a16="http://schemas.microsoft.com/office/drawing/2014/main" id="{7D518AE5-2AF7-174E-ACE5-9D8708AC1ADA}"/>
              </a:ext>
            </a:extLst>
          </p:cNvPr>
          <p:cNvSpPr txBox="1"/>
          <p:nvPr/>
        </p:nvSpPr>
        <p:spPr>
          <a:xfrm>
            <a:off x="677639" y="1311194"/>
            <a:ext cx="8143875" cy="2693045"/>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When taking a first look inside the MPAS-Atmosphere model, there are several features that can be confusing without proper background:</a:t>
            </a:r>
          </a:p>
          <a:p>
            <a:endParaRPr lang="en-US" sz="2200" dirty="0">
              <a:latin typeface="Helvetica Neue" panose="02000503000000020004" pitchFamily="2" charset="0"/>
              <a:ea typeface="Helvetica Neue" panose="02000503000000020004" pitchFamily="2" charset="0"/>
              <a:cs typeface="Helvetica Neue" panose="02000503000000020004" pitchFamily="2" charset="0"/>
            </a:endParaRPr>
          </a:p>
          <a:p>
            <a:pPr marL="457200" indent="-457200">
              <a:spcBef>
                <a:spcPts val="600"/>
              </a:spcBef>
              <a:buFont typeface="+mj-lt"/>
              <a:buAutoNum type="arabicPeriod"/>
            </a:pPr>
            <a:r>
              <a:rPr lang="en-US" sz="2200" dirty="0">
                <a:latin typeface="Helvetica Neue" panose="02000503000000020004" pitchFamily="2" charset="0"/>
                <a:ea typeface="Helvetica Neue" panose="02000503000000020004" pitchFamily="2" charset="0"/>
                <a:cs typeface="Helvetica Neue" panose="02000503000000020004" pitchFamily="2" charset="0"/>
              </a:rPr>
              <a:t>The MPAS “Registry”</a:t>
            </a:r>
          </a:p>
          <a:p>
            <a:pPr marL="457200" indent="-457200">
              <a:spcBef>
                <a:spcPts val="600"/>
              </a:spcBef>
              <a:buFont typeface="+mj-lt"/>
              <a:buAutoNum type="arabicPeriod"/>
            </a:pPr>
            <a:r>
              <a:rPr lang="en-US" sz="2200" dirty="0">
                <a:latin typeface="Helvetica Neue" panose="02000503000000020004" pitchFamily="2" charset="0"/>
                <a:ea typeface="Helvetica Neue" panose="02000503000000020004" pitchFamily="2" charset="0"/>
                <a:cs typeface="Helvetica Neue" panose="02000503000000020004" pitchFamily="2" charset="0"/>
              </a:rPr>
              <a:t>Pools</a:t>
            </a:r>
          </a:p>
          <a:p>
            <a:pPr marL="457200" indent="-457200">
              <a:spcBef>
                <a:spcPts val="600"/>
              </a:spcBef>
              <a:buFont typeface="+mj-lt"/>
              <a:buAutoNum type="arabicPeriod"/>
            </a:pPr>
            <a:r>
              <a:rPr lang="en-US" sz="2200" dirty="0">
                <a:latin typeface="Helvetica Neue" panose="02000503000000020004" pitchFamily="2" charset="0"/>
                <a:ea typeface="Helvetica Neue" panose="02000503000000020004" pitchFamily="2" charset="0"/>
                <a:cs typeface="Helvetica Neue" panose="02000503000000020004" pitchFamily="2" charset="0"/>
              </a:rPr>
              <a:t>Logging mechanism</a:t>
            </a:r>
          </a:p>
        </p:txBody>
      </p:sp>
    </p:spTree>
    <p:extLst>
      <p:ext uri="{BB962C8B-B14F-4D97-AF65-F5344CB8AC3E}">
        <p14:creationId xmlns:p14="http://schemas.microsoft.com/office/powerpoint/2010/main" val="556147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noChangeArrowheads="1"/>
          </p:cNvPicPr>
          <p:nvPr/>
        </p:nvPicPr>
        <p:blipFill>
          <a:blip r:embed="rId3"/>
          <a:srcRect/>
          <a:stretch>
            <a:fillRect/>
          </a:stretch>
        </p:blipFill>
        <p:spPr bwMode="auto">
          <a:xfrm>
            <a:off x="1" y="1"/>
            <a:ext cx="1980924" cy="709560"/>
          </a:xfrm>
          <a:prstGeom prst="rect">
            <a:avLst/>
          </a:prstGeom>
          <a:noFill/>
          <a:ln w="12700" cap="flat">
            <a:noFill/>
            <a:miter lim="800000"/>
            <a:headEnd/>
            <a:tailEnd/>
          </a:ln>
        </p:spPr>
      </p:pic>
      <p:sp>
        <p:nvSpPr>
          <p:cNvPr id="4" name="Slide Number Placeholder 3"/>
          <p:cNvSpPr>
            <a:spLocks noGrp="1"/>
          </p:cNvSpPr>
          <p:nvPr>
            <p:ph type="sldNum" sz="quarter" idx="12"/>
          </p:nvPr>
        </p:nvSpPr>
        <p:spPr/>
        <p:txBody>
          <a:bodyPr/>
          <a:lstStyle/>
          <a:p>
            <a:fld id="{BB0EDAC5-B36E-A046-9D6B-DEE64979627A}" type="slidenum">
              <a:rPr lang="en-US" smtClean="0"/>
              <a:t>19</a:t>
            </a:fld>
            <a:endParaRPr lang="en-US"/>
          </a:p>
        </p:txBody>
      </p:sp>
      <p:sp>
        <p:nvSpPr>
          <p:cNvPr id="12" name="Rectangle 9">
            <a:extLst>
              <a:ext uri="{FF2B5EF4-FFF2-40B4-BE49-F238E27FC236}">
                <a16:creationId xmlns:a16="http://schemas.microsoft.com/office/drawing/2014/main" id="{34C3F0A6-410C-3343-A1F6-0A97F3291B70}"/>
              </a:ext>
            </a:extLst>
          </p:cNvPr>
          <p:cNvSpPr>
            <a:spLocks noChangeArrowheads="1"/>
          </p:cNvSpPr>
          <p:nvPr/>
        </p:nvSpPr>
        <p:spPr bwMode="auto">
          <a:xfrm>
            <a:off x="2076600" y="84408"/>
            <a:ext cx="6830943" cy="720274"/>
          </a:xfrm>
          <a:prstGeom prst="rect">
            <a:avLst/>
          </a:prstGeom>
          <a:noFill/>
          <a:ln w="9525">
            <a:noFill/>
            <a:miter lim="800000"/>
            <a:headEnd/>
            <a:tailEnd/>
          </a:ln>
        </p:spPr>
        <p:txBody>
          <a:bodyPr anchor="ctr">
            <a:prstTxWarp prst="textNoShape">
              <a:avLst/>
            </a:prstTxWarp>
          </a:bodyPr>
          <a:lstStyle/>
          <a:p>
            <a:pPr algn="ctr"/>
            <a:r>
              <a:rPr lang="en-US" sz="3200" dirty="0"/>
              <a:t>The MPAS Logging Mechanism</a:t>
            </a:r>
            <a:endParaRPr lang="en-US" sz="3200" i="1" dirty="0"/>
          </a:p>
        </p:txBody>
      </p:sp>
      <p:sp>
        <p:nvSpPr>
          <p:cNvPr id="17" name="TextBox 16">
            <a:extLst>
              <a:ext uri="{FF2B5EF4-FFF2-40B4-BE49-F238E27FC236}">
                <a16:creationId xmlns:a16="http://schemas.microsoft.com/office/drawing/2014/main" id="{372941F1-7330-8343-BD21-930DF30C7CA6}"/>
              </a:ext>
            </a:extLst>
          </p:cNvPr>
          <p:cNvSpPr txBox="1"/>
          <p:nvPr/>
        </p:nvSpPr>
        <p:spPr>
          <a:xfrm>
            <a:off x="416316" y="1077714"/>
            <a:ext cx="8143875" cy="2277547"/>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The standard way for logging a message in MPAS uses the </a:t>
            </a:r>
            <a:r>
              <a:rPr lang="en-US" sz="2200" dirty="0" err="1">
                <a:latin typeface="Courier" pitchFamily="2" charset="0"/>
                <a:ea typeface="Helvetica Neue" panose="02000503000000020004" pitchFamily="2" charset="0"/>
                <a:cs typeface="Helvetica Neue" panose="02000503000000020004" pitchFamily="2" charset="0"/>
              </a:rPr>
              <a:t>mpas_log</a:t>
            </a:r>
            <a:r>
              <a:rPr lang="en-US" sz="2200" dirty="0">
                <a:latin typeface="Courier" pitchFamily="2" charset="0"/>
                <a:ea typeface="Helvetica Neue" panose="02000503000000020004" pitchFamily="2" charset="0"/>
                <a:cs typeface="Helvetica Neue" panose="02000503000000020004" pitchFamily="2" charset="0"/>
              </a:rPr>
              <a:t> </a:t>
            </a:r>
            <a:r>
              <a:rPr lang="en-US" sz="2200" dirty="0">
                <a:latin typeface="Helvetica Neue" panose="02000503000000020004" pitchFamily="2" charset="0"/>
                <a:ea typeface="Helvetica Neue" panose="02000503000000020004" pitchFamily="2" charset="0"/>
                <a:cs typeface="Helvetica Neue" panose="02000503000000020004" pitchFamily="2" charset="0"/>
              </a:rPr>
              <a:t>module’s </a:t>
            </a:r>
            <a:r>
              <a:rPr lang="en-US" sz="2200" dirty="0" err="1">
                <a:latin typeface="Courier" pitchFamily="2" charset="0"/>
                <a:ea typeface="Helvetica Neue" panose="02000503000000020004" pitchFamily="2" charset="0"/>
                <a:cs typeface="Helvetica Neue" panose="02000503000000020004" pitchFamily="2" charset="0"/>
              </a:rPr>
              <a:t>mpas_log_write</a:t>
            </a:r>
            <a:r>
              <a:rPr lang="en-US" sz="2200" dirty="0">
                <a:latin typeface="Courier" pitchFamily="2" charset="0"/>
                <a:ea typeface="Helvetica Neue" panose="02000503000000020004" pitchFamily="2" charset="0"/>
                <a:cs typeface="Helvetica Neue" panose="02000503000000020004" pitchFamily="2" charset="0"/>
              </a:rPr>
              <a:t>(…) </a:t>
            </a:r>
            <a:r>
              <a:rPr lang="en-US" sz="2200" dirty="0">
                <a:latin typeface="Helvetica Neue" panose="02000503000000020004" pitchFamily="2" charset="0"/>
                <a:ea typeface="Helvetica Neue" panose="02000503000000020004" pitchFamily="2" charset="0"/>
                <a:cs typeface="Helvetica Neue" panose="02000503000000020004" pitchFamily="2" charset="0"/>
              </a:rPr>
              <a:t>routine</a:t>
            </a:r>
          </a:p>
          <a:p>
            <a:pPr marL="342900" indent="-342900">
              <a:spcBef>
                <a:spcPts val="600"/>
              </a:spcBef>
              <a:buFont typeface="Arial" panose="020B0604020202020204" pitchFamily="34" charset="0"/>
              <a:buChar char="•"/>
            </a:pPr>
            <a:r>
              <a:rPr lang="en-US" sz="2200" dirty="0">
                <a:latin typeface="Helvetica Neue" panose="02000503000000020004" pitchFamily="2" charset="0"/>
                <a:ea typeface="Helvetica Neue" panose="02000503000000020004" pitchFamily="2" charset="0"/>
                <a:cs typeface="Helvetica Neue" panose="02000503000000020004" pitchFamily="2" charset="0"/>
              </a:rPr>
              <a:t>Each MPAS core writes log messages to a file named </a:t>
            </a:r>
            <a:r>
              <a:rPr lang="en-US" sz="2200" dirty="0">
                <a:latin typeface="Courier" pitchFamily="2" charset="0"/>
                <a:ea typeface="Helvetica Neue" panose="02000503000000020004" pitchFamily="2" charset="0"/>
                <a:cs typeface="Helvetica Neue" panose="02000503000000020004" pitchFamily="2" charset="0"/>
              </a:rPr>
              <a:t>log.&lt;CORE&gt;.0000.out</a:t>
            </a:r>
          </a:p>
          <a:p>
            <a:pPr marL="342900" indent="-342900">
              <a:spcBef>
                <a:spcPts val="600"/>
              </a:spcBef>
              <a:buFont typeface="Arial" panose="020B0604020202020204" pitchFamily="34" charset="0"/>
              <a:buChar char="•"/>
            </a:pPr>
            <a:r>
              <a:rPr lang="en-US" sz="2200" dirty="0" err="1">
                <a:latin typeface="Courier" pitchFamily="2" charset="0"/>
                <a:ea typeface="Helvetica Neue" panose="02000503000000020004" pitchFamily="2" charset="0"/>
                <a:cs typeface="Helvetica Neue" panose="02000503000000020004" pitchFamily="2" charset="0"/>
              </a:rPr>
              <a:t>mpas_log_write</a:t>
            </a:r>
            <a:r>
              <a:rPr lang="en-US" sz="2200" dirty="0">
                <a:latin typeface="Courier" pitchFamily="2" charset="0"/>
                <a:ea typeface="Helvetica Neue" panose="02000503000000020004" pitchFamily="2" charset="0"/>
                <a:cs typeface="Helvetica Neue" panose="02000503000000020004" pitchFamily="2" charset="0"/>
              </a:rPr>
              <a:t>(…) </a:t>
            </a:r>
            <a:r>
              <a:rPr lang="en-US" sz="2200" dirty="0">
                <a:latin typeface="Helvetica Neue" panose="02000503000000020004" pitchFamily="2" charset="0"/>
                <a:ea typeface="Helvetica Neue" panose="02000503000000020004" pitchFamily="2" charset="0"/>
                <a:cs typeface="Helvetica Neue" panose="02000503000000020004" pitchFamily="2" charset="0"/>
              </a:rPr>
              <a:t>handles tagging of messages with </a:t>
            </a:r>
            <a:r>
              <a:rPr lang="en-US" sz="2200" dirty="0" err="1">
                <a:latin typeface="Helvetica Neue" panose="02000503000000020004" pitchFamily="2" charset="0"/>
                <a:ea typeface="Helvetica Neue" panose="02000503000000020004" pitchFamily="2" charset="0"/>
                <a:cs typeface="Helvetica Neue" panose="02000503000000020004" pitchFamily="2" charset="0"/>
              </a:rPr>
              <a:t>threadID</a:t>
            </a:r>
            <a:r>
              <a:rPr lang="en-US" sz="2200" dirty="0">
                <a:latin typeface="Helvetica Neue" panose="02000503000000020004" pitchFamily="2" charset="0"/>
                <a:ea typeface="Helvetica Neue" panose="02000503000000020004" pitchFamily="2" charset="0"/>
                <a:cs typeface="Helvetica Neue" panose="02000503000000020004" pitchFamily="2" charset="0"/>
              </a:rPr>
              <a:t> for messages logged from threaded code regions</a:t>
            </a:r>
          </a:p>
        </p:txBody>
      </p:sp>
      <p:sp>
        <p:nvSpPr>
          <p:cNvPr id="11" name="Rectangle 10">
            <a:extLst>
              <a:ext uri="{FF2B5EF4-FFF2-40B4-BE49-F238E27FC236}">
                <a16:creationId xmlns:a16="http://schemas.microsoft.com/office/drawing/2014/main" id="{59AFD8F6-25AE-784E-9169-EDCD6BEF700F}"/>
              </a:ext>
            </a:extLst>
          </p:cNvPr>
          <p:cNvSpPr>
            <a:spLocks noChangeArrowheads="1"/>
          </p:cNvSpPr>
          <p:nvPr/>
        </p:nvSpPr>
        <p:spPr bwMode="auto">
          <a:xfrm>
            <a:off x="416316" y="3492026"/>
            <a:ext cx="8143875" cy="2719842"/>
          </a:xfrm>
          <a:prstGeom prst="rect">
            <a:avLst/>
          </a:prstGeom>
          <a:solidFill>
            <a:schemeClr val="bg1"/>
          </a:solidFill>
          <a:ln w="9525">
            <a:solidFill>
              <a:srgbClr val="4A7EBB"/>
            </a:solidFill>
            <a:miter lim="800000"/>
            <a:headEnd/>
            <a:tailEnd/>
          </a:ln>
          <a:effectLst>
            <a:outerShdw blurRad="40000" dist="381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3" name="Rectangle 2">
            <a:extLst>
              <a:ext uri="{FF2B5EF4-FFF2-40B4-BE49-F238E27FC236}">
                <a16:creationId xmlns:a16="http://schemas.microsoft.com/office/drawing/2014/main" id="{71956289-5BD5-1248-8392-ED39D2072679}"/>
              </a:ext>
            </a:extLst>
          </p:cNvPr>
          <p:cNvSpPr>
            <a:spLocks/>
          </p:cNvSpPr>
          <p:nvPr/>
        </p:nvSpPr>
        <p:spPr bwMode="auto">
          <a:xfrm>
            <a:off x="525634" y="3580216"/>
            <a:ext cx="7943117" cy="2631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spcBef>
                <a:spcPts val="775"/>
              </a:spcBef>
              <a:buSzPct val="125000"/>
            </a:pPr>
            <a:r>
              <a:rPr lang="en-US" altLang="en-US" sz="1800" dirty="0">
                <a:solidFill>
                  <a:srgbClr val="1F497D"/>
                </a:solidFill>
                <a:latin typeface="Courier" pitchFamily="2" charset="0"/>
                <a:sym typeface="Helvetica" pitchFamily="2" charset="0"/>
              </a:rPr>
              <a:t>subroutine RHS(arg1, arg2, arg3)</a:t>
            </a:r>
          </a:p>
          <a:p>
            <a:pPr eaLnBrk="1" hangingPunct="1">
              <a:spcBef>
                <a:spcPts val="775"/>
              </a:spcBef>
              <a:buSzPct val="125000"/>
            </a:pPr>
            <a:r>
              <a:rPr lang="en-US" altLang="en-US" sz="1800" dirty="0">
                <a:solidFill>
                  <a:srgbClr val="1F497D"/>
                </a:solidFill>
                <a:latin typeface="Courier" pitchFamily="2" charset="0"/>
                <a:sym typeface="Helvetica" pitchFamily="2" charset="0"/>
              </a:rPr>
              <a:t>    </a:t>
            </a:r>
            <a:r>
              <a:rPr lang="en-US" altLang="en-US" sz="1800" b="1" dirty="0">
                <a:solidFill>
                  <a:srgbClr val="1F497D"/>
                </a:solidFill>
                <a:latin typeface="Courier" pitchFamily="2" charset="0"/>
                <a:sym typeface="Helvetica" pitchFamily="2" charset="0"/>
              </a:rPr>
              <a:t>use </a:t>
            </a:r>
            <a:r>
              <a:rPr lang="en-US" altLang="en-US" sz="1800" b="1" dirty="0" err="1">
                <a:solidFill>
                  <a:srgbClr val="1F497D"/>
                </a:solidFill>
                <a:latin typeface="Courier" pitchFamily="2" charset="0"/>
                <a:sym typeface="Helvetica" pitchFamily="2" charset="0"/>
              </a:rPr>
              <a:t>mpas_log</a:t>
            </a:r>
            <a:r>
              <a:rPr lang="en-US" altLang="en-US" sz="1800" b="1" dirty="0">
                <a:solidFill>
                  <a:srgbClr val="1F497D"/>
                </a:solidFill>
                <a:latin typeface="Courier" pitchFamily="2" charset="0"/>
                <a:sym typeface="Helvetica" pitchFamily="2" charset="0"/>
              </a:rPr>
              <a:t>, only : </a:t>
            </a:r>
            <a:r>
              <a:rPr lang="en-US" altLang="en-US" sz="1800" b="1" dirty="0" err="1">
                <a:solidFill>
                  <a:srgbClr val="1F497D"/>
                </a:solidFill>
                <a:latin typeface="Courier" pitchFamily="2" charset="0"/>
                <a:sym typeface="Helvetica" pitchFamily="2" charset="0"/>
              </a:rPr>
              <a:t>mpas_log_write</a:t>
            </a:r>
            <a:endParaRPr lang="en-US" altLang="en-US" sz="1800" b="1" dirty="0">
              <a:solidFill>
                <a:srgbClr val="1F497D"/>
              </a:solidFill>
              <a:latin typeface="Courier" pitchFamily="2" charset="0"/>
              <a:sym typeface="Helvetica" pitchFamily="2" charset="0"/>
            </a:endParaRPr>
          </a:p>
          <a:p>
            <a:pPr eaLnBrk="1" hangingPunct="1">
              <a:spcBef>
                <a:spcPts val="775"/>
              </a:spcBef>
              <a:buSzPct val="125000"/>
            </a:pPr>
            <a:endParaRPr lang="en-US" altLang="en-US" sz="1800" dirty="0">
              <a:solidFill>
                <a:srgbClr val="1F497D"/>
              </a:solidFill>
              <a:latin typeface="Courier" pitchFamily="2" charset="0"/>
              <a:sym typeface="Helvetica" pitchFamily="2" charset="0"/>
            </a:endParaRPr>
          </a:p>
          <a:p>
            <a:pPr eaLnBrk="1" hangingPunct="1">
              <a:spcBef>
                <a:spcPts val="775"/>
              </a:spcBef>
              <a:buSzPct val="125000"/>
            </a:pPr>
            <a:r>
              <a:rPr lang="en-US" altLang="en-US" sz="1800" dirty="0">
                <a:solidFill>
                  <a:srgbClr val="1F497D"/>
                </a:solidFill>
                <a:latin typeface="Courier" pitchFamily="2" charset="0"/>
                <a:sym typeface="Helvetica" pitchFamily="2" charset="0"/>
              </a:rPr>
              <a:t>    integer, intent(in) :: arg1, arg2</a:t>
            </a:r>
          </a:p>
          <a:p>
            <a:pPr eaLnBrk="1" hangingPunct="1">
              <a:spcBef>
                <a:spcPts val="775"/>
              </a:spcBef>
              <a:buSzPct val="125000"/>
            </a:pPr>
            <a:r>
              <a:rPr lang="en-US" altLang="en-US" sz="1800" dirty="0">
                <a:solidFill>
                  <a:srgbClr val="1F497D"/>
                </a:solidFill>
                <a:latin typeface="Courier" pitchFamily="2" charset="0"/>
                <a:sym typeface="Helvetica" pitchFamily="2" charset="0"/>
              </a:rPr>
              <a:t>    integer, intent(out) :: arg3</a:t>
            </a:r>
          </a:p>
          <a:p>
            <a:pPr eaLnBrk="1" hangingPunct="1">
              <a:spcBef>
                <a:spcPts val="775"/>
              </a:spcBef>
              <a:buSzPct val="125000"/>
            </a:pPr>
            <a:endParaRPr lang="en-US" altLang="en-US" sz="1800" dirty="0">
              <a:solidFill>
                <a:srgbClr val="1F497D"/>
              </a:solidFill>
              <a:latin typeface="Courier" pitchFamily="2" charset="0"/>
              <a:sym typeface="Helvetica" pitchFamily="2" charset="0"/>
            </a:endParaRPr>
          </a:p>
          <a:p>
            <a:pPr eaLnBrk="1" hangingPunct="1">
              <a:spcBef>
                <a:spcPts val="775"/>
              </a:spcBef>
              <a:buSzPct val="125000"/>
            </a:pPr>
            <a:r>
              <a:rPr lang="en-US" altLang="en-US" sz="1800" dirty="0">
                <a:solidFill>
                  <a:srgbClr val="1F497D"/>
                </a:solidFill>
                <a:latin typeface="Courier" pitchFamily="2" charset="0"/>
                <a:sym typeface="Helvetica" pitchFamily="2" charset="0"/>
              </a:rPr>
              <a:t>    </a:t>
            </a:r>
            <a:r>
              <a:rPr lang="en-US" altLang="en-US" sz="1800" b="1" dirty="0">
                <a:solidFill>
                  <a:srgbClr val="1F497D"/>
                </a:solidFill>
                <a:latin typeface="Courier" pitchFamily="2" charset="0"/>
                <a:sym typeface="Helvetica" pitchFamily="2" charset="0"/>
              </a:rPr>
              <a:t>call </a:t>
            </a:r>
            <a:r>
              <a:rPr lang="en-US" altLang="en-US" sz="1800" b="1" dirty="0" err="1">
                <a:solidFill>
                  <a:srgbClr val="1F497D"/>
                </a:solidFill>
                <a:latin typeface="Courier" pitchFamily="2" charset="0"/>
                <a:sym typeface="Helvetica" pitchFamily="2" charset="0"/>
              </a:rPr>
              <a:t>mpas_log_write</a:t>
            </a:r>
            <a:r>
              <a:rPr lang="en-US" altLang="en-US" sz="1800" b="1" dirty="0">
                <a:solidFill>
                  <a:srgbClr val="1F497D"/>
                </a:solidFill>
                <a:latin typeface="Courier" pitchFamily="2" charset="0"/>
                <a:sym typeface="Helvetica" pitchFamily="2" charset="0"/>
              </a:rPr>
              <a:t>(‘Hello from the RHS routine’)</a:t>
            </a:r>
          </a:p>
        </p:txBody>
      </p:sp>
    </p:spTree>
    <p:extLst>
      <p:ext uri="{BB962C8B-B14F-4D97-AF65-F5344CB8AC3E}">
        <p14:creationId xmlns:p14="http://schemas.microsoft.com/office/powerpoint/2010/main" val="25356191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noChangeArrowheads="1"/>
          </p:cNvPicPr>
          <p:nvPr/>
        </p:nvPicPr>
        <p:blipFill>
          <a:blip r:embed="rId3"/>
          <a:srcRect/>
          <a:stretch>
            <a:fillRect/>
          </a:stretch>
        </p:blipFill>
        <p:spPr bwMode="auto">
          <a:xfrm>
            <a:off x="1" y="1"/>
            <a:ext cx="1980924" cy="709560"/>
          </a:xfrm>
          <a:prstGeom prst="rect">
            <a:avLst/>
          </a:prstGeom>
          <a:noFill/>
          <a:ln w="12700" cap="flat">
            <a:noFill/>
            <a:miter lim="800000"/>
            <a:headEnd/>
            <a:tailEnd/>
          </a:ln>
        </p:spPr>
      </p:pic>
      <p:sp>
        <p:nvSpPr>
          <p:cNvPr id="4" name="Slide Number Placeholder 3"/>
          <p:cNvSpPr>
            <a:spLocks noGrp="1"/>
          </p:cNvSpPr>
          <p:nvPr>
            <p:ph type="sldNum" sz="quarter" idx="12"/>
          </p:nvPr>
        </p:nvSpPr>
        <p:spPr/>
        <p:txBody>
          <a:bodyPr/>
          <a:lstStyle/>
          <a:p>
            <a:fld id="{BB0EDAC5-B36E-A046-9D6B-DEE64979627A}" type="slidenum">
              <a:rPr lang="en-US" smtClean="0"/>
              <a:t>20</a:t>
            </a:fld>
            <a:endParaRPr lang="en-US"/>
          </a:p>
        </p:txBody>
      </p:sp>
      <p:sp>
        <p:nvSpPr>
          <p:cNvPr id="12" name="Rectangle 9">
            <a:extLst>
              <a:ext uri="{FF2B5EF4-FFF2-40B4-BE49-F238E27FC236}">
                <a16:creationId xmlns:a16="http://schemas.microsoft.com/office/drawing/2014/main" id="{34C3F0A6-410C-3343-A1F6-0A97F3291B70}"/>
              </a:ext>
            </a:extLst>
          </p:cNvPr>
          <p:cNvSpPr>
            <a:spLocks noChangeArrowheads="1"/>
          </p:cNvSpPr>
          <p:nvPr/>
        </p:nvSpPr>
        <p:spPr bwMode="auto">
          <a:xfrm>
            <a:off x="2076600" y="84408"/>
            <a:ext cx="6830943" cy="720274"/>
          </a:xfrm>
          <a:prstGeom prst="rect">
            <a:avLst/>
          </a:prstGeom>
          <a:noFill/>
          <a:ln w="9525">
            <a:noFill/>
            <a:miter lim="800000"/>
            <a:headEnd/>
            <a:tailEnd/>
          </a:ln>
        </p:spPr>
        <p:txBody>
          <a:bodyPr anchor="ctr">
            <a:prstTxWarp prst="textNoShape">
              <a:avLst/>
            </a:prstTxWarp>
          </a:bodyPr>
          <a:lstStyle/>
          <a:p>
            <a:pPr algn="ctr"/>
            <a:r>
              <a:rPr lang="en-US" sz="2600" dirty="0"/>
              <a:t>The MPAS Logging Mechanism: printing variables</a:t>
            </a:r>
            <a:endParaRPr lang="en-US" sz="2600" i="1" dirty="0"/>
          </a:p>
        </p:txBody>
      </p:sp>
      <p:sp>
        <p:nvSpPr>
          <p:cNvPr id="17" name="TextBox 16">
            <a:extLst>
              <a:ext uri="{FF2B5EF4-FFF2-40B4-BE49-F238E27FC236}">
                <a16:creationId xmlns:a16="http://schemas.microsoft.com/office/drawing/2014/main" id="{372941F1-7330-8343-BD21-930DF30C7CA6}"/>
              </a:ext>
            </a:extLst>
          </p:cNvPr>
          <p:cNvSpPr txBox="1"/>
          <p:nvPr/>
        </p:nvSpPr>
        <p:spPr>
          <a:xfrm>
            <a:off x="416316" y="1151856"/>
            <a:ext cx="8143875" cy="1785104"/>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Variables can be included in messages with placeholders     </a:t>
            </a:r>
            <a:r>
              <a:rPr lang="en-US" sz="2200" dirty="0">
                <a:latin typeface="Courier" pitchFamily="2" charset="0"/>
                <a:ea typeface="Helvetica Neue" panose="02000503000000020004" pitchFamily="2" charset="0"/>
                <a:cs typeface="Helvetica Neue" panose="02000503000000020004" pitchFamily="2" charset="0"/>
              </a:rPr>
              <a:t> $</a:t>
            </a:r>
            <a:r>
              <a:rPr lang="en-US" sz="2200" dirty="0" err="1">
                <a:latin typeface="Courier" pitchFamily="2" charset="0"/>
                <a:ea typeface="Helvetica Neue" panose="02000503000000020004" pitchFamily="2" charset="0"/>
                <a:cs typeface="Helvetica Neue" panose="02000503000000020004" pitchFamily="2" charset="0"/>
              </a:rPr>
              <a:t>i</a:t>
            </a:r>
            <a:r>
              <a:rPr lang="en-US" sz="2200" dirty="0">
                <a:latin typeface="Helvetica Neue" panose="02000503000000020004" pitchFamily="2" charset="0"/>
                <a:ea typeface="Helvetica Neue" panose="02000503000000020004" pitchFamily="2" charset="0"/>
                <a:cs typeface="Helvetica Neue" panose="02000503000000020004" pitchFamily="2" charset="0"/>
              </a:rPr>
              <a:t>, </a:t>
            </a:r>
            <a:r>
              <a:rPr lang="en-US" sz="2200" dirty="0">
                <a:latin typeface="Courier" pitchFamily="2" charset="0"/>
                <a:ea typeface="Helvetica Neue" panose="02000503000000020004" pitchFamily="2" charset="0"/>
                <a:cs typeface="Helvetica Neue" panose="02000503000000020004" pitchFamily="2" charset="0"/>
              </a:rPr>
              <a:t>$r</a:t>
            </a:r>
            <a:r>
              <a:rPr lang="en-US" sz="2200" dirty="0">
                <a:latin typeface="Helvetica Neue" panose="02000503000000020004" pitchFamily="2" charset="0"/>
                <a:ea typeface="Helvetica Neue" panose="02000503000000020004" pitchFamily="2" charset="0"/>
                <a:cs typeface="Helvetica Neue" panose="02000503000000020004" pitchFamily="2" charset="0"/>
              </a:rPr>
              <a:t>, or </a:t>
            </a:r>
            <a:r>
              <a:rPr lang="en-US" sz="2200" dirty="0">
                <a:latin typeface="Courier" pitchFamily="2" charset="0"/>
                <a:ea typeface="Helvetica Neue" panose="02000503000000020004" pitchFamily="2" charset="0"/>
                <a:cs typeface="Helvetica Neue" panose="02000503000000020004" pitchFamily="2" charset="0"/>
              </a:rPr>
              <a:t>$l </a:t>
            </a:r>
            <a:r>
              <a:rPr lang="en-US" sz="2200" dirty="0">
                <a:latin typeface="Helvetica Neue" panose="02000503000000020004" pitchFamily="2" charset="0"/>
                <a:ea typeface="Helvetica Neue" panose="02000503000000020004" pitchFamily="2" charset="0"/>
                <a:cs typeface="Helvetica Neue" panose="02000503000000020004" pitchFamily="2" charset="0"/>
              </a:rPr>
              <a:t>for integers, reals, or </a:t>
            </a:r>
            <a:r>
              <a:rPr lang="en-US" sz="2200" dirty="0" err="1">
                <a:latin typeface="Helvetica Neue" panose="02000503000000020004" pitchFamily="2" charset="0"/>
                <a:ea typeface="Helvetica Neue" panose="02000503000000020004" pitchFamily="2" charset="0"/>
                <a:cs typeface="Helvetica Neue" panose="02000503000000020004" pitchFamily="2" charset="0"/>
              </a:rPr>
              <a:t>logicals</a:t>
            </a:r>
            <a:endParaRPr lang="en-US" sz="2200" dirty="0">
              <a:latin typeface="Helvetica Neue" panose="02000503000000020004" pitchFamily="2" charset="0"/>
              <a:ea typeface="Helvetica Neue" panose="02000503000000020004" pitchFamily="2" charset="0"/>
              <a:cs typeface="Helvetica Neue" panose="02000503000000020004" pitchFamily="2" charset="0"/>
            </a:endParaRPr>
          </a:p>
          <a:p>
            <a:pPr marL="342900" indent="-342900">
              <a:buFont typeface="Arial" panose="020B0604020202020204" pitchFamily="34" charset="0"/>
              <a:buChar char="•"/>
            </a:pPr>
            <a:r>
              <a:rPr lang="en-US" sz="2200" dirty="0">
                <a:latin typeface="Helvetica Neue" panose="02000503000000020004" pitchFamily="2" charset="0"/>
                <a:ea typeface="Helvetica Neue" panose="02000503000000020004" pitchFamily="2" charset="0"/>
                <a:cs typeface="Helvetica Neue" panose="02000503000000020004" pitchFamily="2" charset="0"/>
              </a:rPr>
              <a:t>The variables to substitute for these placeholders are specified with optional arguments </a:t>
            </a:r>
            <a:r>
              <a:rPr lang="en-US" sz="2200" dirty="0" err="1">
                <a:latin typeface="Courier" pitchFamily="2" charset="0"/>
                <a:ea typeface="Helvetica Neue" panose="02000503000000020004" pitchFamily="2" charset="0"/>
                <a:cs typeface="Helvetica Neue" panose="02000503000000020004" pitchFamily="2" charset="0"/>
              </a:rPr>
              <a:t>intArgs</a:t>
            </a:r>
            <a:r>
              <a:rPr lang="en-US" sz="2200" dirty="0">
                <a:latin typeface="Helvetica Neue" panose="02000503000000020004" pitchFamily="2" charset="0"/>
                <a:ea typeface="Helvetica Neue" panose="02000503000000020004" pitchFamily="2" charset="0"/>
                <a:cs typeface="Helvetica Neue" panose="02000503000000020004" pitchFamily="2" charset="0"/>
              </a:rPr>
              <a:t>, </a:t>
            </a:r>
            <a:r>
              <a:rPr lang="en-US" sz="2200" dirty="0" err="1">
                <a:latin typeface="Courier" pitchFamily="2" charset="0"/>
                <a:ea typeface="Helvetica Neue" panose="02000503000000020004" pitchFamily="2" charset="0"/>
                <a:cs typeface="Helvetica Neue" panose="02000503000000020004" pitchFamily="2" charset="0"/>
              </a:rPr>
              <a:t>realArgs</a:t>
            </a:r>
            <a:r>
              <a:rPr lang="en-US" sz="2200" dirty="0">
                <a:latin typeface="Helvetica Neue" panose="02000503000000020004" pitchFamily="2" charset="0"/>
                <a:ea typeface="Helvetica Neue" panose="02000503000000020004" pitchFamily="2" charset="0"/>
                <a:cs typeface="Helvetica Neue" panose="02000503000000020004" pitchFamily="2" charset="0"/>
              </a:rPr>
              <a:t>, and </a:t>
            </a:r>
            <a:r>
              <a:rPr lang="en-US" sz="2200" dirty="0" err="1">
                <a:latin typeface="Courier" pitchFamily="2" charset="0"/>
                <a:ea typeface="Helvetica Neue" panose="02000503000000020004" pitchFamily="2" charset="0"/>
                <a:cs typeface="Helvetica Neue" panose="02000503000000020004" pitchFamily="2" charset="0"/>
              </a:rPr>
              <a:t>logicArgs</a:t>
            </a:r>
            <a:endParaRPr lang="en-US" sz="2200" dirty="0">
              <a:latin typeface="Courier" pitchFamily="2" charset="0"/>
              <a:ea typeface="Helvetica Neue" panose="02000503000000020004" pitchFamily="2" charset="0"/>
              <a:cs typeface="Helvetica Neue" panose="02000503000000020004" pitchFamily="2" charset="0"/>
            </a:endParaRPr>
          </a:p>
        </p:txBody>
      </p:sp>
      <p:sp>
        <p:nvSpPr>
          <p:cNvPr id="11" name="Rectangle 10">
            <a:extLst>
              <a:ext uri="{FF2B5EF4-FFF2-40B4-BE49-F238E27FC236}">
                <a16:creationId xmlns:a16="http://schemas.microsoft.com/office/drawing/2014/main" id="{59AFD8F6-25AE-784E-9169-EDCD6BEF700F}"/>
              </a:ext>
            </a:extLst>
          </p:cNvPr>
          <p:cNvSpPr>
            <a:spLocks noChangeArrowheads="1"/>
          </p:cNvSpPr>
          <p:nvPr/>
        </p:nvSpPr>
        <p:spPr bwMode="auto">
          <a:xfrm>
            <a:off x="416316" y="3007300"/>
            <a:ext cx="8143875" cy="3278710"/>
          </a:xfrm>
          <a:prstGeom prst="rect">
            <a:avLst/>
          </a:prstGeom>
          <a:solidFill>
            <a:schemeClr val="bg1"/>
          </a:solidFill>
          <a:ln w="9525">
            <a:solidFill>
              <a:srgbClr val="4A7EBB"/>
            </a:solidFill>
            <a:miter lim="800000"/>
            <a:headEnd/>
            <a:tailEnd/>
          </a:ln>
          <a:effectLst>
            <a:outerShdw blurRad="40000" dist="381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3" name="Rectangle 2">
            <a:extLst>
              <a:ext uri="{FF2B5EF4-FFF2-40B4-BE49-F238E27FC236}">
                <a16:creationId xmlns:a16="http://schemas.microsoft.com/office/drawing/2014/main" id="{71956289-5BD5-1248-8392-ED39D2072679}"/>
              </a:ext>
            </a:extLst>
          </p:cNvPr>
          <p:cNvSpPr>
            <a:spLocks/>
          </p:cNvSpPr>
          <p:nvPr/>
        </p:nvSpPr>
        <p:spPr bwMode="auto">
          <a:xfrm>
            <a:off x="525634" y="3080823"/>
            <a:ext cx="7943117" cy="3148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spcBef>
                <a:spcPts val="775"/>
              </a:spcBef>
              <a:buSzPct val="125000"/>
            </a:pPr>
            <a:r>
              <a:rPr lang="en-US" altLang="en-US" sz="1800" dirty="0">
                <a:solidFill>
                  <a:srgbClr val="1F497D"/>
                </a:solidFill>
                <a:latin typeface="Courier" pitchFamily="2" charset="0"/>
                <a:sym typeface="Helvetica" pitchFamily="2" charset="0"/>
              </a:rPr>
              <a:t>subroutine RHS(arg1, arg2, arg3)</a:t>
            </a:r>
          </a:p>
          <a:p>
            <a:pPr eaLnBrk="1" hangingPunct="1">
              <a:spcBef>
                <a:spcPts val="775"/>
              </a:spcBef>
              <a:buSzPct val="125000"/>
            </a:pPr>
            <a:r>
              <a:rPr lang="en-US" altLang="en-US" sz="1800" dirty="0">
                <a:solidFill>
                  <a:srgbClr val="1F497D"/>
                </a:solidFill>
                <a:latin typeface="Courier" pitchFamily="2" charset="0"/>
                <a:sym typeface="Helvetica" pitchFamily="2" charset="0"/>
              </a:rPr>
              <a:t>    </a:t>
            </a:r>
            <a:r>
              <a:rPr lang="en-US" altLang="en-US" sz="1800" b="1" dirty="0">
                <a:solidFill>
                  <a:srgbClr val="1F497D"/>
                </a:solidFill>
                <a:latin typeface="Courier" pitchFamily="2" charset="0"/>
                <a:sym typeface="Helvetica" pitchFamily="2" charset="0"/>
              </a:rPr>
              <a:t>use </a:t>
            </a:r>
            <a:r>
              <a:rPr lang="en-US" altLang="en-US" sz="1800" b="1" dirty="0" err="1">
                <a:solidFill>
                  <a:srgbClr val="1F497D"/>
                </a:solidFill>
                <a:latin typeface="Courier" pitchFamily="2" charset="0"/>
                <a:sym typeface="Helvetica" pitchFamily="2" charset="0"/>
              </a:rPr>
              <a:t>mpas_log</a:t>
            </a:r>
            <a:r>
              <a:rPr lang="en-US" altLang="en-US" sz="1800" b="1" dirty="0">
                <a:solidFill>
                  <a:srgbClr val="1F497D"/>
                </a:solidFill>
                <a:latin typeface="Courier" pitchFamily="2" charset="0"/>
                <a:sym typeface="Helvetica" pitchFamily="2" charset="0"/>
              </a:rPr>
              <a:t>, only : </a:t>
            </a:r>
            <a:r>
              <a:rPr lang="en-US" altLang="en-US" sz="1800" b="1" dirty="0" err="1">
                <a:solidFill>
                  <a:srgbClr val="1F497D"/>
                </a:solidFill>
                <a:latin typeface="Courier" pitchFamily="2" charset="0"/>
                <a:sym typeface="Helvetica" pitchFamily="2" charset="0"/>
              </a:rPr>
              <a:t>mpas_log_write</a:t>
            </a:r>
            <a:endParaRPr lang="en-US" altLang="en-US" sz="1800" b="1" dirty="0">
              <a:solidFill>
                <a:srgbClr val="1F497D"/>
              </a:solidFill>
              <a:latin typeface="Courier" pitchFamily="2" charset="0"/>
              <a:sym typeface="Helvetica" pitchFamily="2" charset="0"/>
            </a:endParaRPr>
          </a:p>
          <a:p>
            <a:pPr eaLnBrk="1" hangingPunct="1">
              <a:spcBef>
                <a:spcPts val="775"/>
              </a:spcBef>
              <a:buSzPct val="125000"/>
            </a:pPr>
            <a:endParaRPr lang="en-US" altLang="en-US" sz="1800" dirty="0">
              <a:solidFill>
                <a:srgbClr val="1F497D"/>
              </a:solidFill>
              <a:latin typeface="Courier" pitchFamily="2" charset="0"/>
              <a:sym typeface="Helvetica" pitchFamily="2" charset="0"/>
            </a:endParaRPr>
          </a:p>
          <a:p>
            <a:pPr eaLnBrk="1" hangingPunct="1">
              <a:spcBef>
                <a:spcPts val="775"/>
              </a:spcBef>
              <a:buSzPct val="125000"/>
            </a:pPr>
            <a:r>
              <a:rPr lang="en-US" altLang="en-US" sz="1800" dirty="0">
                <a:solidFill>
                  <a:srgbClr val="1F497D"/>
                </a:solidFill>
                <a:latin typeface="Courier" pitchFamily="2" charset="0"/>
                <a:sym typeface="Helvetica" pitchFamily="2" charset="0"/>
              </a:rPr>
              <a:t>    integer, intent(in) :: arg1, arg2</a:t>
            </a:r>
          </a:p>
          <a:p>
            <a:pPr eaLnBrk="1" hangingPunct="1">
              <a:spcBef>
                <a:spcPts val="775"/>
              </a:spcBef>
              <a:buSzPct val="125000"/>
            </a:pPr>
            <a:r>
              <a:rPr lang="en-US" altLang="en-US" sz="1800" dirty="0">
                <a:solidFill>
                  <a:srgbClr val="1F497D"/>
                </a:solidFill>
                <a:latin typeface="Courier" pitchFamily="2" charset="0"/>
                <a:sym typeface="Helvetica" pitchFamily="2" charset="0"/>
              </a:rPr>
              <a:t>    integer, intent(out) :: arg3</a:t>
            </a:r>
          </a:p>
          <a:p>
            <a:pPr eaLnBrk="1" hangingPunct="1">
              <a:spcBef>
                <a:spcPts val="775"/>
              </a:spcBef>
              <a:buSzPct val="125000"/>
            </a:pPr>
            <a:endParaRPr lang="en-US" altLang="en-US" sz="1800" dirty="0">
              <a:solidFill>
                <a:srgbClr val="1F497D"/>
              </a:solidFill>
              <a:latin typeface="Courier" pitchFamily="2" charset="0"/>
              <a:sym typeface="Helvetica" pitchFamily="2" charset="0"/>
            </a:endParaRPr>
          </a:p>
          <a:p>
            <a:pPr eaLnBrk="1" hangingPunct="1">
              <a:spcBef>
                <a:spcPts val="775"/>
              </a:spcBef>
              <a:buSzPct val="125000"/>
            </a:pPr>
            <a:r>
              <a:rPr lang="en-US" altLang="en-US" sz="1800" dirty="0">
                <a:solidFill>
                  <a:srgbClr val="1F497D"/>
                </a:solidFill>
                <a:latin typeface="Courier" pitchFamily="2" charset="0"/>
                <a:sym typeface="Helvetica" pitchFamily="2" charset="0"/>
              </a:rPr>
              <a:t>    </a:t>
            </a:r>
            <a:r>
              <a:rPr lang="en-US" altLang="en-US" sz="1800" b="1" dirty="0">
                <a:solidFill>
                  <a:srgbClr val="1F497D"/>
                </a:solidFill>
                <a:latin typeface="Courier" pitchFamily="2" charset="0"/>
                <a:sym typeface="Helvetica" pitchFamily="2" charset="0"/>
              </a:rPr>
              <a:t>call </a:t>
            </a:r>
            <a:r>
              <a:rPr lang="en-US" altLang="en-US" sz="1800" b="1" dirty="0" err="1">
                <a:solidFill>
                  <a:srgbClr val="1F497D"/>
                </a:solidFill>
                <a:latin typeface="Courier" pitchFamily="2" charset="0"/>
                <a:sym typeface="Helvetica" pitchFamily="2" charset="0"/>
              </a:rPr>
              <a:t>mpas_log_write</a:t>
            </a:r>
            <a:r>
              <a:rPr lang="en-US" altLang="en-US" sz="1800" b="1" dirty="0">
                <a:solidFill>
                  <a:srgbClr val="1F497D"/>
                </a:solidFill>
                <a:latin typeface="Courier" pitchFamily="2" charset="0"/>
                <a:sym typeface="Helvetica" pitchFamily="2" charset="0"/>
              </a:rPr>
              <a:t>(‘Inputs are $</a:t>
            </a:r>
            <a:r>
              <a:rPr lang="en-US" altLang="en-US" sz="1800" b="1" dirty="0" err="1">
                <a:solidFill>
                  <a:srgbClr val="1F497D"/>
                </a:solidFill>
                <a:latin typeface="Courier" pitchFamily="2" charset="0"/>
                <a:sym typeface="Helvetica" pitchFamily="2" charset="0"/>
              </a:rPr>
              <a:t>i</a:t>
            </a:r>
            <a:r>
              <a:rPr lang="en-US" altLang="en-US" sz="1800" b="1" dirty="0">
                <a:solidFill>
                  <a:srgbClr val="1F497D"/>
                </a:solidFill>
                <a:latin typeface="Courier" pitchFamily="2" charset="0"/>
                <a:sym typeface="Helvetica" pitchFamily="2" charset="0"/>
              </a:rPr>
              <a:t> and $</a:t>
            </a:r>
            <a:r>
              <a:rPr lang="en-US" altLang="en-US" sz="1800" b="1" dirty="0" err="1">
                <a:solidFill>
                  <a:srgbClr val="1F497D"/>
                </a:solidFill>
                <a:latin typeface="Courier" pitchFamily="2" charset="0"/>
                <a:sym typeface="Helvetica" pitchFamily="2" charset="0"/>
              </a:rPr>
              <a:t>i</a:t>
            </a:r>
            <a:r>
              <a:rPr lang="en-US" altLang="en-US" sz="1800" b="1" dirty="0">
                <a:solidFill>
                  <a:srgbClr val="1F497D"/>
                </a:solidFill>
                <a:latin typeface="Courier" pitchFamily="2" charset="0"/>
                <a:sym typeface="Helvetica" pitchFamily="2" charset="0"/>
              </a:rPr>
              <a:t>’,   &amp; </a:t>
            </a:r>
          </a:p>
          <a:p>
            <a:pPr eaLnBrk="1" hangingPunct="1">
              <a:spcBef>
                <a:spcPts val="775"/>
              </a:spcBef>
              <a:buSzPct val="125000"/>
            </a:pPr>
            <a:r>
              <a:rPr lang="en-US" altLang="en-US" sz="1800" b="1" dirty="0">
                <a:solidFill>
                  <a:srgbClr val="1F497D"/>
                </a:solidFill>
                <a:latin typeface="Courier" pitchFamily="2" charset="0"/>
                <a:sym typeface="Helvetica" pitchFamily="2" charset="0"/>
              </a:rPr>
              <a:t>                        </a:t>
            </a:r>
            <a:r>
              <a:rPr lang="en-US" altLang="en-US" sz="1800" b="1" dirty="0" err="1">
                <a:solidFill>
                  <a:srgbClr val="1F497D"/>
                </a:solidFill>
                <a:latin typeface="Courier" pitchFamily="2" charset="0"/>
                <a:sym typeface="Helvetica" pitchFamily="2" charset="0"/>
              </a:rPr>
              <a:t>intArgs</a:t>
            </a:r>
            <a:r>
              <a:rPr lang="en-US" altLang="en-US" sz="1800" b="1" dirty="0">
                <a:solidFill>
                  <a:srgbClr val="1F497D"/>
                </a:solidFill>
                <a:latin typeface="Courier" pitchFamily="2" charset="0"/>
                <a:sym typeface="Helvetica" pitchFamily="2" charset="0"/>
              </a:rPr>
              <a:t>=[arg1, arg2])</a:t>
            </a:r>
          </a:p>
        </p:txBody>
      </p:sp>
    </p:spTree>
    <p:extLst>
      <p:ext uri="{BB962C8B-B14F-4D97-AF65-F5344CB8AC3E}">
        <p14:creationId xmlns:p14="http://schemas.microsoft.com/office/powerpoint/2010/main" val="26599601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noChangeArrowheads="1"/>
          </p:cNvPicPr>
          <p:nvPr/>
        </p:nvPicPr>
        <p:blipFill>
          <a:blip r:embed="rId3"/>
          <a:srcRect/>
          <a:stretch>
            <a:fillRect/>
          </a:stretch>
        </p:blipFill>
        <p:spPr bwMode="auto">
          <a:xfrm>
            <a:off x="1" y="1"/>
            <a:ext cx="1980924" cy="709560"/>
          </a:xfrm>
          <a:prstGeom prst="rect">
            <a:avLst/>
          </a:prstGeom>
          <a:noFill/>
          <a:ln w="12700" cap="flat">
            <a:noFill/>
            <a:miter lim="800000"/>
            <a:headEnd/>
            <a:tailEnd/>
          </a:ln>
        </p:spPr>
      </p:pic>
      <p:sp>
        <p:nvSpPr>
          <p:cNvPr id="4" name="Slide Number Placeholder 3"/>
          <p:cNvSpPr>
            <a:spLocks noGrp="1"/>
          </p:cNvSpPr>
          <p:nvPr>
            <p:ph type="sldNum" sz="quarter" idx="12"/>
          </p:nvPr>
        </p:nvSpPr>
        <p:spPr/>
        <p:txBody>
          <a:bodyPr/>
          <a:lstStyle/>
          <a:p>
            <a:fld id="{BB0EDAC5-B36E-A046-9D6B-DEE64979627A}" type="slidenum">
              <a:rPr lang="en-US" smtClean="0"/>
              <a:t>21</a:t>
            </a:fld>
            <a:endParaRPr lang="en-US"/>
          </a:p>
        </p:txBody>
      </p:sp>
      <p:sp>
        <p:nvSpPr>
          <p:cNvPr id="12" name="Rectangle 9">
            <a:extLst>
              <a:ext uri="{FF2B5EF4-FFF2-40B4-BE49-F238E27FC236}">
                <a16:creationId xmlns:a16="http://schemas.microsoft.com/office/drawing/2014/main" id="{34C3F0A6-410C-3343-A1F6-0A97F3291B70}"/>
              </a:ext>
            </a:extLst>
          </p:cNvPr>
          <p:cNvSpPr>
            <a:spLocks noChangeArrowheads="1"/>
          </p:cNvSpPr>
          <p:nvPr/>
        </p:nvSpPr>
        <p:spPr bwMode="auto">
          <a:xfrm>
            <a:off x="2076600" y="84408"/>
            <a:ext cx="6830943" cy="720274"/>
          </a:xfrm>
          <a:prstGeom prst="rect">
            <a:avLst/>
          </a:prstGeom>
          <a:noFill/>
          <a:ln w="9525">
            <a:noFill/>
            <a:miter lim="800000"/>
            <a:headEnd/>
            <a:tailEnd/>
          </a:ln>
        </p:spPr>
        <p:txBody>
          <a:bodyPr anchor="ctr">
            <a:prstTxWarp prst="textNoShape">
              <a:avLst/>
            </a:prstTxWarp>
          </a:bodyPr>
          <a:lstStyle/>
          <a:p>
            <a:pPr algn="ctr"/>
            <a:r>
              <a:rPr lang="en-US" sz="2600" dirty="0"/>
              <a:t>The MPAS Logging Mechanism: message types</a:t>
            </a:r>
            <a:endParaRPr lang="en-US" sz="2600" i="1" dirty="0"/>
          </a:p>
        </p:txBody>
      </p:sp>
      <p:sp>
        <p:nvSpPr>
          <p:cNvPr id="17" name="TextBox 16">
            <a:extLst>
              <a:ext uri="{FF2B5EF4-FFF2-40B4-BE49-F238E27FC236}">
                <a16:creationId xmlns:a16="http://schemas.microsoft.com/office/drawing/2014/main" id="{372941F1-7330-8343-BD21-930DF30C7CA6}"/>
              </a:ext>
            </a:extLst>
          </p:cNvPr>
          <p:cNvSpPr txBox="1"/>
          <p:nvPr/>
        </p:nvSpPr>
        <p:spPr>
          <a:xfrm>
            <a:off x="416316" y="1151856"/>
            <a:ext cx="8727684" cy="2092881"/>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There are four types of messages that can be written:</a:t>
            </a:r>
          </a:p>
          <a:p>
            <a:pPr marL="457200" indent="-457200">
              <a:spcBef>
                <a:spcPts val="600"/>
              </a:spcBef>
              <a:buFont typeface="+mj-lt"/>
              <a:buAutoNum type="arabicPeriod"/>
            </a:pPr>
            <a:r>
              <a:rPr lang="en-US" sz="2200" dirty="0">
                <a:latin typeface="Helvetica Neue" panose="02000503000000020004" pitchFamily="2" charset="0"/>
                <a:ea typeface="Helvetica Neue" panose="02000503000000020004" pitchFamily="2" charset="0"/>
                <a:cs typeface="Helvetica Neue" panose="02000503000000020004" pitchFamily="2" charset="0"/>
              </a:rPr>
              <a:t>Regular messages</a:t>
            </a:r>
          </a:p>
          <a:p>
            <a:pPr marL="457200" indent="-457200">
              <a:spcBef>
                <a:spcPts val="600"/>
              </a:spcBef>
              <a:buFont typeface="+mj-lt"/>
              <a:buAutoNum type="arabicPeriod"/>
            </a:pPr>
            <a:r>
              <a:rPr lang="en-US" sz="2200" dirty="0">
                <a:latin typeface="Helvetica Neue" panose="02000503000000020004" pitchFamily="2" charset="0"/>
                <a:ea typeface="Helvetica Neue" panose="02000503000000020004" pitchFamily="2" charset="0"/>
                <a:cs typeface="Helvetica Neue" panose="02000503000000020004" pitchFamily="2" charset="0"/>
              </a:rPr>
              <a:t>Warnings</a:t>
            </a:r>
          </a:p>
          <a:p>
            <a:pPr marL="457200" indent="-457200">
              <a:spcBef>
                <a:spcPts val="600"/>
              </a:spcBef>
              <a:buFont typeface="+mj-lt"/>
              <a:buAutoNum type="arabicPeriod"/>
            </a:pPr>
            <a:r>
              <a:rPr lang="en-US" sz="2200" dirty="0">
                <a:latin typeface="Helvetica Neue" panose="02000503000000020004" pitchFamily="2" charset="0"/>
                <a:ea typeface="Helvetica Neue" panose="02000503000000020004" pitchFamily="2" charset="0"/>
                <a:cs typeface="Helvetica Neue" panose="02000503000000020004" pitchFamily="2" charset="0"/>
              </a:rPr>
              <a:t>Error messages</a:t>
            </a:r>
          </a:p>
          <a:p>
            <a:pPr marL="457200" indent="-457200">
              <a:spcBef>
                <a:spcPts val="600"/>
              </a:spcBef>
              <a:buFont typeface="+mj-lt"/>
              <a:buAutoNum type="arabicPeriod"/>
            </a:pPr>
            <a:r>
              <a:rPr lang="en-US" sz="2200" i="1" dirty="0">
                <a:latin typeface="Helvetica Neue" panose="02000503000000020004" pitchFamily="2" charset="0"/>
                <a:ea typeface="Helvetica Neue" panose="02000503000000020004" pitchFamily="2" charset="0"/>
                <a:cs typeface="Helvetica Neue" panose="02000503000000020004" pitchFamily="2" charset="0"/>
              </a:rPr>
              <a:t>Critical</a:t>
            </a:r>
            <a:r>
              <a:rPr lang="en-US" sz="2200" dirty="0">
                <a:latin typeface="Helvetica Neue" panose="02000503000000020004" pitchFamily="2" charset="0"/>
                <a:ea typeface="Helvetica Neue" panose="02000503000000020004" pitchFamily="2" charset="0"/>
                <a:cs typeface="Helvetica Neue" panose="02000503000000020004" pitchFamily="2" charset="0"/>
              </a:rPr>
              <a:t> error messages – </a:t>
            </a:r>
            <a:r>
              <a:rPr lang="en-US" sz="2000" i="1" dirty="0">
                <a:latin typeface="Helvetica Neue" panose="02000503000000020004" pitchFamily="2" charset="0"/>
                <a:ea typeface="Helvetica Neue" panose="02000503000000020004" pitchFamily="2" charset="0"/>
                <a:cs typeface="Helvetica Neue" panose="02000503000000020004" pitchFamily="2" charset="0"/>
              </a:rPr>
              <a:t>writing one of these will halt the model</a:t>
            </a:r>
            <a:r>
              <a:rPr lang="en-US" sz="2000" dirty="0">
                <a:latin typeface="Helvetica Neue" panose="02000503000000020004" pitchFamily="2" charset="0"/>
                <a:ea typeface="Helvetica Neue" panose="02000503000000020004" pitchFamily="2" charset="0"/>
                <a:cs typeface="Helvetica Neue" panose="02000503000000020004" pitchFamily="2" charset="0"/>
              </a:rPr>
              <a:t>!</a:t>
            </a:r>
            <a:endParaRPr lang="en-US" sz="2000" i="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8" name="TextBox 7">
            <a:extLst>
              <a:ext uri="{FF2B5EF4-FFF2-40B4-BE49-F238E27FC236}">
                <a16:creationId xmlns:a16="http://schemas.microsoft.com/office/drawing/2014/main" id="{22BBACBF-39C7-2D44-AF5C-28ECE0369A61}"/>
              </a:ext>
            </a:extLst>
          </p:cNvPr>
          <p:cNvSpPr txBox="1"/>
          <p:nvPr/>
        </p:nvSpPr>
        <p:spPr>
          <a:xfrm>
            <a:off x="416315" y="3500336"/>
            <a:ext cx="8491228" cy="2769989"/>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The type of a log message is specified with the optional argument </a:t>
            </a:r>
            <a:r>
              <a:rPr lang="en-US" sz="2200" dirty="0" err="1">
                <a:latin typeface="Courier" pitchFamily="2" charset="0"/>
                <a:ea typeface="Helvetica Neue" panose="02000503000000020004" pitchFamily="2" charset="0"/>
                <a:cs typeface="Helvetica Neue" panose="02000503000000020004" pitchFamily="2" charset="0"/>
              </a:rPr>
              <a:t>messageType</a:t>
            </a:r>
            <a:r>
              <a:rPr lang="en-US" sz="2200" dirty="0">
                <a:latin typeface="Helvetica Neue" panose="02000503000000020004" pitchFamily="2" charset="0"/>
                <a:ea typeface="Helvetica Neue" panose="02000503000000020004" pitchFamily="2" charset="0"/>
                <a:cs typeface="Helvetica Neue" panose="02000503000000020004" pitchFamily="2" charset="0"/>
              </a:rPr>
              <a:t>, which can be:</a:t>
            </a:r>
          </a:p>
          <a:p>
            <a:pPr marL="342900" indent="-342900">
              <a:spcBef>
                <a:spcPts val="600"/>
              </a:spcBef>
              <a:buFont typeface="Arial" panose="020B0604020202020204" pitchFamily="34" charset="0"/>
              <a:buChar char="•"/>
            </a:pPr>
            <a:r>
              <a:rPr lang="en-US" sz="2200" dirty="0">
                <a:latin typeface="Courier" pitchFamily="2" charset="0"/>
                <a:ea typeface="Helvetica Neue" panose="02000503000000020004" pitchFamily="2" charset="0"/>
                <a:cs typeface="Helvetica Neue" panose="02000503000000020004" pitchFamily="2" charset="0"/>
              </a:rPr>
              <a:t>MPAS_LOG_OUT </a:t>
            </a:r>
            <a:r>
              <a:rPr lang="en-US" sz="2200" dirty="0">
                <a:latin typeface="Helvetica Neue" panose="02000503000000020004" pitchFamily="2" charset="0"/>
                <a:ea typeface="Helvetica Neue" panose="02000503000000020004" pitchFamily="2" charset="0"/>
                <a:cs typeface="Helvetica Neue" panose="02000503000000020004" pitchFamily="2" charset="0"/>
              </a:rPr>
              <a:t>– </a:t>
            </a:r>
            <a:r>
              <a:rPr lang="en-US" sz="2000" dirty="0">
                <a:latin typeface="Helvetica Neue" panose="02000503000000020004" pitchFamily="2" charset="0"/>
                <a:ea typeface="Helvetica Neue" panose="02000503000000020004" pitchFamily="2" charset="0"/>
                <a:cs typeface="Helvetica Neue" panose="02000503000000020004" pitchFamily="2" charset="0"/>
              </a:rPr>
              <a:t>the default, which doesn’t need to be specified</a:t>
            </a:r>
          </a:p>
          <a:p>
            <a:pPr marL="342900" indent="-342900">
              <a:spcBef>
                <a:spcPts val="600"/>
              </a:spcBef>
              <a:buFont typeface="Arial" panose="020B0604020202020204" pitchFamily="34" charset="0"/>
              <a:buChar char="•"/>
            </a:pPr>
            <a:r>
              <a:rPr lang="en-US" sz="2200" dirty="0">
                <a:latin typeface="Courier" pitchFamily="2" charset="0"/>
                <a:ea typeface="Helvetica Neue" panose="02000503000000020004" pitchFamily="2" charset="0"/>
                <a:cs typeface="Helvetica Neue" panose="02000503000000020004" pitchFamily="2" charset="0"/>
              </a:rPr>
              <a:t>MPAS_LOG_WARN</a:t>
            </a:r>
          </a:p>
          <a:p>
            <a:pPr marL="342900" indent="-342900">
              <a:spcBef>
                <a:spcPts val="600"/>
              </a:spcBef>
              <a:buFont typeface="Arial" panose="020B0604020202020204" pitchFamily="34" charset="0"/>
              <a:buChar char="•"/>
            </a:pPr>
            <a:r>
              <a:rPr lang="en-US" sz="2200" dirty="0">
                <a:latin typeface="Courier" pitchFamily="2" charset="0"/>
                <a:ea typeface="Helvetica Neue" panose="02000503000000020004" pitchFamily="2" charset="0"/>
                <a:cs typeface="Helvetica Neue" panose="02000503000000020004" pitchFamily="2" charset="0"/>
              </a:rPr>
              <a:t>MPAS_LOG_ERR</a:t>
            </a:r>
          </a:p>
          <a:p>
            <a:pPr marL="342900" indent="-342900">
              <a:spcBef>
                <a:spcPts val="600"/>
              </a:spcBef>
              <a:buFont typeface="Arial" panose="020B0604020202020204" pitchFamily="34" charset="0"/>
              <a:buChar char="•"/>
            </a:pPr>
            <a:r>
              <a:rPr lang="en-US" sz="2200" dirty="0">
                <a:latin typeface="Courier" pitchFamily="2" charset="0"/>
                <a:ea typeface="Helvetica Neue" panose="02000503000000020004" pitchFamily="2" charset="0"/>
                <a:cs typeface="Helvetica Neue" panose="02000503000000020004" pitchFamily="2" charset="0"/>
              </a:rPr>
              <a:t>MPAS_LOG_CRIT</a:t>
            </a:r>
          </a:p>
          <a:p>
            <a:endParaRPr lang="en-US" sz="2200" i="1"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35973982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noChangeArrowheads="1"/>
          </p:cNvPicPr>
          <p:nvPr/>
        </p:nvPicPr>
        <p:blipFill>
          <a:blip r:embed="rId3"/>
          <a:srcRect/>
          <a:stretch>
            <a:fillRect/>
          </a:stretch>
        </p:blipFill>
        <p:spPr bwMode="auto">
          <a:xfrm>
            <a:off x="1" y="1"/>
            <a:ext cx="1980924" cy="709560"/>
          </a:xfrm>
          <a:prstGeom prst="rect">
            <a:avLst/>
          </a:prstGeom>
          <a:noFill/>
          <a:ln w="12700" cap="flat">
            <a:noFill/>
            <a:miter lim="800000"/>
            <a:headEnd/>
            <a:tailEnd/>
          </a:ln>
        </p:spPr>
      </p:pic>
      <p:sp>
        <p:nvSpPr>
          <p:cNvPr id="4" name="Slide Number Placeholder 3"/>
          <p:cNvSpPr>
            <a:spLocks noGrp="1"/>
          </p:cNvSpPr>
          <p:nvPr>
            <p:ph type="sldNum" sz="quarter" idx="12"/>
          </p:nvPr>
        </p:nvSpPr>
        <p:spPr/>
        <p:txBody>
          <a:bodyPr/>
          <a:lstStyle/>
          <a:p>
            <a:fld id="{BB0EDAC5-B36E-A046-9D6B-DEE64979627A}" type="slidenum">
              <a:rPr lang="en-US" smtClean="0"/>
              <a:t>22</a:t>
            </a:fld>
            <a:endParaRPr lang="en-US"/>
          </a:p>
        </p:txBody>
      </p:sp>
      <p:sp>
        <p:nvSpPr>
          <p:cNvPr id="12" name="Rectangle 9">
            <a:extLst>
              <a:ext uri="{FF2B5EF4-FFF2-40B4-BE49-F238E27FC236}">
                <a16:creationId xmlns:a16="http://schemas.microsoft.com/office/drawing/2014/main" id="{34C3F0A6-410C-3343-A1F6-0A97F3291B70}"/>
              </a:ext>
            </a:extLst>
          </p:cNvPr>
          <p:cNvSpPr>
            <a:spLocks noChangeArrowheads="1"/>
          </p:cNvSpPr>
          <p:nvPr/>
        </p:nvSpPr>
        <p:spPr bwMode="auto">
          <a:xfrm>
            <a:off x="2076600" y="84408"/>
            <a:ext cx="6830943" cy="720274"/>
          </a:xfrm>
          <a:prstGeom prst="rect">
            <a:avLst/>
          </a:prstGeom>
          <a:noFill/>
          <a:ln w="9525">
            <a:noFill/>
            <a:miter lim="800000"/>
            <a:headEnd/>
            <a:tailEnd/>
          </a:ln>
        </p:spPr>
        <p:txBody>
          <a:bodyPr anchor="ctr">
            <a:prstTxWarp prst="textNoShape">
              <a:avLst/>
            </a:prstTxWarp>
          </a:bodyPr>
          <a:lstStyle/>
          <a:p>
            <a:pPr algn="ctr"/>
            <a:r>
              <a:rPr lang="en-US" sz="2600" dirty="0"/>
              <a:t>The MPAS Logging Mechanism: message types</a:t>
            </a:r>
            <a:endParaRPr lang="en-US" sz="2600" i="1" dirty="0"/>
          </a:p>
        </p:txBody>
      </p:sp>
      <p:sp>
        <p:nvSpPr>
          <p:cNvPr id="17" name="TextBox 16">
            <a:extLst>
              <a:ext uri="{FF2B5EF4-FFF2-40B4-BE49-F238E27FC236}">
                <a16:creationId xmlns:a16="http://schemas.microsoft.com/office/drawing/2014/main" id="{372941F1-7330-8343-BD21-930DF30C7CA6}"/>
              </a:ext>
            </a:extLst>
          </p:cNvPr>
          <p:cNvSpPr txBox="1"/>
          <p:nvPr/>
        </p:nvSpPr>
        <p:spPr>
          <a:xfrm>
            <a:off x="416316" y="1151856"/>
            <a:ext cx="8143875" cy="430887"/>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An example of </a:t>
            </a:r>
            <a:r>
              <a:rPr lang="en-US" sz="2200" dirty="0" err="1">
                <a:latin typeface="Courier" pitchFamily="2" charset="0"/>
                <a:ea typeface="Helvetica Neue" panose="02000503000000020004" pitchFamily="2" charset="0"/>
                <a:cs typeface="Helvetica Neue" panose="02000503000000020004" pitchFamily="2" charset="0"/>
              </a:rPr>
              <a:t>messageType</a:t>
            </a:r>
            <a:r>
              <a:rPr lang="en-US" sz="2200" dirty="0">
                <a:latin typeface="Helvetica Neue" panose="02000503000000020004" pitchFamily="2" charset="0"/>
                <a:ea typeface="Helvetica Neue" panose="02000503000000020004" pitchFamily="2" charset="0"/>
                <a:cs typeface="Helvetica Neue" panose="02000503000000020004" pitchFamily="2" charset="0"/>
              </a:rPr>
              <a:t>:</a:t>
            </a:r>
            <a:endParaRPr lang="en-US" sz="2200" dirty="0">
              <a:latin typeface="Courier" pitchFamily="2" charset="0"/>
              <a:ea typeface="Helvetica Neue" panose="02000503000000020004" pitchFamily="2" charset="0"/>
              <a:cs typeface="Helvetica Neue" panose="02000503000000020004" pitchFamily="2" charset="0"/>
            </a:endParaRPr>
          </a:p>
        </p:txBody>
      </p:sp>
      <p:sp>
        <p:nvSpPr>
          <p:cNvPr id="11" name="Rectangle 10">
            <a:extLst>
              <a:ext uri="{FF2B5EF4-FFF2-40B4-BE49-F238E27FC236}">
                <a16:creationId xmlns:a16="http://schemas.microsoft.com/office/drawing/2014/main" id="{59AFD8F6-25AE-784E-9169-EDCD6BEF700F}"/>
              </a:ext>
            </a:extLst>
          </p:cNvPr>
          <p:cNvSpPr>
            <a:spLocks noChangeArrowheads="1"/>
          </p:cNvSpPr>
          <p:nvPr/>
        </p:nvSpPr>
        <p:spPr bwMode="auto">
          <a:xfrm>
            <a:off x="309490" y="1779696"/>
            <a:ext cx="8250702" cy="4185008"/>
          </a:xfrm>
          <a:prstGeom prst="rect">
            <a:avLst/>
          </a:prstGeom>
          <a:solidFill>
            <a:schemeClr val="bg1"/>
          </a:solidFill>
          <a:ln w="9525">
            <a:solidFill>
              <a:srgbClr val="4A7EBB"/>
            </a:solidFill>
            <a:miter lim="800000"/>
            <a:headEnd/>
            <a:tailEnd/>
          </a:ln>
          <a:effectLst>
            <a:outerShdw blurRad="40000" dist="381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3" name="Rectangle 2">
            <a:extLst>
              <a:ext uri="{FF2B5EF4-FFF2-40B4-BE49-F238E27FC236}">
                <a16:creationId xmlns:a16="http://schemas.microsoft.com/office/drawing/2014/main" id="{71956289-5BD5-1248-8392-ED39D2072679}"/>
              </a:ext>
            </a:extLst>
          </p:cNvPr>
          <p:cNvSpPr>
            <a:spLocks/>
          </p:cNvSpPr>
          <p:nvPr/>
        </p:nvSpPr>
        <p:spPr bwMode="auto">
          <a:xfrm>
            <a:off x="416316" y="1864104"/>
            <a:ext cx="8052435" cy="4002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spcBef>
                <a:spcPts val="775"/>
              </a:spcBef>
              <a:buSzPct val="125000"/>
            </a:pPr>
            <a:r>
              <a:rPr lang="en-US" altLang="en-US" sz="1800" dirty="0">
                <a:solidFill>
                  <a:srgbClr val="1F497D"/>
                </a:solidFill>
                <a:latin typeface="Courier" pitchFamily="2" charset="0"/>
                <a:sym typeface="Helvetica" pitchFamily="2" charset="0"/>
              </a:rPr>
              <a:t>subroutine RHS(arg1, arg2, arg3)</a:t>
            </a:r>
          </a:p>
          <a:p>
            <a:pPr eaLnBrk="1" hangingPunct="1">
              <a:spcBef>
                <a:spcPts val="775"/>
              </a:spcBef>
              <a:buSzPct val="125000"/>
            </a:pPr>
            <a:r>
              <a:rPr lang="en-US" altLang="en-US" sz="1800" dirty="0">
                <a:solidFill>
                  <a:srgbClr val="1F497D"/>
                </a:solidFill>
                <a:latin typeface="Courier" pitchFamily="2" charset="0"/>
                <a:sym typeface="Helvetica" pitchFamily="2" charset="0"/>
              </a:rPr>
              <a:t>    </a:t>
            </a:r>
            <a:r>
              <a:rPr lang="en-US" altLang="en-US" sz="1800" b="1" dirty="0">
                <a:solidFill>
                  <a:srgbClr val="1F497D"/>
                </a:solidFill>
                <a:latin typeface="Courier" pitchFamily="2" charset="0"/>
                <a:sym typeface="Helvetica" pitchFamily="2" charset="0"/>
              </a:rPr>
              <a:t>use </a:t>
            </a:r>
            <a:r>
              <a:rPr lang="en-US" altLang="en-US" sz="1800" b="1" dirty="0" err="1">
                <a:solidFill>
                  <a:srgbClr val="1F497D"/>
                </a:solidFill>
                <a:latin typeface="Courier" pitchFamily="2" charset="0"/>
                <a:sym typeface="Helvetica" pitchFamily="2" charset="0"/>
              </a:rPr>
              <a:t>mpas_log</a:t>
            </a:r>
            <a:r>
              <a:rPr lang="en-US" altLang="en-US" sz="1800" b="1" dirty="0">
                <a:solidFill>
                  <a:srgbClr val="1F497D"/>
                </a:solidFill>
                <a:latin typeface="Courier" pitchFamily="2" charset="0"/>
                <a:sym typeface="Helvetica" pitchFamily="2" charset="0"/>
              </a:rPr>
              <a:t>, only : </a:t>
            </a:r>
            <a:r>
              <a:rPr lang="en-US" altLang="en-US" sz="1800" b="1" dirty="0" err="1">
                <a:solidFill>
                  <a:srgbClr val="1F497D"/>
                </a:solidFill>
                <a:latin typeface="Courier" pitchFamily="2" charset="0"/>
                <a:sym typeface="Helvetica" pitchFamily="2" charset="0"/>
              </a:rPr>
              <a:t>mpas_log_write</a:t>
            </a:r>
            <a:r>
              <a:rPr lang="en-US" altLang="en-US" sz="1800" b="1" dirty="0">
                <a:solidFill>
                  <a:srgbClr val="1F497D"/>
                </a:solidFill>
                <a:latin typeface="Courier" pitchFamily="2" charset="0"/>
                <a:sym typeface="Helvetica" pitchFamily="2" charset="0"/>
              </a:rPr>
              <a:t>, MPAS_LOG_ERR</a:t>
            </a:r>
          </a:p>
          <a:p>
            <a:pPr eaLnBrk="1" hangingPunct="1">
              <a:spcBef>
                <a:spcPts val="775"/>
              </a:spcBef>
              <a:buSzPct val="125000"/>
            </a:pPr>
            <a:endParaRPr lang="en-US" altLang="en-US" sz="1800" dirty="0">
              <a:solidFill>
                <a:srgbClr val="1F497D"/>
              </a:solidFill>
              <a:latin typeface="Courier" pitchFamily="2" charset="0"/>
              <a:sym typeface="Helvetica" pitchFamily="2" charset="0"/>
            </a:endParaRPr>
          </a:p>
          <a:p>
            <a:pPr eaLnBrk="1" hangingPunct="1">
              <a:spcBef>
                <a:spcPts val="775"/>
              </a:spcBef>
              <a:buSzPct val="125000"/>
            </a:pPr>
            <a:r>
              <a:rPr lang="en-US" altLang="en-US" sz="1800" dirty="0">
                <a:solidFill>
                  <a:srgbClr val="1F497D"/>
                </a:solidFill>
                <a:latin typeface="Courier" pitchFamily="2" charset="0"/>
                <a:sym typeface="Helvetica" pitchFamily="2" charset="0"/>
              </a:rPr>
              <a:t>    integer, intent(in) :: arg1, arg2</a:t>
            </a:r>
          </a:p>
          <a:p>
            <a:pPr eaLnBrk="1" hangingPunct="1">
              <a:spcBef>
                <a:spcPts val="775"/>
              </a:spcBef>
              <a:buSzPct val="125000"/>
            </a:pPr>
            <a:r>
              <a:rPr lang="en-US" altLang="en-US" sz="1800" dirty="0">
                <a:solidFill>
                  <a:srgbClr val="1F497D"/>
                </a:solidFill>
                <a:latin typeface="Courier" pitchFamily="2" charset="0"/>
                <a:sym typeface="Helvetica" pitchFamily="2" charset="0"/>
              </a:rPr>
              <a:t>    integer, intent(out) :: arg3</a:t>
            </a:r>
          </a:p>
          <a:p>
            <a:pPr eaLnBrk="1" hangingPunct="1">
              <a:spcBef>
                <a:spcPts val="775"/>
              </a:spcBef>
              <a:buSzPct val="125000"/>
            </a:pPr>
            <a:endParaRPr lang="en-US" altLang="en-US" sz="1800" dirty="0">
              <a:solidFill>
                <a:srgbClr val="1F497D"/>
              </a:solidFill>
              <a:latin typeface="Courier" pitchFamily="2" charset="0"/>
              <a:sym typeface="Helvetica" pitchFamily="2" charset="0"/>
            </a:endParaRPr>
          </a:p>
          <a:p>
            <a:pPr eaLnBrk="1" hangingPunct="1">
              <a:spcBef>
                <a:spcPts val="775"/>
              </a:spcBef>
              <a:buSzPct val="125000"/>
            </a:pPr>
            <a:r>
              <a:rPr lang="en-US" altLang="en-US" sz="1800" dirty="0">
                <a:solidFill>
                  <a:srgbClr val="1F497D"/>
                </a:solidFill>
                <a:latin typeface="Courier" pitchFamily="2" charset="0"/>
                <a:sym typeface="Helvetica" pitchFamily="2" charset="0"/>
              </a:rPr>
              <a:t>    if (arg1 &lt; 0 .or. arg2 &lt; 0) then</a:t>
            </a:r>
          </a:p>
          <a:p>
            <a:pPr eaLnBrk="1" hangingPunct="1">
              <a:spcBef>
                <a:spcPts val="775"/>
              </a:spcBef>
              <a:buSzPct val="125000"/>
            </a:pPr>
            <a:r>
              <a:rPr lang="en-US" altLang="en-US" sz="1800" b="1" dirty="0">
                <a:solidFill>
                  <a:srgbClr val="1F497D"/>
                </a:solidFill>
                <a:latin typeface="Courier" pitchFamily="2" charset="0"/>
                <a:sym typeface="Helvetica" pitchFamily="2" charset="0"/>
              </a:rPr>
              <a:t>        call </a:t>
            </a:r>
            <a:r>
              <a:rPr lang="en-US" altLang="en-US" sz="1800" b="1" dirty="0" err="1">
                <a:solidFill>
                  <a:srgbClr val="1F497D"/>
                </a:solidFill>
                <a:latin typeface="Courier" pitchFamily="2" charset="0"/>
                <a:sym typeface="Helvetica" pitchFamily="2" charset="0"/>
              </a:rPr>
              <a:t>mpas_log_write</a:t>
            </a:r>
            <a:r>
              <a:rPr lang="en-US" altLang="en-US" sz="1800" b="1" dirty="0">
                <a:solidFill>
                  <a:srgbClr val="1F497D"/>
                </a:solidFill>
                <a:latin typeface="Courier" pitchFamily="2" charset="0"/>
                <a:sym typeface="Helvetica" pitchFamily="2" charset="0"/>
              </a:rPr>
              <a:t>(‘Both input </a:t>
            </a:r>
            <a:r>
              <a:rPr lang="en-US" altLang="en-US" sz="1800" b="1" dirty="0" err="1">
                <a:solidFill>
                  <a:srgbClr val="1F497D"/>
                </a:solidFill>
                <a:latin typeface="Courier" pitchFamily="2" charset="0"/>
                <a:sym typeface="Helvetica" pitchFamily="2" charset="0"/>
              </a:rPr>
              <a:t>args</a:t>
            </a:r>
            <a:r>
              <a:rPr lang="en-US" altLang="en-US" sz="1800" b="1" dirty="0">
                <a:solidFill>
                  <a:srgbClr val="1F497D"/>
                </a:solidFill>
                <a:latin typeface="Courier" pitchFamily="2" charset="0"/>
                <a:sym typeface="Helvetica" pitchFamily="2" charset="0"/>
              </a:rPr>
              <a:t> must be &gt;0’,&amp; </a:t>
            </a:r>
          </a:p>
          <a:p>
            <a:pPr eaLnBrk="1" hangingPunct="1">
              <a:spcBef>
                <a:spcPts val="775"/>
              </a:spcBef>
              <a:buSzPct val="125000"/>
            </a:pPr>
            <a:r>
              <a:rPr lang="en-US" altLang="en-US" sz="1800" b="1" dirty="0">
                <a:solidFill>
                  <a:srgbClr val="1F497D"/>
                </a:solidFill>
                <a:latin typeface="Courier" pitchFamily="2" charset="0"/>
                <a:sym typeface="Helvetica" pitchFamily="2" charset="0"/>
              </a:rPr>
              <a:t>                        </a:t>
            </a:r>
            <a:r>
              <a:rPr lang="en-US" altLang="en-US" sz="1800" b="1" dirty="0" err="1">
                <a:solidFill>
                  <a:srgbClr val="1F497D"/>
                </a:solidFill>
                <a:latin typeface="Courier" pitchFamily="2" charset="0"/>
                <a:sym typeface="Helvetica" pitchFamily="2" charset="0"/>
              </a:rPr>
              <a:t>messageType</a:t>
            </a:r>
            <a:r>
              <a:rPr lang="en-US" altLang="en-US" sz="1800" b="1" dirty="0">
                <a:solidFill>
                  <a:srgbClr val="1F497D"/>
                </a:solidFill>
                <a:latin typeface="Courier" pitchFamily="2" charset="0"/>
                <a:sym typeface="Helvetica" pitchFamily="2" charset="0"/>
              </a:rPr>
              <a:t>=MPAS_LOG_ERR)</a:t>
            </a:r>
            <a:endParaRPr lang="en-US" altLang="en-US" sz="1800" dirty="0">
              <a:solidFill>
                <a:srgbClr val="1F497D"/>
              </a:solidFill>
              <a:latin typeface="Courier" pitchFamily="2" charset="0"/>
              <a:sym typeface="Helvetica" pitchFamily="2" charset="0"/>
            </a:endParaRPr>
          </a:p>
          <a:p>
            <a:pPr eaLnBrk="1" hangingPunct="1">
              <a:spcBef>
                <a:spcPts val="775"/>
              </a:spcBef>
              <a:buSzPct val="125000"/>
            </a:pPr>
            <a:r>
              <a:rPr lang="en-US" altLang="en-US" sz="1800" dirty="0">
                <a:solidFill>
                  <a:srgbClr val="1F497D"/>
                </a:solidFill>
                <a:latin typeface="Courier" pitchFamily="2" charset="0"/>
                <a:sym typeface="Helvetica" pitchFamily="2" charset="0"/>
              </a:rPr>
              <a:t>    end if</a:t>
            </a:r>
          </a:p>
        </p:txBody>
      </p:sp>
    </p:spTree>
    <p:extLst>
      <p:ext uri="{BB962C8B-B14F-4D97-AF65-F5344CB8AC3E}">
        <p14:creationId xmlns:p14="http://schemas.microsoft.com/office/powerpoint/2010/main" val="1504356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noChangeArrowheads="1"/>
          </p:cNvPicPr>
          <p:nvPr/>
        </p:nvPicPr>
        <p:blipFill>
          <a:blip r:embed="rId3"/>
          <a:srcRect/>
          <a:stretch>
            <a:fillRect/>
          </a:stretch>
        </p:blipFill>
        <p:spPr bwMode="auto">
          <a:xfrm>
            <a:off x="1" y="1"/>
            <a:ext cx="1980924" cy="709560"/>
          </a:xfrm>
          <a:prstGeom prst="rect">
            <a:avLst/>
          </a:prstGeom>
          <a:noFill/>
          <a:ln w="12700" cap="flat">
            <a:noFill/>
            <a:miter lim="800000"/>
            <a:headEnd/>
            <a:tailEnd/>
          </a:ln>
        </p:spPr>
      </p:pic>
      <p:sp>
        <p:nvSpPr>
          <p:cNvPr id="4" name="Slide Number Placeholder 3"/>
          <p:cNvSpPr>
            <a:spLocks noGrp="1"/>
          </p:cNvSpPr>
          <p:nvPr>
            <p:ph type="sldNum" sz="quarter" idx="12"/>
          </p:nvPr>
        </p:nvSpPr>
        <p:spPr/>
        <p:txBody>
          <a:bodyPr/>
          <a:lstStyle/>
          <a:p>
            <a:fld id="{BB0EDAC5-B36E-A046-9D6B-DEE64979627A}" type="slidenum">
              <a:rPr lang="en-US" smtClean="0"/>
              <a:t>23</a:t>
            </a:fld>
            <a:endParaRPr lang="en-US"/>
          </a:p>
        </p:txBody>
      </p:sp>
      <p:sp>
        <p:nvSpPr>
          <p:cNvPr id="12" name="Rectangle 9">
            <a:extLst>
              <a:ext uri="{FF2B5EF4-FFF2-40B4-BE49-F238E27FC236}">
                <a16:creationId xmlns:a16="http://schemas.microsoft.com/office/drawing/2014/main" id="{34C3F0A6-410C-3343-A1F6-0A97F3291B70}"/>
              </a:ext>
            </a:extLst>
          </p:cNvPr>
          <p:cNvSpPr>
            <a:spLocks noChangeArrowheads="1"/>
          </p:cNvSpPr>
          <p:nvPr/>
        </p:nvSpPr>
        <p:spPr bwMode="auto">
          <a:xfrm>
            <a:off x="2076600" y="84408"/>
            <a:ext cx="6830943" cy="720274"/>
          </a:xfrm>
          <a:prstGeom prst="rect">
            <a:avLst/>
          </a:prstGeom>
          <a:noFill/>
          <a:ln w="9525">
            <a:noFill/>
            <a:miter lim="800000"/>
            <a:headEnd/>
            <a:tailEnd/>
          </a:ln>
        </p:spPr>
        <p:txBody>
          <a:bodyPr anchor="ctr">
            <a:prstTxWarp prst="textNoShape">
              <a:avLst/>
            </a:prstTxWarp>
          </a:bodyPr>
          <a:lstStyle/>
          <a:p>
            <a:pPr algn="ctr"/>
            <a:r>
              <a:rPr lang="en-US" sz="2600" dirty="0"/>
              <a:t>The MPAS Logging Mechanism: message types</a:t>
            </a:r>
            <a:endParaRPr lang="en-US" sz="2600" i="1" dirty="0"/>
          </a:p>
        </p:txBody>
      </p:sp>
      <p:sp>
        <p:nvSpPr>
          <p:cNvPr id="17" name="TextBox 16">
            <a:extLst>
              <a:ext uri="{FF2B5EF4-FFF2-40B4-BE49-F238E27FC236}">
                <a16:creationId xmlns:a16="http://schemas.microsoft.com/office/drawing/2014/main" id="{372941F1-7330-8343-BD21-930DF30C7CA6}"/>
              </a:ext>
            </a:extLst>
          </p:cNvPr>
          <p:cNvSpPr txBox="1"/>
          <p:nvPr/>
        </p:nvSpPr>
        <p:spPr>
          <a:xfrm>
            <a:off x="416316" y="1053380"/>
            <a:ext cx="8491227" cy="769441"/>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The counts of each message type are summarized at the end of model execution (whether that’s a successful run or a failed run)</a:t>
            </a:r>
            <a:endParaRPr lang="en-US" sz="20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7" name="Rectangle 6">
            <a:extLst>
              <a:ext uri="{FF2B5EF4-FFF2-40B4-BE49-F238E27FC236}">
                <a16:creationId xmlns:a16="http://schemas.microsoft.com/office/drawing/2014/main" id="{D95F5ABF-7451-6D4C-8D59-7CCA088605AF}"/>
              </a:ext>
            </a:extLst>
          </p:cNvPr>
          <p:cNvSpPr>
            <a:spLocks noChangeArrowheads="1"/>
          </p:cNvSpPr>
          <p:nvPr/>
        </p:nvSpPr>
        <p:spPr bwMode="auto">
          <a:xfrm>
            <a:off x="416316" y="1951429"/>
            <a:ext cx="8143875" cy="1860198"/>
          </a:xfrm>
          <a:prstGeom prst="rect">
            <a:avLst/>
          </a:prstGeom>
          <a:solidFill>
            <a:schemeClr val="bg1"/>
          </a:solidFill>
          <a:ln w="9525">
            <a:solidFill>
              <a:srgbClr val="4A7EBB"/>
            </a:solidFill>
            <a:miter lim="800000"/>
            <a:headEnd/>
            <a:tailEnd/>
          </a:ln>
          <a:effectLst>
            <a:outerShdw blurRad="40000" dist="381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9" name="Rectangle 2">
            <a:extLst>
              <a:ext uri="{FF2B5EF4-FFF2-40B4-BE49-F238E27FC236}">
                <a16:creationId xmlns:a16="http://schemas.microsoft.com/office/drawing/2014/main" id="{87E1FE20-FE9A-5E4F-9830-655E68448F5A}"/>
              </a:ext>
            </a:extLst>
          </p:cNvPr>
          <p:cNvSpPr>
            <a:spLocks/>
          </p:cNvSpPr>
          <p:nvPr/>
        </p:nvSpPr>
        <p:spPr bwMode="auto">
          <a:xfrm>
            <a:off x="525634" y="2053687"/>
            <a:ext cx="7943117" cy="1757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sz="1600" dirty="0">
                <a:latin typeface="Courier" pitchFamily="2" charset="0"/>
              </a:rPr>
              <a:t> -----------------------------------------</a:t>
            </a:r>
          </a:p>
          <a:p>
            <a:r>
              <a:rPr lang="en-US" sz="1600" dirty="0">
                <a:latin typeface="Courier" pitchFamily="2" charset="0"/>
              </a:rPr>
              <a:t> Total log messages printed:</a:t>
            </a:r>
          </a:p>
          <a:p>
            <a:r>
              <a:rPr lang="en-US" sz="1600" dirty="0">
                <a:latin typeface="Courier" pitchFamily="2" charset="0"/>
              </a:rPr>
              <a:t>    Output messages =                  213</a:t>
            </a:r>
          </a:p>
          <a:p>
            <a:r>
              <a:rPr lang="en-US" sz="1600" dirty="0">
                <a:latin typeface="Courier" pitchFamily="2" charset="0"/>
              </a:rPr>
              <a:t>    Warning messages =                   3</a:t>
            </a:r>
          </a:p>
          <a:p>
            <a:r>
              <a:rPr lang="en-US" sz="1600" dirty="0">
                <a:latin typeface="Courier" pitchFamily="2" charset="0"/>
              </a:rPr>
              <a:t>    Error messages =                     4</a:t>
            </a:r>
          </a:p>
          <a:p>
            <a:r>
              <a:rPr lang="en-US" sz="1600" dirty="0">
                <a:latin typeface="Courier" pitchFamily="2" charset="0"/>
              </a:rPr>
              <a:t>    Critical error messages =            1</a:t>
            </a:r>
          </a:p>
          <a:p>
            <a:r>
              <a:rPr lang="en-US" sz="1600" dirty="0">
                <a:latin typeface="Courier" pitchFamily="2" charset="0"/>
              </a:rPr>
              <a:t> -----------------------------------------</a:t>
            </a:r>
          </a:p>
        </p:txBody>
      </p:sp>
      <p:sp>
        <p:nvSpPr>
          <p:cNvPr id="11" name="TextBox 10">
            <a:extLst>
              <a:ext uri="{FF2B5EF4-FFF2-40B4-BE49-F238E27FC236}">
                <a16:creationId xmlns:a16="http://schemas.microsoft.com/office/drawing/2014/main" id="{DE45048E-F1E4-4246-819F-ED1AFBE3D56F}"/>
              </a:ext>
            </a:extLst>
          </p:cNvPr>
          <p:cNvSpPr txBox="1"/>
          <p:nvPr/>
        </p:nvSpPr>
        <p:spPr>
          <a:xfrm>
            <a:off x="416315" y="3982439"/>
            <a:ext cx="8491227" cy="769441"/>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Logging of errors and critical errors will trigger the creation of a </a:t>
            </a:r>
            <a:r>
              <a:rPr lang="en-US" sz="2200" dirty="0">
                <a:latin typeface="Courier" pitchFamily="2" charset="0"/>
                <a:ea typeface="Helvetica Neue" panose="02000503000000020004" pitchFamily="2" charset="0"/>
                <a:cs typeface="Helvetica Neue" panose="02000503000000020004" pitchFamily="2" charset="0"/>
              </a:rPr>
              <a:t>log.&lt;core&gt;.&lt;</a:t>
            </a:r>
            <a:r>
              <a:rPr lang="en-US" sz="2200" dirty="0" err="1">
                <a:latin typeface="Courier" pitchFamily="2" charset="0"/>
                <a:ea typeface="Helvetica Neue" panose="02000503000000020004" pitchFamily="2" charset="0"/>
                <a:cs typeface="Helvetica Neue" panose="02000503000000020004" pitchFamily="2" charset="0"/>
              </a:rPr>
              <a:t>processorID</a:t>
            </a:r>
            <a:r>
              <a:rPr lang="en-US" sz="2200" dirty="0">
                <a:latin typeface="Courier" pitchFamily="2" charset="0"/>
                <a:ea typeface="Helvetica Neue" panose="02000503000000020004" pitchFamily="2" charset="0"/>
                <a:cs typeface="Helvetica Neue" panose="02000503000000020004" pitchFamily="2" charset="0"/>
              </a:rPr>
              <a:t>&gt;.err </a:t>
            </a:r>
            <a:r>
              <a:rPr lang="en-US" sz="2200" dirty="0">
                <a:latin typeface="Helvetica Neue" panose="02000503000000020004" pitchFamily="2" charset="0"/>
                <a:ea typeface="Helvetica Neue" panose="02000503000000020004" pitchFamily="2" charset="0"/>
                <a:cs typeface="Helvetica Neue" panose="02000503000000020004" pitchFamily="2" charset="0"/>
              </a:rPr>
              <a:t>file with the message, e.g.,</a:t>
            </a:r>
            <a:endParaRPr lang="en-US" sz="20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3" name="Rectangle 12">
            <a:extLst>
              <a:ext uri="{FF2B5EF4-FFF2-40B4-BE49-F238E27FC236}">
                <a16:creationId xmlns:a16="http://schemas.microsoft.com/office/drawing/2014/main" id="{5718229B-98EB-B344-B1AA-B57A0A8A4E49}"/>
              </a:ext>
            </a:extLst>
          </p:cNvPr>
          <p:cNvSpPr>
            <a:spLocks noChangeArrowheads="1"/>
          </p:cNvSpPr>
          <p:nvPr/>
        </p:nvSpPr>
        <p:spPr bwMode="auto">
          <a:xfrm>
            <a:off x="416315" y="4819073"/>
            <a:ext cx="8143875" cy="962748"/>
          </a:xfrm>
          <a:prstGeom prst="rect">
            <a:avLst/>
          </a:prstGeom>
          <a:solidFill>
            <a:schemeClr val="bg1"/>
          </a:solidFill>
          <a:ln w="9525">
            <a:solidFill>
              <a:srgbClr val="4A7EBB"/>
            </a:solidFill>
            <a:miter lim="800000"/>
            <a:headEnd/>
            <a:tailEnd/>
          </a:ln>
          <a:effectLst>
            <a:outerShdw blurRad="40000" dist="381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4" name="Rectangle 2">
            <a:extLst>
              <a:ext uri="{FF2B5EF4-FFF2-40B4-BE49-F238E27FC236}">
                <a16:creationId xmlns:a16="http://schemas.microsoft.com/office/drawing/2014/main" id="{77192F62-CA04-724B-802E-A017431BBBB3}"/>
              </a:ext>
            </a:extLst>
          </p:cNvPr>
          <p:cNvSpPr>
            <a:spLocks/>
          </p:cNvSpPr>
          <p:nvPr/>
        </p:nvSpPr>
        <p:spPr bwMode="auto">
          <a:xfrm>
            <a:off x="525633" y="4921331"/>
            <a:ext cx="7943117" cy="860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sz="1600" dirty="0">
                <a:latin typeface="Courier" pitchFamily="2" charset="0"/>
              </a:rPr>
              <a:t>-</a:t>
            </a:r>
            <a:r>
              <a:rPr lang="en-US" sz="1600" dirty="0" err="1">
                <a:latin typeface="Courier" pitchFamily="2" charset="0"/>
              </a:rPr>
              <a:t>rw</a:t>
            </a:r>
            <a:r>
              <a:rPr lang="en-US" sz="1600" dirty="0">
                <a:latin typeface="Courier" pitchFamily="2" charset="0"/>
              </a:rPr>
              <a:t>-r--r-- 1 </a:t>
            </a:r>
            <a:r>
              <a:rPr lang="en-US" sz="1600" dirty="0" err="1">
                <a:latin typeface="Courier" pitchFamily="2" charset="0"/>
              </a:rPr>
              <a:t>duda</a:t>
            </a:r>
            <a:r>
              <a:rPr lang="en-US" sz="1600" dirty="0">
                <a:latin typeface="Courier" pitchFamily="2" charset="0"/>
              </a:rPr>
              <a:t> mmm 10260 Jul 28 12:32 log.atmosphere.0000.out</a:t>
            </a:r>
          </a:p>
          <a:p>
            <a:r>
              <a:rPr lang="en-US" sz="1600" dirty="0">
                <a:latin typeface="Courier" pitchFamily="2" charset="0"/>
              </a:rPr>
              <a:t>-</a:t>
            </a:r>
            <a:r>
              <a:rPr lang="en-US" sz="1600" dirty="0" err="1">
                <a:latin typeface="Courier" pitchFamily="2" charset="0"/>
              </a:rPr>
              <a:t>rw</a:t>
            </a:r>
            <a:r>
              <a:rPr lang="en-US" sz="1600" dirty="0">
                <a:latin typeface="Courier" pitchFamily="2" charset="0"/>
              </a:rPr>
              <a:t>-r--r-- 1 </a:t>
            </a:r>
            <a:r>
              <a:rPr lang="en-US" sz="1600" dirty="0" err="1">
                <a:latin typeface="Courier" pitchFamily="2" charset="0"/>
              </a:rPr>
              <a:t>duda</a:t>
            </a:r>
            <a:r>
              <a:rPr lang="en-US" sz="1600" dirty="0">
                <a:latin typeface="Courier" pitchFamily="2" charset="0"/>
              </a:rPr>
              <a:t> mmm   628 Jul 28 12:32 log.atmosphere.0001.err</a:t>
            </a:r>
          </a:p>
          <a:p>
            <a:r>
              <a:rPr lang="en-US" sz="1600" dirty="0">
                <a:latin typeface="Courier" pitchFamily="2" charset="0"/>
              </a:rPr>
              <a:t>-</a:t>
            </a:r>
            <a:r>
              <a:rPr lang="en-US" sz="1600" dirty="0" err="1">
                <a:latin typeface="Courier" pitchFamily="2" charset="0"/>
              </a:rPr>
              <a:t>rw</a:t>
            </a:r>
            <a:r>
              <a:rPr lang="en-US" sz="1600" dirty="0">
                <a:latin typeface="Courier" pitchFamily="2" charset="0"/>
              </a:rPr>
              <a:t>-r--r-- 1 </a:t>
            </a:r>
            <a:r>
              <a:rPr lang="en-US" sz="1600" dirty="0" err="1">
                <a:latin typeface="Courier" pitchFamily="2" charset="0"/>
              </a:rPr>
              <a:t>duda</a:t>
            </a:r>
            <a:r>
              <a:rPr lang="en-US" sz="1600" dirty="0">
                <a:latin typeface="Courier" pitchFamily="2" charset="0"/>
              </a:rPr>
              <a:t> mmm   628 Jul 28 12:32 log.atmosphere.0003.err</a:t>
            </a:r>
          </a:p>
        </p:txBody>
      </p:sp>
      <p:sp>
        <p:nvSpPr>
          <p:cNvPr id="15" name="TextBox 14">
            <a:extLst>
              <a:ext uri="{FF2B5EF4-FFF2-40B4-BE49-F238E27FC236}">
                <a16:creationId xmlns:a16="http://schemas.microsoft.com/office/drawing/2014/main" id="{23D81F8A-F0C8-234F-9FAE-2FC935319DF8}"/>
              </a:ext>
            </a:extLst>
          </p:cNvPr>
          <p:cNvSpPr txBox="1"/>
          <p:nvPr/>
        </p:nvSpPr>
        <p:spPr>
          <a:xfrm>
            <a:off x="676569" y="5794025"/>
            <a:ext cx="7567099" cy="584775"/>
          </a:xfrm>
          <a:prstGeom prst="rect">
            <a:avLst/>
          </a:prstGeom>
          <a:noFill/>
        </p:spPr>
        <p:txBody>
          <a:bodyPr wrap="square" rtlCol="0">
            <a:spAutoFit/>
          </a:bodyPr>
          <a:lstStyle/>
          <a:p>
            <a:pPr algn="ctr"/>
            <a:r>
              <a:rPr lang="en-US" sz="1600" i="1" dirty="0">
                <a:latin typeface="Helvetica Neue" panose="02000503000000020004" pitchFamily="2" charset="0"/>
                <a:ea typeface="Helvetica Neue" panose="02000503000000020004" pitchFamily="2" charset="0"/>
                <a:cs typeface="Helvetica Neue" panose="02000503000000020004" pitchFamily="2" charset="0"/>
              </a:rPr>
              <a:t>Above: MPI tasks 1 and 3 both encountered errors, which can be found in the log.atmosphere.0001.err and log.atmosphere.0003.err files.</a:t>
            </a:r>
          </a:p>
        </p:txBody>
      </p:sp>
    </p:spTree>
    <p:extLst>
      <p:ext uri="{BB962C8B-B14F-4D97-AF65-F5344CB8AC3E}">
        <p14:creationId xmlns:p14="http://schemas.microsoft.com/office/powerpoint/2010/main" val="9964787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noChangeArrowheads="1"/>
          </p:cNvPicPr>
          <p:nvPr/>
        </p:nvPicPr>
        <p:blipFill>
          <a:blip r:embed="rId3"/>
          <a:srcRect/>
          <a:stretch>
            <a:fillRect/>
          </a:stretch>
        </p:blipFill>
        <p:spPr bwMode="auto">
          <a:xfrm>
            <a:off x="1" y="1"/>
            <a:ext cx="1980924" cy="709560"/>
          </a:xfrm>
          <a:prstGeom prst="rect">
            <a:avLst/>
          </a:prstGeom>
          <a:noFill/>
          <a:ln w="12700" cap="flat">
            <a:noFill/>
            <a:miter lim="800000"/>
            <a:headEnd/>
            <a:tailEnd/>
          </a:ln>
        </p:spPr>
      </p:pic>
      <p:sp>
        <p:nvSpPr>
          <p:cNvPr id="4" name="Slide Number Placeholder 3"/>
          <p:cNvSpPr>
            <a:spLocks noGrp="1"/>
          </p:cNvSpPr>
          <p:nvPr>
            <p:ph type="sldNum" sz="quarter" idx="12"/>
          </p:nvPr>
        </p:nvSpPr>
        <p:spPr/>
        <p:txBody>
          <a:bodyPr/>
          <a:lstStyle/>
          <a:p>
            <a:fld id="{BB0EDAC5-B36E-A046-9D6B-DEE64979627A}" type="slidenum">
              <a:rPr lang="en-US" smtClean="0"/>
              <a:t>24</a:t>
            </a:fld>
            <a:endParaRPr lang="en-US"/>
          </a:p>
        </p:txBody>
      </p:sp>
      <p:sp>
        <p:nvSpPr>
          <p:cNvPr id="12" name="Rectangle 9">
            <a:extLst>
              <a:ext uri="{FF2B5EF4-FFF2-40B4-BE49-F238E27FC236}">
                <a16:creationId xmlns:a16="http://schemas.microsoft.com/office/drawing/2014/main" id="{34C3F0A6-410C-3343-A1F6-0A97F3291B70}"/>
              </a:ext>
            </a:extLst>
          </p:cNvPr>
          <p:cNvSpPr>
            <a:spLocks noChangeArrowheads="1"/>
          </p:cNvSpPr>
          <p:nvPr/>
        </p:nvSpPr>
        <p:spPr bwMode="auto">
          <a:xfrm>
            <a:off x="2076600" y="84408"/>
            <a:ext cx="6830943" cy="720274"/>
          </a:xfrm>
          <a:prstGeom prst="rect">
            <a:avLst/>
          </a:prstGeom>
          <a:noFill/>
          <a:ln w="9525">
            <a:noFill/>
            <a:miter lim="800000"/>
            <a:headEnd/>
            <a:tailEnd/>
          </a:ln>
        </p:spPr>
        <p:txBody>
          <a:bodyPr anchor="ctr">
            <a:prstTxWarp prst="textNoShape">
              <a:avLst/>
            </a:prstTxWarp>
          </a:bodyPr>
          <a:lstStyle/>
          <a:p>
            <a:pPr algn="ctr"/>
            <a:r>
              <a:rPr lang="en-US" sz="3200" dirty="0"/>
              <a:t>Summary</a:t>
            </a:r>
            <a:endParaRPr lang="en-US" sz="3200" i="1" dirty="0"/>
          </a:p>
        </p:txBody>
      </p:sp>
      <p:sp>
        <p:nvSpPr>
          <p:cNvPr id="17" name="TextBox 16">
            <a:extLst>
              <a:ext uri="{FF2B5EF4-FFF2-40B4-BE49-F238E27FC236}">
                <a16:creationId xmlns:a16="http://schemas.microsoft.com/office/drawing/2014/main" id="{372941F1-7330-8343-BD21-930DF30C7CA6}"/>
              </a:ext>
            </a:extLst>
          </p:cNvPr>
          <p:cNvSpPr txBox="1"/>
          <p:nvPr/>
        </p:nvSpPr>
        <p:spPr>
          <a:xfrm>
            <a:off x="416316" y="1053380"/>
            <a:ext cx="8491227" cy="3262432"/>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The MPAS code is fairly plain </a:t>
            </a:r>
            <a:r>
              <a:rPr lang="en-US" sz="2200">
                <a:latin typeface="Helvetica Neue" panose="02000503000000020004" pitchFamily="2" charset="0"/>
                <a:ea typeface="Helvetica Neue" panose="02000503000000020004" pitchFamily="2" charset="0"/>
                <a:cs typeface="Helvetica Neue" panose="02000503000000020004" pitchFamily="2" charset="0"/>
              </a:rPr>
              <a:t>Fortran 2008, </a:t>
            </a:r>
            <a:r>
              <a:rPr lang="en-US" sz="2200" dirty="0">
                <a:latin typeface="Helvetica Neue" panose="02000503000000020004" pitchFamily="2" charset="0"/>
                <a:ea typeface="Helvetica Neue" panose="02000503000000020004" pitchFamily="2" charset="0"/>
                <a:cs typeface="Helvetica Neue" panose="02000503000000020004" pitchFamily="2" charset="0"/>
              </a:rPr>
              <a:t>and the key unique features are:</a:t>
            </a:r>
          </a:p>
          <a:p>
            <a:pPr marL="342900" indent="-342900">
              <a:spcBef>
                <a:spcPts val="1200"/>
              </a:spcBef>
              <a:buFont typeface="Arial" panose="020B0604020202020204" pitchFamily="34" charset="0"/>
              <a:buChar char="•"/>
            </a:pPr>
            <a:r>
              <a:rPr lang="en-US" sz="2200" dirty="0">
                <a:latin typeface="Helvetica Neue" panose="02000503000000020004" pitchFamily="2" charset="0"/>
                <a:ea typeface="Helvetica Neue" panose="02000503000000020004" pitchFamily="2" charset="0"/>
                <a:cs typeface="Helvetica Neue" panose="02000503000000020004" pitchFamily="2" charset="0"/>
              </a:rPr>
              <a:t>The Registry, where all fields, dimensions, and run-time options are defined</a:t>
            </a:r>
          </a:p>
          <a:p>
            <a:pPr marL="342900" indent="-342900">
              <a:spcBef>
                <a:spcPts val="1200"/>
              </a:spcBef>
              <a:buFont typeface="Arial" panose="020B0604020202020204" pitchFamily="34" charset="0"/>
              <a:buChar char="•"/>
            </a:pPr>
            <a:r>
              <a:rPr lang="en-US" sz="2200" dirty="0">
                <a:latin typeface="Helvetica Neue" panose="02000503000000020004" pitchFamily="2" charset="0"/>
                <a:ea typeface="Helvetica Neue" panose="02000503000000020004" pitchFamily="2" charset="0"/>
                <a:cs typeface="Helvetica Neue" panose="02000503000000020004" pitchFamily="2" charset="0"/>
              </a:rPr>
              <a:t>Dynamic data structures called “pools”</a:t>
            </a:r>
          </a:p>
          <a:p>
            <a:pPr marL="342900" indent="-342900">
              <a:spcBef>
                <a:spcPts val="1200"/>
              </a:spcBef>
              <a:buFont typeface="Arial" panose="020B0604020202020204" pitchFamily="34" charset="0"/>
              <a:buChar char="•"/>
            </a:pPr>
            <a:r>
              <a:rPr lang="en-US" sz="2200" dirty="0">
                <a:latin typeface="Helvetica Neue" panose="02000503000000020004" pitchFamily="2" charset="0"/>
                <a:ea typeface="Helvetica Neue" panose="02000503000000020004" pitchFamily="2" charset="0"/>
                <a:cs typeface="Helvetica Neue" panose="02000503000000020004" pitchFamily="2" charset="0"/>
              </a:rPr>
              <a:t>A logging mechanism to deal with the complexities of writing messages from parallel executables that may contain more than one MPAS </a:t>
            </a:r>
            <a:r>
              <a:rPr lang="en-US" sz="2200" i="1" dirty="0">
                <a:latin typeface="Helvetica Neue" panose="02000503000000020004" pitchFamily="2" charset="0"/>
                <a:ea typeface="Helvetica Neue" panose="02000503000000020004" pitchFamily="2" charset="0"/>
                <a:cs typeface="Helvetica Neue" panose="02000503000000020004" pitchFamily="2" charset="0"/>
              </a:rPr>
              <a:t>core</a:t>
            </a:r>
          </a:p>
        </p:txBody>
      </p:sp>
      <p:sp>
        <p:nvSpPr>
          <p:cNvPr id="16" name="Rectangle 15">
            <a:extLst>
              <a:ext uri="{FF2B5EF4-FFF2-40B4-BE49-F238E27FC236}">
                <a16:creationId xmlns:a16="http://schemas.microsoft.com/office/drawing/2014/main" id="{CCBB30FB-27C0-7043-8BA4-DFDDB484480A}"/>
              </a:ext>
            </a:extLst>
          </p:cNvPr>
          <p:cNvSpPr>
            <a:spLocks noChangeArrowheads="1"/>
          </p:cNvSpPr>
          <p:nvPr/>
        </p:nvSpPr>
        <p:spPr bwMode="auto">
          <a:xfrm>
            <a:off x="416316" y="4564510"/>
            <a:ext cx="8143875" cy="886953"/>
          </a:xfrm>
          <a:prstGeom prst="rect">
            <a:avLst/>
          </a:prstGeom>
          <a:solidFill>
            <a:schemeClr val="bg1"/>
          </a:solidFill>
          <a:ln w="9525">
            <a:solidFill>
              <a:srgbClr val="4A7EBB"/>
            </a:solidFill>
            <a:miter lim="800000"/>
            <a:headEnd/>
            <a:tailEnd/>
          </a:ln>
          <a:effectLst>
            <a:outerShdw blurRad="40000" dist="381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8" name="Rectangle 2">
            <a:extLst>
              <a:ext uri="{FF2B5EF4-FFF2-40B4-BE49-F238E27FC236}">
                <a16:creationId xmlns:a16="http://schemas.microsoft.com/office/drawing/2014/main" id="{44005F2D-9221-3449-BA2F-501DA6DCCAC1}"/>
              </a:ext>
            </a:extLst>
          </p:cNvPr>
          <p:cNvSpPr>
            <a:spLocks/>
          </p:cNvSpPr>
          <p:nvPr/>
        </p:nvSpPr>
        <p:spPr bwMode="auto">
          <a:xfrm>
            <a:off x="525634" y="4652700"/>
            <a:ext cx="7943117" cy="714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spcBef>
                <a:spcPts val="775"/>
              </a:spcBef>
              <a:buSzPct val="125000"/>
            </a:pPr>
            <a:r>
              <a:rPr lang="en-US" altLang="en-US" sz="2200" dirty="0">
                <a:solidFill>
                  <a:srgbClr val="1F497D"/>
                </a:solidFill>
                <a:latin typeface="Helvetica Neue" panose="02000503000000020004" pitchFamily="2" charset="0"/>
                <a:sym typeface="Helvetica" pitchFamily="2" charset="0"/>
              </a:rPr>
              <a:t>Having an understanding of these is essential to successfully making changes or additions to the MPAS code!</a:t>
            </a:r>
          </a:p>
        </p:txBody>
      </p:sp>
    </p:spTree>
    <p:extLst>
      <p:ext uri="{BB962C8B-B14F-4D97-AF65-F5344CB8AC3E}">
        <p14:creationId xmlns:p14="http://schemas.microsoft.com/office/powerpoint/2010/main" val="1722948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noChangeArrowheads="1"/>
          </p:cNvPicPr>
          <p:nvPr/>
        </p:nvPicPr>
        <p:blipFill>
          <a:blip r:embed="rId3"/>
          <a:srcRect/>
          <a:stretch>
            <a:fillRect/>
          </a:stretch>
        </p:blipFill>
        <p:spPr bwMode="auto">
          <a:xfrm>
            <a:off x="1" y="1"/>
            <a:ext cx="1980924" cy="709560"/>
          </a:xfrm>
          <a:prstGeom prst="rect">
            <a:avLst/>
          </a:prstGeom>
          <a:noFill/>
          <a:ln w="12700" cap="flat">
            <a:noFill/>
            <a:miter lim="800000"/>
            <a:headEnd/>
            <a:tailEnd/>
          </a:ln>
        </p:spPr>
      </p:pic>
      <p:sp>
        <p:nvSpPr>
          <p:cNvPr id="4" name="Slide Number Placeholder 3"/>
          <p:cNvSpPr>
            <a:spLocks noGrp="1"/>
          </p:cNvSpPr>
          <p:nvPr>
            <p:ph type="sldNum" sz="quarter" idx="12"/>
          </p:nvPr>
        </p:nvSpPr>
        <p:spPr/>
        <p:txBody>
          <a:bodyPr/>
          <a:lstStyle/>
          <a:p>
            <a:fld id="{BB0EDAC5-B36E-A046-9D6B-DEE64979627A}" type="slidenum">
              <a:rPr lang="en-US" smtClean="0"/>
              <a:t>2</a:t>
            </a:fld>
            <a:endParaRPr lang="en-US"/>
          </a:p>
        </p:txBody>
      </p:sp>
      <p:sp>
        <p:nvSpPr>
          <p:cNvPr id="12" name="Rectangle 9">
            <a:extLst>
              <a:ext uri="{FF2B5EF4-FFF2-40B4-BE49-F238E27FC236}">
                <a16:creationId xmlns:a16="http://schemas.microsoft.com/office/drawing/2014/main" id="{34C3F0A6-410C-3343-A1F6-0A97F3291B70}"/>
              </a:ext>
            </a:extLst>
          </p:cNvPr>
          <p:cNvSpPr>
            <a:spLocks noChangeArrowheads="1"/>
          </p:cNvSpPr>
          <p:nvPr/>
        </p:nvSpPr>
        <p:spPr bwMode="auto">
          <a:xfrm>
            <a:off x="2076600" y="84408"/>
            <a:ext cx="6830943" cy="720274"/>
          </a:xfrm>
          <a:prstGeom prst="rect">
            <a:avLst/>
          </a:prstGeom>
          <a:noFill/>
          <a:ln w="9525">
            <a:noFill/>
            <a:miter lim="800000"/>
            <a:headEnd/>
            <a:tailEnd/>
          </a:ln>
        </p:spPr>
        <p:txBody>
          <a:bodyPr anchor="ctr">
            <a:prstTxWarp prst="textNoShape">
              <a:avLst/>
            </a:prstTxWarp>
          </a:bodyPr>
          <a:lstStyle/>
          <a:p>
            <a:pPr algn="ctr"/>
            <a:r>
              <a:rPr lang="en-US" sz="3200" dirty="0"/>
              <a:t>The MPAS </a:t>
            </a:r>
            <a:r>
              <a:rPr lang="en-US" sz="3200" i="1" dirty="0"/>
              <a:t>Registry</a:t>
            </a:r>
            <a:r>
              <a:rPr lang="en-US" sz="3200" dirty="0"/>
              <a:t> File</a:t>
            </a:r>
            <a:endParaRPr lang="en-US" sz="3200" i="1" dirty="0"/>
          </a:p>
        </p:txBody>
      </p:sp>
      <p:sp>
        <p:nvSpPr>
          <p:cNvPr id="15" name="TextBox 14">
            <a:extLst>
              <a:ext uri="{FF2B5EF4-FFF2-40B4-BE49-F238E27FC236}">
                <a16:creationId xmlns:a16="http://schemas.microsoft.com/office/drawing/2014/main" id="{7131C98E-8D1F-7C43-8928-523D86F1BE3F}"/>
              </a:ext>
            </a:extLst>
          </p:cNvPr>
          <p:cNvSpPr txBox="1"/>
          <p:nvPr/>
        </p:nvSpPr>
        <p:spPr>
          <a:xfrm>
            <a:off x="416316" y="1068781"/>
            <a:ext cx="8143875" cy="1046440"/>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A central component of all MPAS “cores” is the </a:t>
            </a:r>
            <a:r>
              <a:rPr lang="en-US" sz="2200" i="1" dirty="0">
                <a:latin typeface="Helvetica Neue" panose="02000503000000020004" pitchFamily="2" charset="0"/>
                <a:ea typeface="Helvetica Neue" panose="02000503000000020004" pitchFamily="2" charset="0"/>
                <a:cs typeface="Helvetica Neue" panose="02000503000000020004" pitchFamily="2" charset="0"/>
              </a:rPr>
              <a:t>Registry</a:t>
            </a:r>
            <a:r>
              <a:rPr lang="en-US" sz="2200" dirty="0">
                <a:latin typeface="Helvetica Neue" panose="02000503000000020004" pitchFamily="2" charset="0"/>
                <a:ea typeface="Helvetica Neue" panose="02000503000000020004" pitchFamily="2" charset="0"/>
                <a:cs typeface="Helvetica Neue" panose="02000503000000020004" pitchFamily="2" charset="0"/>
              </a:rPr>
              <a:t> file.</a:t>
            </a:r>
          </a:p>
          <a:p>
            <a:pPr marL="342900" indent="-342900">
              <a:buFont typeface="Arial" panose="020B0604020202020204" pitchFamily="34" charset="0"/>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An idea borrowed from the Weather Research and Forecasting (WRF) model</a:t>
            </a:r>
          </a:p>
        </p:txBody>
      </p:sp>
      <p:pic>
        <p:nvPicPr>
          <p:cNvPr id="9" name="Picture 1" descr="mpas_arch.png">
            <a:extLst>
              <a:ext uri="{FF2B5EF4-FFF2-40B4-BE49-F238E27FC236}">
                <a16:creationId xmlns:a16="http://schemas.microsoft.com/office/drawing/2014/main" id="{6E346676-AD83-CA40-9EA9-7BAB418E433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41425" y="2226434"/>
            <a:ext cx="3566118" cy="29915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DEC3D7AA-0545-954D-8E7E-5984BC3AF4F0}"/>
              </a:ext>
            </a:extLst>
          </p:cNvPr>
          <p:cNvSpPr>
            <a:spLocks noChangeArrowheads="1"/>
          </p:cNvSpPr>
          <p:nvPr/>
        </p:nvSpPr>
        <p:spPr bwMode="auto">
          <a:xfrm>
            <a:off x="385562" y="2287519"/>
            <a:ext cx="4608470" cy="4021113"/>
          </a:xfrm>
          <a:prstGeom prst="rect">
            <a:avLst/>
          </a:prstGeom>
          <a:solidFill>
            <a:schemeClr val="bg1"/>
          </a:solidFill>
          <a:ln w="9525">
            <a:solidFill>
              <a:srgbClr val="4A7EBB"/>
            </a:solidFill>
            <a:miter lim="800000"/>
            <a:headEnd/>
            <a:tailEnd/>
          </a:ln>
          <a:effectLst>
            <a:outerShdw blurRad="40000" dist="381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3" name="Rectangle 2">
            <a:extLst>
              <a:ext uri="{FF2B5EF4-FFF2-40B4-BE49-F238E27FC236}">
                <a16:creationId xmlns:a16="http://schemas.microsoft.com/office/drawing/2014/main" id="{7FC321A0-FAD1-0A4D-B00A-881099C6DECF}"/>
              </a:ext>
            </a:extLst>
          </p:cNvPr>
          <p:cNvSpPr>
            <a:spLocks/>
          </p:cNvSpPr>
          <p:nvPr/>
        </p:nvSpPr>
        <p:spPr bwMode="auto">
          <a:xfrm>
            <a:off x="494880" y="2391750"/>
            <a:ext cx="4400678" cy="3792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spcBef>
                <a:spcPts val="775"/>
              </a:spcBef>
              <a:buSzPct val="125000"/>
            </a:pPr>
            <a:r>
              <a:rPr lang="en-US" altLang="en-US" sz="2200" u="sng" dirty="0">
                <a:solidFill>
                  <a:srgbClr val="1F497D"/>
                </a:solidFill>
                <a:latin typeface="Helvetica Neue" panose="02000503000000020004" pitchFamily="2" charset="0"/>
                <a:sym typeface="Helvetica" pitchFamily="2" charset="0"/>
              </a:rPr>
              <a:t>Motivation:</a:t>
            </a:r>
          </a:p>
          <a:p>
            <a:pPr eaLnBrk="1" hangingPunct="1">
              <a:spcBef>
                <a:spcPts val="775"/>
              </a:spcBef>
              <a:buSzPct val="125000"/>
            </a:pPr>
            <a:r>
              <a:rPr lang="en-US" altLang="en-US" sz="2200" dirty="0">
                <a:solidFill>
                  <a:srgbClr val="1F497D"/>
                </a:solidFill>
                <a:latin typeface="Helvetica Neue" panose="02000503000000020004" pitchFamily="2" charset="0"/>
                <a:sym typeface="Helvetica" pitchFamily="2" charset="0"/>
              </a:rPr>
              <a:t>We wanted to avoid manually writing copy-and-paste code every time we added a new variable or </a:t>
            </a:r>
            <a:r>
              <a:rPr lang="en-US" altLang="en-US" sz="2200" dirty="0" err="1">
                <a:solidFill>
                  <a:srgbClr val="1F497D"/>
                </a:solidFill>
                <a:latin typeface="Helvetica Neue" panose="02000503000000020004" pitchFamily="2" charset="0"/>
                <a:sym typeface="Helvetica" pitchFamily="2" charset="0"/>
              </a:rPr>
              <a:t>namelist</a:t>
            </a:r>
            <a:r>
              <a:rPr lang="en-US" altLang="en-US" sz="2200" dirty="0">
                <a:solidFill>
                  <a:srgbClr val="1F497D"/>
                </a:solidFill>
                <a:latin typeface="Helvetica Neue" panose="02000503000000020004" pitchFamily="2" charset="0"/>
                <a:sym typeface="Helvetica" pitchFamily="2" charset="0"/>
              </a:rPr>
              <a:t> option in MPAS</a:t>
            </a:r>
          </a:p>
          <a:p>
            <a:pPr marL="342900" indent="-342900" eaLnBrk="1" hangingPunct="1">
              <a:buSzPct val="125000"/>
              <a:buFont typeface="Arial" panose="020B0604020202020204" pitchFamily="34" charset="0"/>
              <a:buChar char="•"/>
            </a:pPr>
            <a:r>
              <a:rPr lang="en-US" altLang="en-US" sz="2000" dirty="0">
                <a:solidFill>
                  <a:srgbClr val="1F497D"/>
                </a:solidFill>
                <a:latin typeface="Helvetica Neue" panose="02000503000000020004" pitchFamily="2" charset="0"/>
                <a:sym typeface="Helvetica" pitchFamily="2" charset="0"/>
              </a:rPr>
              <a:t>Allocation/deallocation</a:t>
            </a:r>
          </a:p>
          <a:p>
            <a:pPr marL="342900" indent="-342900" eaLnBrk="1" hangingPunct="1">
              <a:buSzPct val="125000"/>
              <a:buFont typeface="Arial" panose="020B0604020202020204" pitchFamily="34" charset="0"/>
              <a:buChar char="•"/>
            </a:pPr>
            <a:r>
              <a:rPr lang="en-US" altLang="en-US" sz="2000" dirty="0">
                <a:solidFill>
                  <a:srgbClr val="1F497D"/>
                </a:solidFill>
                <a:latin typeface="Helvetica Neue" panose="02000503000000020004" pitchFamily="2" charset="0"/>
                <a:sym typeface="Helvetica" pitchFamily="2" charset="0"/>
              </a:rPr>
              <a:t>Addition of fields to data structures</a:t>
            </a:r>
          </a:p>
          <a:p>
            <a:pPr marL="342900" indent="-342900" eaLnBrk="1" hangingPunct="1">
              <a:buSzPct val="125000"/>
              <a:buFont typeface="Arial" panose="020B0604020202020204" pitchFamily="34" charset="0"/>
              <a:buChar char="•"/>
            </a:pPr>
            <a:r>
              <a:rPr lang="en-US" altLang="en-US" sz="2000" dirty="0">
                <a:solidFill>
                  <a:srgbClr val="1F497D"/>
                </a:solidFill>
                <a:latin typeface="Helvetica Neue" panose="02000503000000020004" pitchFamily="2" charset="0"/>
                <a:sym typeface="Helvetica" pitchFamily="2" charset="0"/>
              </a:rPr>
              <a:t>I/O </a:t>
            </a:r>
          </a:p>
          <a:p>
            <a:pPr eaLnBrk="1" hangingPunct="1">
              <a:spcBef>
                <a:spcPts val="775"/>
              </a:spcBef>
              <a:buSzPct val="125000"/>
            </a:pPr>
            <a:r>
              <a:rPr lang="en-US" altLang="en-US" sz="2200" dirty="0">
                <a:solidFill>
                  <a:srgbClr val="1F497D"/>
                </a:solidFill>
                <a:latin typeface="Helvetica Neue" panose="02000503000000020004" pitchFamily="2" charset="0"/>
                <a:sym typeface="Helvetica" pitchFamily="2" charset="0"/>
              </a:rPr>
              <a:t>The Registry mechanism parses the </a:t>
            </a:r>
            <a:r>
              <a:rPr lang="en-US" altLang="en-US" sz="2200" dirty="0" err="1">
                <a:solidFill>
                  <a:srgbClr val="1F497D"/>
                </a:solidFill>
                <a:latin typeface="Courier" pitchFamily="2" charset="0"/>
                <a:sym typeface="Helvetica" pitchFamily="2" charset="0"/>
              </a:rPr>
              <a:t>Registry.xml</a:t>
            </a:r>
            <a:r>
              <a:rPr lang="en-US" altLang="en-US" sz="2200" dirty="0">
                <a:solidFill>
                  <a:srgbClr val="1F497D"/>
                </a:solidFill>
                <a:latin typeface="Helvetica Neue" panose="02000503000000020004" pitchFamily="2" charset="0"/>
                <a:ea typeface="Helvetica Neue" panose="02000503000000020004" pitchFamily="2" charset="0"/>
                <a:cs typeface="Helvetica Neue" panose="02000503000000020004" pitchFamily="2" charset="0"/>
                <a:sym typeface="Helvetica" pitchFamily="2" charset="0"/>
              </a:rPr>
              <a:t> </a:t>
            </a:r>
            <a:r>
              <a:rPr lang="en-US" altLang="en-US" sz="2200" dirty="0">
                <a:solidFill>
                  <a:srgbClr val="1F497D"/>
                </a:solidFill>
                <a:latin typeface="Helvetica Neue" panose="02000503000000020004" pitchFamily="2" charset="0"/>
                <a:sym typeface="Helvetica" pitchFamily="2" charset="0"/>
              </a:rPr>
              <a:t>file and writes this code for us!</a:t>
            </a:r>
          </a:p>
        </p:txBody>
      </p:sp>
    </p:spTree>
    <p:extLst>
      <p:ext uri="{BB962C8B-B14F-4D97-AF65-F5344CB8AC3E}">
        <p14:creationId xmlns:p14="http://schemas.microsoft.com/office/powerpoint/2010/main" val="3636886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noChangeArrowheads="1"/>
          </p:cNvPicPr>
          <p:nvPr/>
        </p:nvPicPr>
        <p:blipFill>
          <a:blip r:embed="rId3"/>
          <a:srcRect/>
          <a:stretch>
            <a:fillRect/>
          </a:stretch>
        </p:blipFill>
        <p:spPr bwMode="auto">
          <a:xfrm>
            <a:off x="1" y="1"/>
            <a:ext cx="1980924" cy="709560"/>
          </a:xfrm>
          <a:prstGeom prst="rect">
            <a:avLst/>
          </a:prstGeom>
          <a:noFill/>
          <a:ln w="12700" cap="flat">
            <a:noFill/>
            <a:miter lim="800000"/>
            <a:headEnd/>
            <a:tailEnd/>
          </a:ln>
        </p:spPr>
      </p:pic>
      <p:sp>
        <p:nvSpPr>
          <p:cNvPr id="4" name="Slide Number Placeholder 3"/>
          <p:cNvSpPr>
            <a:spLocks noGrp="1"/>
          </p:cNvSpPr>
          <p:nvPr>
            <p:ph type="sldNum" sz="quarter" idx="12"/>
          </p:nvPr>
        </p:nvSpPr>
        <p:spPr/>
        <p:txBody>
          <a:bodyPr/>
          <a:lstStyle/>
          <a:p>
            <a:fld id="{BB0EDAC5-B36E-A046-9D6B-DEE64979627A}" type="slidenum">
              <a:rPr lang="en-US" smtClean="0"/>
              <a:t>3</a:t>
            </a:fld>
            <a:endParaRPr lang="en-US"/>
          </a:p>
        </p:txBody>
      </p:sp>
      <p:sp>
        <p:nvSpPr>
          <p:cNvPr id="12" name="Rectangle 9">
            <a:extLst>
              <a:ext uri="{FF2B5EF4-FFF2-40B4-BE49-F238E27FC236}">
                <a16:creationId xmlns:a16="http://schemas.microsoft.com/office/drawing/2014/main" id="{34C3F0A6-410C-3343-A1F6-0A97F3291B70}"/>
              </a:ext>
            </a:extLst>
          </p:cNvPr>
          <p:cNvSpPr>
            <a:spLocks noChangeArrowheads="1"/>
          </p:cNvSpPr>
          <p:nvPr/>
        </p:nvSpPr>
        <p:spPr bwMode="auto">
          <a:xfrm>
            <a:off x="2076600" y="84408"/>
            <a:ext cx="6830943" cy="720274"/>
          </a:xfrm>
          <a:prstGeom prst="rect">
            <a:avLst/>
          </a:prstGeom>
          <a:noFill/>
          <a:ln w="9525">
            <a:noFill/>
            <a:miter lim="800000"/>
            <a:headEnd/>
            <a:tailEnd/>
          </a:ln>
        </p:spPr>
        <p:txBody>
          <a:bodyPr anchor="ctr">
            <a:prstTxWarp prst="textNoShape">
              <a:avLst/>
            </a:prstTxWarp>
          </a:bodyPr>
          <a:lstStyle/>
          <a:p>
            <a:pPr algn="ctr"/>
            <a:r>
              <a:rPr lang="en-US" sz="3200" dirty="0"/>
              <a:t>The MPAS </a:t>
            </a:r>
            <a:r>
              <a:rPr lang="en-US" sz="3200" i="1" dirty="0"/>
              <a:t>Registry</a:t>
            </a:r>
            <a:r>
              <a:rPr lang="en-US" sz="3200" dirty="0"/>
              <a:t> File</a:t>
            </a:r>
            <a:endParaRPr lang="en-US" sz="3200" i="1" dirty="0"/>
          </a:p>
        </p:txBody>
      </p:sp>
      <p:sp>
        <p:nvSpPr>
          <p:cNvPr id="15" name="TextBox 14">
            <a:extLst>
              <a:ext uri="{FF2B5EF4-FFF2-40B4-BE49-F238E27FC236}">
                <a16:creationId xmlns:a16="http://schemas.microsoft.com/office/drawing/2014/main" id="{7131C98E-8D1F-7C43-8928-523D86F1BE3F}"/>
              </a:ext>
            </a:extLst>
          </p:cNvPr>
          <p:cNvSpPr txBox="1"/>
          <p:nvPr/>
        </p:nvSpPr>
        <p:spPr>
          <a:xfrm>
            <a:off x="416316" y="978119"/>
            <a:ext cx="8143875" cy="1015663"/>
          </a:xfrm>
          <a:prstGeom prst="rect">
            <a:avLst/>
          </a:prstGeom>
          <a:noFill/>
        </p:spPr>
        <p:txBody>
          <a:bodyPr wrap="square" rtlCol="0">
            <a:spAutoFit/>
          </a:bodyPr>
          <a:lstStyle/>
          <a:p>
            <a:r>
              <a:rPr lang="en-US" sz="2000" dirty="0">
                <a:latin typeface="Helvetica Neue" panose="02000503000000020004" pitchFamily="2" charset="0"/>
                <a:ea typeface="Helvetica Neue" panose="02000503000000020004" pitchFamily="2" charset="0"/>
                <a:cs typeface="Helvetica Neue" panose="02000503000000020004" pitchFamily="2" charset="0"/>
              </a:rPr>
              <a:t>One could argue that through appropriately designed data structures and functions, we shouldn’t have needed to write copy-and-paste code in the first place (</a:t>
            </a:r>
            <a:r>
              <a:rPr lang="en-US" sz="2000" u="sng" dirty="0">
                <a:latin typeface="Helvetica Neue" panose="02000503000000020004" pitchFamily="2" charset="0"/>
                <a:ea typeface="Helvetica Neue" panose="02000503000000020004" pitchFamily="2" charset="0"/>
                <a:cs typeface="Helvetica Neue" panose="02000503000000020004" pitchFamily="2" charset="0"/>
              </a:rPr>
              <a:t>and that’s true</a:t>
            </a:r>
            <a:r>
              <a:rPr lang="en-US" sz="2000" dirty="0">
                <a:latin typeface="Helvetica Neue" panose="02000503000000020004" pitchFamily="2" charset="0"/>
                <a:ea typeface="Helvetica Neue" panose="02000503000000020004" pitchFamily="2" charset="0"/>
                <a:cs typeface="Helvetica Neue" panose="02000503000000020004" pitchFamily="2" charset="0"/>
              </a:rPr>
              <a:t>!), but…</a:t>
            </a:r>
          </a:p>
        </p:txBody>
      </p:sp>
      <p:sp>
        <p:nvSpPr>
          <p:cNvPr id="14" name="TextBox 13">
            <a:extLst>
              <a:ext uri="{FF2B5EF4-FFF2-40B4-BE49-F238E27FC236}">
                <a16:creationId xmlns:a16="http://schemas.microsoft.com/office/drawing/2014/main" id="{3BBC9CA8-1BEE-C74E-AC16-F0CB8CC79489}"/>
              </a:ext>
            </a:extLst>
          </p:cNvPr>
          <p:cNvSpPr txBox="1"/>
          <p:nvPr/>
        </p:nvSpPr>
        <p:spPr>
          <a:xfrm>
            <a:off x="416315" y="5502653"/>
            <a:ext cx="8143875" cy="707886"/>
          </a:xfrm>
          <a:prstGeom prst="rect">
            <a:avLst/>
          </a:prstGeom>
          <a:noFill/>
        </p:spPr>
        <p:txBody>
          <a:bodyPr wrap="square" rtlCol="0">
            <a:spAutoFit/>
          </a:bodyPr>
          <a:lstStyle/>
          <a:p>
            <a:r>
              <a:rPr lang="en-US" sz="2000" dirty="0">
                <a:latin typeface="Helvetica Neue" panose="02000503000000020004" pitchFamily="2" charset="0"/>
                <a:ea typeface="Helvetica Neue" panose="02000503000000020004" pitchFamily="2" charset="0"/>
                <a:cs typeface="Helvetica Neue" panose="02000503000000020004" pitchFamily="2" charset="0"/>
              </a:rPr>
              <a:t>By having all </a:t>
            </a:r>
            <a:r>
              <a:rPr lang="en-US" sz="2000" dirty="0" err="1">
                <a:latin typeface="Helvetica Neue" panose="02000503000000020004" pitchFamily="2" charset="0"/>
                <a:ea typeface="Helvetica Neue" panose="02000503000000020004" pitchFamily="2" charset="0"/>
                <a:cs typeface="Helvetica Neue" panose="02000503000000020004" pitchFamily="2" charset="0"/>
              </a:rPr>
              <a:t>namelist</a:t>
            </a:r>
            <a:r>
              <a:rPr lang="en-US" sz="2000" dirty="0">
                <a:latin typeface="Helvetica Neue" panose="02000503000000020004" pitchFamily="2" charset="0"/>
                <a:ea typeface="Helvetica Neue" panose="02000503000000020004" pitchFamily="2" charset="0"/>
                <a:cs typeface="Helvetica Neue" panose="02000503000000020004" pitchFamily="2" charset="0"/>
              </a:rPr>
              <a:t> options and fields defined in a single XML file, we can automatically generate ~120 pages of documentation!</a:t>
            </a:r>
          </a:p>
        </p:txBody>
      </p:sp>
      <p:pic>
        <p:nvPicPr>
          <p:cNvPr id="3" name="Picture 2">
            <a:extLst>
              <a:ext uri="{FF2B5EF4-FFF2-40B4-BE49-F238E27FC236}">
                <a16:creationId xmlns:a16="http://schemas.microsoft.com/office/drawing/2014/main" id="{189E4354-C0D9-E840-AEA5-D2254C6CE21F}"/>
              </a:ext>
            </a:extLst>
          </p:cNvPr>
          <p:cNvPicPr>
            <a:picLocks noChangeAspect="1"/>
          </p:cNvPicPr>
          <p:nvPr/>
        </p:nvPicPr>
        <p:blipFill>
          <a:blip r:embed="rId4"/>
          <a:stretch>
            <a:fillRect/>
          </a:stretch>
        </p:blipFill>
        <p:spPr>
          <a:xfrm>
            <a:off x="297565" y="2071704"/>
            <a:ext cx="8453630" cy="2084667"/>
          </a:xfrm>
          <a:prstGeom prst="rect">
            <a:avLst/>
          </a:prstGeom>
        </p:spPr>
      </p:pic>
      <p:pic>
        <p:nvPicPr>
          <p:cNvPr id="7" name="Picture 6">
            <a:extLst>
              <a:ext uri="{FF2B5EF4-FFF2-40B4-BE49-F238E27FC236}">
                <a16:creationId xmlns:a16="http://schemas.microsoft.com/office/drawing/2014/main" id="{3611F01E-246C-DD48-90A2-1202569189A8}"/>
              </a:ext>
            </a:extLst>
          </p:cNvPr>
          <p:cNvPicPr>
            <a:picLocks noChangeAspect="1"/>
          </p:cNvPicPr>
          <p:nvPr/>
        </p:nvPicPr>
        <p:blipFill>
          <a:blip r:embed="rId5"/>
          <a:stretch>
            <a:fillRect/>
          </a:stretch>
        </p:blipFill>
        <p:spPr>
          <a:xfrm>
            <a:off x="285820" y="4278803"/>
            <a:ext cx="8453631" cy="1157297"/>
          </a:xfrm>
          <a:prstGeom prst="rect">
            <a:avLst/>
          </a:prstGeom>
        </p:spPr>
      </p:pic>
    </p:spTree>
    <p:extLst>
      <p:ext uri="{BB962C8B-B14F-4D97-AF65-F5344CB8AC3E}">
        <p14:creationId xmlns:p14="http://schemas.microsoft.com/office/powerpoint/2010/main" val="3266634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noChangeArrowheads="1"/>
          </p:cNvPicPr>
          <p:nvPr/>
        </p:nvPicPr>
        <p:blipFill>
          <a:blip r:embed="rId3"/>
          <a:srcRect/>
          <a:stretch>
            <a:fillRect/>
          </a:stretch>
        </p:blipFill>
        <p:spPr bwMode="auto">
          <a:xfrm>
            <a:off x="1" y="1"/>
            <a:ext cx="1980924" cy="709560"/>
          </a:xfrm>
          <a:prstGeom prst="rect">
            <a:avLst/>
          </a:prstGeom>
          <a:noFill/>
          <a:ln w="12700" cap="flat">
            <a:noFill/>
            <a:miter lim="800000"/>
            <a:headEnd/>
            <a:tailEnd/>
          </a:ln>
        </p:spPr>
      </p:pic>
      <p:sp>
        <p:nvSpPr>
          <p:cNvPr id="4" name="Slide Number Placeholder 3"/>
          <p:cNvSpPr>
            <a:spLocks noGrp="1"/>
          </p:cNvSpPr>
          <p:nvPr>
            <p:ph type="sldNum" sz="quarter" idx="12"/>
          </p:nvPr>
        </p:nvSpPr>
        <p:spPr/>
        <p:txBody>
          <a:bodyPr/>
          <a:lstStyle/>
          <a:p>
            <a:fld id="{BB0EDAC5-B36E-A046-9D6B-DEE64979627A}" type="slidenum">
              <a:rPr lang="en-US" smtClean="0"/>
              <a:t>4</a:t>
            </a:fld>
            <a:endParaRPr lang="en-US"/>
          </a:p>
        </p:txBody>
      </p:sp>
      <p:sp>
        <p:nvSpPr>
          <p:cNvPr id="12" name="Rectangle 9">
            <a:extLst>
              <a:ext uri="{FF2B5EF4-FFF2-40B4-BE49-F238E27FC236}">
                <a16:creationId xmlns:a16="http://schemas.microsoft.com/office/drawing/2014/main" id="{34C3F0A6-410C-3343-A1F6-0A97F3291B70}"/>
              </a:ext>
            </a:extLst>
          </p:cNvPr>
          <p:cNvSpPr>
            <a:spLocks noChangeArrowheads="1"/>
          </p:cNvSpPr>
          <p:nvPr/>
        </p:nvSpPr>
        <p:spPr bwMode="auto">
          <a:xfrm>
            <a:off x="2076600" y="84408"/>
            <a:ext cx="6830943" cy="720274"/>
          </a:xfrm>
          <a:prstGeom prst="rect">
            <a:avLst/>
          </a:prstGeom>
          <a:noFill/>
          <a:ln w="9525">
            <a:noFill/>
            <a:miter lim="800000"/>
            <a:headEnd/>
            <a:tailEnd/>
          </a:ln>
        </p:spPr>
        <p:txBody>
          <a:bodyPr anchor="ctr">
            <a:prstTxWarp prst="textNoShape">
              <a:avLst/>
            </a:prstTxWarp>
          </a:bodyPr>
          <a:lstStyle/>
          <a:p>
            <a:pPr algn="ctr"/>
            <a:r>
              <a:rPr lang="en-US" sz="3200" dirty="0"/>
              <a:t>The MPAS </a:t>
            </a:r>
            <a:r>
              <a:rPr lang="en-US" sz="3200" i="1" dirty="0"/>
              <a:t>Registry</a:t>
            </a:r>
            <a:r>
              <a:rPr lang="en-US" sz="3200" dirty="0"/>
              <a:t> File</a:t>
            </a:r>
            <a:endParaRPr lang="en-US" sz="3200" i="1" dirty="0"/>
          </a:p>
        </p:txBody>
      </p:sp>
      <p:sp>
        <p:nvSpPr>
          <p:cNvPr id="15" name="TextBox 14">
            <a:extLst>
              <a:ext uri="{FF2B5EF4-FFF2-40B4-BE49-F238E27FC236}">
                <a16:creationId xmlns:a16="http://schemas.microsoft.com/office/drawing/2014/main" id="{7131C98E-8D1F-7C43-8928-523D86F1BE3F}"/>
              </a:ext>
            </a:extLst>
          </p:cNvPr>
          <p:cNvSpPr txBox="1"/>
          <p:nvPr/>
        </p:nvSpPr>
        <p:spPr>
          <a:xfrm>
            <a:off x="416316" y="1179994"/>
            <a:ext cx="8143875" cy="769441"/>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There are five primary constructs that can are defined in the </a:t>
            </a:r>
            <a:r>
              <a:rPr lang="en-US" sz="2200" dirty="0" err="1">
                <a:latin typeface="Courier" pitchFamily="2" charset="0"/>
                <a:ea typeface="Helvetica Neue" panose="02000503000000020004" pitchFamily="2" charset="0"/>
                <a:cs typeface="Helvetica Neue" panose="02000503000000020004" pitchFamily="2" charset="0"/>
              </a:rPr>
              <a:t>Registry.xml</a:t>
            </a:r>
            <a:r>
              <a:rPr lang="en-US" sz="2200" dirty="0">
                <a:latin typeface="Courier" pitchFamily="2" charset="0"/>
                <a:ea typeface="Helvetica Neue" panose="02000503000000020004" pitchFamily="2" charset="0"/>
                <a:cs typeface="Helvetica Neue" panose="02000503000000020004" pitchFamily="2" charset="0"/>
              </a:rPr>
              <a:t> </a:t>
            </a:r>
            <a:r>
              <a:rPr lang="en-US" sz="2200" dirty="0">
                <a:latin typeface="Helvetica Neue" panose="02000503000000020004" pitchFamily="2" charset="0"/>
                <a:ea typeface="Helvetica Neue" panose="02000503000000020004" pitchFamily="2" charset="0"/>
                <a:cs typeface="Helvetica Neue" panose="02000503000000020004" pitchFamily="2" charset="0"/>
              </a:rPr>
              <a:t>file for an MPAS “core”</a:t>
            </a:r>
            <a:endParaRPr lang="en-US" sz="20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9" name="TextBox 8">
            <a:extLst>
              <a:ext uri="{FF2B5EF4-FFF2-40B4-BE49-F238E27FC236}">
                <a16:creationId xmlns:a16="http://schemas.microsoft.com/office/drawing/2014/main" id="{39648853-E958-A542-80C2-1CAB3D9D5974}"/>
              </a:ext>
            </a:extLst>
          </p:cNvPr>
          <p:cNvSpPr txBox="1"/>
          <p:nvPr/>
        </p:nvSpPr>
        <p:spPr>
          <a:xfrm>
            <a:off x="416316" y="2035147"/>
            <a:ext cx="8143875" cy="430887"/>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1) </a:t>
            </a:r>
            <a:r>
              <a:rPr lang="en-US" sz="2200" dirty="0" err="1">
                <a:latin typeface="Helvetica Neue" panose="02000503000000020004" pitchFamily="2" charset="0"/>
                <a:ea typeface="Helvetica Neue" panose="02000503000000020004" pitchFamily="2" charset="0"/>
                <a:cs typeface="Helvetica Neue" panose="02000503000000020004" pitchFamily="2" charset="0"/>
              </a:rPr>
              <a:t>Namelist</a:t>
            </a:r>
            <a:r>
              <a:rPr lang="en-US" sz="2200" dirty="0">
                <a:latin typeface="Helvetica Neue" panose="02000503000000020004" pitchFamily="2" charset="0"/>
                <a:ea typeface="Helvetica Neue" panose="02000503000000020004" pitchFamily="2" charset="0"/>
                <a:cs typeface="Helvetica Neue" panose="02000503000000020004" pitchFamily="2" charset="0"/>
              </a:rPr>
              <a:t> options</a:t>
            </a:r>
            <a:endParaRPr lang="en-US" sz="20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1" name="Rectangle 10">
            <a:extLst>
              <a:ext uri="{FF2B5EF4-FFF2-40B4-BE49-F238E27FC236}">
                <a16:creationId xmlns:a16="http://schemas.microsoft.com/office/drawing/2014/main" id="{5D2507F7-189C-4942-899F-3441E5E4EF6B}"/>
              </a:ext>
            </a:extLst>
          </p:cNvPr>
          <p:cNvSpPr>
            <a:spLocks noChangeArrowheads="1"/>
          </p:cNvSpPr>
          <p:nvPr/>
        </p:nvSpPr>
        <p:spPr bwMode="auto">
          <a:xfrm>
            <a:off x="542925" y="2598441"/>
            <a:ext cx="8143875" cy="848144"/>
          </a:xfrm>
          <a:prstGeom prst="rect">
            <a:avLst/>
          </a:prstGeom>
          <a:solidFill>
            <a:schemeClr val="bg1"/>
          </a:solidFill>
          <a:ln w="9525">
            <a:solidFill>
              <a:srgbClr val="4A7EBB"/>
            </a:solidFill>
            <a:miter lim="800000"/>
            <a:headEnd/>
            <a:tailEnd/>
          </a:ln>
          <a:effectLst>
            <a:outerShdw blurRad="40000" dist="381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3" name="Rectangle 2">
            <a:extLst>
              <a:ext uri="{FF2B5EF4-FFF2-40B4-BE49-F238E27FC236}">
                <a16:creationId xmlns:a16="http://schemas.microsoft.com/office/drawing/2014/main" id="{CF3EE3A0-75FF-674D-8DAA-8D1702C20017}"/>
              </a:ext>
            </a:extLst>
          </p:cNvPr>
          <p:cNvSpPr>
            <a:spLocks/>
          </p:cNvSpPr>
          <p:nvPr/>
        </p:nvSpPr>
        <p:spPr bwMode="auto">
          <a:xfrm>
            <a:off x="652243" y="2658495"/>
            <a:ext cx="7943117" cy="78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sz="1600" dirty="0">
                <a:latin typeface="Courier" pitchFamily="2" charset="0"/>
              </a:rPr>
              <a:t>&amp;damping</a:t>
            </a:r>
          </a:p>
          <a:p>
            <a:r>
              <a:rPr lang="en-US" sz="1600" dirty="0">
                <a:latin typeface="Courier" pitchFamily="2" charset="0"/>
              </a:rPr>
              <a:t>    </a:t>
            </a:r>
            <a:r>
              <a:rPr lang="en-US" sz="1600" dirty="0" err="1">
                <a:latin typeface="Courier" pitchFamily="2" charset="0"/>
              </a:rPr>
              <a:t>config_zd</a:t>
            </a:r>
            <a:r>
              <a:rPr lang="en-US" sz="1600" dirty="0">
                <a:latin typeface="Courier" pitchFamily="2" charset="0"/>
              </a:rPr>
              <a:t> = 22000.0</a:t>
            </a:r>
          </a:p>
          <a:p>
            <a:r>
              <a:rPr lang="en-US" sz="1600" dirty="0">
                <a:latin typeface="Courier" pitchFamily="2" charset="0"/>
              </a:rPr>
              <a:t>/</a:t>
            </a:r>
          </a:p>
        </p:txBody>
      </p:sp>
      <p:sp>
        <p:nvSpPr>
          <p:cNvPr id="16" name="Rectangle 15">
            <a:extLst>
              <a:ext uri="{FF2B5EF4-FFF2-40B4-BE49-F238E27FC236}">
                <a16:creationId xmlns:a16="http://schemas.microsoft.com/office/drawing/2014/main" id="{9B23F410-D764-2640-B7DB-14BAD9BD7FCF}"/>
              </a:ext>
            </a:extLst>
          </p:cNvPr>
          <p:cNvSpPr>
            <a:spLocks noChangeArrowheads="1"/>
          </p:cNvSpPr>
          <p:nvPr/>
        </p:nvSpPr>
        <p:spPr bwMode="auto">
          <a:xfrm>
            <a:off x="542925" y="4325755"/>
            <a:ext cx="8143875" cy="1878102"/>
          </a:xfrm>
          <a:prstGeom prst="rect">
            <a:avLst/>
          </a:prstGeom>
          <a:solidFill>
            <a:schemeClr val="bg1"/>
          </a:solidFill>
          <a:ln w="9525">
            <a:solidFill>
              <a:srgbClr val="4A7EBB"/>
            </a:solidFill>
            <a:miter lim="800000"/>
            <a:headEnd/>
            <a:tailEnd/>
          </a:ln>
          <a:effectLst>
            <a:outerShdw blurRad="40000" dist="381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7" name="Rectangle 2">
            <a:extLst>
              <a:ext uri="{FF2B5EF4-FFF2-40B4-BE49-F238E27FC236}">
                <a16:creationId xmlns:a16="http://schemas.microsoft.com/office/drawing/2014/main" id="{D3D5F6CA-61CB-5B4B-BFEE-7D83981D7C7A}"/>
              </a:ext>
            </a:extLst>
          </p:cNvPr>
          <p:cNvSpPr>
            <a:spLocks/>
          </p:cNvSpPr>
          <p:nvPr/>
        </p:nvSpPr>
        <p:spPr bwMode="auto">
          <a:xfrm>
            <a:off x="652243" y="4413945"/>
            <a:ext cx="7943117" cy="1789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sz="1600" dirty="0">
                <a:latin typeface="Courier" pitchFamily="2" charset="0"/>
              </a:rPr>
              <a:t>&lt;</a:t>
            </a:r>
            <a:r>
              <a:rPr lang="en-US" sz="1600" dirty="0" err="1">
                <a:latin typeface="Courier" pitchFamily="2" charset="0"/>
              </a:rPr>
              <a:t>nml_record</a:t>
            </a:r>
            <a:r>
              <a:rPr lang="en-US" sz="1600" dirty="0">
                <a:latin typeface="Courier" pitchFamily="2" charset="0"/>
              </a:rPr>
              <a:t> name="damping" </a:t>
            </a:r>
            <a:r>
              <a:rPr lang="en-US" sz="1600" dirty="0" err="1">
                <a:latin typeface="Courier" pitchFamily="2" charset="0"/>
              </a:rPr>
              <a:t>in_defaults</a:t>
            </a:r>
            <a:r>
              <a:rPr lang="en-US" sz="1600" dirty="0">
                <a:latin typeface="Courier" pitchFamily="2" charset="0"/>
              </a:rPr>
              <a:t>="true"&gt;</a:t>
            </a:r>
          </a:p>
          <a:p>
            <a:r>
              <a:rPr lang="en-US" sz="1600" dirty="0">
                <a:latin typeface="Courier" pitchFamily="2" charset="0"/>
              </a:rPr>
              <a:t>        &lt;</a:t>
            </a:r>
            <a:r>
              <a:rPr lang="en-US" sz="1600" dirty="0" err="1">
                <a:latin typeface="Courier" pitchFamily="2" charset="0"/>
              </a:rPr>
              <a:t>nml_option</a:t>
            </a:r>
            <a:r>
              <a:rPr lang="en-US" sz="1600" dirty="0">
                <a:latin typeface="Courier" pitchFamily="2" charset="0"/>
              </a:rPr>
              <a:t> name="</a:t>
            </a:r>
            <a:r>
              <a:rPr lang="en-US" sz="1600" dirty="0" err="1">
                <a:latin typeface="Courier" pitchFamily="2" charset="0"/>
              </a:rPr>
              <a:t>config_zd</a:t>
            </a:r>
            <a:r>
              <a:rPr lang="en-US" sz="1600" dirty="0">
                <a:latin typeface="Courier" pitchFamily="2" charset="0"/>
              </a:rPr>
              <a:t>" type="real" </a:t>
            </a:r>
          </a:p>
          <a:p>
            <a:r>
              <a:rPr lang="en-US" sz="1600" dirty="0">
                <a:latin typeface="Courier" pitchFamily="2" charset="0"/>
              </a:rPr>
              <a:t>             </a:t>
            </a:r>
            <a:r>
              <a:rPr lang="en-US" sz="1600" dirty="0" err="1">
                <a:latin typeface="Courier" pitchFamily="2" charset="0"/>
              </a:rPr>
              <a:t>default_value</a:t>
            </a:r>
            <a:r>
              <a:rPr lang="en-US" sz="1600" dirty="0">
                <a:latin typeface="Courier" pitchFamily="2" charset="0"/>
              </a:rPr>
              <a:t>="22000.0"</a:t>
            </a:r>
          </a:p>
          <a:p>
            <a:r>
              <a:rPr lang="en-US" sz="1600" dirty="0">
                <a:latin typeface="Courier" pitchFamily="2" charset="0"/>
              </a:rPr>
              <a:t>             units="m"</a:t>
            </a:r>
          </a:p>
          <a:p>
            <a:r>
              <a:rPr lang="en-US" sz="1600" dirty="0">
                <a:latin typeface="Courier" pitchFamily="2" charset="0"/>
              </a:rPr>
              <a:t>             description="Height MSL to begin w-damping profile"</a:t>
            </a:r>
          </a:p>
          <a:p>
            <a:r>
              <a:rPr lang="en-US" sz="1600" dirty="0">
                <a:latin typeface="Courier" pitchFamily="2" charset="0"/>
              </a:rPr>
              <a:t>             </a:t>
            </a:r>
            <a:r>
              <a:rPr lang="en-US" sz="1600" dirty="0" err="1">
                <a:latin typeface="Courier" pitchFamily="2" charset="0"/>
              </a:rPr>
              <a:t>possible_values</a:t>
            </a:r>
            <a:r>
              <a:rPr lang="en-US" sz="1600" dirty="0">
                <a:latin typeface="Courier" pitchFamily="2" charset="0"/>
              </a:rPr>
              <a:t>="Positive real values"/&gt;</a:t>
            </a:r>
          </a:p>
          <a:p>
            <a:r>
              <a:rPr lang="en-US" sz="1600" dirty="0">
                <a:latin typeface="Courier" pitchFamily="2" charset="0"/>
              </a:rPr>
              <a:t>&lt;/</a:t>
            </a:r>
            <a:r>
              <a:rPr lang="en-US" sz="1600" dirty="0" err="1">
                <a:latin typeface="Courier" pitchFamily="2" charset="0"/>
              </a:rPr>
              <a:t>nml_record</a:t>
            </a:r>
            <a:r>
              <a:rPr lang="en-US" sz="1600" dirty="0">
                <a:latin typeface="Courier" pitchFamily="2" charset="0"/>
              </a:rPr>
              <a:t>&gt;</a:t>
            </a:r>
          </a:p>
        </p:txBody>
      </p:sp>
      <p:sp>
        <p:nvSpPr>
          <p:cNvPr id="18" name="TextBox 17">
            <a:extLst>
              <a:ext uri="{FF2B5EF4-FFF2-40B4-BE49-F238E27FC236}">
                <a16:creationId xmlns:a16="http://schemas.microsoft.com/office/drawing/2014/main" id="{B20C7BEF-41F9-214A-BC52-4F80FA104CE8}"/>
              </a:ext>
            </a:extLst>
          </p:cNvPr>
          <p:cNvSpPr txBox="1"/>
          <p:nvPr/>
        </p:nvSpPr>
        <p:spPr>
          <a:xfrm>
            <a:off x="1014851" y="3719672"/>
            <a:ext cx="6567634" cy="338554"/>
          </a:xfrm>
          <a:prstGeom prst="rect">
            <a:avLst/>
          </a:prstGeom>
          <a:noFill/>
        </p:spPr>
        <p:txBody>
          <a:bodyPr wrap="square" rtlCol="0">
            <a:spAutoFit/>
          </a:bodyPr>
          <a:lstStyle/>
          <a:p>
            <a:pPr algn="ctr"/>
            <a:r>
              <a:rPr lang="en-US" sz="1600" i="1" dirty="0">
                <a:latin typeface="Helvetica Neue" panose="02000503000000020004" pitchFamily="2" charset="0"/>
                <a:ea typeface="Helvetica Neue" panose="02000503000000020004" pitchFamily="2" charset="0"/>
                <a:cs typeface="Helvetica Neue" panose="02000503000000020004" pitchFamily="2" charset="0"/>
              </a:rPr>
              <a:t>This </a:t>
            </a:r>
            <a:r>
              <a:rPr lang="en-US" sz="1600" i="1" dirty="0" err="1">
                <a:latin typeface="Helvetica Neue" panose="02000503000000020004" pitchFamily="2" charset="0"/>
                <a:ea typeface="Helvetica Neue" panose="02000503000000020004" pitchFamily="2" charset="0"/>
                <a:cs typeface="Helvetica Neue" panose="02000503000000020004" pitchFamily="2" charset="0"/>
              </a:rPr>
              <a:t>namelist</a:t>
            </a:r>
            <a:r>
              <a:rPr lang="en-US" sz="1600" i="1" dirty="0">
                <a:latin typeface="Helvetica Neue" panose="02000503000000020004" pitchFamily="2" charset="0"/>
                <a:ea typeface="Helvetica Neue" panose="02000503000000020004" pitchFamily="2" charset="0"/>
                <a:cs typeface="Helvetica Neue" panose="02000503000000020004" pitchFamily="2" charset="0"/>
              </a:rPr>
              <a:t> option is defined by this entry in the </a:t>
            </a:r>
            <a:r>
              <a:rPr lang="en-US" sz="1600" i="1" dirty="0" err="1">
                <a:latin typeface="Helvetica Neue" panose="02000503000000020004" pitchFamily="2" charset="0"/>
                <a:ea typeface="Helvetica Neue" panose="02000503000000020004" pitchFamily="2" charset="0"/>
                <a:cs typeface="Helvetica Neue" panose="02000503000000020004" pitchFamily="2" charset="0"/>
              </a:rPr>
              <a:t>Registry.xml</a:t>
            </a:r>
            <a:r>
              <a:rPr lang="en-US" sz="1600" i="1" dirty="0">
                <a:latin typeface="Helvetica Neue" panose="02000503000000020004" pitchFamily="2" charset="0"/>
                <a:ea typeface="Helvetica Neue" panose="02000503000000020004" pitchFamily="2" charset="0"/>
                <a:cs typeface="Helvetica Neue" panose="02000503000000020004" pitchFamily="2" charset="0"/>
              </a:rPr>
              <a:t> file</a:t>
            </a:r>
          </a:p>
        </p:txBody>
      </p:sp>
      <p:cxnSp>
        <p:nvCxnSpPr>
          <p:cNvPr id="3" name="Straight Arrow Connector 2">
            <a:extLst>
              <a:ext uri="{FF2B5EF4-FFF2-40B4-BE49-F238E27FC236}">
                <a16:creationId xmlns:a16="http://schemas.microsoft.com/office/drawing/2014/main" id="{E7929BB3-652E-B840-8236-9E0AEBBE3743}"/>
              </a:ext>
            </a:extLst>
          </p:cNvPr>
          <p:cNvCxnSpPr>
            <a:cxnSpLocks/>
          </p:cNvCxnSpPr>
          <p:nvPr/>
        </p:nvCxnSpPr>
        <p:spPr>
          <a:xfrm flipV="1">
            <a:off x="1533378" y="3249637"/>
            <a:ext cx="0" cy="47003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D5E621F7-07F2-2E45-AE31-7598DD0D2F9B}"/>
              </a:ext>
            </a:extLst>
          </p:cNvPr>
          <p:cNvCxnSpPr>
            <a:cxnSpLocks/>
            <a:endCxn id="17" idx="0"/>
          </p:cNvCxnSpPr>
          <p:nvPr/>
        </p:nvCxnSpPr>
        <p:spPr>
          <a:xfrm>
            <a:off x="4614863" y="4058226"/>
            <a:ext cx="8939" cy="35571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5063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noChangeArrowheads="1"/>
          </p:cNvPicPr>
          <p:nvPr/>
        </p:nvPicPr>
        <p:blipFill>
          <a:blip r:embed="rId3"/>
          <a:srcRect/>
          <a:stretch>
            <a:fillRect/>
          </a:stretch>
        </p:blipFill>
        <p:spPr bwMode="auto">
          <a:xfrm>
            <a:off x="1" y="1"/>
            <a:ext cx="1980924" cy="709560"/>
          </a:xfrm>
          <a:prstGeom prst="rect">
            <a:avLst/>
          </a:prstGeom>
          <a:noFill/>
          <a:ln w="12700" cap="flat">
            <a:noFill/>
            <a:miter lim="800000"/>
            <a:headEnd/>
            <a:tailEnd/>
          </a:ln>
        </p:spPr>
      </p:pic>
      <p:sp>
        <p:nvSpPr>
          <p:cNvPr id="4" name="Slide Number Placeholder 3"/>
          <p:cNvSpPr>
            <a:spLocks noGrp="1"/>
          </p:cNvSpPr>
          <p:nvPr>
            <p:ph type="sldNum" sz="quarter" idx="12"/>
          </p:nvPr>
        </p:nvSpPr>
        <p:spPr/>
        <p:txBody>
          <a:bodyPr/>
          <a:lstStyle/>
          <a:p>
            <a:fld id="{BB0EDAC5-B36E-A046-9D6B-DEE64979627A}" type="slidenum">
              <a:rPr lang="en-US" smtClean="0"/>
              <a:t>5</a:t>
            </a:fld>
            <a:endParaRPr lang="en-US"/>
          </a:p>
        </p:txBody>
      </p:sp>
      <p:sp>
        <p:nvSpPr>
          <p:cNvPr id="12" name="Rectangle 9">
            <a:extLst>
              <a:ext uri="{FF2B5EF4-FFF2-40B4-BE49-F238E27FC236}">
                <a16:creationId xmlns:a16="http://schemas.microsoft.com/office/drawing/2014/main" id="{34C3F0A6-410C-3343-A1F6-0A97F3291B70}"/>
              </a:ext>
            </a:extLst>
          </p:cNvPr>
          <p:cNvSpPr>
            <a:spLocks noChangeArrowheads="1"/>
          </p:cNvSpPr>
          <p:nvPr/>
        </p:nvSpPr>
        <p:spPr bwMode="auto">
          <a:xfrm>
            <a:off x="2076600" y="84408"/>
            <a:ext cx="6830943" cy="720274"/>
          </a:xfrm>
          <a:prstGeom prst="rect">
            <a:avLst/>
          </a:prstGeom>
          <a:noFill/>
          <a:ln w="9525">
            <a:noFill/>
            <a:miter lim="800000"/>
            <a:headEnd/>
            <a:tailEnd/>
          </a:ln>
        </p:spPr>
        <p:txBody>
          <a:bodyPr anchor="ctr">
            <a:prstTxWarp prst="textNoShape">
              <a:avLst/>
            </a:prstTxWarp>
          </a:bodyPr>
          <a:lstStyle/>
          <a:p>
            <a:pPr algn="ctr"/>
            <a:r>
              <a:rPr lang="en-US" sz="3200" dirty="0"/>
              <a:t>The MPAS </a:t>
            </a:r>
            <a:r>
              <a:rPr lang="en-US" sz="3200" i="1" dirty="0"/>
              <a:t>Registry</a:t>
            </a:r>
            <a:r>
              <a:rPr lang="en-US" sz="3200" dirty="0"/>
              <a:t> File</a:t>
            </a:r>
            <a:endParaRPr lang="en-US" sz="3200" i="1" dirty="0"/>
          </a:p>
        </p:txBody>
      </p:sp>
      <p:sp>
        <p:nvSpPr>
          <p:cNvPr id="15" name="TextBox 14">
            <a:extLst>
              <a:ext uri="{FF2B5EF4-FFF2-40B4-BE49-F238E27FC236}">
                <a16:creationId xmlns:a16="http://schemas.microsoft.com/office/drawing/2014/main" id="{7131C98E-8D1F-7C43-8928-523D86F1BE3F}"/>
              </a:ext>
            </a:extLst>
          </p:cNvPr>
          <p:cNvSpPr txBox="1"/>
          <p:nvPr/>
        </p:nvSpPr>
        <p:spPr>
          <a:xfrm>
            <a:off x="416316" y="1179994"/>
            <a:ext cx="8143875" cy="769441"/>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There are five primary constructs that can are defined in the </a:t>
            </a:r>
            <a:r>
              <a:rPr lang="en-US" sz="2200" dirty="0" err="1">
                <a:latin typeface="Courier" pitchFamily="2" charset="0"/>
                <a:ea typeface="Helvetica Neue" panose="02000503000000020004" pitchFamily="2" charset="0"/>
                <a:cs typeface="Helvetica Neue" panose="02000503000000020004" pitchFamily="2" charset="0"/>
              </a:rPr>
              <a:t>Registry.xml</a:t>
            </a:r>
            <a:r>
              <a:rPr lang="en-US" sz="2200" dirty="0">
                <a:latin typeface="Courier" pitchFamily="2" charset="0"/>
                <a:ea typeface="Helvetica Neue" panose="02000503000000020004" pitchFamily="2" charset="0"/>
                <a:cs typeface="Helvetica Neue" panose="02000503000000020004" pitchFamily="2" charset="0"/>
              </a:rPr>
              <a:t> </a:t>
            </a:r>
            <a:r>
              <a:rPr lang="en-US" sz="2200" dirty="0">
                <a:latin typeface="Helvetica Neue" panose="02000503000000020004" pitchFamily="2" charset="0"/>
                <a:ea typeface="Helvetica Neue" panose="02000503000000020004" pitchFamily="2" charset="0"/>
                <a:cs typeface="Helvetica Neue" panose="02000503000000020004" pitchFamily="2" charset="0"/>
              </a:rPr>
              <a:t>file for an MPAS “core”</a:t>
            </a:r>
            <a:endParaRPr lang="en-US" sz="20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9" name="TextBox 8">
            <a:extLst>
              <a:ext uri="{FF2B5EF4-FFF2-40B4-BE49-F238E27FC236}">
                <a16:creationId xmlns:a16="http://schemas.microsoft.com/office/drawing/2014/main" id="{39648853-E958-A542-80C2-1CAB3D9D5974}"/>
              </a:ext>
            </a:extLst>
          </p:cNvPr>
          <p:cNvSpPr txBox="1"/>
          <p:nvPr/>
        </p:nvSpPr>
        <p:spPr>
          <a:xfrm>
            <a:off x="416316" y="2035147"/>
            <a:ext cx="8143875" cy="430887"/>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2) Dimensions</a:t>
            </a:r>
            <a:endParaRPr lang="en-US" sz="20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1" name="Rectangle 10">
            <a:extLst>
              <a:ext uri="{FF2B5EF4-FFF2-40B4-BE49-F238E27FC236}">
                <a16:creationId xmlns:a16="http://schemas.microsoft.com/office/drawing/2014/main" id="{5D2507F7-189C-4942-899F-3441E5E4EF6B}"/>
              </a:ext>
            </a:extLst>
          </p:cNvPr>
          <p:cNvSpPr>
            <a:spLocks noChangeArrowheads="1"/>
          </p:cNvSpPr>
          <p:nvPr/>
        </p:nvSpPr>
        <p:spPr bwMode="auto">
          <a:xfrm>
            <a:off x="154745" y="2598441"/>
            <a:ext cx="8862646" cy="1721405"/>
          </a:xfrm>
          <a:prstGeom prst="rect">
            <a:avLst/>
          </a:prstGeom>
          <a:solidFill>
            <a:schemeClr val="bg1"/>
          </a:solidFill>
          <a:ln w="9525">
            <a:solidFill>
              <a:srgbClr val="4A7EBB"/>
            </a:solidFill>
            <a:miter lim="800000"/>
            <a:headEnd/>
            <a:tailEnd/>
          </a:ln>
          <a:effectLst>
            <a:outerShdw blurRad="40000" dist="381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3" name="Rectangle 2">
            <a:extLst>
              <a:ext uri="{FF2B5EF4-FFF2-40B4-BE49-F238E27FC236}">
                <a16:creationId xmlns:a16="http://schemas.microsoft.com/office/drawing/2014/main" id="{CF3EE3A0-75FF-674D-8DAA-8D1702C20017}"/>
              </a:ext>
            </a:extLst>
          </p:cNvPr>
          <p:cNvSpPr>
            <a:spLocks/>
          </p:cNvSpPr>
          <p:nvPr/>
        </p:nvSpPr>
        <p:spPr bwMode="auto">
          <a:xfrm>
            <a:off x="281354" y="2658494"/>
            <a:ext cx="8862645" cy="1696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sz="1500" dirty="0">
                <a:latin typeface="Courier" pitchFamily="2" charset="0"/>
              </a:rPr>
              <a:t>&lt;dims&gt;</a:t>
            </a:r>
          </a:p>
          <a:p>
            <a:r>
              <a:rPr lang="en-US" sz="1500" dirty="0">
                <a:latin typeface="Courier" pitchFamily="2" charset="0"/>
              </a:rPr>
              <a:t>        &lt;dim name="</a:t>
            </a:r>
            <a:r>
              <a:rPr lang="en-US" sz="1500" dirty="0" err="1">
                <a:latin typeface="Courier" pitchFamily="2" charset="0"/>
              </a:rPr>
              <a:t>nCells</a:t>
            </a:r>
            <a:r>
              <a:rPr lang="en-US" sz="1500" dirty="0">
                <a:latin typeface="Courier" pitchFamily="2" charset="0"/>
              </a:rPr>
              <a:t>"</a:t>
            </a:r>
          </a:p>
          <a:p>
            <a:r>
              <a:rPr lang="en-US" sz="1500" dirty="0">
                <a:latin typeface="Courier" pitchFamily="2" charset="0"/>
              </a:rPr>
              <a:t>             description="The number of Voronoi cells in the primal mesh"/&gt;</a:t>
            </a:r>
          </a:p>
          <a:p>
            <a:endParaRPr lang="en-US" sz="1500" dirty="0">
              <a:latin typeface="Courier" pitchFamily="2" charset="0"/>
            </a:endParaRPr>
          </a:p>
          <a:p>
            <a:r>
              <a:rPr lang="en-US" sz="1500" dirty="0">
                <a:latin typeface="Courier" pitchFamily="2" charset="0"/>
              </a:rPr>
              <a:t>        &lt;dim name="</a:t>
            </a:r>
            <a:r>
              <a:rPr lang="en-US" sz="1500" dirty="0" err="1">
                <a:latin typeface="Courier" pitchFamily="2" charset="0"/>
              </a:rPr>
              <a:t>nVertLevels</a:t>
            </a:r>
            <a:r>
              <a:rPr lang="en-US" sz="1500" dirty="0">
                <a:latin typeface="Courier" pitchFamily="2" charset="0"/>
              </a:rPr>
              <a:t>"</a:t>
            </a:r>
          </a:p>
          <a:p>
            <a:r>
              <a:rPr lang="en-US" sz="1500" dirty="0">
                <a:latin typeface="Courier" pitchFamily="2" charset="0"/>
              </a:rPr>
              <a:t>             description="The number of atmospheric layers"/&gt;</a:t>
            </a:r>
          </a:p>
          <a:p>
            <a:r>
              <a:rPr lang="en-US" sz="1500" dirty="0">
                <a:latin typeface="Courier" pitchFamily="2" charset="0"/>
              </a:rPr>
              <a:t>&lt;/dims&gt;</a:t>
            </a:r>
          </a:p>
        </p:txBody>
      </p:sp>
    </p:spTree>
    <p:extLst>
      <p:ext uri="{BB962C8B-B14F-4D97-AF65-F5344CB8AC3E}">
        <p14:creationId xmlns:p14="http://schemas.microsoft.com/office/powerpoint/2010/main" val="1814067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noChangeArrowheads="1"/>
          </p:cNvPicPr>
          <p:nvPr/>
        </p:nvPicPr>
        <p:blipFill>
          <a:blip r:embed="rId3"/>
          <a:srcRect/>
          <a:stretch>
            <a:fillRect/>
          </a:stretch>
        </p:blipFill>
        <p:spPr bwMode="auto">
          <a:xfrm>
            <a:off x="1" y="1"/>
            <a:ext cx="1980924" cy="709560"/>
          </a:xfrm>
          <a:prstGeom prst="rect">
            <a:avLst/>
          </a:prstGeom>
          <a:noFill/>
          <a:ln w="12700" cap="flat">
            <a:noFill/>
            <a:miter lim="800000"/>
            <a:headEnd/>
            <a:tailEnd/>
          </a:ln>
        </p:spPr>
      </p:pic>
      <p:sp>
        <p:nvSpPr>
          <p:cNvPr id="4" name="Slide Number Placeholder 3"/>
          <p:cNvSpPr>
            <a:spLocks noGrp="1"/>
          </p:cNvSpPr>
          <p:nvPr>
            <p:ph type="sldNum" sz="quarter" idx="12"/>
          </p:nvPr>
        </p:nvSpPr>
        <p:spPr/>
        <p:txBody>
          <a:bodyPr/>
          <a:lstStyle/>
          <a:p>
            <a:fld id="{BB0EDAC5-B36E-A046-9D6B-DEE64979627A}" type="slidenum">
              <a:rPr lang="en-US" smtClean="0"/>
              <a:t>6</a:t>
            </a:fld>
            <a:endParaRPr lang="en-US"/>
          </a:p>
        </p:txBody>
      </p:sp>
      <p:sp>
        <p:nvSpPr>
          <p:cNvPr id="12" name="Rectangle 9">
            <a:extLst>
              <a:ext uri="{FF2B5EF4-FFF2-40B4-BE49-F238E27FC236}">
                <a16:creationId xmlns:a16="http://schemas.microsoft.com/office/drawing/2014/main" id="{34C3F0A6-410C-3343-A1F6-0A97F3291B70}"/>
              </a:ext>
            </a:extLst>
          </p:cNvPr>
          <p:cNvSpPr>
            <a:spLocks noChangeArrowheads="1"/>
          </p:cNvSpPr>
          <p:nvPr/>
        </p:nvSpPr>
        <p:spPr bwMode="auto">
          <a:xfrm>
            <a:off x="2076600" y="84408"/>
            <a:ext cx="6830943" cy="720274"/>
          </a:xfrm>
          <a:prstGeom prst="rect">
            <a:avLst/>
          </a:prstGeom>
          <a:noFill/>
          <a:ln w="9525">
            <a:noFill/>
            <a:miter lim="800000"/>
            <a:headEnd/>
            <a:tailEnd/>
          </a:ln>
        </p:spPr>
        <p:txBody>
          <a:bodyPr anchor="ctr">
            <a:prstTxWarp prst="textNoShape">
              <a:avLst/>
            </a:prstTxWarp>
          </a:bodyPr>
          <a:lstStyle/>
          <a:p>
            <a:pPr algn="ctr"/>
            <a:r>
              <a:rPr lang="en-US" sz="3200" dirty="0"/>
              <a:t>The MPAS </a:t>
            </a:r>
            <a:r>
              <a:rPr lang="en-US" sz="3200" i="1" dirty="0"/>
              <a:t>Registry</a:t>
            </a:r>
            <a:r>
              <a:rPr lang="en-US" sz="3200" dirty="0"/>
              <a:t> File</a:t>
            </a:r>
            <a:endParaRPr lang="en-US" sz="3200" i="1" dirty="0"/>
          </a:p>
        </p:txBody>
      </p:sp>
      <p:sp>
        <p:nvSpPr>
          <p:cNvPr id="15" name="TextBox 14">
            <a:extLst>
              <a:ext uri="{FF2B5EF4-FFF2-40B4-BE49-F238E27FC236}">
                <a16:creationId xmlns:a16="http://schemas.microsoft.com/office/drawing/2014/main" id="{7131C98E-8D1F-7C43-8928-523D86F1BE3F}"/>
              </a:ext>
            </a:extLst>
          </p:cNvPr>
          <p:cNvSpPr txBox="1"/>
          <p:nvPr/>
        </p:nvSpPr>
        <p:spPr>
          <a:xfrm>
            <a:off x="416316" y="1179994"/>
            <a:ext cx="8143875" cy="769441"/>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There are five primary constructs that can be defined in the </a:t>
            </a:r>
            <a:r>
              <a:rPr lang="en-US" sz="2200" dirty="0" err="1">
                <a:latin typeface="Courier" pitchFamily="2" charset="0"/>
                <a:ea typeface="Helvetica Neue" panose="02000503000000020004" pitchFamily="2" charset="0"/>
                <a:cs typeface="Helvetica Neue" panose="02000503000000020004" pitchFamily="2" charset="0"/>
              </a:rPr>
              <a:t>Registry.xml</a:t>
            </a:r>
            <a:r>
              <a:rPr lang="en-US" sz="2200" dirty="0">
                <a:latin typeface="Courier" pitchFamily="2" charset="0"/>
                <a:ea typeface="Helvetica Neue" panose="02000503000000020004" pitchFamily="2" charset="0"/>
                <a:cs typeface="Helvetica Neue" panose="02000503000000020004" pitchFamily="2" charset="0"/>
              </a:rPr>
              <a:t> </a:t>
            </a:r>
            <a:r>
              <a:rPr lang="en-US" sz="2200" dirty="0">
                <a:latin typeface="Helvetica Neue" panose="02000503000000020004" pitchFamily="2" charset="0"/>
                <a:ea typeface="Helvetica Neue" panose="02000503000000020004" pitchFamily="2" charset="0"/>
                <a:cs typeface="Helvetica Neue" panose="02000503000000020004" pitchFamily="2" charset="0"/>
              </a:rPr>
              <a:t>file for an MPAS “core”</a:t>
            </a:r>
            <a:endParaRPr lang="en-US" sz="20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9" name="TextBox 8">
            <a:extLst>
              <a:ext uri="{FF2B5EF4-FFF2-40B4-BE49-F238E27FC236}">
                <a16:creationId xmlns:a16="http://schemas.microsoft.com/office/drawing/2014/main" id="{39648853-E958-A542-80C2-1CAB3D9D5974}"/>
              </a:ext>
            </a:extLst>
          </p:cNvPr>
          <p:cNvSpPr txBox="1"/>
          <p:nvPr/>
        </p:nvSpPr>
        <p:spPr>
          <a:xfrm>
            <a:off x="416316" y="2035147"/>
            <a:ext cx="8143875" cy="430887"/>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3) Variable structures (...which we should rename as "pools"...)</a:t>
            </a:r>
            <a:endParaRPr lang="en-US" sz="20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4" name="Rectangle 13">
            <a:extLst>
              <a:ext uri="{FF2B5EF4-FFF2-40B4-BE49-F238E27FC236}">
                <a16:creationId xmlns:a16="http://schemas.microsoft.com/office/drawing/2014/main" id="{98ED3E2D-5036-CB4F-A24C-443065E2FB11}"/>
              </a:ext>
            </a:extLst>
          </p:cNvPr>
          <p:cNvSpPr>
            <a:spLocks noChangeArrowheads="1"/>
          </p:cNvSpPr>
          <p:nvPr/>
        </p:nvSpPr>
        <p:spPr bwMode="auto">
          <a:xfrm>
            <a:off x="542925" y="2613329"/>
            <a:ext cx="8143875" cy="1573162"/>
          </a:xfrm>
          <a:prstGeom prst="rect">
            <a:avLst/>
          </a:prstGeom>
          <a:solidFill>
            <a:schemeClr val="bg1"/>
          </a:solidFill>
          <a:ln w="9525">
            <a:solidFill>
              <a:srgbClr val="4A7EBB"/>
            </a:solidFill>
            <a:miter lim="800000"/>
            <a:headEnd/>
            <a:tailEnd/>
          </a:ln>
          <a:effectLst>
            <a:outerShdw blurRad="40000" dist="381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6" name="Rectangle 2">
            <a:extLst>
              <a:ext uri="{FF2B5EF4-FFF2-40B4-BE49-F238E27FC236}">
                <a16:creationId xmlns:a16="http://schemas.microsoft.com/office/drawing/2014/main" id="{1C76F854-1B23-4D45-9287-11294DC54E15}"/>
              </a:ext>
            </a:extLst>
          </p:cNvPr>
          <p:cNvSpPr>
            <a:spLocks/>
          </p:cNvSpPr>
          <p:nvPr/>
        </p:nvSpPr>
        <p:spPr bwMode="auto">
          <a:xfrm>
            <a:off x="652243" y="2701519"/>
            <a:ext cx="7943117" cy="157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sz="1600" dirty="0">
                <a:latin typeface="Courier" pitchFamily="2" charset="0"/>
              </a:rPr>
              <a:t>&lt;</a:t>
            </a:r>
            <a:r>
              <a:rPr lang="en-US" sz="1600" dirty="0" err="1">
                <a:latin typeface="Courier" pitchFamily="2" charset="0"/>
              </a:rPr>
              <a:t>var_struct</a:t>
            </a:r>
            <a:r>
              <a:rPr lang="en-US" sz="1600" dirty="0">
                <a:latin typeface="Courier" pitchFamily="2" charset="0"/>
              </a:rPr>
              <a:t> name="mesh" </a:t>
            </a:r>
            <a:r>
              <a:rPr lang="en-US" sz="1600" dirty="0" err="1">
                <a:latin typeface="Courier" pitchFamily="2" charset="0"/>
              </a:rPr>
              <a:t>time_levs</a:t>
            </a:r>
            <a:r>
              <a:rPr lang="en-US" sz="1600" dirty="0">
                <a:latin typeface="Courier" pitchFamily="2" charset="0"/>
              </a:rPr>
              <a:t>="1"&gt;</a:t>
            </a:r>
            <a:br>
              <a:rPr lang="en-US" sz="1600" dirty="0">
                <a:latin typeface="Courier" pitchFamily="2" charset="0"/>
              </a:rPr>
            </a:br>
            <a:endParaRPr lang="en-US" sz="1600" dirty="0">
              <a:latin typeface="Courier" pitchFamily="2" charset="0"/>
            </a:endParaRPr>
          </a:p>
          <a:p>
            <a:r>
              <a:rPr lang="en-US" sz="1600" dirty="0">
                <a:latin typeface="Courier" pitchFamily="2" charset="0"/>
              </a:rPr>
              <a:t>        ...</a:t>
            </a:r>
          </a:p>
          <a:p>
            <a:r>
              <a:rPr lang="en-US" sz="1600" dirty="0">
                <a:latin typeface="Courier" pitchFamily="2" charset="0"/>
              </a:rPr>
              <a:t>        </a:t>
            </a:r>
          </a:p>
          <a:p>
            <a:r>
              <a:rPr lang="en-US" sz="1600" dirty="0">
                <a:latin typeface="Courier" pitchFamily="2" charset="0"/>
              </a:rPr>
              <a:t>&lt;/</a:t>
            </a:r>
            <a:r>
              <a:rPr lang="en-US" sz="1600" dirty="0" err="1">
                <a:latin typeface="Courier" pitchFamily="2" charset="0"/>
              </a:rPr>
              <a:t>var_struct</a:t>
            </a:r>
            <a:r>
              <a:rPr lang="en-US" sz="1600" dirty="0">
                <a:latin typeface="Courier" pitchFamily="2" charset="0"/>
              </a:rPr>
              <a:t>&gt;</a:t>
            </a:r>
          </a:p>
        </p:txBody>
      </p:sp>
    </p:spTree>
    <p:extLst>
      <p:ext uri="{BB962C8B-B14F-4D97-AF65-F5344CB8AC3E}">
        <p14:creationId xmlns:p14="http://schemas.microsoft.com/office/powerpoint/2010/main" val="3927076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noChangeArrowheads="1"/>
          </p:cNvPicPr>
          <p:nvPr/>
        </p:nvPicPr>
        <p:blipFill>
          <a:blip r:embed="rId3"/>
          <a:srcRect/>
          <a:stretch>
            <a:fillRect/>
          </a:stretch>
        </p:blipFill>
        <p:spPr bwMode="auto">
          <a:xfrm>
            <a:off x="1" y="1"/>
            <a:ext cx="1980924" cy="709560"/>
          </a:xfrm>
          <a:prstGeom prst="rect">
            <a:avLst/>
          </a:prstGeom>
          <a:noFill/>
          <a:ln w="12700" cap="flat">
            <a:noFill/>
            <a:miter lim="800000"/>
            <a:headEnd/>
            <a:tailEnd/>
          </a:ln>
        </p:spPr>
      </p:pic>
      <p:sp>
        <p:nvSpPr>
          <p:cNvPr id="4" name="Slide Number Placeholder 3"/>
          <p:cNvSpPr>
            <a:spLocks noGrp="1"/>
          </p:cNvSpPr>
          <p:nvPr>
            <p:ph type="sldNum" sz="quarter" idx="12"/>
          </p:nvPr>
        </p:nvSpPr>
        <p:spPr/>
        <p:txBody>
          <a:bodyPr/>
          <a:lstStyle/>
          <a:p>
            <a:fld id="{BB0EDAC5-B36E-A046-9D6B-DEE64979627A}" type="slidenum">
              <a:rPr lang="en-US" smtClean="0"/>
              <a:t>7</a:t>
            </a:fld>
            <a:endParaRPr lang="en-US"/>
          </a:p>
        </p:txBody>
      </p:sp>
      <p:sp>
        <p:nvSpPr>
          <p:cNvPr id="12" name="Rectangle 9">
            <a:extLst>
              <a:ext uri="{FF2B5EF4-FFF2-40B4-BE49-F238E27FC236}">
                <a16:creationId xmlns:a16="http://schemas.microsoft.com/office/drawing/2014/main" id="{34C3F0A6-410C-3343-A1F6-0A97F3291B70}"/>
              </a:ext>
            </a:extLst>
          </p:cNvPr>
          <p:cNvSpPr>
            <a:spLocks noChangeArrowheads="1"/>
          </p:cNvSpPr>
          <p:nvPr/>
        </p:nvSpPr>
        <p:spPr bwMode="auto">
          <a:xfrm>
            <a:off x="2076600" y="84408"/>
            <a:ext cx="6830943" cy="720274"/>
          </a:xfrm>
          <a:prstGeom prst="rect">
            <a:avLst/>
          </a:prstGeom>
          <a:noFill/>
          <a:ln w="9525">
            <a:noFill/>
            <a:miter lim="800000"/>
            <a:headEnd/>
            <a:tailEnd/>
          </a:ln>
        </p:spPr>
        <p:txBody>
          <a:bodyPr anchor="ctr">
            <a:prstTxWarp prst="textNoShape">
              <a:avLst/>
            </a:prstTxWarp>
          </a:bodyPr>
          <a:lstStyle/>
          <a:p>
            <a:pPr algn="ctr"/>
            <a:r>
              <a:rPr lang="en-US" sz="3200" dirty="0"/>
              <a:t>The MPAS </a:t>
            </a:r>
            <a:r>
              <a:rPr lang="en-US" sz="3200" i="1" dirty="0"/>
              <a:t>Registry</a:t>
            </a:r>
            <a:r>
              <a:rPr lang="en-US" sz="3200" dirty="0"/>
              <a:t> File</a:t>
            </a:r>
            <a:endParaRPr lang="en-US" sz="3200" i="1" dirty="0"/>
          </a:p>
        </p:txBody>
      </p:sp>
      <p:sp>
        <p:nvSpPr>
          <p:cNvPr id="15" name="TextBox 14">
            <a:extLst>
              <a:ext uri="{FF2B5EF4-FFF2-40B4-BE49-F238E27FC236}">
                <a16:creationId xmlns:a16="http://schemas.microsoft.com/office/drawing/2014/main" id="{7131C98E-8D1F-7C43-8928-523D86F1BE3F}"/>
              </a:ext>
            </a:extLst>
          </p:cNvPr>
          <p:cNvSpPr txBox="1"/>
          <p:nvPr/>
        </p:nvSpPr>
        <p:spPr>
          <a:xfrm>
            <a:off x="416316" y="1179994"/>
            <a:ext cx="8143875" cy="769441"/>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There are five primary constructs that can be defined in the </a:t>
            </a:r>
            <a:r>
              <a:rPr lang="en-US" sz="2200" dirty="0" err="1">
                <a:latin typeface="Courier" pitchFamily="2" charset="0"/>
                <a:ea typeface="Helvetica Neue" panose="02000503000000020004" pitchFamily="2" charset="0"/>
                <a:cs typeface="Helvetica Neue" panose="02000503000000020004" pitchFamily="2" charset="0"/>
              </a:rPr>
              <a:t>Registry.xml</a:t>
            </a:r>
            <a:r>
              <a:rPr lang="en-US" sz="2200" dirty="0">
                <a:latin typeface="Courier" pitchFamily="2" charset="0"/>
                <a:ea typeface="Helvetica Neue" panose="02000503000000020004" pitchFamily="2" charset="0"/>
                <a:cs typeface="Helvetica Neue" panose="02000503000000020004" pitchFamily="2" charset="0"/>
              </a:rPr>
              <a:t> </a:t>
            </a:r>
            <a:r>
              <a:rPr lang="en-US" sz="2200" dirty="0">
                <a:latin typeface="Helvetica Neue" panose="02000503000000020004" pitchFamily="2" charset="0"/>
                <a:ea typeface="Helvetica Neue" panose="02000503000000020004" pitchFamily="2" charset="0"/>
                <a:cs typeface="Helvetica Neue" panose="02000503000000020004" pitchFamily="2" charset="0"/>
              </a:rPr>
              <a:t>file for an MPAS “core”</a:t>
            </a:r>
            <a:endParaRPr lang="en-US" sz="20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9" name="TextBox 8">
            <a:extLst>
              <a:ext uri="{FF2B5EF4-FFF2-40B4-BE49-F238E27FC236}">
                <a16:creationId xmlns:a16="http://schemas.microsoft.com/office/drawing/2014/main" id="{39648853-E958-A542-80C2-1CAB3D9D5974}"/>
              </a:ext>
            </a:extLst>
          </p:cNvPr>
          <p:cNvSpPr txBox="1"/>
          <p:nvPr/>
        </p:nvSpPr>
        <p:spPr>
          <a:xfrm>
            <a:off x="416316" y="2035147"/>
            <a:ext cx="8143875" cy="430887"/>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4) Variables</a:t>
            </a:r>
            <a:endParaRPr lang="en-US" sz="20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4" name="Rectangle 13">
            <a:extLst>
              <a:ext uri="{FF2B5EF4-FFF2-40B4-BE49-F238E27FC236}">
                <a16:creationId xmlns:a16="http://schemas.microsoft.com/office/drawing/2014/main" id="{98ED3E2D-5036-CB4F-A24C-443065E2FB11}"/>
              </a:ext>
            </a:extLst>
          </p:cNvPr>
          <p:cNvSpPr>
            <a:spLocks noChangeArrowheads="1"/>
          </p:cNvSpPr>
          <p:nvPr/>
        </p:nvSpPr>
        <p:spPr bwMode="auto">
          <a:xfrm>
            <a:off x="542925" y="2613329"/>
            <a:ext cx="8143875" cy="2887138"/>
          </a:xfrm>
          <a:prstGeom prst="rect">
            <a:avLst/>
          </a:prstGeom>
          <a:solidFill>
            <a:schemeClr val="bg1"/>
          </a:solidFill>
          <a:ln w="9525">
            <a:solidFill>
              <a:srgbClr val="4A7EBB"/>
            </a:solidFill>
            <a:miter lim="800000"/>
            <a:headEnd/>
            <a:tailEnd/>
          </a:ln>
          <a:effectLst>
            <a:outerShdw blurRad="40000" dist="381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6" name="Rectangle 2">
            <a:extLst>
              <a:ext uri="{FF2B5EF4-FFF2-40B4-BE49-F238E27FC236}">
                <a16:creationId xmlns:a16="http://schemas.microsoft.com/office/drawing/2014/main" id="{1C76F854-1B23-4D45-9287-11294DC54E15}"/>
              </a:ext>
            </a:extLst>
          </p:cNvPr>
          <p:cNvSpPr>
            <a:spLocks/>
          </p:cNvSpPr>
          <p:nvPr/>
        </p:nvSpPr>
        <p:spPr bwMode="auto">
          <a:xfrm>
            <a:off x="652243" y="2701519"/>
            <a:ext cx="7943117" cy="279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sz="1600" dirty="0">
                <a:latin typeface="Courier" pitchFamily="2" charset="0"/>
              </a:rPr>
              <a:t>&lt;</a:t>
            </a:r>
            <a:r>
              <a:rPr lang="en-US" sz="1600" dirty="0" err="1">
                <a:latin typeface="Courier" pitchFamily="2" charset="0"/>
              </a:rPr>
              <a:t>var_struct</a:t>
            </a:r>
            <a:r>
              <a:rPr lang="en-US" sz="1600" dirty="0">
                <a:latin typeface="Courier" pitchFamily="2" charset="0"/>
              </a:rPr>
              <a:t> name="mesh" </a:t>
            </a:r>
            <a:r>
              <a:rPr lang="en-US" sz="1600" dirty="0" err="1">
                <a:latin typeface="Courier" pitchFamily="2" charset="0"/>
              </a:rPr>
              <a:t>time_levs</a:t>
            </a:r>
            <a:r>
              <a:rPr lang="en-US" sz="1600" dirty="0">
                <a:latin typeface="Courier" pitchFamily="2" charset="0"/>
              </a:rPr>
              <a:t>="1"&gt;</a:t>
            </a:r>
            <a:br>
              <a:rPr lang="en-US" sz="1600" dirty="0">
                <a:latin typeface="Courier" pitchFamily="2" charset="0"/>
              </a:rPr>
            </a:br>
            <a:endParaRPr lang="en-US" sz="1600" dirty="0">
              <a:latin typeface="Courier" pitchFamily="2" charset="0"/>
            </a:endParaRPr>
          </a:p>
          <a:p>
            <a:r>
              <a:rPr lang="en-US" sz="1600" dirty="0">
                <a:latin typeface="Courier" pitchFamily="2" charset="0"/>
              </a:rPr>
              <a:t>        &lt;!-- horizontal grid information --&gt;</a:t>
            </a:r>
          </a:p>
          <a:p>
            <a:r>
              <a:rPr lang="en-US" sz="1600" dirty="0">
                <a:latin typeface="Courier" pitchFamily="2" charset="0"/>
              </a:rPr>
              <a:t>        &lt;</a:t>
            </a:r>
            <a:r>
              <a:rPr lang="en-US" sz="1600" dirty="0" err="1">
                <a:latin typeface="Courier" pitchFamily="2" charset="0"/>
              </a:rPr>
              <a:t>var</a:t>
            </a:r>
            <a:r>
              <a:rPr lang="en-US" sz="1600" dirty="0">
                <a:latin typeface="Courier" pitchFamily="2" charset="0"/>
              </a:rPr>
              <a:t> name="</a:t>
            </a:r>
            <a:r>
              <a:rPr lang="en-US" sz="1600" dirty="0" err="1">
                <a:latin typeface="Courier" pitchFamily="2" charset="0"/>
              </a:rPr>
              <a:t>latCell</a:t>
            </a:r>
            <a:r>
              <a:rPr lang="en-US" sz="1600" dirty="0">
                <a:latin typeface="Courier" pitchFamily="2" charset="0"/>
              </a:rPr>
              <a:t>" type="real" dimensions="</a:t>
            </a:r>
            <a:r>
              <a:rPr lang="en-US" sz="1600" dirty="0" err="1">
                <a:latin typeface="Courier" pitchFamily="2" charset="0"/>
              </a:rPr>
              <a:t>nCells</a:t>
            </a:r>
            <a:r>
              <a:rPr lang="en-US" sz="1600" dirty="0">
                <a:latin typeface="Courier" pitchFamily="2" charset="0"/>
              </a:rPr>
              <a:t>" </a:t>
            </a:r>
          </a:p>
          <a:p>
            <a:r>
              <a:rPr lang="en-US" sz="1600" dirty="0">
                <a:latin typeface="Courier" pitchFamily="2" charset="0"/>
              </a:rPr>
              <a:t>             units="rad"</a:t>
            </a:r>
          </a:p>
          <a:p>
            <a:r>
              <a:rPr lang="en-US" sz="1600" dirty="0">
                <a:latin typeface="Courier" pitchFamily="2" charset="0"/>
              </a:rPr>
              <a:t>             description="Latitude of cells"/&gt;</a:t>
            </a:r>
          </a:p>
          <a:p>
            <a:br>
              <a:rPr lang="en-US" sz="1600" dirty="0">
                <a:latin typeface="Courier" pitchFamily="2" charset="0"/>
              </a:rPr>
            </a:br>
            <a:r>
              <a:rPr lang="en-US" sz="1600" dirty="0">
                <a:latin typeface="Courier" pitchFamily="2" charset="0"/>
              </a:rPr>
              <a:t>        &lt;</a:t>
            </a:r>
            <a:r>
              <a:rPr lang="en-US" sz="1600" dirty="0" err="1">
                <a:latin typeface="Courier" pitchFamily="2" charset="0"/>
              </a:rPr>
              <a:t>var</a:t>
            </a:r>
            <a:r>
              <a:rPr lang="en-US" sz="1600" dirty="0">
                <a:latin typeface="Courier" pitchFamily="2" charset="0"/>
              </a:rPr>
              <a:t> name="</a:t>
            </a:r>
            <a:r>
              <a:rPr lang="en-US" sz="1600" dirty="0" err="1">
                <a:latin typeface="Courier" pitchFamily="2" charset="0"/>
              </a:rPr>
              <a:t>lonCell</a:t>
            </a:r>
            <a:r>
              <a:rPr lang="en-US" sz="1600" dirty="0">
                <a:latin typeface="Courier" pitchFamily="2" charset="0"/>
              </a:rPr>
              <a:t>" type="real" dimensions="</a:t>
            </a:r>
            <a:r>
              <a:rPr lang="en-US" sz="1600" dirty="0" err="1">
                <a:latin typeface="Courier" pitchFamily="2" charset="0"/>
              </a:rPr>
              <a:t>nCells</a:t>
            </a:r>
            <a:r>
              <a:rPr lang="en-US" sz="1600" dirty="0">
                <a:latin typeface="Courier" pitchFamily="2" charset="0"/>
              </a:rPr>
              <a:t>" </a:t>
            </a:r>
          </a:p>
          <a:p>
            <a:r>
              <a:rPr lang="en-US" sz="1600" dirty="0">
                <a:latin typeface="Courier" pitchFamily="2" charset="0"/>
              </a:rPr>
              <a:t>             units="rad"</a:t>
            </a:r>
          </a:p>
          <a:p>
            <a:r>
              <a:rPr lang="en-US" sz="1600" dirty="0">
                <a:latin typeface="Courier" pitchFamily="2" charset="0"/>
              </a:rPr>
              <a:t>             description="Longitude of cells"/&gt;</a:t>
            </a:r>
          </a:p>
          <a:p>
            <a:r>
              <a:rPr lang="en-US" sz="1600" dirty="0">
                <a:latin typeface="Courier" pitchFamily="2" charset="0"/>
              </a:rPr>
              <a:t>&lt;/</a:t>
            </a:r>
            <a:r>
              <a:rPr lang="en-US" sz="1600" dirty="0" err="1">
                <a:latin typeface="Courier" pitchFamily="2" charset="0"/>
              </a:rPr>
              <a:t>var_struct</a:t>
            </a:r>
            <a:r>
              <a:rPr lang="en-US" sz="1600" dirty="0">
                <a:latin typeface="Courier" pitchFamily="2" charset="0"/>
              </a:rPr>
              <a:t>&gt;</a:t>
            </a:r>
          </a:p>
        </p:txBody>
      </p:sp>
    </p:spTree>
    <p:extLst>
      <p:ext uri="{BB962C8B-B14F-4D97-AF65-F5344CB8AC3E}">
        <p14:creationId xmlns:p14="http://schemas.microsoft.com/office/powerpoint/2010/main" val="4186714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noChangeArrowheads="1"/>
          </p:cNvPicPr>
          <p:nvPr/>
        </p:nvPicPr>
        <p:blipFill>
          <a:blip r:embed="rId3"/>
          <a:srcRect/>
          <a:stretch>
            <a:fillRect/>
          </a:stretch>
        </p:blipFill>
        <p:spPr bwMode="auto">
          <a:xfrm>
            <a:off x="1" y="1"/>
            <a:ext cx="1980924" cy="709560"/>
          </a:xfrm>
          <a:prstGeom prst="rect">
            <a:avLst/>
          </a:prstGeom>
          <a:noFill/>
          <a:ln w="12700" cap="flat">
            <a:noFill/>
            <a:miter lim="800000"/>
            <a:headEnd/>
            <a:tailEnd/>
          </a:ln>
        </p:spPr>
      </p:pic>
      <p:sp>
        <p:nvSpPr>
          <p:cNvPr id="4" name="Slide Number Placeholder 3"/>
          <p:cNvSpPr>
            <a:spLocks noGrp="1"/>
          </p:cNvSpPr>
          <p:nvPr>
            <p:ph type="sldNum" sz="quarter" idx="12"/>
          </p:nvPr>
        </p:nvSpPr>
        <p:spPr/>
        <p:txBody>
          <a:bodyPr/>
          <a:lstStyle/>
          <a:p>
            <a:fld id="{BB0EDAC5-B36E-A046-9D6B-DEE64979627A}" type="slidenum">
              <a:rPr lang="en-US" smtClean="0"/>
              <a:t>8</a:t>
            </a:fld>
            <a:endParaRPr lang="en-US"/>
          </a:p>
        </p:txBody>
      </p:sp>
      <p:sp>
        <p:nvSpPr>
          <p:cNvPr id="12" name="Rectangle 9">
            <a:extLst>
              <a:ext uri="{FF2B5EF4-FFF2-40B4-BE49-F238E27FC236}">
                <a16:creationId xmlns:a16="http://schemas.microsoft.com/office/drawing/2014/main" id="{34C3F0A6-410C-3343-A1F6-0A97F3291B70}"/>
              </a:ext>
            </a:extLst>
          </p:cNvPr>
          <p:cNvSpPr>
            <a:spLocks noChangeArrowheads="1"/>
          </p:cNvSpPr>
          <p:nvPr/>
        </p:nvSpPr>
        <p:spPr bwMode="auto">
          <a:xfrm>
            <a:off x="2076600" y="84408"/>
            <a:ext cx="6830943" cy="720274"/>
          </a:xfrm>
          <a:prstGeom prst="rect">
            <a:avLst/>
          </a:prstGeom>
          <a:noFill/>
          <a:ln w="9525">
            <a:noFill/>
            <a:miter lim="800000"/>
            <a:headEnd/>
            <a:tailEnd/>
          </a:ln>
        </p:spPr>
        <p:txBody>
          <a:bodyPr anchor="ctr">
            <a:prstTxWarp prst="textNoShape">
              <a:avLst/>
            </a:prstTxWarp>
          </a:bodyPr>
          <a:lstStyle/>
          <a:p>
            <a:pPr algn="ctr"/>
            <a:r>
              <a:rPr lang="en-US" sz="3200" dirty="0"/>
              <a:t>The MPAS </a:t>
            </a:r>
            <a:r>
              <a:rPr lang="en-US" sz="3200" i="1" dirty="0"/>
              <a:t>Registry</a:t>
            </a:r>
            <a:r>
              <a:rPr lang="en-US" sz="3200" dirty="0"/>
              <a:t> File</a:t>
            </a:r>
            <a:endParaRPr lang="en-US" sz="3200" i="1" dirty="0"/>
          </a:p>
        </p:txBody>
      </p:sp>
      <p:sp>
        <p:nvSpPr>
          <p:cNvPr id="15" name="TextBox 14">
            <a:extLst>
              <a:ext uri="{FF2B5EF4-FFF2-40B4-BE49-F238E27FC236}">
                <a16:creationId xmlns:a16="http://schemas.microsoft.com/office/drawing/2014/main" id="{7131C98E-8D1F-7C43-8928-523D86F1BE3F}"/>
              </a:ext>
            </a:extLst>
          </p:cNvPr>
          <p:cNvSpPr txBox="1"/>
          <p:nvPr/>
        </p:nvSpPr>
        <p:spPr>
          <a:xfrm>
            <a:off x="416316" y="1179994"/>
            <a:ext cx="8143875" cy="769441"/>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There are five primary constructs that can are defined in the </a:t>
            </a:r>
            <a:r>
              <a:rPr lang="en-US" sz="2200" dirty="0" err="1">
                <a:latin typeface="Courier" pitchFamily="2" charset="0"/>
                <a:ea typeface="Helvetica Neue" panose="02000503000000020004" pitchFamily="2" charset="0"/>
                <a:cs typeface="Helvetica Neue" panose="02000503000000020004" pitchFamily="2" charset="0"/>
              </a:rPr>
              <a:t>Registry.xml</a:t>
            </a:r>
            <a:r>
              <a:rPr lang="en-US" sz="2200" dirty="0">
                <a:latin typeface="Courier" pitchFamily="2" charset="0"/>
                <a:ea typeface="Helvetica Neue" panose="02000503000000020004" pitchFamily="2" charset="0"/>
                <a:cs typeface="Helvetica Neue" panose="02000503000000020004" pitchFamily="2" charset="0"/>
              </a:rPr>
              <a:t> </a:t>
            </a:r>
            <a:r>
              <a:rPr lang="en-US" sz="2200" dirty="0">
                <a:latin typeface="Helvetica Neue" panose="02000503000000020004" pitchFamily="2" charset="0"/>
                <a:ea typeface="Helvetica Neue" panose="02000503000000020004" pitchFamily="2" charset="0"/>
                <a:cs typeface="Helvetica Neue" panose="02000503000000020004" pitchFamily="2" charset="0"/>
              </a:rPr>
              <a:t>file for an MPAS “core”</a:t>
            </a:r>
            <a:endParaRPr lang="en-US" sz="20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9" name="TextBox 8">
            <a:extLst>
              <a:ext uri="{FF2B5EF4-FFF2-40B4-BE49-F238E27FC236}">
                <a16:creationId xmlns:a16="http://schemas.microsoft.com/office/drawing/2014/main" id="{39648853-E958-A542-80C2-1CAB3D9D5974}"/>
              </a:ext>
            </a:extLst>
          </p:cNvPr>
          <p:cNvSpPr txBox="1"/>
          <p:nvPr/>
        </p:nvSpPr>
        <p:spPr>
          <a:xfrm>
            <a:off x="416316" y="2035147"/>
            <a:ext cx="8143875" cy="430887"/>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5) </a:t>
            </a:r>
            <a:r>
              <a:rPr lang="en-US" sz="2200" i="1" u="sng" dirty="0">
                <a:latin typeface="Helvetica Neue" panose="02000503000000020004" pitchFamily="2" charset="0"/>
                <a:ea typeface="Helvetica Neue" panose="02000503000000020004" pitchFamily="2" charset="0"/>
                <a:cs typeface="Helvetica Neue" panose="02000503000000020004" pitchFamily="2" charset="0"/>
              </a:rPr>
              <a:t>Default</a:t>
            </a:r>
            <a:r>
              <a:rPr lang="en-US" sz="2200" dirty="0">
                <a:latin typeface="Helvetica Neue" panose="02000503000000020004" pitchFamily="2" charset="0"/>
                <a:ea typeface="Helvetica Neue" panose="02000503000000020004" pitchFamily="2" charset="0"/>
                <a:cs typeface="Helvetica Neue" panose="02000503000000020004" pitchFamily="2" charset="0"/>
              </a:rPr>
              <a:t> I/O streams</a:t>
            </a:r>
            <a:endParaRPr lang="en-US" sz="2000" i="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4" name="Rectangle 13">
            <a:extLst>
              <a:ext uri="{FF2B5EF4-FFF2-40B4-BE49-F238E27FC236}">
                <a16:creationId xmlns:a16="http://schemas.microsoft.com/office/drawing/2014/main" id="{98ED3E2D-5036-CB4F-A24C-443065E2FB11}"/>
              </a:ext>
            </a:extLst>
          </p:cNvPr>
          <p:cNvSpPr>
            <a:spLocks noChangeArrowheads="1"/>
          </p:cNvSpPr>
          <p:nvPr/>
        </p:nvSpPr>
        <p:spPr bwMode="auto">
          <a:xfrm>
            <a:off x="542925" y="2599261"/>
            <a:ext cx="8143875" cy="3168492"/>
          </a:xfrm>
          <a:prstGeom prst="rect">
            <a:avLst/>
          </a:prstGeom>
          <a:solidFill>
            <a:schemeClr val="bg1"/>
          </a:solidFill>
          <a:ln w="9525">
            <a:solidFill>
              <a:srgbClr val="4A7EBB"/>
            </a:solidFill>
            <a:miter lim="800000"/>
            <a:headEnd/>
            <a:tailEnd/>
          </a:ln>
          <a:effectLst>
            <a:outerShdw blurRad="40000" dist="381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6" name="Rectangle 2">
            <a:extLst>
              <a:ext uri="{FF2B5EF4-FFF2-40B4-BE49-F238E27FC236}">
                <a16:creationId xmlns:a16="http://schemas.microsoft.com/office/drawing/2014/main" id="{1C76F854-1B23-4D45-9287-11294DC54E15}"/>
              </a:ext>
            </a:extLst>
          </p:cNvPr>
          <p:cNvSpPr>
            <a:spLocks/>
          </p:cNvSpPr>
          <p:nvPr/>
        </p:nvSpPr>
        <p:spPr bwMode="auto">
          <a:xfrm>
            <a:off x="652243" y="2701518"/>
            <a:ext cx="7943117" cy="3080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sz="1600" dirty="0">
                <a:latin typeface="Courier" pitchFamily="2" charset="0"/>
              </a:rPr>
              <a:t>&lt;streams&gt;</a:t>
            </a:r>
          </a:p>
          <a:p>
            <a:r>
              <a:rPr lang="en-US" sz="1600" dirty="0">
                <a:latin typeface="Courier" pitchFamily="2" charset="0"/>
              </a:rPr>
              <a:t>        &lt;stream name="input" </a:t>
            </a:r>
          </a:p>
          <a:p>
            <a:r>
              <a:rPr lang="en-US" sz="1600" dirty="0">
                <a:latin typeface="Courier" pitchFamily="2" charset="0"/>
              </a:rPr>
              <a:t>                type="input" </a:t>
            </a:r>
          </a:p>
          <a:p>
            <a:r>
              <a:rPr lang="en-US" sz="1600" dirty="0">
                <a:latin typeface="Courier" pitchFamily="2" charset="0"/>
              </a:rPr>
              <a:t>                </a:t>
            </a:r>
            <a:r>
              <a:rPr lang="en-US" sz="1600" dirty="0" err="1">
                <a:latin typeface="Courier" pitchFamily="2" charset="0"/>
              </a:rPr>
              <a:t>filename_template</a:t>
            </a:r>
            <a:r>
              <a:rPr lang="en-US" sz="1600" dirty="0">
                <a:latin typeface="Courier" pitchFamily="2" charset="0"/>
              </a:rPr>
              <a:t>="x1.40962.init.nc" </a:t>
            </a:r>
          </a:p>
          <a:p>
            <a:r>
              <a:rPr lang="en-US" sz="1600" dirty="0">
                <a:latin typeface="Courier" pitchFamily="2" charset="0"/>
              </a:rPr>
              <a:t>                </a:t>
            </a:r>
            <a:r>
              <a:rPr lang="en-US" sz="1600" dirty="0" err="1">
                <a:latin typeface="Courier" pitchFamily="2" charset="0"/>
              </a:rPr>
              <a:t>input_interval</a:t>
            </a:r>
            <a:r>
              <a:rPr lang="en-US" sz="1600" dirty="0">
                <a:latin typeface="Courier" pitchFamily="2" charset="0"/>
              </a:rPr>
              <a:t>="</a:t>
            </a:r>
            <a:r>
              <a:rPr lang="en-US" sz="1600" dirty="0" err="1">
                <a:latin typeface="Courier" pitchFamily="2" charset="0"/>
              </a:rPr>
              <a:t>initial_only</a:t>
            </a:r>
            <a:r>
              <a:rPr lang="en-US" sz="1600" dirty="0">
                <a:latin typeface="Courier" pitchFamily="2" charset="0"/>
              </a:rPr>
              <a:t>"</a:t>
            </a:r>
          </a:p>
          <a:p>
            <a:r>
              <a:rPr lang="en-US" sz="1600" dirty="0">
                <a:latin typeface="Courier" pitchFamily="2" charset="0"/>
              </a:rPr>
              <a:t>                immutable="true"&gt;</a:t>
            </a:r>
            <a:br>
              <a:rPr lang="en-US" sz="1600" dirty="0">
                <a:latin typeface="Courier" pitchFamily="2" charset="0"/>
              </a:rPr>
            </a:br>
            <a:endParaRPr lang="en-US" sz="1600" dirty="0">
              <a:latin typeface="Courier" pitchFamily="2" charset="0"/>
            </a:endParaRPr>
          </a:p>
          <a:p>
            <a:r>
              <a:rPr lang="en-US" sz="1600" dirty="0">
                <a:latin typeface="Courier" pitchFamily="2" charset="0"/>
              </a:rPr>
              <a:t>                &lt;</a:t>
            </a:r>
            <a:r>
              <a:rPr lang="en-US" sz="1600" dirty="0" err="1">
                <a:latin typeface="Courier" pitchFamily="2" charset="0"/>
              </a:rPr>
              <a:t>var</a:t>
            </a:r>
            <a:r>
              <a:rPr lang="en-US" sz="1600" dirty="0">
                <a:latin typeface="Courier" pitchFamily="2" charset="0"/>
              </a:rPr>
              <a:t> name="</a:t>
            </a:r>
            <a:r>
              <a:rPr lang="en-US" sz="1600" dirty="0" err="1">
                <a:latin typeface="Courier" pitchFamily="2" charset="0"/>
              </a:rPr>
              <a:t>latCell</a:t>
            </a:r>
            <a:r>
              <a:rPr lang="en-US" sz="1600" dirty="0">
                <a:latin typeface="Courier" pitchFamily="2" charset="0"/>
              </a:rPr>
              <a:t>"/&gt;</a:t>
            </a:r>
          </a:p>
          <a:p>
            <a:r>
              <a:rPr lang="en-US" sz="1600" dirty="0">
                <a:latin typeface="Courier" pitchFamily="2" charset="0"/>
              </a:rPr>
              <a:t>                &lt;</a:t>
            </a:r>
            <a:r>
              <a:rPr lang="en-US" sz="1600" dirty="0" err="1">
                <a:latin typeface="Courier" pitchFamily="2" charset="0"/>
              </a:rPr>
              <a:t>var</a:t>
            </a:r>
            <a:r>
              <a:rPr lang="en-US" sz="1600" dirty="0">
                <a:latin typeface="Courier" pitchFamily="2" charset="0"/>
              </a:rPr>
              <a:t> name="</a:t>
            </a:r>
            <a:r>
              <a:rPr lang="en-US" sz="1600" dirty="0" err="1">
                <a:latin typeface="Courier" pitchFamily="2" charset="0"/>
              </a:rPr>
              <a:t>lonCell</a:t>
            </a:r>
            <a:r>
              <a:rPr lang="en-US" sz="1600" dirty="0">
                <a:latin typeface="Courier" pitchFamily="2" charset="0"/>
              </a:rPr>
              <a:t>"/&gt;</a:t>
            </a:r>
          </a:p>
          <a:p>
            <a:r>
              <a:rPr lang="en-US" sz="1600" dirty="0">
                <a:latin typeface="Courier" pitchFamily="2" charset="0"/>
              </a:rPr>
              <a:t>                ...</a:t>
            </a:r>
          </a:p>
          <a:p>
            <a:r>
              <a:rPr lang="en-US" sz="1600" dirty="0">
                <a:latin typeface="Courier" pitchFamily="2" charset="0"/>
              </a:rPr>
              <a:t>        &lt;/stream&gt;</a:t>
            </a:r>
          </a:p>
          <a:p>
            <a:r>
              <a:rPr lang="en-US" sz="1600" dirty="0">
                <a:latin typeface="Courier" pitchFamily="2" charset="0"/>
              </a:rPr>
              <a:t>&lt;/streams&gt;</a:t>
            </a:r>
          </a:p>
        </p:txBody>
      </p:sp>
      <p:sp>
        <p:nvSpPr>
          <p:cNvPr id="11" name="TextBox 10">
            <a:extLst>
              <a:ext uri="{FF2B5EF4-FFF2-40B4-BE49-F238E27FC236}">
                <a16:creationId xmlns:a16="http://schemas.microsoft.com/office/drawing/2014/main" id="{4D9138D6-116B-5749-AD9F-A6D9D8626977}"/>
              </a:ext>
            </a:extLst>
          </p:cNvPr>
          <p:cNvSpPr txBox="1"/>
          <p:nvPr/>
        </p:nvSpPr>
        <p:spPr>
          <a:xfrm>
            <a:off x="465744" y="5769706"/>
            <a:ext cx="7943118" cy="646331"/>
          </a:xfrm>
          <a:prstGeom prst="rect">
            <a:avLst/>
          </a:prstGeom>
          <a:noFill/>
        </p:spPr>
        <p:txBody>
          <a:bodyPr wrap="square" rtlCol="0">
            <a:spAutoFit/>
          </a:bodyPr>
          <a:lstStyle/>
          <a:p>
            <a:r>
              <a:rPr lang="en-US" i="1" dirty="0">
                <a:latin typeface="Helvetica Neue" panose="02000503000000020004" pitchFamily="2" charset="0"/>
                <a:ea typeface="Helvetica Neue" panose="02000503000000020004" pitchFamily="2" charset="0"/>
                <a:cs typeface="Helvetica Neue" panose="02000503000000020004" pitchFamily="2" charset="0"/>
              </a:rPr>
              <a:t>NB: as described in an earlier talk, additional streams can always be defined at run-time in the “streams” file</a:t>
            </a:r>
          </a:p>
        </p:txBody>
      </p:sp>
    </p:spTree>
    <p:extLst>
      <p:ext uri="{BB962C8B-B14F-4D97-AF65-F5344CB8AC3E}">
        <p14:creationId xmlns:p14="http://schemas.microsoft.com/office/powerpoint/2010/main" val="45345111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4572</TotalTime>
  <Words>2643</Words>
  <Application>Microsoft Macintosh PowerPoint</Application>
  <PresentationFormat>On-screen Show (4:3)</PresentationFormat>
  <Paragraphs>316</Paragraphs>
  <Slides>25</Slides>
  <Notes>23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25</vt:i4>
      </vt:variant>
    </vt:vector>
  </HeadingPairs>
  <TitlesOfParts>
    <vt:vector size="32" baseType="lpstr">
      <vt:lpstr>Arial</vt:lpstr>
      <vt:lpstr>Calibri</vt:lpstr>
      <vt:lpstr>Courier</vt:lpstr>
      <vt:lpstr>Courier New</vt:lpstr>
      <vt:lpstr>Helvetica Neue</vt:lpstr>
      <vt:lpstr>1_Office Theme</vt:lpstr>
      <vt:lpstr>Custom Design</vt:lpstr>
      <vt:lpstr>Unique Aspects of MPAS Code: Registry, Pools, and Logging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NCAR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Bill Skamarock</dc:creator>
  <cp:lastModifiedBy>Michael Duda</cp:lastModifiedBy>
  <cp:revision>199</cp:revision>
  <dcterms:created xsi:type="dcterms:W3CDTF">2017-06-06T19:56:44Z</dcterms:created>
  <dcterms:modified xsi:type="dcterms:W3CDTF">2024-08-05T21:53:58Z</dcterms:modified>
</cp:coreProperties>
</file>