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84" r:id="rId2"/>
  </p:sldMasterIdLst>
  <p:notesMasterIdLst>
    <p:notesMasterId r:id="rId20"/>
  </p:notesMasterIdLst>
  <p:handoutMasterIdLst>
    <p:handoutMasterId r:id="rId21"/>
  </p:handoutMasterIdLst>
  <p:sldIdLst>
    <p:sldId id="256" r:id="rId3"/>
    <p:sldId id="381" r:id="rId4"/>
    <p:sldId id="379" r:id="rId5"/>
    <p:sldId id="378" r:id="rId6"/>
    <p:sldId id="345" r:id="rId7"/>
    <p:sldId id="346" r:id="rId8"/>
    <p:sldId id="347" r:id="rId9"/>
    <p:sldId id="348" r:id="rId10"/>
    <p:sldId id="349" r:id="rId11"/>
    <p:sldId id="350" r:id="rId12"/>
    <p:sldId id="351" r:id="rId13"/>
    <p:sldId id="380" r:id="rId14"/>
    <p:sldId id="352" r:id="rId15"/>
    <p:sldId id="353" r:id="rId16"/>
    <p:sldId id="382" r:id="rId17"/>
    <p:sldId id="355" r:id="rId18"/>
    <p:sldId id="37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90"/>
    <p:restoredTop sz="88767" autoAdjust="0"/>
  </p:normalViewPr>
  <p:slideViewPr>
    <p:cSldViewPr snapToGrid="0">
      <p:cViewPr varScale="1">
        <p:scale>
          <a:sx n="108" d="100"/>
          <a:sy n="108" d="100"/>
        </p:scale>
        <p:origin x="2288" y="18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F626E3-DD80-AD4B-892B-327615D2FFCD}" type="datetimeFigureOut">
              <a:rPr lang="en-US" smtClean="0"/>
              <a:t>8/11/24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B8A413-5ED3-D444-9605-52B28B664D66}" type="slidenum">
              <a:rPr lang="en-US" smtClean="0"/>
              <a:t>‹#›</a:t>
            </a:fld>
            <a:endParaRPr lang="en-US"/>
          </a:p>
        </p:txBody>
      </p:sp>
    </p:spTree>
    <p:extLst>
      <p:ext uri="{BB962C8B-B14F-4D97-AF65-F5344CB8AC3E}">
        <p14:creationId xmlns:p14="http://schemas.microsoft.com/office/powerpoint/2010/main" val="5534389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5CF06-92EC-DA45-8CD9-F4D06F8F4D28}" type="datetimeFigureOut">
              <a:rPr lang="en-US" smtClean="0"/>
              <a:t>8/11/24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95F2E-B8E7-3146-AFF4-9C7E77EEA880}" type="slidenum">
              <a:rPr lang="en-US" smtClean="0"/>
              <a:t>‹#›</a:t>
            </a:fld>
            <a:endParaRPr lang="en-US"/>
          </a:p>
        </p:txBody>
      </p:sp>
    </p:spTree>
    <p:extLst>
      <p:ext uri="{BB962C8B-B14F-4D97-AF65-F5344CB8AC3E}">
        <p14:creationId xmlns:p14="http://schemas.microsoft.com/office/powerpoint/2010/main" val="190434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dirty="0" err="1"/>
              <a:t>Click</a:t>
            </a:r>
            <a:r>
              <a:rPr lang="pl-PL" dirty="0"/>
              <a:t> to </a:t>
            </a:r>
            <a:r>
              <a:rPr lang="pl-PL" dirty="0" err="1"/>
              <a:t>edit</a:t>
            </a:r>
            <a:r>
              <a:rPr lang="pl-PL" dirty="0"/>
              <a:t> Master </a:t>
            </a:r>
            <a:r>
              <a:rPr lang="pl-PL" dirty="0" err="1"/>
              <a:t>title</a:t>
            </a:r>
            <a:r>
              <a:rPr lang="pl-PL" dirty="0"/>
              <a:t>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Click to edit Master subtitle style</a:t>
            </a:r>
            <a:endParaRPr lang="en-US"/>
          </a:p>
        </p:txBody>
      </p:sp>
      <p:sp>
        <p:nvSpPr>
          <p:cNvPr id="4" name="Date Placeholder 3">
            <a:extLst>
              <a:ext uri="{FF2B5EF4-FFF2-40B4-BE49-F238E27FC236}">
                <a16:creationId xmlns:a16="http://schemas.microsoft.com/office/drawing/2014/main" id="{3B361DD7-9630-4F49-814D-7BE44F346DF7}"/>
              </a:ext>
            </a:extLst>
          </p:cNvPr>
          <p:cNvSpPr>
            <a:spLocks noGrp="1"/>
          </p:cNvSpPr>
          <p:nvPr>
            <p:ph type="dt" sz="half" idx="10"/>
          </p:nvPr>
        </p:nvSpPr>
        <p:spPr>
          <a:xfrm>
            <a:off x="457200" y="6356350"/>
            <a:ext cx="1249363" cy="365125"/>
          </a:xfrm>
          <a:prstGeom prst="rect">
            <a:avLst/>
          </a:prstGeom>
        </p:spPr>
        <p:txBody>
          <a:bodyPr/>
          <a:lstStyle>
            <a:lvl1pPr>
              <a:defRPr/>
            </a:lvl1pPr>
          </a:lstStyle>
          <a:p>
            <a:fld id="{A23E3FDA-802D-D940-BE48-35CC8B0B451A}" type="datetime1">
              <a:rPr lang="en-US" altLang="en-US" smtClean="0"/>
              <a:t>8/11/24</a:t>
            </a:fld>
            <a:endParaRPr lang="en-US" altLang="en-US"/>
          </a:p>
        </p:txBody>
      </p:sp>
      <p:sp>
        <p:nvSpPr>
          <p:cNvPr id="6" name="Slide Number Placeholder 5">
            <a:extLst>
              <a:ext uri="{FF2B5EF4-FFF2-40B4-BE49-F238E27FC236}">
                <a16:creationId xmlns:a16="http://schemas.microsoft.com/office/drawing/2014/main" id="{69446727-0891-154B-8C2A-E263F2E60416}"/>
              </a:ext>
            </a:extLst>
          </p:cNvPr>
          <p:cNvSpPr>
            <a:spLocks noGrp="1"/>
          </p:cNvSpPr>
          <p:nvPr>
            <p:ph type="sldNum" sz="quarter" idx="12"/>
          </p:nvPr>
        </p:nvSpPr>
        <p:spPr>
          <a:xfrm>
            <a:off x="7909560" y="6398882"/>
            <a:ext cx="1125537" cy="365125"/>
          </a:xfrm>
        </p:spPr>
        <p:txBody>
          <a:bodyPr/>
          <a:lstStyle>
            <a:lvl1pPr>
              <a:defRPr/>
            </a:lvl1pPr>
          </a:lstStyle>
          <a:p>
            <a:fld id="{266E54F4-440F-9646-8626-D43115D17357}" type="slidenum">
              <a:rPr lang="en-US" altLang="en-US"/>
              <a:pPr/>
              <a:t>‹#›</a:t>
            </a:fld>
            <a:endParaRPr lang="en-US" altLang="en-US"/>
          </a:p>
        </p:txBody>
      </p:sp>
    </p:spTree>
    <p:extLst>
      <p:ext uri="{BB962C8B-B14F-4D97-AF65-F5344CB8AC3E}">
        <p14:creationId xmlns:p14="http://schemas.microsoft.com/office/powerpoint/2010/main" val="85593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AF06EB79-C020-F84F-B108-6555003B8BE2}"/>
              </a:ext>
            </a:extLst>
          </p:cNvPr>
          <p:cNvSpPr>
            <a:spLocks noGrp="1"/>
          </p:cNvSpPr>
          <p:nvPr>
            <p:ph type="dt" sz="half" idx="10"/>
          </p:nvPr>
        </p:nvSpPr>
        <p:spPr>
          <a:xfrm>
            <a:off x="457200" y="6356350"/>
            <a:ext cx="1249363" cy="365125"/>
          </a:xfrm>
          <a:prstGeom prst="rect">
            <a:avLst/>
          </a:prstGeom>
        </p:spPr>
        <p:txBody>
          <a:bodyPr/>
          <a:lstStyle>
            <a:lvl1pPr>
              <a:defRPr/>
            </a:lvl1pPr>
          </a:lstStyle>
          <a:p>
            <a:fld id="{8E9CDAAC-FDAB-B444-B7C2-7B6BECD0208E}"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156E286E-6B40-EF45-A381-10230C08DB8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40978D0-9938-E14C-B893-7D3089FC5AD1}"/>
              </a:ext>
            </a:extLst>
          </p:cNvPr>
          <p:cNvSpPr>
            <a:spLocks noGrp="1"/>
          </p:cNvSpPr>
          <p:nvPr>
            <p:ph type="sldNum" sz="quarter" idx="12"/>
          </p:nvPr>
        </p:nvSpPr>
        <p:spPr/>
        <p:txBody>
          <a:bodyPr/>
          <a:lstStyle>
            <a:lvl1pPr>
              <a:defRPr/>
            </a:lvl1pPr>
          </a:lstStyle>
          <a:p>
            <a:fld id="{25A82F2F-E668-A946-9959-D1C8C9FC6D08}" type="slidenum">
              <a:rPr lang="en-US" altLang="en-US"/>
              <a:pPr/>
              <a:t>‹#›</a:t>
            </a:fld>
            <a:endParaRPr lang="en-US" altLang="en-US"/>
          </a:p>
        </p:txBody>
      </p:sp>
    </p:spTree>
    <p:extLst>
      <p:ext uri="{BB962C8B-B14F-4D97-AF65-F5344CB8AC3E}">
        <p14:creationId xmlns:p14="http://schemas.microsoft.com/office/powerpoint/2010/main" val="242840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4B0680C3-83F4-F348-A185-5810DFEBE987}"/>
              </a:ext>
            </a:extLst>
          </p:cNvPr>
          <p:cNvSpPr>
            <a:spLocks noGrp="1"/>
          </p:cNvSpPr>
          <p:nvPr>
            <p:ph type="dt" sz="half" idx="10"/>
          </p:nvPr>
        </p:nvSpPr>
        <p:spPr>
          <a:xfrm>
            <a:off x="457200" y="6356350"/>
            <a:ext cx="1249363" cy="365125"/>
          </a:xfrm>
          <a:prstGeom prst="rect">
            <a:avLst/>
          </a:prstGeom>
        </p:spPr>
        <p:txBody>
          <a:bodyPr/>
          <a:lstStyle>
            <a:lvl1pPr>
              <a:defRPr/>
            </a:lvl1pPr>
          </a:lstStyle>
          <a:p>
            <a:fld id="{B4E358B1-B9F7-3441-930F-1088C0754040}"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BEB3B0C9-2767-AF4D-98BA-4F842100BEBC}"/>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6204FAD-C4FA-794B-9707-E41BF3520492}"/>
              </a:ext>
            </a:extLst>
          </p:cNvPr>
          <p:cNvSpPr>
            <a:spLocks noGrp="1"/>
          </p:cNvSpPr>
          <p:nvPr>
            <p:ph type="sldNum" sz="quarter" idx="12"/>
          </p:nvPr>
        </p:nvSpPr>
        <p:spPr/>
        <p:txBody>
          <a:bodyPr/>
          <a:lstStyle>
            <a:lvl1pPr>
              <a:defRPr/>
            </a:lvl1pPr>
          </a:lstStyle>
          <a:p>
            <a:fld id="{3A614407-2068-584C-B9C7-280443802E15}" type="slidenum">
              <a:rPr lang="en-US" altLang="en-US"/>
              <a:pPr/>
              <a:t>‹#›</a:t>
            </a:fld>
            <a:endParaRPr lang="en-US" altLang="en-US"/>
          </a:p>
        </p:txBody>
      </p:sp>
    </p:spTree>
    <p:extLst>
      <p:ext uri="{BB962C8B-B14F-4D97-AF65-F5344CB8AC3E}">
        <p14:creationId xmlns:p14="http://schemas.microsoft.com/office/powerpoint/2010/main" val="365678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956A-DD41-604E-BB9B-DC54A8BC863B}"/>
              </a:ext>
            </a:extLst>
          </p:cNvPr>
          <p:cNvSpPr>
            <a:spLocks noGrp="1"/>
          </p:cNvSpPr>
          <p:nvPr>
            <p:ph type="ctrTitle"/>
          </p:nvPr>
        </p:nvSpPr>
        <p:spPr>
          <a:xfrm>
            <a:off x="1143360" y="1121879"/>
            <a:ext cx="6857280" cy="2387771"/>
          </a:xfrm>
          <a:prstGeom prst="rect">
            <a:avLst/>
          </a:prstGeom>
        </p:spPr>
        <p:txBody>
          <a:bodyPr anchor="b"/>
          <a:lstStyle>
            <a:lvl1pPr algn="ctr">
              <a:defRPr sz="5443"/>
            </a:lvl1pPr>
          </a:lstStyle>
          <a:p>
            <a:r>
              <a:rPr lang="en-US"/>
              <a:t>Click to edit Master title style</a:t>
            </a:r>
          </a:p>
        </p:txBody>
      </p:sp>
      <p:sp>
        <p:nvSpPr>
          <p:cNvPr id="3" name="Subtitle 2">
            <a:extLst>
              <a:ext uri="{FF2B5EF4-FFF2-40B4-BE49-F238E27FC236}">
                <a16:creationId xmlns:a16="http://schemas.microsoft.com/office/drawing/2014/main" id="{D00998DD-1095-6347-9A80-132FD5DF36DF}"/>
              </a:ext>
            </a:extLst>
          </p:cNvPr>
          <p:cNvSpPr>
            <a:spLocks noGrp="1"/>
          </p:cNvSpPr>
          <p:nvPr>
            <p:ph type="subTitle" idx="1"/>
          </p:nvPr>
        </p:nvSpPr>
        <p:spPr>
          <a:xfrm>
            <a:off x="1143360" y="3601819"/>
            <a:ext cx="6857280" cy="1656174"/>
          </a:xfrm>
          <a:prstGeom prst="rect">
            <a:avLst/>
          </a:prstGeo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a:t>Click to edit Master subtitle style</a:t>
            </a:r>
          </a:p>
        </p:txBody>
      </p:sp>
      <p:sp>
        <p:nvSpPr>
          <p:cNvPr id="4" name="Date Placeholder 3">
            <a:extLst>
              <a:ext uri="{FF2B5EF4-FFF2-40B4-BE49-F238E27FC236}">
                <a16:creationId xmlns:a16="http://schemas.microsoft.com/office/drawing/2014/main" id="{6D8E5183-E8CA-F641-8335-BAD2D333ED14}"/>
              </a:ext>
            </a:extLst>
          </p:cNvPr>
          <p:cNvSpPr>
            <a:spLocks noGrp="1"/>
          </p:cNvSpPr>
          <p:nvPr>
            <p:ph type="dt" sz="half" idx="10"/>
          </p:nvPr>
        </p:nvSpPr>
        <p:spPr>
          <a:xfrm>
            <a:off x="629280" y="6356827"/>
            <a:ext cx="2056320" cy="364359"/>
          </a:xfrm>
          <a:prstGeom prst="rect">
            <a:avLst/>
          </a:prstGeom>
        </p:spPr>
        <p:txBody>
          <a:bodyPr/>
          <a:lstStyle/>
          <a:p>
            <a:fld id="{3721AEBA-51E1-824A-B90B-CC5AB8122832}" type="datetime1">
              <a:rPr lang="en-US" smtClean="0"/>
              <a:t>8/11/24</a:t>
            </a:fld>
            <a:endParaRPr lang="en-US"/>
          </a:p>
        </p:txBody>
      </p:sp>
      <p:sp>
        <p:nvSpPr>
          <p:cNvPr id="5" name="Footer Placeholder 4">
            <a:extLst>
              <a:ext uri="{FF2B5EF4-FFF2-40B4-BE49-F238E27FC236}">
                <a16:creationId xmlns:a16="http://schemas.microsoft.com/office/drawing/2014/main" id="{B3339825-B9AA-4C41-834F-8C0278053C86}"/>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884390-91B6-8542-8B1E-D61F7364D03C}"/>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41396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2AFA-1F84-6B4C-A6FF-7FE5F7E69E0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A636C1-DB2D-F94C-A31A-366EAA435A79}"/>
              </a:ext>
            </a:extLst>
          </p:cNvPr>
          <p:cNvSpPr>
            <a:spLocks noGrp="1"/>
          </p:cNvSpPr>
          <p:nvPr>
            <p:ph idx="1"/>
          </p:nvPr>
        </p:nvSpPr>
        <p:spPr>
          <a:xfrm>
            <a:off x="629280" y="1826112"/>
            <a:ext cx="788544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40F7B-392F-F149-9AA5-36E3BE77CB7A}"/>
              </a:ext>
            </a:extLst>
          </p:cNvPr>
          <p:cNvSpPr>
            <a:spLocks noGrp="1"/>
          </p:cNvSpPr>
          <p:nvPr>
            <p:ph type="dt" sz="half" idx="10"/>
          </p:nvPr>
        </p:nvSpPr>
        <p:spPr>
          <a:xfrm>
            <a:off x="629280" y="6356827"/>
            <a:ext cx="2056320" cy="364359"/>
          </a:xfrm>
          <a:prstGeom prst="rect">
            <a:avLst/>
          </a:prstGeom>
        </p:spPr>
        <p:txBody>
          <a:bodyPr/>
          <a:lstStyle/>
          <a:p>
            <a:fld id="{C138BE58-F381-664F-8FC4-96B48AEB0260}" type="datetime1">
              <a:rPr lang="en-US" smtClean="0"/>
              <a:t>8/11/24</a:t>
            </a:fld>
            <a:endParaRPr lang="en-US"/>
          </a:p>
        </p:txBody>
      </p:sp>
      <p:sp>
        <p:nvSpPr>
          <p:cNvPr id="5" name="Footer Placeholder 4">
            <a:extLst>
              <a:ext uri="{FF2B5EF4-FFF2-40B4-BE49-F238E27FC236}">
                <a16:creationId xmlns:a16="http://schemas.microsoft.com/office/drawing/2014/main" id="{D84A14E6-8F3B-4947-9600-BDBE1BDEE24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759F50-F3CE-DF49-AC41-991C0814A24D}"/>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566545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2CD7-B8F1-9144-A25C-502616CD5A3D}"/>
              </a:ext>
            </a:extLst>
          </p:cNvPr>
          <p:cNvSpPr>
            <a:spLocks noGrp="1"/>
          </p:cNvSpPr>
          <p:nvPr>
            <p:ph type="title"/>
          </p:nvPr>
        </p:nvSpPr>
        <p:spPr>
          <a:xfrm>
            <a:off x="623521" y="1709460"/>
            <a:ext cx="7886880" cy="2852939"/>
          </a:xfrm>
          <a:prstGeom prst="rect">
            <a:avLst/>
          </a:prstGeom>
        </p:spPr>
        <p:txBody>
          <a:bodyPr anchor="b"/>
          <a:lstStyle>
            <a:lvl1pPr>
              <a:defRPr sz="5443"/>
            </a:lvl1pPr>
          </a:lstStyle>
          <a:p>
            <a:r>
              <a:rPr lang="en-US"/>
              <a:t>Click to edit Master title style</a:t>
            </a:r>
          </a:p>
        </p:txBody>
      </p:sp>
      <p:sp>
        <p:nvSpPr>
          <p:cNvPr id="3" name="Text Placeholder 2">
            <a:extLst>
              <a:ext uri="{FF2B5EF4-FFF2-40B4-BE49-F238E27FC236}">
                <a16:creationId xmlns:a16="http://schemas.microsoft.com/office/drawing/2014/main" id="{1FE72774-323F-4246-A5E3-6FCC17B0ACA2}"/>
              </a:ext>
            </a:extLst>
          </p:cNvPr>
          <p:cNvSpPr>
            <a:spLocks noGrp="1"/>
          </p:cNvSpPr>
          <p:nvPr>
            <p:ph type="body" idx="1"/>
          </p:nvPr>
        </p:nvSpPr>
        <p:spPr>
          <a:xfrm>
            <a:off x="623521" y="4589763"/>
            <a:ext cx="7886880" cy="1499197"/>
          </a:xfrm>
          <a:prstGeom prst="rect">
            <a:avLst/>
          </a:prstGeom>
        </p:spPr>
        <p:txBody>
          <a:bodyPr/>
          <a:lstStyle>
            <a:lvl1pPr marL="0" indent="0">
              <a:buNone/>
              <a:defRPr sz="2177">
                <a:solidFill>
                  <a:schemeClr val="tx1">
                    <a:tint val="75000"/>
                  </a:schemeClr>
                </a:solidFill>
              </a:defRPr>
            </a:lvl1pPr>
            <a:lvl2pPr marL="414726" indent="0">
              <a:buNone/>
              <a:defRPr sz="1814">
                <a:solidFill>
                  <a:schemeClr val="tx1">
                    <a:tint val="75000"/>
                  </a:schemeClr>
                </a:solidFill>
              </a:defRPr>
            </a:lvl2pPr>
            <a:lvl3pPr marL="829452" indent="0">
              <a:buNone/>
              <a:defRPr sz="1633">
                <a:solidFill>
                  <a:schemeClr val="tx1">
                    <a:tint val="75000"/>
                  </a:schemeClr>
                </a:solidFill>
              </a:defRPr>
            </a:lvl3pPr>
            <a:lvl4pPr marL="1244178" indent="0">
              <a:buNone/>
              <a:defRPr sz="1451">
                <a:solidFill>
                  <a:schemeClr val="tx1">
                    <a:tint val="75000"/>
                  </a:schemeClr>
                </a:solidFill>
              </a:defRPr>
            </a:lvl4pPr>
            <a:lvl5pPr marL="1658904" indent="0">
              <a:buNone/>
              <a:defRPr sz="1451">
                <a:solidFill>
                  <a:schemeClr val="tx1">
                    <a:tint val="75000"/>
                  </a:schemeClr>
                </a:solidFill>
              </a:defRPr>
            </a:lvl5pPr>
            <a:lvl6pPr marL="2073631" indent="0">
              <a:buNone/>
              <a:defRPr sz="1451">
                <a:solidFill>
                  <a:schemeClr val="tx1">
                    <a:tint val="75000"/>
                  </a:schemeClr>
                </a:solidFill>
              </a:defRPr>
            </a:lvl6pPr>
            <a:lvl7pPr marL="2488357" indent="0">
              <a:buNone/>
              <a:defRPr sz="1451">
                <a:solidFill>
                  <a:schemeClr val="tx1">
                    <a:tint val="75000"/>
                  </a:schemeClr>
                </a:solidFill>
              </a:defRPr>
            </a:lvl7pPr>
            <a:lvl8pPr marL="2903083" indent="0">
              <a:buNone/>
              <a:defRPr sz="1451">
                <a:solidFill>
                  <a:schemeClr val="tx1">
                    <a:tint val="75000"/>
                  </a:schemeClr>
                </a:solidFill>
              </a:defRPr>
            </a:lvl8pPr>
            <a:lvl9pPr marL="3317809" indent="0">
              <a:buNone/>
              <a:defRPr sz="1451">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7B4AF2-8349-7440-A27C-B3DEA7CDC67D}"/>
              </a:ext>
            </a:extLst>
          </p:cNvPr>
          <p:cNvSpPr>
            <a:spLocks noGrp="1"/>
          </p:cNvSpPr>
          <p:nvPr>
            <p:ph type="dt" sz="half" idx="10"/>
          </p:nvPr>
        </p:nvSpPr>
        <p:spPr>
          <a:xfrm>
            <a:off x="629280" y="6356827"/>
            <a:ext cx="2056320" cy="364359"/>
          </a:xfrm>
          <a:prstGeom prst="rect">
            <a:avLst/>
          </a:prstGeom>
        </p:spPr>
        <p:txBody>
          <a:bodyPr/>
          <a:lstStyle/>
          <a:p>
            <a:fld id="{883D5D83-C06F-8143-A651-AE10EE8B02E0}" type="datetime1">
              <a:rPr lang="en-US" smtClean="0"/>
              <a:t>8/11/24</a:t>
            </a:fld>
            <a:endParaRPr lang="en-US"/>
          </a:p>
        </p:txBody>
      </p:sp>
      <p:sp>
        <p:nvSpPr>
          <p:cNvPr id="5" name="Footer Placeholder 4">
            <a:extLst>
              <a:ext uri="{FF2B5EF4-FFF2-40B4-BE49-F238E27FC236}">
                <a16:creationId xmlns:a16="http://schemas.microsoft.com/office/drawing/2014/main" id="{5FECA0FD-6084-384B-94A9-BBF4D4615BA8}"/>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F46618-B2AE-9442-86B7-5099FA3B6A9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987385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2D49-D17F-8349-952C-E8CD57BBBFB5}"/>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96A734-C4E8-4341-902F-E05A59FFABCC}"/>
              </a:ext>
            </a:extLst>
          </p:cNvPr>
          <p:cNvSpPr>
            <a:spLocks noGrp="1"/>
          </p:cNvSpPr>
          <p:nvPr>
            <p:ph sz="half" idx="1"/>
          </p:nvPr>
        </p:nvSpPr>
        <p:spPr>
          <a:xfrm>
            <a:off x="62928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9D6BA9-C972-FE4E-86C6-48B9B8D7ADF5}"/>
              </a:ext>
            </a:extLst>
          </p:cNvPr>
          <p:cNvSpPr>
            <a:spLocks noGrp="1"/>
          </p:cNvSpPr>
          <p:nvPr>
            <p:ph sz="half" idx="2"/>
          </p:nvPr>
        </p:nvSpPr>
        <p:spPr>
          <a:xfrm>
            <a:off x="4641121" y="1826112"/>
            <a:ext cx="3873600" cy="43506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94E6A-6A75-5F41-837F-0EFE69AED57E}"/>
              </a:ext>
            </a:extLst>
          </p:cNvPr>
          <p:cNvSpPr>
            <a:spLocks noGrp="1"/>
          </p:cNvSpPr>
          <p:nvPr>
            <p:ph type="dt" sz="half" idx="10"/>
          </p:nvPr>
        </p:nvSpPr>
        <p:spPr>
          <a:xfrm>
            <a:off x="629280" y="6356827"/>
            <a:ext cx="2056320" cy="364359"/>
          </a:xfrm>
          <a:prstGeom prst="rect">
            <a:avLst/>
          </a:prstGeom>
        </p:spPr>
        <p:txBody>
          <a:bodyPr/>
          <a:lstStyle/>
          <a:p>
            <a:fld id="{0C7AA47F-B23D-A94D-B5A5-EC5B584507CB}" type="datetime1">
              <a:rPr lang="en-US" smtClean="0"/>
              <a:t>8/11/24</a:t>
            </a:fld>
            <a:endParaRPr lang="en-US"/>
          </a:p>
        </p:txBody>
      </p:sp>
      <p:sp>
        <p:nvSpPr>
          <p:cNvPr id="6" name="Footer Placeholder 5">
            <a:extLst>
              <a:ext uri="{FF2B5EF4-FFF2-40B4-BE49-F238E27FC236}">
                <a16:creationId xmlns:a16="http://schemas.microsoft.com/office/drawing/2014/main" id="{68C6D7CF-FDC0-DC4E-AA2C-80354922D89E}"/>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D96F16-1E2C-6046-A300-A02922B9CCBF}"/>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951518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F539-A224-C14B-A750-B3145D8B0D18}"/>
              </a:ext>
            </a:extLst>
          </p:cNvPr>
          <p:cNvSpPr>
            <a:spLocks noGrp="1"/>
          </p:cNvSpPr>
          <p:nvPr>
            <p:ph type="title"/>
          </p:nvPr>
        </p:nvSpPr>
        <p:spPr>
          <a:xfrm>
            <a:off x="629281" y="365798"/>
            <a:ext cx="7886880" cy="1324939"/>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9C000E-D5AF-154A-B7A0-5ACE5577DEF3}"/>
              </a:ext>
            </a:extLst>
          </p:cNvPr>
          <p:cNvSpPr>
            <a:spLocks noGrp="1"/>
          </p:cNvSpPr>
          <p:nvPr>
            <p:ph type="body" idx="1"/>
          </p:nvPr>
        </p:nvSpPr>
        <p:spPr>
          <a:xfrm>
            <a:off x="629280" y="1680657"/>
            <a:ext cx="386928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8C077FC2-6FD5-C647-93CA-89CC6EA748F4}"/>
              </a:ext>
            </a:extLst>
          </p:cNvPr>
          <p:cNvSpPr>
            <a:spLocks noGrp="1"/>
          </p:cNvSpPr>
          <p:nvPr>
            <p:ph sz="half" idx="2"/>
          </p:nvPr>
        </p:nvSpPr>
        <p:spPr>
          <a:xfrm>
            <a:off x="629280" y="2504424"/>
            <a:ext cx="386928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06E47D-E3B6-FC44-8C8D-B54362EEC426}"/>
              </a:ext>
            </a:extLst>
          </p:cNvPr>
          <p:cNvSpPr>
            <a:spLocks noGrp="1"/>
          </p:cNvSpPr>
          <p:nvPr>
            <p:ph type="body" sz="quarter" idx="3"/>
          </p:nvPr>
        </p:nvSpPr>
        <p:spPr>
          <a:xfrm>
            <a:off x="4629600" y="1680657"/>
            <a:ext cx="3886560" cy="823766"/>
          </a:xfrm>
          <a:prstGeom prst="rect">
            <a:avLst/>
          </a:prstGeo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A6241EF1-7760-C34A-B72F-A8622527E3FD}"/>
              </a:ext>
            </a:extLst>
          </p:cNvPr>
          <p:cNvSpPr>
            <a:spLocks noGrp="1"/>
          </p:cNvSpPr>
          <p:nvPr>
            <p:ph sz="quarter" idx="4"/>
          </p:nvPr>
        </p:nvSpPr>
        <p:spPr>
          <a:xfrm>
            <a:off x="4629600" y="2504424"/>
            <a:ext cx="3886560" cy="368534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83C29-17FE-0B4F-9535-75B1022706F0}"/>
              </a:ext>
            </a:extLst>
          </p:cNvPr>
          <p:cNvSpPr>
            <a:spLocks noGrp="1"/>
          </p:cNvSpPr>
          <p:nvPr>
            <p:ph type="dt" sz="half" idx="10"/>
          </p:nvPr>
        </p:nvSpPr>
        <p:spPr>
          <a:xfrm>
            <a:off x="629280" y="6356827"/>
            <a:ext cx="2056320" cy="364359"/>
          </a:xfrm>
          <a:prstGeom prst="rect">
            <a:avLst/>
          </a:prstGeom>
        </p:spPr>
        <p:txBody>
          <a:bodyPr/>
          <a:lstStyle/>
          <a:p>
            <a:fld id="{B220C108-68DB-CE41-AAAE-30686AB51BE6}" type="datetime1">
              <a:rPr lang="en-US" smtClean="0"/>
              <a:t>8/11/24</a:t>
            </a:fld>
            <a:endParaRPr lang="en-US"/>
          </a:p>
        </p:txBody>
      </p:sp>
      <p:sp>
        <p:nvSpPr>
          <p:cNvPr id="8" name="Footer Placeholder 7">
            <a:extLst>
              <a:ext uri="{FF2B5EF4-FFF2-40B4-BE49-F238E27FC236}">
                <a16:creationId xmlns:a16="http://schemas.microsoft.com/office/drawing/2014/main" id="{18B1754A-17E2-B845-A01D-05D0095178D4}"/>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A56430-CF41-174C-A68D-23F89C376A2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703050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3105-F302-024D-87BD-68FCC4A316D6}"/>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BEBD684-34D6-A84F-A2B0-9C3C7BA80CDE}"/>
              </a:ext>
            </a:extLst>
          </p:cNvPr>
          <p:cNvSpPr>
            <a:spLocks noGrp="1"/>
          </p:cNvSpPr>
          <p:nvPr>
            <p:ph type="dt" sz="half" idx="10"/>
          </p:nvPr>
        </p:nvSpPr>
        <p:spPr>
          <a:xfrm>
            <a:off x="629280" y="6356827"/>
            <a:ext cx="2056320" cy="364359"/>
          </a:xfrm>
          <a:prstGeom prst="rect">
            <a:avLst/>
          </a:prstGeom>
        </p:spPr>
        <p:txBody>
          <a:bodyPr/>
          <a:lstStyle/>
          <a:p>
            <a:fld id="{6266184A-E57D-3845-9019-D3EAFED0A839}" type="datetime1">
              <a:rPr lang="en-US" smtClean="0"/>
              <a:t>8/11/24</a:t>
            </a:fld>
            <a:endParaRPr lang="en-US"/>
          </a:p>
        </p:txBody>
      </p:sp>
      <p:sp>
        <p:nvSpPr>
          <p:cNvPr id="4" name="Footer Placeholder 3">
            <a:extLst>
              <a:ext uri="{FF2B5EF4-FFF2-40B4-BE49-F238E27FC236}">
                <a16:creationId xmlns:a16="http://schemas.microsoft.com/office/drawing/2014/main" id="{6D56426B-9927-AC4F-999E-5C593773A2BD}"/>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852C78-59C7-0B48-B577-C2B9967C4A10}"/>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715182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63151F-469C-694C-AAA7-CAB167B2F9D5}"/>
              </a:ext>
            </a:extLst>
          </p:cNvPr>
          <p:cNvSpPr>
            <a:spLocks noGrp="1"/>
          </p:cNvSpPr>
          <p:nvPr>
            <p:ph type="dt" sz="half" idx="10"/>
          </p:nvPr>
        </p:nvSpPr>
        <p:spPr>
          <a:xfrm>
            <a:off x="629280" y="6356827"/>
            <a:ext cx="2056320" cy="364359"/>
          </a:xfrm>
          <a:prstGeom prst="rect">
            <a:avLst/>
          </a:prstGeom>
        </p:spPr>
        <p:txBody>
          <a:bodyPr/>
          <a:lstStyle/>
          <a:p>
            <a:fld id="{8F5A704C-23C3-B745-9A7D-2900C7438AC1}" type="datetime1">
              <a:rPr lang="en-US" smtClean="0"/>
              <a:t>8/11/24</a:t>
            </a:fld>
            <a:endParaRPr lang="en-US"/>
          </a:p>
        </p:txBody>
      </p:sp>
      <p:sp>
        <p:nvSpPr>
          <p:cNvPr id="3" name="Footer Placeholder 2">
            <a:extLst>
              <a:ext uri="{FF2B5EF4-FFF2-40B4-BE49-F238E27FC236}">
                <a16:creationId xmlns:a16="http://schemas.microsoft.com/office/drawing/2014/main" id="{3ABEA69F-3386-894E-BDF1-BC8647ECD3C3}"/>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44F4610-9D2C-A14A-B1C0-75FF3D74BAC6}"/>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586594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D204-3E0E-774E-8D2B-C993A9EAFF79}"/>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Content Placeholder 2">
            <a:extLst>
              <a:ext uri="{FF2B5EF4-FFF2-40B4-BE49-F238E27FC236}">
                <a16:creationId xmlns:a16="http://schemas.microsoft.com/office/drawing/2014/main" id="{2E068101-2ABE-F044-AE68-7804E9C7C6D1}"/>
              </a:ext>
            </a:extLst>
          </p:cNvPr>
          <p:cNvSpPr>
            <a:spLocks noGrp="1"/>
          </p:cNvSpPr>
          <p:nvPr>
            <p:ph idx="1"/>
          </p:nvPr>
        </p:nvSpPr>
        <p:spPr>
          <a:xfrm>
            <a:off x="3888000" y="987944"/>
            <a:ext cx="4628160" cy="4873472"/>
          </a:xfrm>
          <a:prstGeom prst="rect">
            <a:avLst/>
          </a:prstGeo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6F0FB0-C972-BE4B-85A9-36E3A97D632B}"/>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F8879870-D402-1A47-BC5B-7B7DB31CD392}"/>
              </a:ext>
            </a:extLst>
          </p:cNvPr>
          <p:cNvSpPr>
            <a:spLocks noGrp="1"/>
          </p:cNvSpPr>
          <p:nvPr>
            <p:ph type="dt" sz="half" idx="10"/>
          </p:nvPr>
        </p:nvSpPr>
        <p:spPr>
          <a:xfrm>
            <a:off x="629280" y="6356827"/>
            <a:ext cx="2056320" cy="364359"/>
          </a:xfrm>
          <a:prstGeom prst="rect">
            <a:avLst/>
          </a:prstGeom>
        </p:spPr>
        <p:txBody>
          <a:bodyPr/>
          <a:lstStyle/>
          <a:p>
            <a:fld id="{F10E58B6-740A-A846-A3F3-524F5F751C4B}" type="datetime1">
              <a:rPr lang="en-US" smtClean="0"/>
              <a:t>8/11/24</a:t>
            </a:fld>
            <a:endParaRPr lang="en-US"/>
          </a:p>
        </p:txBody>
      </p:sp>
      <p:sp>
        <p:nvSpPr>
          <p:cNvPr id="6" name="Footer Placeholder 5">
            <a:extLst>
              <a:ext uri="{FF2B5EF4-FFF2-40B4-BE49-F238E27FC236}">
                <a16:creationId xmlns:a16="http://schemas.microsoft.com/office/drawing/2014/main" id="{FC3147AC-C0FD-0C42-906D-2CEB4628E65B}"/>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950882-B4FF-3F4E-9474-A24AC1ADB3A4}"/>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842164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Date Placeholder 3">
            <a:extLst>
              <a:ext uri="{FF2B5EF4-FFF2-40B4-BE49-F238E27FC236}">
                <a16:creationId xmlns:a16="http://schemas.microsoft.com/office/drawing/2014/main" id="{1C2D20AD-A46E-754B-BE90-8EF6A8D46E9F}"/>
              </a:ext>
            </a:extLst>
          </p:cNvPr>
          <p:cNvSpPr>
            <a:spLocks noGrp="1"/>
          </p:cNvSpPr>
          <p:nvPr>
            <p:ph type="dt" sz="half" idx="10"/>
          </p:nvPr>
        </p:nvSpPr>
        <p:spPr>
          <a:xfrm>
            <a:off x="457200" y="6356350"/>
            <a:ext cx="1249363" cy="365125"/>
          </a:xfrm>
          <a:prstGeom prst="rect">
            <a:avLst/>
          </a:prstGeom>
        </p:spPr>
        <p:txBody>
          <a:bodyPr/>
          <a:lstStyle>
            <a:lvl1pPr>
              <a:defRPr/>
            </a:lvl1pPr>
          </a:lstStyle>
          <a:p>
            <a:fld id="{09408463-E3CD-174B-9588-B1E3A94E2FC5}"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4F1485F1-CD56-E940-A461-1249EB9EEE7D}"/>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47E3935-FECD-124D-A6BE-408E87D9FF86}"/>
              </a:ext>
            </a:extLst>
          </p:cNvPr>
          <p:cNvSpPr>
            <a:spLocks noGrp="1"/>
          </p:cNvSpPr>
          <p:nvPr>
            <p:ph type="sldNum" sz="quarter" idx="12"/>
          </p:nvPr>
        </p:nvSpPr>
        <p:spPr/>
        <p:txBody>
          <a:bodyPr/>
          <a:lstStyle>
            <a:lvl1pPr>
              <a:defRPr/>
            </a:lvl1pPr>
          </a:lstStyle>
          <a:p>
            <a:fld id="{A315DF5D-7F83-9940-85BE-AFB33E8C4133}" type="slidenum">
              <a:rPr lang="en-US" altLang="en-US"/>
              <a:pPr/>
              <a:t>‹#›</a:t>
            </a:fld>
            <a:endParaRPr lang="en-US" altLang="en-US"/>
          </a:p>
        </p:txBody>
      </p:sp>
    </p:spTree>
    <p:extLst>
      <p:ext uri="{BB962C8B-B14F-4D97-AF65-F5344CB8AC3E}">
        <p14:creationId xmlns:p14="http://schemas.microsoft.com/office/powerpoint/2010/main" val="2600657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F7EE-59D7-4A4B-8DAB-3AAD24087B1B}"/>
              </a:ext>
            </a:extLst>
          </p:cNvPr>
          <p:cNvSpPr>
            <a:spLocks noGrp="1"/>
          </p:cNvSpPr>
          <p:nvPr>
            <p:ph type="title"/>
          </p:nvPr>
        </p:nvSpPr>
        <p:spPr>
          <a:xfrm>
            <a:off x="629280" y="456528"/>
            <a:ext cx="2949120" cy="1601448"/>
          </a:xfrm>
          <a:prstGeom prst="rect">
            <a:avLst/>
          </a:prstGeom>
        </p:spPr>
        <p:txBody>
          <a:bodyPr anchor="b"/>
          <a:lstStyle>
            <a:lvl1pPr>
              <a:defRPr sz="2903"/>
            </a:lvl1pPr>
          </a:lstStyle>
          <a:p>
            <a:r>
              <a:rPr lang="en-US"/>
              <a:t>Click to edit Master title style</a:t>
            </a:r>
          </a:p>
        </p:txBody>
      </p:sp>
      <p:sp>
        <p:nvSpPr>
          <p:cNvPr id="3" name="Picture Placeholder 2">
            <a:extLst>
              <a:ext uri="{FF2B5EF4-FFF2-40B4-BE49-F238E27FC236}">
                <a16:creationId xmlns:a16="http://schemas.microsoft.com/office/drawing/2014/main" id="{2612DCEC-FBEC-B04B-B7A9-4433AAB903FD}"/>
              </a:ext>
            </a:extLst>
          </p:cNvPr>
          <p:cNvSpPr>
            <a:spLocks noGrp="1"/>
          </p:cNvSpPr>
          <p:nvPr>
            <p:ph type="pic" idx="1"/>
          </p:nvPr>
        </p:nvSpPr>
        <p:spPr>
          <a:xfrm>
            <a:off x="3888000" y="987944"/>
            <a:ext cx="4628160" cy="4873472"/>
          </a:xfrm>
          <a:prstGeom prst="rect">
            <a:avLst/>
          </a:prstGeo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a:extLst>
              <a:ext uri="{FF2B5EF4-FFF2-40B4-BE49-F238E27FC236}">
                <a16:creationId xmlns:a16="http://schemas.microsoft.com/office/drawing/2014/main" id="{FF82AE82-90ED-3243-B556-7E8AF06B2092}"/>
              </a:ext>
            </a:extLst>
          </p:cNvPr>
          <p:cNvSpPr>
            <a:spLocks noGrp="1"/>
          </p:cNvSpPr>
          <p:nvPr>
            <p:ph type="body" sz="half" idx="2"/>
          </p:nvPr>
        </p:nvSpPr>
        <p:spPr>
          <a:xfrm>
            <a:off x="629280" y="2057977"/>
            <a:ext cx="2949120" cy="3810640"/>
          </a:xfrm>
          <a:prstGeom prst="rect">
            <a:avLst/>
          </a:prstGeo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a:extLst>
              <a:ext uri="{FF2B5EF4-FFF2-40B4-BE49-F238E27FC236}">
                <a16:creationId xmlns:a16="http://schemas.microsoft.com/office/drawing/2014/main" id="{92BF6C2F-6006-E241-BC24-DF46DC20B3ED}"/>
              </a:ext>
            </a:extLst>
          </p:cNvPr>
          <p:cNvSpPr>
            <a:spLocks noGrp="1"/>
          </p:cNvSpPr>
          <p:nvPr>
            <p:ph type="dt" sz="half" idx="10"/>
          </p:nvPr>
        </p:nvSpPr>
        <p:spPr>
          <a:xfrm>
            <a:off x="629280" y="6356827"/>
            <a:ext cx="2056320" cy="364359"/>
          </a:xfrm>
          <a:prstGeom prst="rect">
            <a:avLst/>
          </a:prstGeom>
        </p:spPr>
        <p:txBody>
          <a:bodyPr/>
          <a:lstStyle/>
          <a:p>
            <a:fld id="{462DCEA3-73D0-6D4E-954E-F9785F23401F}" type="datetime1">
              <a:rPr lang="en-US" smtClean="0"/>
              <a:t>8/11/24</a:t>
            </a:fld>
            <a:endParaRPr lang="en-US"/>
          </a:p>
        </p:txBody>
      </p:sp>
      <p:sp>
        <p:nvSpPr>
          <p:cNvPr id="6" name="Footer Placeholder 5">
            <a:extLst>
              <a:ext uri="{FF2B5EF4-FFF2-40B4-BE49-F238E27FC236}">
                <a16:creationId xmlns:a16="http://schemas.microsoft.com/office/drawing/2014/main" id="{091AB08E-9213-AA4A-9E1C-19F75837F8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1AF5A5-EF91-1A4F-939C-296D41ADE635}"/>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1897504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4541-E4CE-7A44-A8EC-46CEE5AE7F1C}"/>
              </a:ext>
            </a:extLst>
          </p:cNvPr>
          <p:cNvSpPr>
            <a:spLocks noGrp="1"/>
          </p:cNvSpPr>
          <p:nvPr>
            <p:ph type="title"/>
          </p:nvPr>
        </p:nvSpPr>
        <p:spPr>
          <a:xfrm>
            <a:off x="629280" y="365798"/>
            <a:ext cx="7885440" cy="1324939"/>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A82E0C-E97D-C44E-B6B5-3127919C6C8E}"/>
              </a:ext>
            </a:extLst>
          </p:cNvPr>
          <p:cNvSpPr>
            <a:spLocks noGrp="1"/>
          </p:cNvSpPr>
          <p:nvPr>
            <p:ph type="body" orient="vert" idx="1"/>
          </p:nvPr>
        </p:nvSpPr>
        <p:spPr>
          <a:xfrm>
            <a:off x="629280" y="1826112"/>
            <a:ext cx="7885440" cy="43506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BA764-3DD7-734F-96E2-29E4440C4886}"/>
              </a:ext>
            </a:extLst>
          </p:cNvPr>
          <p:cNvSpPr>
            <a:spLocks noGrp="1"/>
          </p:cNvSpPr>
          <p:nvPr>
            <p:ph type="dt" sz="half" idx="10"/>
          </p:nvPr>
        </p:nvSpPr>
        <p:spPr>
          <a:xfrm>
            <a:off x="629280" y="6356827"/>
            <a:ext cx="2056320" cy="364359"/>
          </a:xfrm>
          <a:prstGeom prst="rect">
            <a:avLst/>
          </a:prstGeom>
        </p:spPr>
        <p:txBody>
          <a:bodyPr/>
          <a:lstStyle/>
          <a:p>
            <a:fld id="{09BF4E3C-4A87-5D42-92E4-BB811FCCF08C}" type="datetime1">
              <a:rPr lang="en-US" smtClean="0"/>
              <a:t>8/11/24</a:t>
            </a:fld>
            <a:endParaRPr lang="en-US"/>
          </a:p>
        </p:txBody>
      </p:sp>
      <p:sp>
        <p:nvSpPr>
          <p:cNvPr id="5" name="Footer Placeholder 4">
            <a:extLst>
              <a:ext uri="{FF2B5EF4-FFF2-40B4-BE49-F238E27FC236}">
                <a16:creationId xmlns:a16="http://schemas.microsoft.com/office/drawing/2014/main" id="{B7B60696-A0CA-4944-A70B-4312457C0FE7}"/>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1715C-275A-6440-909E-604E353E6191}"/>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3504037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6BA3F-6458-8245-B8FE-998207A5363B}"/>
              </a:ext>
            </a:extLst>
          </p:cNvPr>
          <p:cNvSpPr>
            <a:spLocks noGrp="1"/>
          </p:cNvSpPr>
          <p:nvPr>
            <p:ph type="title" orient="vert"/>
          </p:nvPr>
        </p:nvSpPr>
        <p:spPr>
          <a:xfrm>
            <a:off x="6543360" y="365799"/>
            <a:ext cx="1971360" cy="5811011"/>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6413D9-AE60-0341-97D3-C17D5AF2695C}"/>
              </a:ext>
            </a:extLst>
          </p:cNvPr>
          <p:cNvSpPr>
            <a:spLocks noGrp="1"/>
          </p:cNvSpPr>
          <p:nvPr>
            <p:ph type="body" orient="vert" idx="1"/>
          </p:nvPr>
        </p:nvSpPr>
        <p:spPr>
          <a:xfrm>
            <a:off x="629280" y="365799"/>
            <a:ext cx="5775840" cy="5811011"/>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A5AFF-B136-EE4D-B7B7-AEB745961332}"/>
              </a:ext>
            </a:extLst>
          </p:cNvPr>
          <p:cNvSpPr>
            <a:spLocks noGrp="1"/>
          </p:cNvSpPr>
          <p:nvPr>
            <p:ph type="dt" sz="half" idx="10"/>
          </p:nvPr>
        </p:nvSpPr>
        <p:spPr>
          <a:xfrm>
            <a:off x="629280" y="6356827"/>
            <a:ext cx="2056320" cy="364359"/>
          </a:xfrm>
          <a:prstGeom prst="rect">
            <a:avLst/>
          </a:prstGeom>
        </p:spPr>
        <p:txBody>
          <a:bodyPr/>
          <a:lstStyle/>
          <a:p>
            <a:fld id="{616BCF26-AB2A-9D46-AA42-ED3AC944C6A3}" type="datetime1">
              <a:rPr lang="en-US" smtClean="0"/>
              <a:t>8/11/24</a:t>
            </a:fld>
            <a:endParaRPr lang="en-US"/>
          </a:p>
        </p:txBody>
      </p:sp>
      <p:sp>
        <p:nvSpPr>
          <p:cNvPr id="5" name="Footer Placeholder 4">
            <a:extLst>
              <a:ext uri="{FF2B5EF4-FFF2-40B4-BE49-F238E27FC236}">
                <a16:creationId xmlns:a16="http://schemas.microsoft.com/office/drawing/2014/main" id="{5632531D-9C86-454E-A041-9B106EDAC430}"/>
              </a:ext>
            </a:extLst>
          </p:cNvPr>
          <p:cNvSpPr>
            <a:spLocks noGrp="1"/>
          </p:cNvSpPr>
          <p:nvPr>
            <p:ph type="ftr" sz="quarter" idx="11"/>
          </p:nvPr>
        </p:nvSpPr>
        <p:spPr>
          <a:xfrm>
            <a:off x="3028320" y="6356827"/>
            <a:ext cx="3087360" cy="36435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83282-9D3F-1641-B067-760D8B83D867}"/>
              </a:ext>
            </a:extLst>
          </p:cNvPr>
          <p:cNvSpPr>
            <a:spLocks noGrp="1"/>
          </p:cNvSpPr>
          <p:nvPr>
            <p:ph type="sldNum" sz="quarter" idx="12"/>
          </p:nvPr>
        </p:nvSpPr>
        <p:spPr>
          <a:xfrm>
            <a:off x="6458400" y="6356827"/>
            <a:ext cx="2056320" cy="364359"/>
          </a:xfrm>
          <a:prstGeom prst="rect">
            <a:avLst/>
          </a:prstGeom>
        </p:spPr>
        <p:txBody>
          <a:bodyPr/>
          <a:lstStyle/>
          <a:p>
            <a:fld id="{750CD4F3-FD6A-6049-B41E-626A146A77BB}" type="slidenum">
              <a:rPr lang="en-US" smtClean="0"/>
              <a:t>‹#›</a:t>
            </a:fld>
            <a:endParaRPr lang="en-US"/>
          </a:p>
        </p:txBody>
      </p:sp>
    </p:spTree>
    <p:extLst>
      <p:ext uri="{BB962C8B-B14F-4D97-AF65-F5344CB8AC3E}">
        <p14:creationId xmlns:p14="http://schemas.microsoft.com/office/powerpoint/2010/main" val="2311458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Click to edit Master text styles</a:t>
            </a:r>
          </a:p>
        </p:txBody>
      </p:sp>
      <p:sp>
        <p:nvSpPr>
          <p:cNvPr id="4" name="Date Placeholder 3">
            <a:extLst>
              <a:ext uri="{FF2B5EF4-FFF2-40B4-BE49-F238E27FC236}">
                <a16:creationId xmlns:a16="http://schemas.microsoft.com/office/drawing/2014/main" id="{F779CBDF-2FA3-0E4F-9FBA-2D1E0316B99D}"/>
              </a:ext>
            </a:extLst>
          </p:cNvPr>
          <p:cNvSpPr>
            <a:spLocks noGrp="1"/>
          </p:cNvSpPr>
          <p:nvPr>
            <p:ph type="dt" sz="half" idx="10"/>
          </p:nvPr>
        </p:nvSpPr>
        <p:spPr>
          <a:xfrm>
            <a:off x="457200" y="6356350"/>
            <a:ext cx="1249363" cy="365125"/>
          </a:xfrm>
          <a:prstGeom prst="rect">
            <a:avLst/>
          </a:prstGeom>
        </p:spPr>
        <p:txBody>
          <a:bodyPr/>
          <a:lstStyle>
            <a:lvl1pPr>
              <a:defRPr/>
            </a:lvl1pPr>
          </a:lstStyle>
          <a:p>
            <a:fld id="{3F4BC177-3A74-544A-A042-0141263DEB00}" type="datetime1">
              <a:rPr lang="en-US" altLang="en-US" smtClean="0"/>
              <a:t>8/11/24</a:t>
            </a:fld>
            <a:endParaRPr lang="en-US" altLang="en-US"/>
          </a:p>
        </p:txBody>
      </p:sp>
      <p:sp>
        <p:nvSpPr>
          <p:cNvPr id="5" name="Footer Placeholder 4">
            <a:extLst>
              <a:ext uri="{FF2B5EF4-FFF2-40B4-BE49-F238E27FC236}">
                <a16:creationId xmlns:a16="http://schemas.microsoft.com/office/drawing/2014/main" id="{BF13444A-C4CE-E146-8EF3-32D51712C11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21D0B7F-52B8-2D4E-9AAE-1D1D73C3BB25}"/>
              </a:ext>
            </a:extLst>
          </p:cNvPr>
          <p:cNvSpPr>
            <a:spLocks noGrp="1"/>
          </p:cNvSpPr>
          <p:nvPr>
            <p:ph type="sldNum" sz="quarter" idx="12"/>
          </p:nvPr>
        </p:nvSpPr>
        <p:spPr/>
        <p:txBody>
          <a:bodyPr/>
          <a:lstStyle>
            <a:lvl1pPr>
              <a:defRPr/>
            </a:lvl1pPr>
          </a:lstStyle>
          <a:p>
            <a:fld id="{F054D320-C0E7-6045-BF08-D2A7155099BD}" type="slidenum">
              <a:rPr lang="en-US" altLang="en-US"/>
              <a:pPr/>
              <a:t>‹#›</a:t>
            </a:fld>
            <a:endParaRPr lang="en-US" altLang="en-US"/>
          </a:p>
        </p:txBody>
      </p:sp>
    </p:spTree>
    <p:extLst>
      <p:ext uri="{BB962C8B-B14F-4D97-AF65-F5344CB8AC3E}">
        <p14:creationId xmlns:p14="http://schemas.microsoft.com/office/powerpoint/2010/main" val="1817242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dirty="0"/>
              <a:t>Click to edit Master text styles</a:t>
            </a:r>
          </a:p>
          <a:p>
            <a:pPr lvl="1"/>
            <a:r>
              <a:rPr lang="pl-PL" dirty="0"/>
              <a:t>Second level</a:t>
            </a:r>
          </a:p>
          <a:p>
            <a:pPr lvl="2"/>
            <a:r>
              <a:rPr lang="pl-PL" dirty="0"/>
              <a:t>Third level</a:t>
            </a:r>
          </a:p>
          <a:p>
            <a:pPr lvl="3"/>
            <a:r>
              <a:rPr lang="pl-PL" dirty="0"/>
              <a:t>Fourth level</a:t>
            </a:r>
          </a:p>
          <a:p>
            <a:pPr lvl="4"/>
            <a:r>
              <a:rPr lang="pl-PL" dirty="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Date Placeholder 4">
            <a:extLst>
              <a:ext uri="{FF2B5EF4-FFF2-40B4-BE49-F238E27FC236}">
                <a16:creationId xmlns:a16="http://schemas.microsoft.com/office/drawing/2014/main" id="{3A5879DD-087C-4C4F-AC0F-D187F4D4BD8C}"/>
              </a:ext>
            </a:extLst>
          </p:cNvPr>
          <p:cNvSpPr>
            <a:spLocks noGrp="1"/>
          </p:cNvSpPr>
          <p:nvPr>
            <p:ph type="dt" sz="half" idx="10"/>
          </p:nvPr>
        </p:nvSpPr>
        <p:spPr>
          <a:xfrm>
            <a:off x="457200" y="6356350"/>
            <a:ext cx="1249363" cy="365125"/>
          </a:xfrm>
          <a:prstGeom prst="rect">
            <a:avLst/>
          </a:prstGeom>
        </p:spPr>
        <p:txBody>
          <a:bodyPr/>
          <a:lstStyle>
            <a:lvl1pPr>
              <a:defRPr/>
            </a:lvl1pPr>
          </a:lstStyle>
          <a:p>
            <a:fld id="{97DCA25C-36F9-CA40-9190-D523F25C6985}" type="datetime1">
              <a:rPr lang="en-US" altLang="en-US" smtClean="0"/>
              <a:t>8/11/24</a:t>
            </a:fld>
            <a:endParaRPr lang="en-US" altLang="en-US"/>
          </a:p>
        </p:txBody>
      </p:sp>
      <p:sp>
        <p:nvSpPr>
          <p:cNvPr id="6" name="Footer Placeholder 5">
            <a:extLst>
              <a:ext uri="{FF2B5EF4-FFF2-40B4-BE49-F238E27FC236}">
                <a16:creationId xmlns:a16="http://schemas.microsoft.com/office/drawing/2014/main" id="{55DE3C2A-2426-1F47-88F6-21D09ED57091}"/>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E7977E4-D847-3C46-BD65-C9330183F7AE}"/>
              </a:ext>
            </a:extLst>
          </p:cNvPr>
          <p:cNvSpPr>
            <a:spLocks noGrp="1"/>
          </p:cNvSpPr>
          <p:nvPr>
            <p:ph type="sldNum" sz="quarter" idx="12"/>
          </p:nvPr>
        </p:nvSpPr>
        <p:spPr/>
        <p:txBody>
          <a:bodyPr/>
          <a:lstStyle>
            <a:lvl1pPr>
              <a:defRPr/>
            </a:lvl1pPr>
          </a:lstStyle>
          <a:p>
            <a:fld id="{6B98B4C4-0E06-354C-97A1-C6AB6A4DDBBF}" type="slidenum">
              <a:rPr lang="en-US" altLang="en-US"/>
              <a:pPr/>
              <a:t>‹#›</a:t>
            </a:fld>
            <a:endParaRPr lang="en-US" altLang="en-US"/>
          </a:p>
        </p:txBody>
      </p:sp>
    </p:spTree>
    <p:extLst>
      <p:ext uri="{BB962C8B-B14F-4D97-AF65-F5344CB8AC3E}">
        <p14:creationId xmlns:p14="http://schemas.microsoft.com/office/powerpoint/2010/main" val="172839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7" name="Date Placeholder 6">
            <a:extLst>
              <a:ext uri="{FF2B5EF4-FFF2-40B4-BE49-F238E27FC236}">
                <a16:creationId xmlns:a16="http://schemas.microsoft.com/office/drawing/2014/main" id="{A6C78E14-5164-2A4E-8BC1-CEDC3EB7B1E6}"/>
              </a:ext>
            </a:extLst>
          </p:cNvPr>
          <p:cNvSpPr>
            <a:spLocks noGrp="1"/>
          </p:cNvSpPr>
          <p:nvPr>
            <p:ph type="dt" sz="half" idx="10"/>
          </p:nvPr>
        </p:nvSpPr>
        <p:spPr>
          <a:xfrm>
            <a:off x="457200" y="6356350"/>
            <a:ext cx="1249363" cy="365125"/>
          </a:xfrm>
          <a:prstGeom prst="rect">
            <a:avLst/>
          </a:prstGeom>
        </p:spPr>
        <p:txBody>
          <a:bodyPr/>
          <a:lstStyle>
            <a:lvl1pPr>
              <a:defRPr/>
            </a:lvl1pPr>
          </a:lstStyle>
          <a:p>
            <a:fld id="{2FA2ACE3-5978-A849-9B86-FCF2B7159495}" type="datetime1">
              <a:rPr lang="en-US" altLang="en-US" smtClean="0"/>
              <a:t>8/11/24</a:t>
            </a:fld>
            <a:endParaRPr lang="en-US" altLang="en-US"/>
          </a:p>
        </p:txBody>
      </p:sp>
      <p:sp>
        <p:nvSpPr>
          <p:cNvPr id="8" name="Footer Placeholder 7">
            <a:extLst>
              <a:ext uri="{FF2B5EF4-FFF2-40B4-BE49-F238E27FC236}">
                <a16:creationId xmlns:a16="http://schemas.microsoft.com/office/drawing/2014/main" id="{621B6F7E-F012-764C-993B-A9933F4C7A49}"/>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a:extLst>
              <a:ext uri="{FF2B5EF4-FFF2-40B4-BE49-F238E27FC236}">
                <a16:creationId xmlns:a16="http://schemas.microsoft.com/office/drawing/2014/main" id="{3E0FE518-DC0F-0147-B5B1-7EC53C49A18A}"/>
              </a:ext>
            </a:extLst>
          </p:cNvPr>
          <p:cNvSpPr>
            <a:spLocks noGrp="1"/>
          </p:cNvSpPr>
          <p:nvPr>
            <p:ph type="sldNum" sz="quarter" idx="12"/>
          </p:nvPr>
        </p:nvSpPr>
        <p:spPr/>
        <p:txBody>
          <a:bodyPr/>
          <a:lstStyle>
            <a:lvl1pPr>
              <a:defRPr/>
            </a:lvl1pPr>
          </a:lstStyle>
          <a:p>
            <a:fld id="{25023B01-B2A4-A343-A185-0613A60BEAFB}" type="slidenum">
              <a:rPr lang="en-US" altLang="en-US"/>
              <a:pPr/>
              <a:t>‹#›</a:t>
            </a:fld>
            <a:endParaRPr lang="en-US" altLang="en-US"/>
          </a:p>
        </p:txBody>
      </p:sp>
    </p:spTree>
    <p:extLst>
      <p:ext uri="{BB962C8B-B14F-4D97-AF65-F5344CB8AC3E}">
        <p14:creationId xmlns:p14="http://schemas.microsoft.com/office/powerpoint/2010/main" val="2483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endParaRPr lang="en-US"/>
          </a:p>
        </p:txBody>
      </p:sp>
      <p:sp>
        <p:nvSpPr>
          <p:cNvPr id="3" name="Date Placeholder 2">
            <a:extLst>
              <a:ext uri="{FF2B5EF4-FFF2-40B4-BE49-F238E27FC236}">
                <a16:creationId xmlns:a16="http://schemas.microsoft.com/office/drawing/2014/main" id="{FB13C4C3-1D44-104C-B7BC-FA12279B981E}"/>
              </a:ext>
            </a:extLst>
          </p:cNvPr>
          <p:cNvSpPr>
            <a:spLocks noGrp="1"/>
          </p:cNvSpPr>
          <p:nvPr>
            <p:ph type="dt" sz="half" idx="10"/>
          </p:nvPr>
        </p:nvSpPr>
        <p:spPr>
          <a:xfrm>
            <a:off x="457200" y="6356350"/>
            <a:ext cx="1249363" cy="365125"/>
          </a:xfrm>
          <a:prstGeom prst="rect">
            <a:avLst/>
          </a:prstGeom>
        </p:spPr>
        <p:txBody>
          <a:bodyPr/>
          <a:lstStyle>
            <a:lvl1pPr>
              <a:defRPr/>
            </a:lvl1pPr>
          </a:lstStyle>
          <a:p>
            <a:fld id="{E95E208C-4D2E-E547-B3F3-A93936B637DA}" type="datetime1">
              <a:rPr lang="en-US" altLang="en-US" smtClean="0"/>
              <a:t>8/11/24</a:t>
            </a:fld>
            <a:endParaRPr lang="en-US" altLang="en-US"/>
          </a:p>
        </p:txBody>
      </p:sp>
      <p:sp>
        <p:nvSpPr>
          <p:cNvPr id="4" name="Footer Placeholder 3">
            <a:extLst>
              <a:ext uri="{FF2B5EF4-FFF2-40B4-BE49-F238E27FC236}">
                <a16:creationId xmlns:a16="http://schemas.microsoft.com/office/drawing/2014/main" id="{4E6D6541-29CD-EF47-877E-640F3E50CECF}"/>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F402577D-2634-5B4A-8DD5-11FFDD7AC3A9}"/>
              </a:ext>
            </a:extLst>
          </p:cNvPr>
          <p:cNvSpPr>
            <a:spLocks noGrp="1"/>
          </p:cNvSpPr>
          <p:nvPr>
            <p:ph type="sldNum" sz="quarter" idx="12"/>
          </p:nvPr>
        </p:nvSpPr>
        <p:spPr/>
        <p:txBody>
          <a:bodyPr/>
          <a:lstStyle>
            <a:lvl1pPr>
              <a:defRPr/>
            </a:lvl1pPr>
          </a:lstStyle>
          <a:p>
            <a:fld id="{8C84CE91-AEA6-914F-90D9-16BDBBCC3ED5}" type="slidenum">
              <a:rPr lang="en-US" altLang="en-US"/>
              <a:pPr/>
              <a:t>‹#›</a:t>
            </a:fld>
            <a:endParaRPr lang="en-US" altLang="en-US"/>
          </a:p>
        </p:txBody>
      </p:sp>
    </p:spTree>
    <p:extLst>
      <p:ext uri="{BB962C8B-B14F-4D97-AF65-F5344CB8AC3E}">
        <p14:creationId xmlns:p14="http://schemas.microsoft.com/office/powerpoint/2010/main" val="2778507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429F-6658-8543-B0A8-D4F355CD9FAC}"/>
              </a:ext>
            </a:extLst>
          </p:cNvPr>
          <p:cNvSpPr>
            <a:spLocks noGrp="1"/>
          </p:cNvSpPr>
          <p:nvPr>
            <p:ph type="dt" sz="half" idx="10"/>
          </p:nvPr>
        </p:nvSpPr>
        <p:spPr>
          <a:xfrm>
            <a:off x="457200" y="6356350"/>
            <a:ext cx="1249363" cy="365125"/>
          </a:xfrm>
          <a:prstGeom prst="rect">
            <a:avLst/>
          </a:prstGeom>
        </p:spPr>
        <p:txBody>
          <a:bodyPr/>
          <a:lstStyle>
            <a:lvl1pPr>
              <a:defRPr/>
            </a:lvl1pPr>
          </a:lstStyle>
          <a:p>
            <a:fld id="{B4EC3D32-B7BE-BD41-A7B4-98E9737978CD}" type="datetime1">
              <a:rPr lang="en-US" altLang="en-US" smtClean="0"/>
              <a:t>8/11/24</a:t>
            </a:fld>
            <a:endParaRPr lang="en-US" altLang="en-US"/>
          </a:p>
        </p:txBody>
      </p:sp>
      <p:sp>
        <p:nvSpPr>
          <p:cNvPr id="3" name="Footer Placeholder 2">
            <a:extLst>
              <a:ext uri="{FF2B5EF4-FFF2-40B4-BE49-F238E27FC236}">
                <a16:creationId xmlns:a16="http://schemas.microsoft.com/office/drawing/2014/main" id="{6C734284-7197-2946-BCF5-6C0FAA0784B5}"/>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59DAA201-8EE4-DD4F-86BC-8D66E6B568F5}"/>
              </a:ext>
            </a:extLst>
          </p:cNvPr>
          <p:cNvSpPr>
            <a:spLocks noGrp="1"/>
          </p:cNvSpPr>
          <p:nvPr>
            <p:ph type="sldNum" sz="quarter" idx="12"/>
          </p:nvPr>
        </p:nvSpPr>
        <p:spPr/>
        <p:txBody>
          <a:bodyPr/>
          <a:lstStyle>
            <a:lvl1pPr>
              <a:defRPr/>
            </a:lvl1pPr>
          </a:lstStyle>
          <a:p>
            <a:fld id="{DAFE56EF-E2BC-7D41-9B22-51E136CBA94D}" type="slidenum">
              <a:rPr lang="en-US" altLang="en-US"/>
              <a:pPr/>
              <a:t>‹#›</a:t>
            </a:fld>
            <a:endParaRPr lang="en-US" altLang="en-US"/>
          </a:p>
        </p:txBody>
      </p:sp>
    </p:spTree>
    <p:extLst>
      <p:ext uri="{BB962C8B-B14F-4D97-AF65-F5344CB8AC3E}">
        <p14:creationId xmlns:p14="http://schemas.microsoft.com/office/powerpoint/2010/main" val="59873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76AD381B-DB3C-FB44-A204-BFED55491EE1}"/>
              </a:ext>
            </a:extLst>
          </p:cNvPr>
          <p:cNvSpPr>
            <a:spLocks noGrp="1"/>
          </p:cNvSpPr>
          <p:nvPr>
            <p:ph type="dt" sz="half" idx="10"/>
          </p:nvPr>
        </p:nvSpPr>
        <p:spPr>
          <a:xfrm>
            <a:off x="457200" y="6356350"/>
            <a:ext cx="1249363" cy="365125"/>
          </a:xfrm>
          <a:prstGeom prst="rect">
            <a:avLst/>
          </a:prstGeom>
        </p:spPr>
        <p:txBody>
          <a:bodyPr/>
          <a:lstStyle>
            <a:lvl1pPr>
              <a:defRPr/>
            </a:lvl1pPr>
          </a:lstStyle>
          <a:p>
            <a:fld id="{D1A1EE2A-1756-7743-9D65-DAEF47FCA5B7}" type="datetime1">
              <a:rPr lang="en-US" altLang="en-US" smtClean="0"/>
              <a:t>8/11/24</a:t>
            </a:fld>
            <a:endParaRPr lang="en-US" altLang="en-US"/>
          </a:p>
        </p:txBody>
      </p:sp>
      <p:sp>
        <p:nvSpPr>
          <p:cNvPr id="6" name="Footer Placeholder 5">
            <a:extLst>
              <a:ext uri="{FF2B5EF4-FFF2-40B4-BE49-F238E27FC236}">
                <a16:creationId xmlns:a16="http://schemas.microsoft.com/office/drawing/2014/main" id="{D442FAA3-5B1A-7543-AC36-C1D9EA9A2CB7}"/>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80F0A8C-08C8-9542-9551-59748416D43B}"/>
              </a:ext>
            </a:extLst>
          </p:cNvPr>
          <p:cNvSpPr>
            <a:spLocks noGrp="1"/>
          </p:cNvSpPr>
          <p:nvPr>
            <p:ph type="sldNum" sz="quarter" idx="12"/>
          </p:nvPr>
        </p:nvSpPr>
        <p:spPr/>
        <p:txBody>
          <a:bodyPr/>
          <a:lstStyle>
            <a:lvl1pPr>
              <a:defRPr/>
            </a:lvl1pPr>
          </a:lstStyle>
          <a:p>
            <a:fld id="{34B23DB3-D36A-FB4C-95CF-393292DF0C4E}" type="slidenum">
              <a:rPr lang="en-US" altLang="en-US"/>
              <a:pPr/>
              <a:t>‹#›</a:t>
            </a:fld>
            <a:endParaRPr lang="en-US" altLang="en-US"/>
          </a:p>
        </p:txBody>
      </p:sp>
    </p:spTree>
    <p:extLst>
      <p:ext uri="{BB962C8B-B14F-4D97-AF65-F5344CB8AC3E}">
        <p14:creationId xmlns:p14="http://schemas.microsoft.com/office/powerpoint/2010/main" val="1070014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Date Placeholder 4">
            <a:extLst>
              <a:ext uri="{FF2B5EF4-FFF2-40B4-BE49-F238E27FC236}">
                <a16:creationId xmlns:a16="http://schemas.microsoft.com/office/drawing/2014/main" id="{E4819FB9-502C-0A45-A1E0-8A2347B5539C}"/>
              </a:ext>
            </a:extLst>
          </p:cNvPr>
          <p:cNvSpPr>
            <a:spLocks noGrp="1"/>
          </p:cNvSpPr>
          <p:nvPr>
            <p:ph type="dt" sz="half" idx="10"/>
          </p:nvPr>
        </p:nvSpPr>
        <p:spPr>
          <a:xfrm>
            <a:off x="457200" y="6356350"/>
            <a:ext cx="1249363" cy="365125"/>
          </a:xfrm>
          <a:prstGeom prst="rect">
            <a:avLst/>
          </a:prstGeom>
        </p:spPr>
        <p:txBody>
          <a:bodyPr/>
          <a:lstStyle>
            <a:lvl1pPr>
              <a:defRPr/>
            </a:lvl1pPr>
          </a:lstStyle>
          <a:p>
            <a:fld id="{D1812D0D-6015-5546-A403-53EF0BF92A58}" type="datetime1">
              <a:rPr lang="en-US" altLang="en-US" smtClean="0"/>
              <a:t>8/11/24</a:t>
            </a:fld>
            <a:endParaRPr lang="en-US" altLang="en-US"/>
          </a:p>
        </p:txBody>
      </p:sp>
      <p:sp>
        <p:nvSpPr>
          <p:cNvPr id="6" name="Footer Placeholder 5">
            <a:extLst>
              <a:ext uri="{FF2B5EF4-FFF2-40B4-BE49-F238E27FC236}">
                <a16:creationId xmlns:a16="http://schemas.microsoft.com/office/drawing/2014/main" id="{5D50B0C3-320B-EC46-AC29-11C96F880F02}"/>
              </a:ext>
            </a:extLst>
          </p:cNvPr>
          <p:cNvSpPr>
            <a:spLocks noGrp="1"/>
          </p:cNvSpPr>
          <p:nvPr>
            <p:ph type="ftr" sz="quarter" idx="11"/>
          </p:nvPr>
        </p:nvSpPr>
        <p:spPr>
          <a:xfrm>
            <a:off x="2451100" y="6356350"/>
            <a:ext cx="407035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F3867BA-39CE-DE43-9EF1-E6584BFCFDD5}"/>
              </a:ext>
            </a:extLst>
          </p:cNvPr>
          <p:cNvSpPr>
            <a:spLocks noGrp="1"/>
          </p:cNvSpPr>
          <p:nvPr>
            <p:ph type="sldNum" sz="quarter" idx="12"/>
          </p:nvPr>
        </p:nvSpPr>
        <p:spPr/>
        <p:txBody>
          <a:bodyPr/>
          <a:lstStyle>
            <a:lvl1pPr>
              <a:defRPr/>
            </a:lvl1pPr>
          </a:lstStyle>
          <a:p>
            <a:fld id="{921C5293-8393-C745-B4CF-F3E76A95F61B}" type="slidenum">
              <a:rPr lang="en-US" altLang="en-US"/>
              <a:pPr/>
              <a:t>‹#›</a:t>
            </a:fld>
            <a:endParaRPr lang="en-US" altLang="en-US"/>
          </a:p>
        </p:txBody>
      </p:sp>
    </p:spTree>
    <p:extLst>
      <p:ext uri="{BB962C8B-B14F-4D97-AF65-F5344CB8AC3E}">
        <p14:creationId xmlns:p14="http://schemas.microsoft.com/office/powerpoint/2010/main" val="3988162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6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B9600-0246-0BC2-6864-F5582FF3D61A}"/>
              </a:ext>
            </a:extLst>
          </p:cNvPr>
          <p:cNvPicPr>
            <a:picLocks noChangeAspect="1"/>
          </p:cNvPicPr>
          <p:nvPr userDrawn="1"/>
        </p:nvPicPr>
        <p:blipFill>
          <a:blip r:embed="rId13"/>
          <a:stretch>
            <a:fillRect/>
          </a:stretch>
        </p:blipFill>
        <p:spPr>
          <a:xfrm>
            <a:off x="0" y="6356350"/>
            <a:ext cx="9144000" cy="501650"/>
          </a:xfrm>
          <a:prstGeom prst="rect">
            <a:avLst/>
          </a:prstGeom>
        </p:spPr>
      </p:pic>
      <p:sp>
        <p:nvSpPr>
          <p:cNvPr id="2" name="Title Placeholder 1">
            <a:extLst>
              <a:ext uri="{FF2B5EF4-FFF2-40B4-BE49-F238E27FC236}">
                <a16:creationId xmlns:a16="http://schemas.microsoft.com/office/drawing/2014/main" id="{5096F021-5EE4-0D4C-BCF1-8E7AABD94F4B}"/>
              </a:ext>
            </a:extLst>
          </p:cNvPr>
          <p:cNvSpPr>
            <a:spLocks noGrp="1"/>
          </p:cNvSpPr>
          <p:nvPr>
            <p:ph type="title"/>
          </p:nvPr>
        </p:nvSpPr>
        <p:spPr>
          <a:xfrm>
            <a:off x="1980924" y="149225"/>
            <a:ext cx="6705875" cy="641350"/>
          </a:xfrm>
          <a:prstGeom prst="rect">
            <a:avLst/>
          </a:prstGeom>
        </p:spPr>
        <p:txBody>
          <a:bodyPr vert="horz" lIns="91440" tIns="45720" rIns="91440" bIns="45720" rtlCol="0" anchor="ctr">
            <a:normAutofit/>
          </a:bodyPr>
          <a:lstStyle/>
          <a:p>
            <a:r>
              <a:rPr lang="en-US" dirty="0"/>
              <a:t>Click to edit Master title style</a:t>
            </a:r>
          </a:p>
        </p:txBody>
      </p:sp>
      <p:sp>
        <p:nvSpPr>
          <p:cNvPr id="1027" name="Text Placeholder 2">
            <a:extLst>
              <a:ext uri="{FF2B5EF4-FFF2-40B4-BE49-F238E27FC236}">
                <a16:creationId xmlns:a16="http://schemas.microsoft.com/office/drawing/2014/main" id="{84A69F83-2FE9-E041-9865-A93C1986EA01}"/>
              </a:ext>
            </a:extLst>
          </p:cNvPr>
          <p:cNvSpPr>
            <a:spLocks noGrp="1"/>
          </p:cNvSpPr>
          <p:nvPr>
            <p:ph type="body" idx="1"/>
          </p:nvPr>
        </p:nvSpPr>
        <p:spPr bwMode="auto">
          <a:xfrm>
            <a:off x="457200" y="1098550"/>
            <a:ext cx="8229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a:extLst>
              <a:ext uri="{FF2B5EF4-FFF2-40B4-BE49-F238E27FC236}">
                <a16:creationId xmlns:a16="http://schemas.microsoft.com/office/drawing/2014/main" id="{F750C1A2-DDE1-6E40-BEDC-9B20C7968042}"/>
              </a:ext>
            </a:extLst>
          </p:cNvPr>
          <p:cNvSpPr>
            <a:spLocks noGrp="1"/>
          </p:cNvSpPr>
          <p:nvPr>
            <p:ph type="sldNum" sz="quarter" idx="4"/>
          </p:nvPr>
        </p:nvSpPr>
        <p:spPr>
          <a:xfrm>
            <a:off x="146304" y="6419088"/>
            <a:ext cx="4572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01DEF435-E60A-BB47-B744-1DEBFE4557EF}" type="slidenum">
              <a:rPr lang="en-US" altLang="en-US" smtClean="0"/>
              <a:pPr/>
              <a:t>‹#›</a:t>
            </a:fld>
            <a:endParaRPr lang="en-US" altLang="en-US" dirty="0"/>
          </a:p>
        </p:txBody>
      </p:sp>
      <p:pic>
        <p:nvPicPr>
          <p:cNvPr id="7" name="Picture 6">
            <a:extLst>
              <a:ext uri="{FF2B5EF4-FFF2-40B4-BE49-F238E27FC236}">
                <a16:creationId xmlns:a16="http://schemas.microsoft.com/office/drawing/2014/main" id="{0DDCF9F0-29D0-3C47-A78F-4292D79B9463}"/>
              </a:ext>
            </a:extLst>
          </p:cNvPr>
          <p:cNvPicPr>
            <a:picLocks noChangeAspect="1" noChangeArrowheads="1"/>
          </p:cNvPicPr>
          <p:nvPr userDrawn="1"/>
        </p:nvPicPr>
        <p:blipFill>
          <a:blip r:embed="rId14"/>
          <a:srcRect/>
          <a:stretch>
            <a:fillRect/>
          </a:stretch>
        </p:blipFill>
        <p:spPr bwMode="auto">
          <a:xfrm>
            <a:off x="1" y="1"/>
            <a:ext cx="1980924" cy="709560"/>
          </a:xfrm>
          <a:prstGeom prst="rect">
            <a:avLst/>
          </a:prstGeom>
          <a:noFill/>
          <a:ln w="12700" cap="flat">
            <a:noFill/>
            <a:miter lim="800000"/>
            <a:headEnd/>
            <a:tailEnd/>
          </a:ln>
        </p:spPr>
      </p:pic>
      <p:cxnSp>
        <p:nvCxnSpPr>
          <p:cNvPr id="8" name="Straight Connector 7">
            <a:extLst>
              <a:ext uri="{FF2B5EF4-FFF2-40B4-BE49-F238E27FC236}">
                <a16:creationId xmlns:a16="http://schemas.microsoft.com/office/drawing/2014/main" id="{AA565966-63A2-6A4B-A2EE-FB43D5EBEE2E}"/>
              </a:ext>
            </a:extLst>
          </p:cNvPr>
          <p:cNvCxnSpPr/>
          <p:nvPr userDrawn="1"/>
        </p:nvCxnSpPr>
        <p:spPr>
          <a:xfrm flipV="1">
            <a:off x="284343" y="843465"/>
            <a:ext cx="8585797" cy="949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6A13B31-4A96-7B05-6B0A-4F3D934B8072}"/>
              </a:ext>
            </a:extLst>
          </p:cNvPr>
          <p:cNvSpPr txBox="1"/>
          <p:nvPr userDrawn="1"/>
        </p:nvSpPr>
        <p:spPr>
          <a:xfrm>
            <a:off x="1003119" y="6435351"/>
            <a:ext cx="5367367" cy="338554"/>
          </a:xfrm>
          <a:prstGeom prst="rect">
            <a:avLst/>
          </a:prstGeom>
          <a:noFill/>
        </p:spPr>
        <p:txBody>
          <a:bodyPr wrap="square">
            <a:spAutoFit/>
          </a:bodyPr>
          <a:lstStyle/>
          <a:p>
            <a:r>
              <a:rPr lang="en-US" sz="1600" dirty="0">
                <a:solidFill>
                  <a:schemeClr val="bg1"/>
                </a:solidFill>
              </a:rPr>
              <a:t>MONAN: INPE MPAS-A Training 2024 (12 – 14 August)</a:t>
            </a:r>
            <a:endParaRPr lang="en-US" sz="1600" dirty="0">
              <a:solidFill>
                <a:schemeClr val="bg1"/>
              </a:solidFill>
              <a:latin typeface="Helvetica Neue"/>
              <a:ea typeface="Helvetica Neue"/>
              <a:cs typeface="Helvetica Neue"/>
              <a:sym typeface="Helvetica Neue"/>
            </a:endParaRPr>
          </a:p>
        </p:txBody>
      </p:sp>
      <p:sp>
        <p:nvSpPr>
          <p:cNvPr id="12" name="Hexagon 11">
            <a:extLst>
              <a:ext uri="{FF2B5EF4-FFF2-40B4-BE49-F238E27FC236}">
                <a16:creationId xmlns:a16="http://schemas.microsoft.com/office/drawing/2014/main" id="{18CE80C1-97DA-98A1-B493-D3B553807F80}"/>
              </a:ext>
            </a:extLst>
          </p:cNvPr>
          <p:cNvSpPr/>
          <p:nvPr userDrawn="1"/>
        </p:nvSpPr>
        <p:spPr>
          <a:xfrm>
            <a:off x="157411" y="6406554"/>
            <a:ext cx="457337" cy="394256"/>
          </a:xfrm>
          <a:prstGeom prst="hexagon">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503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0" fontAlgn="base" hangingPunct="0">
        <a:spcBef>
          <a:spcPct val="0"/>
        </a:spcBef>
        <a:spcAft>
          <a:spcPct val="0"/>
        </a:spcAft>
        <a:defRPr sz="2800" kern="1200" cap="none" baseline="0">
          <a:solidFill>
            <a:schemeClr val="tx1"/>
          </a:solidFill>
          <a:latin typeface="Helvetica Neue"/>
          <a:ea typeface="ＭＳ Ｐゴシック" charset="0"/>
          <a:cs typeface="ＭＳ Ｐゴシック" charset="0"/>
        </a:defRPr>
      </a:lvl1pPr>
      <a:lvl2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2pPr>
      <a:lvl3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3pPr>
      <a:lvl4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4pPr>
      <a:lvl5pPr algn="ctr" defTabSz="457200" rtl="0" eaLnBrk="0" fontAlgn="base" hangingPunct="0">
        <a:spcBef>
          <a:spcPct val="0"/>
        </a:spcBef>
        <a:spcAft>
          <a:spcPct val="0"/>
        </a:spcAft>
        <a:defRPr sz="2800">
          <a:solidFill>
            <a:schemeClr val="tx1"/>
          </a:solidFill>
          <a:latin typeface="Helvetica Neue" charset="0"/>
          <a:ea typeface="ＭＳ Ｐゴシック" charset="0"/>
          <a:cs typeface="ＭＳ Ｐゴシック" charset="0"/>
        </a:defRPr>
      </a:lvl5pPr>
      <a:lvl6pPr marL="4572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6pPr>
      <a:lvl7pPr marL="9144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7pPr>
      <a:lvl8pPr marL="13716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8pPr>
      <a:lvl9pPr marL="1828800" algn="ctr" defTabSz="457200" rtl="0" fontAlgn="base">
        <a:spcBef>
          <a:spcPct val="0"/>
        </a:spcBef>
        <a:spcAft>
          <a:spcPct val="0"/>
        </a:spcAft>
        <a:defRPr sz="2800">
          <a:solidFill>
            <a:schemeClr val="tx1"/>
          </a:solidFill>
          <a:latin typeface="Helvetica Neue" charset="0"/>
          <a:ea typeface="ＭＳ Ｐゴシック" charset="0"/>
          <a:cs typeface="ＭＳ Ｐゴシック" charset="0"/>
        </a:defRPr>
      </a:lvl9pPr>
    </p:titleStyle>
    <p:bodyStyle>
      <a:lvl1pPr marL="223838" indent="-223838" algn="l" defTabSz="457200" rtl="0" eaLnBrk="0" fontAlgn="base" hangingPunct="0">
        <a:spcBef>
          <a:spcPct val="20000"/>
        </a:spcBef>
        <a:spcAft>
          <a:spcPct val="0"/>
        </a:spcAft>
        <a:buSzPct val="130000"/>
        <a:buFont typeface="Arial" panose="020B0604020202020204" pitchFamily="34" charset="0"/>
        <a:buChar char="•"/>
        <a:defRPr sz="2400" kern="1200">
          <a:solidFill>
            <a:schemeClr val="tx2"/>
          </a:solidFill>
          <a:latin typeface="Helvetica Neue"/>
          <a:ea typeface="ＭＳ Ｐゴシック" charset="0"/>
          <a:cs typeface="ＭＳ Ｐゴシック" charset="0"/>
        </a:defRPr>
      </a:lvl1pPr>
      <a:lvl2pPr marL="682625" indent="-225425"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2pPr>
      <a:lvl3pPr marL="1089025" indent="-174625" algn="l" defTabSz="457200" rtl="0" eaLnBrk="0" fontAlgn="base" hangingPunct="0">
        <a:spcBef>
          <a:spcPct val="20000"/>
        </a:spcBef>
        <a:spcAft>
          <a:spcPct val="0"/>
        </a:spcAft>
        <a:buSzPct val="130000"/>
        <a:buFont typeface="Arial" panose="020B0604020202020204" pitchFamily="34" charset="0"/>
        <a:buChar char="•"/>
        <a:defRPr sz="2000" kern="1200">
          <a:solidFill>
            <a:schemeClr val="tx2"/>
          </a:solidFill>
          <a:latin typeface="Helvetica Neue"/>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2"/>
          </a:solidFill>
          <a:latin typeface="Helvetica Neue"/>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04BD61-3DD6-FA45-86C3-3A1BAA5BBA4C}"/>
              </a:ext>
            </a:extLst>
          </p:cNvPr>
          <p:cNvPicPr>
            <a:picLocks noChangeAspect="1"/>
          </p:cNvPicPr>
          <p:nvPr userDrawn="1"/>
        </p:nvPicPr>
        <p:blipFill rotWithShape="1">
          <a:blip r:embed="rId13"/>
          <a:srcRect l="5651" r="5897"/>
          <a:stretch/>
        </p:blipFill>
        <p:spPr>
          <a:xfrm>
            <a:off x="919" y="1"/>
            <a:ext cx="9143081" cy="6892527"/>
          </a:xfrm>
          <a:prstGeom prst="rect">
            <a:avLst/>
          </a:prstGeom>
        </p:spPr>
      </p:pic>
      <p:sp>
        <p:nvSpPr>
          <p:cNvPr id="10" name="Google Shape;20;p4">
            <a:extLst>
              <a:ext uri="{FF2B5EF4-FFF2-40B4-BE49-F238E27FC236}">
                <a16:creationId xmlns:a16="http://schemas.microsoft.com/office/drawing/2014/main" id="{EC5F2CBC-8443-4E4F-B3B9-40207D13E9F3}"/>
              </a:ext>
            </a:extLst>
          </p:cNvPr>
          <p:cNvSpPr/>
          <p:nvPr userDrawn="1"/>
        </p:nvSpPr>
        <p:spPr>
          <a:xfrm>
            <a:off x="-3633" y="6489437"/>
            <a:ext cx="9147633" cy="403090"/>
          </a:xfrm>
          <a:prstGeom prst="rect">
            <a:avLst/>
          </a:prstGeom>
          <a:solidFill>
            <a:srgbClr val="1A658F"/>
          </a:solidFill>
          <a:ln>
            <a:noFill/>
          </a:ln>
        </p:spPr>
        <p:txBody>
          <a:bodyPr spcFirstLastPara="1" wrap="square" lIns="82930" tIns="82930" rIns="82930" bIns="82930" anchor="ctr" anchorCtr="0">
            <a:noAutofit/>
          </a:bodyPr>
          <a:lstStyle/>
          <a:p>
            <a:pPr marL="0" lvl="0" indent="0" algn="l" rtl="0">
              <a:spcBef>
                <a:spcPts val="0"/>
              </a:spcBef>
              <a:spcAft>
                <a:spcPts val="0"/>
              </a:spcAft>
              <a:buNone/>
            </a:pPr>
            <a:endParaRPr sz="1633"/>
          </a:p>
        </p:txBody>
      </p:sp>
      <p:pic>
        <p:nvPicPr>
          <p:cNvPr id="2" name="Graphic 1">
            <a:extLst>
              <a:ext uri="{FF2B5EF4-FFF2-40B4-BE49-F238E27FC236}">
                <a16:creationId xmlns:a16="http://schemas.microsoft.com/office/drawing/2014/main" id="{4A1EFDA4-9CE7-8540-4F0F-30C617689E6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5303520"/>
            <a:ext cx="3600450" cy="1200150"/>
          </a:xfrm>
          <a:prstGeom prst="rect">
            <a:avLst/>
          </a:prstGeom>
        </p:spPr>
      </p:pic>
      <p:sp>
        <p:nvSpPr>
          <p:cNvPr id="3" name="Google Shape;21;p4">
            <a:extLst>
              <a:ext uri="{FF2B5EF4-FFF2-40B4-BE49-F238E27FC236}">
                <a16:creationId xmlns:a16="http://schemas.microsoft.com/office/drawing/2014/main" id="{40844CE8-8D69-4CB2-7081-65C931FE7FFA}"/>
              </a:ext>
            </a:extLst>
          </p:cNvPr>
          <p:cNvSpPr txBox="1"/>
          <p:nvPr userDrawn="1"/>
        </p:nvSpPr>
        <p:spPr>
          <a:xfrm>
            <a:off x="687878" y="6479257"/>
            <a:ext cx="7785562" cy="403090"/>
          </a:xfrm>
          <a:prstGeom prst="rect">
            <a:avLst/>
          </a:prstGeom>
          <a:noFill/>
          <a:ln>
            <a:noFill/>
          </a:ln>
        </p:spPr>
        <p:txBody>
          <a:bodyPr spcFirstLastPara="1" wrap="square" lIns="82930" tIns="82930" rIns="82930" bIns="82930" anchor="ctr" anchorCtr="0">
            <a:noAutofit/>
          </a:bodyPr>
          <a:lstStyle/>
          <a:p>
            <a:pPr marL="0" lvl="0" indent="0" algn="ctr" rtl="0">
              <a:spcBef>
                <a:spcPts val="0"/>
              </a:spcBef>
              <a:spcAft>
                <a:spcPts val="0"/>
              </a:spcAft>
              <a:buNone/>
            </a:pPr>
            <a:r>
              <a:rPr lang="en-US" sz="800" dirty="0">
                <a:solidFill>
                  <a:schemeClr val="bg1"/>
                </a:solidFill>
              </a:rPr>
              <a:t>This material is based upon work supported by the NSF National Center for Atmospheric Research, a major facility sponsored by the U.S. National Science Foundation and managed by the University Corporation for Atmospheric Research. Any opinions, findings and conclusions or recommendations expressed in this material do not necessarily reflect the views of NSF.</a:t>
            </a:r>
            <a:endParaRPr sz="635"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892329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207363" indent="-207363" algn="l" defTabSz="829452"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mgduda/convert_mpas/"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1928-C2A7-9D41-B513-D965FAA93D38}"/>
              </a:ext>
            </a:extLst>
          </p:cNvPr>
          <p:cNvSpPr>
            <a:spLocks noGrp="1"/>
          </p:cNvSpPr>
          <p:nvPr>
            <p:ph type="ctrTitle"/>
          </p:nvPr>
        </p:nvSpPr>
        <p:spPr/>
        <p:txBody>
          <a:bodyPr>
            <a:normAutofit/>
          </a:bodyPr>
          <a:lstStyle/>
          <a:p>
            <a:pPr eaLnBrk="1" fontAlgn="auto" hangingPunct="1">
              <a:spcAft>
                <a:spcPts val="0"/>
              </a:spcAft>
              <a:defRPr/>
            </a:pPr>
            <a:r>
              <a:rPr lang="en-US" sz="3600" dirty="0">
                <a:ea typeface="+mj-ea"/>
                <a:cs typeface="+mj-cs"/>
              </a:rPr>
              <a:t>Post-processing and visualizing MPAS-Atmosphere output</a:t>
            </a:r>
          </a:p>
        </p:txBody>
      </p:sp>
      <p:sp>
        <p:nvSpPr>
          <p:cNvPr id="4" name="Title 1">
            <a:extLst>
              <a:ext uri="{FF2B5EF4-FFF2-40B4-BE49-F238E27FC236}">
                <a16:creationId xmlns:a16="http://schemas.microsoft.com/office/drawing/2014/main" id="{99BC7067-07F8-1542-9875-0D055F7C281F}"/>
              </a:ext>
            </a:extLst>
          </p:cNvPr>
          <p:cNvSpPr txBox="1">
            <a:spLocks/>
          </p:cNvSpPr>
          <p:nvPr/>
        </p:nvSpPr>
        <p:spPr>
          <a:xfrm>
            <a:off x="1143360" y="3854367"/>
            <a:ext cx="6857280" cy="641057"/>
          </a:xfrm>
          <a:prstGeom prst="rect">
            <a:avLst/>
          </a:prstGeom>
        </p:spPr>
        <p:txBody>
          <a:bodyPr anchor="b">
            <a:normAutofit fontScale="97500"/>
          </a:bodyPr>
          <a:lstStyle>
            <a:lvl1pPr algn="ctr" defTabSz="829452" rtl="0" eaLnBrk="1" latinLnBrk="0" hangingPunct="1">
              <a:lnSpc>
                <a:spcPct val="90000"/>
              </a:lnSpc>
              <a:spcBef>
                <a:spcPct val="0"/>
              </a:spcBef>
              <a:buNone/>
              <a:defRPr sz="5443" kern="1200">
                <a:solidFill>
                  <a:schemeClr val="tx1"/>
                </a:solidFill>
                <a:latin typeface="+mj-lt"/>
                <a:ea typeface="+mj-ea"/>
                <a:cs typeface="+mj-cs"/>
              </a:defRPr>
            </a:lvl1pPr>
          </a:lstStyle>
          <a:p>
            <a:pPr>
              <a:defRPr/>
            </a:pPr>
            <a:r>
              <a:rPr lang="en-US" sz="2000" dirty="0"/>
              <a:t>Michael G. </a:t>
            </a:r>
            <a:r>
              <a:rPr lang="en-US" sz="2000" dirty="0" err="1"/>
              <a:t>Duda</a:t>
            </a:r>
            <a:endParaRPr lang="en-US" sz="2000" dirty="0"/>
          </a:p>
          <a:p>
            <a:pPr>
              <a:defRPr/>
            </a:pPr>
            <a:r>
              <a:rPr lang="en-US" sz="2000" dirty="0"/>
              <a:t>NCAR/MMM</a:t>
            </a:r>
          </a:p>
        </p:txBody>
      </p:sp>
    </p:spTree>
    <p:extLst>
      <p:ext uri="{BB962C8B-B14F-4D97-AF65-F5344CB8AC3E}">
        <p14:creationId xmlns:p14="http://schemas.microsoft.com/office/powerpoint/2010/main" val="385783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AD5474-155D-4341-8EFE-A1A5AEFE09B4}"/>
              </a:ext>
            </a:extLst>
          </p:cNvPr>
          <p:cNvPicPr>
            <a:picLocks noChangeAspect="1"/>
          </p:cNvPicPr>
          <p:nvPr/>
        </p:nvPicPr>
        <p:blipFill>
          <a:blip r:embed="rId2"/>
          <a:srcRect/>
          <a:stretch/>
        </p:blipFill>
        <p:spPr>
          <a:xfrm>
            <a:off x="378983" y="1403865"/>
            <a:ext cx="7586572" cy="4871867"/>
          </a:xfrm>
          <a:prstGeom prst="rect">
            <a:avLst/>
          </a:prstGeom>
        </p:spPr>
      </p:pic>
      <p:sp>
        <p:nvSpPr>
          <p:cNvPr id="5" name="Rectangle 4"/>
          <p:cNvSpPr/>
          <p:nvPr/>
        </p:nvSpPr>
        <p:spPr>
          <a:xfrm>
            <a:off x="5139505" y="5010741"/>
            <a:ext cx="3703564" cy="13213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5175224" y="4970970"/>
            <a:ext cx="3667845" cy="1321318"/>
          </a:xfrm>
          <a:prstGeom prst="rect">
            <a:avLst/>
          </a:prstGeom>
        </p:spPr>
        <p:txBody>
          <a:bodyPr lIns="64291" tIns="32146" rIns="64291" bIns="32146">
            <a:normAutofit fontScale="92500"/>
          </a:bodyPr>
          <a:lstStyle/>
          <a:p>
            <a:pPr defTabSz="321457">
              <a:spcBef>
                <a:spcPts val="1406"/>
              </a:spcBef>
              <a:buSzPct val="130000"/>
              <a:defRPr/>
            </a:pPr>
            <a:r>
              <a:rPr lang="en-US" dirty="0">
                <a:solidFill>
                  <a:srgbClr val="FF0000"/>
                </a:solidFill>
                <a:latin typeface="Helvetica Neue"/>
                <a:cs typeface="Helvetica Neue"/>
              </a:rPr>
              <a:t>The MPAS-Atmosphere download page contains a collection of example NCL scripts</a:t>
            </a:r>
          </a:p>
          <a:p>
            <a:pPr defTabSz="321457">
              <a:spcBef>
                <a:spcPts val="1406"/>
              </a:spcBef>
              <a:buSzPct val="130000"/>
              <a:defRPr/>
            </a:pPr>
            <a:r>
              <a:rPr lang="en-US" dirty="0">
                <a:solidFill>
                  <a:srgbClr val="FF0000"/>
                </a:solidFill>
                <a:latin typeface="Helvetica Neue"/>
                <a:cs typeface="Helvetica Neue"/>
              </a:rPr>
              <a:t>Python examples are coming soon!</a:t>
            </a:r>
          </a:p>
        </p:txBody>
      </p:sp>
      <p:cxnSp>
        <p:nvCxnSpPr>
          <p:cNvPr id="52228" name="Straight Arrow Connector 3"/>
          <p:cNvCxnSpPr>
            <a:cxnSpLocks noChangeShapeType="1"/>
            <a:stCxn id="5" idx="1"/>
          </p:cNvCxnSpPr>
          <p:nvPr/>
        </p:nvCxnSpPr>
        <p:spPr bwMode="auto">
          <a:xfrm flipH="1">
            <a:off x="3621974" y="5671400"/>
            <a:ext cx="1517531" cy="257168"/>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10" name="Rectangle 9"/>
          <p:cNvSpPr>
            <a:spLocks noChangeArrowheads="1"/>
          </p:cNvSpPr>
          <p:nvPr/>
        </p:nvSpPr>
        <p:spPr bwMode="auto">
          <a:xfrm>
            <a:off x="2161009" y="60960"/>
            <a:ext cx="6423204" cy="720274"/>
          </a:xfrm>
          <a:prstGeom prst="rect">
            <a:avLst/>
          </a:prstGeom>
          <a:noFill/>
          <a:ln w="9525">
            <a:noFill/>
            <a:miter lim="800000"/>
            <a:headEnd/>
            <a:tailEnd/>
          </a:ln>
        </p:spPr>
        <p:txBody>
          <a:bodyPr anchor="ctr">
            <a:prstTxWarp prst="textNoShape">
              <a:avLst/>
            </a:prstTxWarp>
          </a:bodyPr>
          <a:lstStyle/>
          <a:p>
            <a:pPr algn="ctr"/>
            <a:r>
              <a:rPr lang="en-US" sz="2800" dirty="0"/>
              <a:t>Plotting output directly with NCL or Python</a:t>
            </a:r>
            <a:endParaRPr lang="en-US" sz="2800" i="1" dirty="0"/>
          </a:p>
        </p:txBody>
      </p:sp>
      <p:sp>
        <p:nvSpPr>
          <p:cNvPr id="13" name="TextBox 12"/>
          <p:cNvSpPr txBox="1"/>
          <p:nvPr/>
        </p:nvSpPr>
        <p:spPr>
          <a:xfrm>
            <a:off x="293071" y="929432"/>
            <a:ext cx="8538294" cy="400110"/>
          </a:xfrm>
          <a:prstGeom prst="rect">
            <a:avLst/>
          </a:prstGeom>
          <a:noFill/>
        </p:spPr>
        <p:txBody>
          <a:bodyPr wrap="square" rtlCol="0">
            <a:spAutoFit/>
          </a:bodyPr>
          <a:lstStyle/>
          <a:p>
            <a:r>
              <a:rPr lang="en-US" sz="2000" dirty="0">
                <a:cs typeface="Times New Roman"/>
              </a:rPr>
              <a:t>To plot fields directly from the native MPAS mesh, try NCL or Python</a:t>
            </a:r>
          </a:p>
        </p:txBody>
      </p:sp>
      <p:sp>
        <p:nvSpPr>
          <p:cNvPr id="2" name="Slide Number Placeholder 1"/>
          <p:cNvSpPr>
            <a:spLocks noGrp="1"/>
          </p:cNvSpPr>
          <p:nvPr>
            <p:ph type="sldNum" sz="quarter" idx="12"/>
          </p:nvPr>
        </p:nvSpPr>
        <p:spPr/>
        <p:txBody>
          <a:bodyPr/>
          <a:lstStyle/>
          <a:p>
            <a:fld id="{BB0EDAC5-B36E-A046-9D6B-DEE64979627A}" type="slidenum">
              <a:rPr lang="en-US" smtClean="0"/>
              <a:t>9</a:t>
            </a:fld>
            <a:endParaRPr lang="en-US"/>
          </a:p>
        </p:txBody>
      </p:sp>
    </p:spTree>
    <p:extLst>
      <p:ext uri="{BB962C8B-B14F-4D97-AF65-F5344CB8AC3E}">
        <p14:creationId xmlns:p14="http://schemas.microsoft.com/office/powerpoint/2010/main" val="2571514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A46375-B634-904E-9FEA-0AF86CECA9C6}"/>
              </a:ext>
            </a:extLst>
          </p:cNvPr>
          <p:cNvGrpSpPr/>
          <p:nvPr/>
        </p:nvGrpSpPr>
        <p:grpSpPr>
          <a:xfrm>
            <a:off x="660797" y="1028446"/>
            <a:ext cx="3696891" cy="2341810"/>
            <a:chOff x="660797" y="1336876"/>
            <a:chExt cx="3696891" cy="2341810"/>
          </a:xfrm>
        </p:grpSpPr>
        <p:pic>
          <p:nvPicPr>
            <p:cNvPr id="5325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336876"/>
              <a:ext cx="3536156" cy="2020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Content Placeholder 2"/>
            <p:cNvSpPr txBox="1">
              <a:spLocks/>
            </p:cNvSpPr>
            <p:nvPr/>
          </p:nvSpPr>
          <p:spPr>
            <a:xfrm>
              <a:off x="660797" y="3303639"/>
              <a:ext cx="3696891" cy="375047"/>
            </a:xfrm>
            <a:prstGeom prst="rect">
              <a:avLst/>
            </a:prstGeom>
          </p:spPr>
          <p:txBody>
            <a:bodyPr lIns="64291" tIns="32146" rIns="64291" bIns="32146">
              <a:normAutofit/>
            </a:bodyPr>
            <a:lstStyle/>
            <a:p>
              <a:pPr algn="ctr" defTabSz="321457">
                <a:spcBef>
                  <a:spcPts val="1406"/>
                </a:spcBef>
                <a:buSzPct val="130000"/>
                <a:defRPr/>
              </a:pPr>
              <a:r>
                <a:rPr lang="en-US" sz="1400" i="1" dirty="0">
                  <a:solidFill>
                    <a:srgbClr val="000000"/>
                  </a:solidFill>
                  <a:latin typeface="Helvetica Neue"/>
                  <a:cs typeface="Helvetica Neue"/>
                </a:rPr>
                <a:t>Contours – simple or color-filled</a:t>
              </a:r>
            </a:p>
          </p:txBody>
        </p:sp>
      </p:grpSp>
      <p:grpSp>
        <p:nvGrpSpPr>
          <p:cNvPr id="4" name="Group 3">
            <a:extLst>
              <a:ext uri="{FF2B5EF4-FFF2-40B4-BE49-F238E27FC236}">
                <a16:creationId xmlns:a16="http://schemas.microsoft.com/office/drawing/2014/main" id="{710729DB-AEB5-1B44-90A8-467F2D3ED42E}"/>
              </a:ext>
            </a:extLst>
          </p:cNvPr>
          <p:cNvGrpSpPr/>
          <p:nvPr/>
        </p:nvGrpSpPr>
        <p:grpSpPr>
          <a:xfrm>
            <a:off x="660797" y="3358685"/>
            <a:ext cx="3696891" cy="3000375"/>
            <a:chOff x="660797" y="3703691"/>
            <a:chExt cx="3696891" cy="3000375"/>
          </a:xfrm>
        </p:grpSpPr>
        <p:pic>
          <p:nvPicPr>
            <p:cNvPr id="5325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303" y="3703691"/>
              <a:ext cx="2685604"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ntent Placeholder 2"/>
            <p:cNvSpPr txBox="1">
              <a:spLocks/>
            </p:cNvSpPr>
            <p:nvPr/>
          </p:nvSpPr>
          <p:spPr>
            <a:xfrm>
              <a:off x="660797" y="6221863"/>
              <a:ext cx="3696891" cy="482203"/>
            </a:xfrm>
            <a:prstGeom prst="rect">
              <a:avLst/>
            </a:prstGeom>
          </p:spPr>
          <p:txBody>
            <a:bodyPr lIns="64291" tIns="32146" rIns="64291" bIns="32146"/>
            <a:lstStyle/>
            <a:p>
              <a:pPr algn="ctr" defTabSz="321457">
                <a:spcBef>
                  <a:spcPts val="1406"/>
                </a:spcBef>
                <a:buSzPct val="130000"/>
                <a:defRPr/>
              </a:pPr>
              <a:r>
                <a:rPr lang="en-US" sz="1400" i="1" dirty="0">
                  <a:solidFill>
                    <a:srgbClr val="000000"/>
                  </a:solidFill>
                  <a:latin typeface="Helvetica Neue"/>
                  <a:cs typeface="Helvetica Neue"/>
                </a:rPr>
                <a:t>Vertical cross-sections with specified endpoints</a:t>
              </a:r>
            </a:p>
          </p:txBody>
        </p:sp>
      </p:grpSp>
      <p:grpSp>
        <p:nvGrpSpPr>
          <p:cNvPr id="6" name="Group 5">
            <a:extLst>
              <a:ext uri="{FF2B5EF4-FFF2-40B4-BE49-F238E27FC236}">
                <a16:creationId xmlns:a16="http://schemas.microsoft.com/office/drawing/2014/main" id="{D398F6BF-3E9B-9D49-9B84-40D2674C1211}"/>
              </a:ext>
            </a:extLst>
          </p:cNvPr>
          <p:cNvGrpSpPr/>
          <p:nvPr/>
        </p:nvGrpSpPr>
        <p:grpSpPr>
          <a:xfrm>
            <a:off x="5000625" y="887181"/>
            <a:ext cx="3911203" cy="2754929"/>
            <a:chOff x="5000625" y="923757"/>
            <a:chExt cx="3911203" cy="2754929"/>
          </a:xfrm>
        </p:grpSpPr>
        <p:pic>
          <p:nvPicPr>
            <p:cNvPr id="5325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9025" y="923757"/>
              <a:ext cx="3069287" cy="2433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Content Placeholder 2"/>
            <p:cNvSpPr txBox="1">
              <a:spLocks/>
            </p:cNvSpPr>
            <p:nvPr/>
          </p:nvSpPr>
          <p:spPr>
            <a:xfrm>
              <a:off x="5000625" y="3303639"/>
              <a:ext cx="3911203" cy="375047"/>
            </a:xfrm>
            <a:prstGeom prst="rect">
              <a:avLst/>
            </a:prstGeom>
          </p:spPr>
          <p:txBody>
            <a:bodyPr lIns="64291" tIns="32146" rIns="64291" bIns="32146">
              <a:normAutofit/>
            </a:bodyPr>
            <a:lstStyle/>
            <a:p>
              <a:pPr algn="ctr" defTabSz="321457">
                <a:spcBef>
                  <a:spcPts val="1406"/>
                </a:spcBef>
                <a:buSzPct val="130000"/>
                <a:defRPr/>
              </a:pPr>
              <a:r>
                <a:rPr lang="en-US" sz="1400" i="1" dirty="0">
                  <a:solidFill>
                    <a:srgbClr val="000000"/>
                  </a:solidFill>
                  <a:latin typeface="Helvetica Neue"/>
                  <a:cs typeface="Helvetica Neue"/>
                </a:rPr>
                <a:t>Individual grid cells as a color-filled polygons</a:t>
              </a:r>
            </a:p>
          </p:txBody>
        </p:sp>
      </p:grpSp>
      <p:grpSp>
        <p:nvGrpSpPr>
          <p:cNvPr id="3" name="Group 2">
            <a:extLst>
              <a:ext uri="{FF2B5EF4-FFF2-40B4-BE49-F238E27FC236}">
                <a16:creationId xmlns:a16="http://schemas.microsoft.com/office/drawing/2014/main" id="{45174618-FD74-1A44-8742-C8340580AAAB}"/>
              </a:ext>
            </a:extLst>
          </p:cNvPr>
          <p:cNvGrpSpPr/>
          <p:nvPr/>
        </p:nvGrpSpPr>
        <p:grpSpPr>
          <a:xfrm>
            <a:off x="5000625" y="3560547"/>
            <a:ext cx="3911203" cy="2893219"/>
            <a:chOff x="5000625" y="3757269"/>
            <a:chExt cx="3911203" cy="2893219"/>
          </a:xfrm>
        </p:grpSpPr>
        <p:pic>
          <p:nvPicPr>
            <p:cNvPr id="53254"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3562" y="3757269"/>
              <a:ext cx="2585145"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Content Placeholder 2"/>
            <p:cNvSpPr txBox="1">
              <a:spLocks/>
            </p:cNvSpPr>
            <p:nvPr/>
          </p:nvSpPr>
          <p:spPr>
            <a:xfrm>
              <a:off x="5000625" y="6275441"/>
              <a:ext cx="3911203" cy="375047"/>
            </a:xfrm>
            <a:prstGeom prst="rect">
              <a:avLst/>
            </a:prstGeom>
          </p:spPr>
          <p:txBody>
            <a:bodyPr lIns="64291" tIns="32146" rIns="64291" bIns="32146">
              <a:normAutofit/>
            </a:bodyPr>
            <a:lstStyle/>
            <a:p>
              <a:pPr algn="ctr" defTabSz="321457">
                <a:spcBef>
                  <a:spcPts val="1406"/>
                </a:spcBef>
                <a:buSzPct val="130000"/>
                <a:defRPr/>
              </a:pPr>
              <a:r>
                <a:rPr lang="en-US" sz="1400" i="1" dirty="0" err="1">
                  <a:solidFill>
                    <a:srgbClr val="000000"/>
                  </a:solidFill>
                  <a:latin typeface="Helvetica Neue"/>
                  <a:cs typeface="Helvetica Neue"/>
                </a:rPr>
                <a:t>Voronoi</a:t>
              </a:r>
              <a:r>
                <a:rPr lang="en-US" sz="1400" i="1" dirty="0">
                  <a:solidFill>
                    <a:srgbClr val="000000"/>
                  </a:solidFill>
                  <a:latin typeface="Helvetica Neue"/>
                  <a:cs typeface="Helvetica Neue"/>
                </a:rPr>
                <a:t> mesh against a map background</a:t>
              </a:r>
            </a:p>
          </p:txBody>
        </p:sp>
      </p:grpSp>
      <p:sp>
        <p:nvSpPr>
          <p:cNvPr id="13" name="Rectangle 9"/>
          <p:cNvSpPr>
            <a:spLocks noChangeArrowheads="1"/>
          </p:cNvSpPr>
          <p:nvPr/>
        </p:nvSpPr>
        <p:spPr bwMode="auto">
          <a:xfrm>
            <a:off x="2161009" y="60960"/>
            <a:ext cx="6270425" cy="720274"/>
          </a:xfrm>
          <a:prstGeom prst="rect">
            <a:avLst/>
          </a:prstGeom>
          <a:noFill/>
          <a:ln w="9525">
            <a:noFill/>
            <a:miter lim="800000"/>
            <a:headEnd/>
            <a:tailEnd/>
          </a:ln>
        </p:spPr>
        <p:txBody>
          <a:bodyPr anchor="ctr">
            <a:prstTxWarp prst="textNoShape">
              <a:avLst/>
            </a:prstTxWarp>
          </a:bodyPr>
          <a:lstStyle/>
          <a:p>
            <a:pPr algn="ctr"/>
            <a:r>
              <a:rPr lang="en-US" sz="2400" dirty="0"/>
              <a:t>Example NCL scripts from the MPAS-Atmosphere downloads page</a:t>
            </a:r>
            <a:endParaRPr lang="en-US" sz="2400" i="1" dirty="0"/>
          </a:p>
        </p:txBody>
      </p:sp>
      <p:sp>
        <p:nvSpPr>
          <p:cNvPr id="2" name="Slide Number Placeholder 1"/>
          <p:cNvSpPr>
            <a:spLocks noGrp="1"/>
          </p:cNvSpPr>
          <p:nvPr>
            <p:ph type="sldNum" sz="quarter" idx="12"/>
          </p:nvPr>
        </p:nvSpPr>
        <p:spPr/>
        <p:txBody>
          <a:bodyPr/>
          <a:lstStyle/>
          <a:p>
            <a:fld id="{BB0EDAC5-B36E-A046-9D6B-DEE64979627A}" type="slidenum">
              <a:rPr lang="en-US" smtClean="0"/>
              <a:t>10</a:t>
            </a:fld>
            <a:endParaRPr lang="en-US" dirty="0"/>
          </a:p>
        </p:txBody>
      </p:sp>
    </p:spTree>
    <p:extLst>
      <p:ext uri="{BB962C8B-B14F-4D97-AF65-F5344CB8AC3E}">
        <p14:creationId xmlns:p14="http://schemas.microsoft.com/office/powerpoint/2010/main" val="270283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2161009" y="60960"/>
            <a:ext cx="6270425" cy="720274"/>
          </a:xfrm>
          <a:prstGeom prst="rect">
            <a:avLst/>
          </a:prstGeom>
          <a:noFill/>
          <a:ln w="9525">
            <a:noFill/>
            <a:miter lim="800000"/>
            <a:headEnd/>
            <a:tailEnd/>
          </a:ln>
        </p:spPr>
        <p:txBody>
          <a:bodyPr anchor="ctr">
            <a:prstTxWarp prst="textNoShape">
              <a:avLst/>
            </a:prstTxWarp>
          </a:bodyPr>
          <a:lstStyle/>
          <a:p>
            <a:pPr algn="ctr"/>
            <a:r>
              <a:rPr lang="en-US" sz="2800" dirty="0"/>
              <a:t>Plotting values on cells is also possible</a:t>
            </a:r>
            <a:endParaRPr lang="en-US" sz="2800" i="1" dirty="0"/>
          </a:p>
        </p:txBody>
      </p:sp>
      <p:sp>
        <p:nvSpPr>
          <p:cNvPr id="2" name="Slide Number Placeholder 1"/>
          <p:cNvSpPr>
            <a:spLocks noGrp="1"/>
          </p:cNvSpPr>
          <p:nvPr>
            <p:ph type="sldNum" sz="quarter" idx="12"/>
          </p:nvPr>
        </p:nvSpPr>
        <p:spPr/>
        <p:txBody>
          <a:bodyPr/>
          <a:lstStyle/>
          <a:p>
            <a:fld id="{BB0EDAC5-B36E-A046-9D6B-DEE64979627A}" type="slidenum">
              <a:rPr lang="en-US" smtClean="0"/>
              <a:t>11</a:t>
            </a:fld>
            <a:endParaRPr lang="en-US" dirty="0"/>
          </a:p>
        </p:txBody>
      </p:sp>
      <p:pic>
        <p:nvPicPr>
          <p:cNvPr id="4" name="Picture 3">
            <a:extLst>
              <a:ext uri="{FF2B5EF4-FFF2-40B4-BE49-F238E27FC236}">
                <a16:creationId xmlns:a16="http://schemas.microsoft.com/office/drawing/2014/main" id="{F39B95DE-6CE7-BE42-8BC4-D588B90C13F3}"/>
              </a:ext>
            </a:extLst>
          </p:cNvPr>
          <p:cNvPicPr>
            <a:picLocks noChangeAspect="1"/>
          </p:cNvPicPr>
          <p:nvPr/>
        </p:nvPicPr>
        <p:blipFill>
          <a:blip r:embed="rId2"/>
          <a:stretch>
            <a:fillRect/>
          </a:stretch>
        </p:blipFill>
        <p:spPr>
          <a:xfrm>
            <a:off x="300534" y="954165"/>
            <a:ext cx="4369749" cy="5352757"/>
          </a:xfrm>
          <a:prstGeom prst="rect">
            <a:avLst/>
          </a:prstGeom>
        </p:spPr>
      </p:pic>
      <p:sp>
        <p:nvSpPr>
          <p:cNvPr id="18" name="TextBox 17">
            <a:extLst>
              <a:ext uri="{FF2B5EF4-FFF2-40B4-BE49-F238E27FC236}">
                <a16:creationId xmlns:a16="http://schemas.microsoft.com/office/drawing/2014/main" id="{4502EE23-851A-6647-A7EF-EC1AA59C84C2}"/>
              </a:ext>
            </a:extLst>
          </p:cNvPr>
          <p:cNvSpPr txBox="1"/>
          <p:nvPr/>
        </p:nvSpPr>
        <p:spPr>
          <a:xfrm>
            <a:off x="4867231" y="2648919"/>
            <a:ext cx="4016517" cy="2554545"/>
          </a:xfrm>
          <a:prstGeom prst="rect">
            <a:avLst/>
          </a:prstGeom>
          <a:noFill/>
        </p:spPr>
        <p:txBody>
          <a:bodyPr wrap="square" rtlCol="0">
            <a:spAutoFit/>
          </a:bodyPr>
          <a:lstStyle/>
          <a:p>
            <a:r>
              <a:rPr lang="en-US" sz="2200" dirty="0">
                <a:latin typeface="Helvetica Neue" panose="02000503000000020004" pitchFamily="2" charset="0"/>
                <a:ea typeface="Helvetica Neue" panose="02000503000000020004" pitchFamily="2" charset="0"/>
                <a:cs typeface="Helvetica Neue" panose="02000503000000020004" pitchFamily="2" charset="0"/>
              </a:rPr>
              <a:t>Given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latVertex</a:t>
            </a:r>
            <a:r>
              <a:rPr lang="en-US" sz="2200" dirty="0">
                <a:latin typeface="Helvetica Neue" panose="02000503000000020004" pitchFamily="2" charset="0"/>
                <a:ea typeface="Helvetica Neue" panose="02000503000000020004" pitchFamily="2" charset="0"/>
                <a:cs typeface="Helvetica Neue" panose="02000503000000020004" pitchFamily="2" charset="0"/>
              </a:rPr>
              <a:t>,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lonVertex</a:t>
            </a:r>
            <a:r>
              <a:rPr lang="en-US" sz="2200" dirty="0">
                <a:latin typeface="Helvetica Neue" panose="02000503000000020004" pitchFamily="2" charset="0"/>
                <a:ea typeface="Helvetica Neue" panose="02000503000000020004" pitchFamily="2" charset="0"/>
                <a:cs typeface="Helvetica Neue" panose="02000503000000020004" pitchFamily="2" charset="0"/>
              </a:rPr>
              <a:t>,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verticesOnCell</a:t>
            </a:r>
            <a:r>
              <a:rPr lang="en-US" sz="2200" dirty="0">
                <a:latin typeface="Helvetica Neue" panose="02000503000000020004" pitchFamily="2" charset="0"/>
                <a:ea typeface="Helvetica Neue" panose="02000503000000020004" pitchFamily="2" charset="0"/>
                <a:cs typeface="Helvetica Neue" panose="02000503000000020004" pitchFamily="2" charset="0"/>
              </a:rPr>
              <a:t>, and </a:t>
            </a:r>
            <a:r>
              <a:rPr lang="en-US" sz="2200" i="1" dirty="0" err="1">
                <a:latin typeface="Helvetica Neue" panose="02000503000000020004" pitchFamily="2" charset="0"/>
                <a:ea typeface="Helvetica Neue" panose="02000503000000020004" pitchFamily="2" charset="0"/>
                <a:cs typeface="Helvetica Neue" panose="02000503000000020004" pitchFamily="2" charset="0"/>
              </a:rPr>
              <a:t>nEdgesOnCell</a:t>
            </a:r>
            <a:r>
              <a:rPr lang="en-US" sz="2200" dirty="0">
                <a:latin typeface="Helvetica Neue" panose="02000503000000020004" pitchFamily="2" charset="0"/>
                <a:ea typeface="Helvetica Neue" panose="02000503000000020004" pitchFamily="2" charset="0"/>
                <a:cs typeface="Helvetica Neue" panose="02000503000000020004" pitchFamily="2" charset="0"/>
              </a:rPr>
              <a:t>, we can plot each MPAS Voronoi cell as a color-filled polygon</a:t>
            </a:r>
          </a:p>
          <a:p>
            <a:endParaRPr lang="en-US" sz="10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Overlaying numeric values can be quite helpful in debugging</a:t>
            </a:r>
          </a:p>
        </p:txBody>
      </p:sp>
    </p:spTree>
    <p:extLst>
      <p:ext uri="{BB962C8B-B14F-4D97-AF65-F5344CB8AC3E}">
        <p14:creationId xmlns:p14="http://schemas.microsoft.com/office/powerpoint/2010/main" val="1978053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253219" y="998806"/>
            <a:ext cx="8497876" cy="2307743"/>
          </a:xfrm>
          <a:prstGeom prst="rect">
            <a:avLst/>
          </a:prstGeom>
        </p:spPr>
        <p:txBody>
          <a:bodyPr lIns="64291" tIns="32146" rIns="64291" bIns="32146">
            <a:normAutofit/>
          </a:bodyPr>
          <a:lstStyle/>
          <a:p>
            <a:pPr defTabSz="321457">
              <a:spcBef>
                <a:spcPts val="1406"/>
              </a:spcBef>
              <a:buSzPct val="130000"/>
              <a:defRPr/>
            </a:pPr>
            <a:r>
              <a:rPr lang="en-US" sz="2400" dirty="0">
                <a:solidFill>
                  <a:srgbClr val="000000"/>
                </a:solidFill>
                <a:latin typeface="Helvetica Neue"/>
                <a:cs typeface="Helvetica Neue"/>
              </a:rPr>
              <a:t>In many limited-area models, finding the nearest grid cell to a given (</a:t>
            </a:r>
            <a:r>
              <a:rPr lang="en-US" sz="2400" dirty="0" err="1">
                <a:solidFill>
                  <a:srgbClr val="000000"/>
                </a:solidFill>
                <a:latin typeface="Helvetica Neue"/>
                <a:cs typeface="Helvetica Neue"/>
              </a:rPr>
              <a:t>lat,lon</a:t>
            </a:r>
            <a:r>
              <a:rPr lang="en-US" sz="2400" dirty="0">
                <a:solidFill>
                  <a:srgbClr val="000000"/>
                </a:solidFill>
                <a:latin typeface="Helvetica Neue"/>
                <a:cs typeface="Helvetica Neue"/>
              </a:rPr>
              <a:t>) location is a constant-time operation:</a:t>
            </a:r>
          </a:p>
          <a:p>
            <a:pPr marL="321457" indent="-321457" defTabSz="321457">
              <a:spcBef>
                <a:spcPts val="844"/>
              </a:spcBef>
              <a:buSzPct val="100000"/>
              <a:buFont typeface="+mj-lt"/>
              <a:buAutoNum type="arabicPeriod"/>
              <a:defRPr/>
            </a:pPr>
            <a:r>
              <a:rPr lang="en-US" sz="2000" dirty="0">
                <a:solidFill>
                  <a:srgbClr val="000000"/>
                </a:solidFill>
                <a:latin typeface="Helvetica Neue"/>
                <a:cs typeface="Helvetica Neue"/>
              </a:rPr>
              <a:t>Using the map projection equations for the model grid projection, compute the real-valued (</a:t>
            </a:r>
            <a:r>
              <a:rPr lang="en-US" sz="2000" dirty="0" err="1">
                <a:solidFill>
                  <a:srgbClr val="000000"/>
                </a:solidFill>
                <a:latin typeface="Helvetica Neue"/>
                <a:cs typeface="Helvetica Neue"/>
              </a:rPr>
              <a:t>x,y</a:t>
            </a:r>
            <a:r>
              <a:rPr lang="en-US" sz="2000" dirty="0">
                <a:solidFill>
                  <a:srgbClr val="000000"/>
                </a:solidFill>
                <a:latin typeface="Helvetica Neue"/>
                <a:cs typeface="Helvetica Neue"/>
              </a:rPr>
              <a:t>) coordinates of the (</a:t>
            </a:r>
            <a:r>
              <a:rPr lang="en-US" sz="2000" dirty="0" err="1">
                <a:solidFill>
                  <a:srgbClr val="000000"/>
                </a:solidFill>
                <a:latin typeface="Helvetica Neue"/>
                <a:cs typeface="Helvetica Neue"/>
              </a:rPr>
              <a:t>lat,lon</a:t>
            </a:r>
            <a:r>
              <a:rPr lang="en-US" sz="2000" dirty="0">
                <a:solidFill>
                  <a:srgbClr val="000000"/>
                </a:solidFill>
                <a:latin typeface="Helvetica Neue"/>
                <a:cs typeface="Helvetica Neue"/>
              </a:rPr>
              <a:t>) location</a:t>
            </a:r>
          </a:p>
          <a:p>
            <a:pPr marL="321457" indent="-321457" defTabSz="321457">
              <a:spcBef>
                <a:spcPts val="844"/>
              </a:spcBef>
              <a:buSzPct val="100000"/>
              <a:buFont typeface="+mj-lt"/>
              <a:buAutoNum type="arabicPeriod"/>
              <a:defRPr/>
            </a:pPr>
            <a:r>
              <a:rPr lang="en-US" sz="2000" dirty="0">
                <a:solidFill>
                  <a:srgbClr val="000000"/>
                </a:solidFill>
                <a:latin typeface="Helvetica Neue"/>
                <a:cs typeface="Helvetica Neue"/>
              </a:rPr>
              <a:t>Round the real-valued coordinates to the nearest integer</a:t>
            </a:r>
          </a:p>
        </p:txBody>
      </p:sp>
      <p:sp>
        <p:nvSpPr>
          <p:cNvPr id="4" name="Content Placeholder 2"/>
          <p:cNvSpPr txBox="1">
            <a:spLocks/>
          </p:cNvSpPr>
          <p:nvPr/>
        </p:nvSpPr>
        <p:spPr>
          <a:xfrm>
            <a:off x="253219" y="3107531"/>
            <a:ext cx="8497875" cy="750094"/>
          </a:xfrm>
          <a:prstGeom prst="rect">
            <a:avLst/>
          </a:prstGeom>
        </p:spPr>
        <p:txBody>
          <a:bodyPr lIns="64291" tIns="32146" rIns="64291" bIns="32146">
            <a:normAutofit lnSpcReduction="10000"/>
          </a:bodyPr>
          <a:lstStyle/>
          <a:p>
            <a:pPr defTabSz="321457">
              <a:spcBef>
                <a:spcPts val="1406"/>
              </a:spcBef>
              <a:buSzPct val="130000"/>
              <a:defRPr/>
            </a:pPr>
            <a:r>
              <a:rPr lang="en-US" sz="2400" dirty="0">
                <a:solidFill>
                  <a:srgbClr val="000000"/>
                </a:solidFill>
                <a:latin typeface="Helvetica Neue"/>
                <a:cs typeface="Helvetica Neue"/>
              </a:rPr>
              <a:t>However, in MPAS, </a:t>
            </a:r>
            <a:r>
              <a:rPr lang="en-US" sz="2400" i="1" dirty="0">
                <a:solidFill>
                  <a:srgbClr val="000000"/>
                </a:solidFill>
                <a:latin typeface="Helvetica Neue"/>
                <a:cs typeface="Helvetica Neue"/>
              </a:rPr>
              <a:t>there is no projection</a:t>
            </a:r>
            <a:r>
              <a:rPr lang="en-US" sz="2400" dirty="0">
                <a:solidFill>
                  <a:srgbClr val="000000"/>
                </a:solidFill>
                <a:latin typeface="Helvetica Neue"/>
                <a:cs typeface="Helvetica Neue"/>
              </a:rPr>
              <a:t>, and the horizontal cells may be indexed in any order.</a:t>
            </a:r>
          </a:p>
        </p:txBody>
      </p:sp>
      <p:pic>
        <p:nvPicPr>
          <p:cNvPr id="54276" name="Picture 1" descr="original_order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9156" y="3834903"/>
            <a:ext cx="4393406" cy="2323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253219" y="3958588"/>
            <a:ext cx="4425937" cy="2187505"/>
          </a:xfrm>
          <a:prstGeom prst="rect">
            <a:avLst/>
          </a:prstGeom>
        </p:spPr>
        <p:txBody>
          <a:bodyPr lIns="64291" tIns="32146" rIns="64291" bIns="32146">
            <a:normAutofit/>
          </a:bodyPr>
          <a:lstStyle/>
          <a:p>
            <a:pPr marL="241093" indent="-241093" defTabSz="321457">
              <a:spcBef>
                <a:spcPts val="1406"/>
              </a:spcBef>
              <a:buSzPct val="130000"/>
              <a:buFont typeface="Arial"/>
              <a:buChar char="•"/>
              <a:defRPr/>
            </a:pPr>
            <a:r>
              <a:rPr lang="en-US" sz="2000" dirty="0">
                <a:solidFill>
                  <a:srgbClr val="000000"/>
                </a:solidFill>
                <a:latin typeface="Helvetica Neue"/>
                <a:cs typeface="Helvetica Neue"/>
              </a:rPr>
              <a:t>We could just compute the distance from (</a:t>
            </a:r>
            <a:r>
              <a:rPr lang="en-US" sz="2000" dirty="0" err="1">
                <a:solidFill>
                  <a:srgbClr val="000000"/>
                </a:solidFill>
                <a:latin typeface="Helvetica Neue"/>
                <a:cs typeface="Helvetica Neue"/>
              </a:rPr>
              <a:t>lat,lon</a:t>
            </a:r>
            <a:r>
              <a:rPr lang="en-US" sz="2000" dirty="0">
                <a:solidFill>
                  <a:srgbClr val="000000"/>
                </a:solidFill>
                <a:latin typeface="Helvetica Neue"/>
                <a:cs typeface="Helvetica Neue"/>
              </a:rPr>
              <a:t>) to every cell center in the mesh and choose the nearest cell, or we could do something more efficient...</a:t>
            </a:r>
          </a:p>
        </p:txBody>
      </p:sp>
      <p:sp>
        <p:nvSpPr>
          <p:cNvPr id="7" name="Content Placeholder 2"/>
          <p:cNvSpPr txBox="1">
            <a:spLocks/>
          </p:cNvSpPr>
          <p:nvPr/>
        </p:nvSpPr>
        <p:spPr>
          <a:xfrm>
            <a:off x="1470454" y="5725248"/>
            <a:ext cx="3208702" cy="482203"/>
          </a:xfrm>
          <a:prstGeom prst="rect">
            <a:avLst/>
          </a:prstGeom>
        </p:spPr>
        <p:txBody>
          <a:bodyPr lIns="64291" tIns="32146" rIns="64291" bIns="32146">
            <a:normAutofit/>
          </a:bodyPr>
          <a:lstStyle/>
          <a:p>
            <a:pPr algn="r" defTabSz="321457">
              <a:spcBef>
                <a:spcPts val="1406"/>
              </a:spcBef>
              <a:buSzPct val="130000"/>
              <a:defRPr/>
            </a:pPr>
            <a:r>
              <a:rPr lang="en-US" sz="1300" i="1" dirty="0">
                <a:solidFill>
                  <a:srgbClr val="000000"/>
                </a:solidFill>
                <a:latin typeface="Helvetica Neue"/>
                <a:cs typeface="Helvetica Neue"/>
              </a:rPr>
              <a:t>Right: Cells in the x1.10242 mesh colored according to their global index</a:t>
            </a:r>
          </a:p>
        </p:txBody>
      </p:sp>
      <p:sp>
        <p:nvSpPr>
          <p:cNvPr id="10" name="Rectangle 9"/>
          <p:cNvSpPr>
            <a:spLocks noChangeArrowheads="1"/>
          </p:cNvSpPr>
          <p:nvPr/>
        </p:nvSpPr>
        <p:spPr bwMode="auto">
          <a:xfrm>
            <a:off x="2161008" y="60960"/>
            <a:ext cx="6830943" cy="720274"/>
          </a:xfrm>
          <a:prstGeom prst="rect">
            <a:avLst/>
          </a:prstGeom>
          <a:noFill/>
          <a:ln w="9525">
            <a:noFill/>
            <a:miter lim="800000"/>
            <a:headEnd/>
            <a:tailEnd/>
          </a:ln>
        </p:spPr>
        <p:txBody>
          <a:bodyPr anchor="ctr">
            <a:prstTxWarp prst="textNoShape">
              <a:avLst/>
            </a:prstTxWarp>
          </a:bodyPr>
          <a:lstStyle/>
          <a:p>
            <a:pPr algn="ctr"/>
            <a:r>
              <a:rPr lang="en-US" sz="2400" dirty="0"/>
              <a:t>Making use of the MPAS mesh representation to more efficiently work with MPAS output</a:t>
            </a:r>
            <a:endParaRPr lang="en-US" sz="2400" i="1" dirty="0"/>
          </a:p>
        </p:txBody>
      </p:sp>
      <p:sp>
        <p:nvSpPr>
          <p:cNvPr id="2" name="Slide Number Placeholder 1"/>
          <p:cNvSpPr>
            <a:spLocks noGrp="1"/>
          </p:cNvSpPr>
          <p:nvPr>
            <p:ph type="sldNum" sz="quarter" idx="12"/>
          </p:nvPr>
        </p:nvSpPr>
        <p:spPr/>
        <p:txBody>
          <a:bodyPr/>
          <a:lstStyle/>
          <a:p>
            <a:fld id="{BB0EDAC5-B36E-A046-9D6B-DEE64979627A}" type="slidenum">
              <a:rPr lang="en-US" smtClean="0"/>
              <a:t>12</a:t>
            </a:fld>
            <a:endParaRPr lang="en-US"/>
          </a:p>
        </p:txBody>
      </p:sp>
    </p:spTree>
    <p:custDataLst>
      <p:tags r:id="rId1"/>
    </p:custDataLst>
    <p:extLst>
      <p:ext uri="{BB962C8B-B14F-4D97-AF65-F5344CB8AC3E}">
        <p14:creationId xmlns:p14="http://schemas.microsoft.com/office/powerpoint/2010/main" val="1550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00064" y="3553126"/>
            <a:ext cx="3964124" cy="27290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178595" y="1021387"/>
            <a:ext cx="8572500" cy="1121738"/>
          </a:xfrm>
          <a:prstGeom prst="rect">
            <a:avLst/>
          </a:prstGeom>
        </p:spPr>
        <p:txBody>
          <a:bodyPr lIns="64291" tIns="32146" rIns="64291" bIns="32146">
            <a:normAutofit/>
          </a:bodyPr>
          <a:lstStyle/>
          <a:p>
            <a:pPr defTabSz="321457">
              <a:spcBef>
                <a:spcPts val="1406"/>
              </a:spcBef>
              <a:buSzPct val="130000"/>
              <a:defRPr/>
            </a:pPr>
            <a:r>
              <a:rPr lang="en-US" dirty="0">
                <a:solidFill>
                  <a:srgbClr val="000000"/>
                </a:solidFill>
                <a:latin typeface="Helvetica Neue"/>
                <a:cs typeface="Helvetica Neue"/>
              </a:rPr>
              <a:t>One solution would be to use search trees – perhaps a </a:t>
            </a:r>
            <a:r>
              <a:rPr lang="en-US" i="1" dirty="0" err="1">
                <a:solidFill>
                  <a:srgbClr val="000000"/>
                </a:solidFill>
                <a:latin typeface="Helvetica Neue"/>
                <a:cs typeface="Helvetica Neue"/>
              </a:rPr>
              <a:t>kd</a:t>
            </a:r>
            <a:r>
              <a:rPr lang="en-US" dirty="0">
                <a:solidFill>
                  <a:srgbClr val="000000"/>
                </a:solidFill>
                <a:latin typeface="Helvetica Neue"/>
                <a:cs typeface="Helvetica Neue"/>
              </a:rPr>
              <a:t>-tree – to store the cells in a mesh</a:t>
            </a:r>
          </a:p>
          <a:p>
            <a:pPr marL="241093" indent="-241093" defTabSz="321457">
              <a:spcBef>
                <a:spcPts val="141"/>
              </a:spcBef>
              <a:buSzPct val="130000"/>
              <a:buFont typeface="Arial"/>
              <a:buChar char="•"/>
              <a:defRPr/>
            </a:pPr>
            <a:r>
              <a:rPr lang="en-US" i="1" dirty="0">
                <a:solidFill>
                  <a:srgbClr val="000000"/>
                </a:solidFill>
                <a:latin typeface="Helvetica Neue"/>
                <a:cs typeface="Helvetica Neue"/>
              </a:rPr>
              <a:t>O</a:t>
            </a:r>
            <a:r>
              <a:rPr lang="en-US" dirty="0">
                <a:solidFill>
                  <a:srgbClr val="000000"/>
                </a:solidFill>
                <a:latin typeface="Helvetica Neue"/>
                <a:cs typeface="Helvetica Neue"/>
              </a:rPr>
              <a:t>(</a:t>
            </a:r>
            <a:r>
              <a:rPr lang="en-US" i="1" dirty="0">
                <a:solidFill>
                  <a:srgbClr val="000000"/>
                </a:solidFill>
                <a:latin typeface="Helvetica Neue"/>
                <a:cs typeface="Helvetica Neue"/>
              </a:rPr>
              <a:t>n log n</a:t>
            </a:r>
            <a:r>
              <a:rPr lang="en-US" dirty="0">
                <a:solidFill>
                  <a:srgbClr val="000000"/>
                </a:solidFill>
                <a:latin typeface="Helvetica Neue"/>
                <a:cs typeface="Helvetica Neue"/>
              </a:rPr>
              <a:t>) setup cost; each search takes O(</a:t>
            </a:r>
            <a:r>
              <a:rPr lang="en-US" i="1" dirty="0">
                <a:solidFill>
                  <a:srgbClr val="000000"/>
                </a:solidFill>
                <a:latin typeface="Helvetica Neue"/>
                <a:cs typeface="Helvetica Neue"/>
              </a:rPr>
              <a:t>log n</a:t>
            </a:r>
            <a:r>
              <a:rPr lang="en-US" dirty="0">
                <a:solidFill>
                  <a:srgbClr val="000000"/>
                </a:solidFill>
                <a:latin typeface="Helvetica Neue"/>
                <a:cs typeface="Helvetica Neue"/>
              </a:rPr>
              <a:t>) time, for a mesh with </a:t>
            </a:r>
            <a:r>
              <a:rPr lang="en-US" i="1" dirty="0">
                <a:solidFill>
                  <a:srgbClr val="000000"/>
                </a:solidFill>
                <a:latin typeface="Helvetica Neue"/>
                <a:cs typeface="Helvetica Neue"/>
              </a:rPr>
              <a:t>n</a:t>
            </a:r>
            <a:r>
              <a:rPr lang="en-US" dirty="0">
                <a:solidFill>
                  <a:srgbClr val="000000"/>
                </a:solidFill>
                <a:latin typeface="Helvetica Neue"/>
                <a:cs typeface="Helvetica Neue"/>
              </a:rPr>
              <a:t> cells</a:t>
            </a:r>
          </a:p>
        </p:txBody>
      </p:sp>
      <p:sp>
        <p:nvSpPr>
          <p:cNvPr id="4" name="Content Placeholder 2"/>
          <p:cNvSpPr txBox="1">
            <a:spLocks/>
          </p:cNvSpPr>
          <p:nvPr/>
        </p:nvSpPr>
        <p:spPr>
          <a:xfrm>
            <a:off x="178595" y="2059727"/>
            <a:ext cx="8572500" cy="1690742"/>
          </a:xfrm>
          <a:prstGeom prst="rect">
            <a:avLst/>
          </a:prstGeom>
        </p:spPr>
        <p:txBody>
          <a:bodyPr lIns="64291" tIns="32146" rIns="64291" bIns="32146">
            <a:normAutofit/>
          </a:bodyPr>
          <a:lstStyle/>
          <a:p>
            <a:pPr defTabSz="321457">
              <a:spcBef>
                <a:spcPts val="1406"/>
              </a:spcBef>
              <a:buSzPct val="130000"/>
              <a:defRPr/>
            </a:pPr>
            <a:r>
              <a:rPr lang="en-US" dirty="0">
                <a:solidFill>
                  <a:srgbClr val="000000"/>
                </a:solidFill>
                <a:latin typeface="Helvetica Neue"/>
                <a:cs typeface="Helvetica Neue"/>
              </a:rPr>
              <a:t>Alternatively, we can make use of the grid connectivity arrays </a:t>
            </a:r>
            <a:r>
              <a:rPr lang="en-US" dirty="0" err="1">
                <a:solidFill>
                  <a:srgbClr val="000000"/>
                </a:solidFill>
                <a:latin typeface="Courier New" panose="02070309020205020404" pitchFamily="49" charset="0"/>
                <a:cs typeface="Courier New" panose="02070309020205020404" pitchFamily="49" charset="0"/>
              </a:rPr>
              <a:t>nEdgesOnCell</a:t>
            </a:r>
            <a:r>
              <a:rPr lang="en-US" dirty="0">
                <a:solidFill>
                  <a:srgbClr val="000000"/>
                </a:solidFill>
                <a:latin typeface="Helvetica Neue"/>
                <a:cs typeface="Helvetica Neue"/>
              </a:rPr>
              <a:t> and </a:t>
            </a:r>
            <a:r>
              <a:rPr lang="en-US" dirty="0" err="1">
                <a:solidFill>
                  <a:srgbClr val="000000"/>
                </a:solidFill>
                <a:latin typeface="Courier New" panose="02070309020205020404" pitchFamily="49" charset="0"/>
                <a:cs typeface="Courier New" panose="02070309020205020404" pitchFamily="49" charset="0"/>
              </a:rPr>
              <a:t>cellsOnCell</a:t>
            </a:r>
            <a:r>
              <a:rPr lang="en-US" dirty="0">
                <a:solidFill>
                  <a:srgbClr val="000000"/>
                </a:solidFill>
                <a:latin typeface="Helvetica Neue"/>
                <a:cs typeface="Helvetica Neue"/>
              </a:rPr>
              <a:t> to navigate a path of monotonically decreasing distance to the (</a:t>
            </a:r>
            <a:r>
              <a:rPr lang="en-US" dirty="0" err="1">
                <a:solidFill>
                  <a:srgbClr val="000000"/>
                </a:solidFill>
                <a:latin typeface="Helvetica Neue"/>
                <a:cs typeface="Helvetica Neue"/>
              </a:rPr>
              <a:t>lat,lon</a:t>
            </a:r>
            <a:r>
              <a:rPr lang="en-US" dirty="0">
                <a:solidFill>
                  <a:srgbClr val="000000"/>
                </a:solidFill>
                <a:latin typeface="Helvetica Neue"/>
                <a:cs typeface="Helvetica Neue"/>
              </a:rPr>
              <a:t>) location</a:t>
            </a:r>
          </a:p>
          <a:p>
            <a:pPr marL="241093" indent="-241093" defTabSz="321457">
              <a:spcBef>
                <a:spcPts val="141"/>
              </a:spcBef>
              <a:buSzPct val="130000"/>
              <a:buFont typeface="Arial"/>
              <a:buChar char="•"/>
              <a:defRPr/>
            </a:pPr>
            <a:r>
              <a:rPr lang="en-US" dirty="0">
                <a:solidFill>
                  <a:srgbClr val="000000"/>
                </a:solidFill>
                <a:latin typeface="Helvetica Neue"/>
                <a:cs typeface="Helvetica Neue"/>
              </a:rPr>
              <a:t>No setup cost, </a:t>
            </a:r>
            <a:r>
              <a:rPr lang="en-US" i="1" dirty="0">
                <a:solidFill>
                  <a:srgbClr val="000000"/>
                </a:solidFill>
                <a:latin typeface="Helvetica Neue"/>
                <a:cs typeface="Helvetica Neue"/>
              </a:rPr>
              <a:t>O</a:t>
            </a:r>
            <a:r>
              <a:rPr lang="en-US" dirty="0">
                <a:solidFill>
                  <a:srgbClr val="000000"/>
                </a:solidFill>
                <a:latin typeface="Helvetica Neue"/>
                <a:cs typeface="Helvetica Neue"/>
              </a:rPr>
              <a:t>(n</a:t>
            </a:r>
            <a:r>
              <a:rPr lang="en-US" baseline="30000" dirty="0">
                <a:solidFill>
                  <a:srgbClr val="000000"/>
                </a:solidFill>
                <a:latin typeface="Helvetica Neue"/>
                <a:cs typeface="Helvetica Neue"/>
              </a:rPr>
              <a:t>½</a:t>
            </a:r>
            <a:r>
              <a:rPr lang="en-US" dirty="0">
                <a:solidFill>
                  <a:srgbClr val="000000"/>
                </a:solidFill>
                <a:latin typeface="Helvetica Neue"/>
                <a:cs typeface="Helvetica Neue"/>
              </a:rPr>
              <a:t>) cost per search (depending on mesh geometry...)</a:t>
            </a:r>
          </a:p>
          <a:p>
            <a:pPr marL="241093" indent="-241093" defTabSz="321457">
              <a:spcBef>
                <a:spcPts val="141"/>
              </a:spcBef>
              <a:buSzPct val="130000"/>
              <a:buFont typeface="Arial"/>
              <a:buChar char="•"/>
              <a:defRPr/>
            </a:pPr>
            <a:r>
              <a:rPr lang="en-US" dirty="0">
                <a:solidFill>
                  <a:srgbClr val="000000"/>
                </a:solidFill>
                <a:latin typeface="Helvetica Neue"/>
                <a:cs typeface="Helvetica Neue"/>
              </a:rPr>
              <a:t>For repeated searches of “nearby” locations, almost constant cost!</a:t>
            </a:r>
          </a:p>
        </p:txBody>
      </p:sp>
      <p:sp>
        <p:nvSpPr>
          <p:cNvPr id="9" name="Content Placeholder 2"/>
          <p:cNvSpPr txBox="1">
            <a:spLocks/>
          </p:cNvSpPr>
          <p:nvPr/>
        </p:nvSpPr>
        <p:spPr>
          <a:xfrm>
            <a:off x="553641" y="3577840"/>
            <a:ext cx="5250656" cy="2786063"/>
          </a:xfrm>
          <a:prstGeom prst="rect">
            <a:avLst/>
          </a:prstGeom>
        </p:spPr>
        <p:txBody>
          <a:bodyPr lIns="64291" tIns="32146" rIns="64291" bIns="32146">
            <a:normAutofit/>
          </a:bodyPr>
          <a:lstStyle/>
          <a:p>
            <a:pPr defTabSz="321457">
              <a:buSzPct val="130000"/>
              <a:defRPr/>
            </a:pPr>
            <a:r>
              <a:rPr lang="en-US" sz="1700" dirty="0" err="1">
                <a:solidFill>
                  <a:srgbClr val="1F497D"/>
                </a:solidFill>
                <a:cs typeface="Helvetica Neue"/>
              </a:rPr>
              <a:t>C</a:t>
            </a:r>
            <a:r>
              <a:rPr lang="en-US" sz="1700" baseline="-25000" dirty="0" err="1">
                <a:solidFill>
                  <a:srgbClr val="1F497D"/>
                </a:solidFill>
                <a:cs typeface="Helvetica Neue"/>
              </a:rPr>
              <a:t>nearest</a:t>
            </a:r>
            <a:r>
              <a:rPr lang="en-US" sz="1700" dirty="0">
                <a:solidFill>
                  <a:srgbClr val="1F497D"/>
                </a:solidFill>
                <a:cs typeface="Helvetica Neue"/>
              </a:rPr>
              <a:t> = any starting cell</a:t>
            </a:r>
          </a:p>
          <a:p>
            <a:pPr defTabSz="321457">
              <a:buSzPct val="130000"/>
              <a:defRPr/>
            </a:pPr>
            <a:r>
              <a:rPr lang="en-US" sz="1700" dirty="0" err="1">
                <a:solidFill>
                  <a:schemeClr val="tx2"/>
                </a:solidFill>
                <a:cs typeface="Helvetica Neue"/>
              </a:rPr>
              <a:t>C</a:t>
            </a:r>
            <a:r>
              <a:rPr lang="en-US" sz="1700" baseline="-25000" dirty="0" err="1">
                <a:solidFill>
                  <a:schemeClr val="tx2"/>
                </a:solidFill>
                <a:cs typeface="Helvetica Neue"/>
              </a:rPr>
              <a:t>test</a:t>
            </a:r>
            <a:r>
              <a:rPr lang="en-US" sz="1700" dirty="0">
                <a:solidFill>
                  <a:schemeClr val="tx2"/>
                </a:solidFill>
                <a:cs typeface="Helvetica Neue"/>
              </a:rPr>
              <a:t> = NULL</a:t>
            </a:r>
          </a:p>
          <a:p>
            <a:pPr defTabSz="321457">
              <a:buSzPct val="130000"/>
              <a:defRPr/>
            </a:pPr>
            <a:r>
              <a:rPr lang="en-US" sz="1700" dirty="0">
                <a:solidFill>
                  <a:schemeClr val="tx2"/>
                </a:solidFill>
                <a:cs typeface="Helvetica Neue"/>
              </a:rPr>
              <a:t>do while (</a:t>
            </a:r>
            <a:r>
              <a:rPr lang="en-US" sz="1700" dirty="0" err="1">
                <a:solidFill>
                  <a:schemeClr val="tx2"/>
                </a:solidFill>
                <a:cs typeface="Helvetica Neue"/>
              </a:rPr>
              <a:t>C</a:t>
            </a:r>
            <a:r>
              <a:rPr lang="en-US" sz="1700" baseline="-25000" dirty="0" err="1">
                <a:solidFill>
                  <a:schemeClr val="tx2"/>
                </a:solidFill>
                <a:cs typeface="Helvetica Neue"/>
              </a:rPr>
              <a:t>nearest</a:t>
            </a:r>
            <a:r>
              <a:rPr lang="en-US" sz="1700" dirty="0">
                <a:solidFill>
                  <a:schemeClr val="tx2"/>
                </a:solidFill>
                <a:cs typeface="Helvetica Neue"/>
              </a:rPr>
              <a:t> ≠ </a:t>
            </a:r>
            <a:r>
              <a:rPr lang="en-US" sz="1700" dirty="0" err="1">
                <a:solidFill>
                  <a:schemeClr val="tx2"/>
                </a:solidFill>
                <a:cs typeface="Helvetica Neue"/>
              </a:rPr>
              <a:t>C</a:t>
            </a:r>
            <a:r>
              <a:rPr lang="en-US" sz="1700" baseline="-25000" dirty="0" err="1">
                <a:solidFill>
                  <a:schemeClr val="tx2"/>
                </a:solidFill>
                <a:cs typeface="Helvetica Neue"/>
              </a:rPr>
              <a:t>test</a:t>
            </a:r>
            <a:r>
              <a:rPr lang="en-US" sz="1700" dirty="0">
                <a:solidFill>
                  <a:schemeClr val="tx2"/>
                </a:solidFill>
                <a:cs typeface="Helvetica Neue"/>
              </a:rPr>
              <a:t>)</a:t>
            </a:r>
          </a:p>
          <a:p>
            <a:pPr indent="402938" defTabSz="321457">
              <a:buSzPct val="130000"/>
              <a:defRPr/>
            </a:pPr>
            <a:r>
              <a:rPr lang="en-US" sz="1700" dirty="0" err="1">
                <a:solidFill>
                  <a:schemeClr val="tx2"/>
                </a:solidFill>
                <a:cs typeface="Helvetica Neue"/>
              </a:rPr>
              <a:t>C</a:t>
            </a:r>
            <a:r>
              <a:rPr lang="en-US" sz="1700" baseline="-25000" dirty="0" err="1">
                <a:solidFill>
                  <a:schemeClr val="tx2"/>
                </a:solidFill>
                <a:cs typeface="Helvetica Neue"/>
              </a:rPr>
              <a:t>test</a:t>
            </a:r>
            <a:r>
              <a:rPr lang="en-US" sz="1700" dirty="0">
                <a:solidFill>
                  <a:schemeClr val="tx2"/>
                </a:solidFill>
                <a:cs typeface="Helvetica Neue"/>
              </a:rPr>
              <a:t> = </a:t>
            </a:r>
            <a:r>
              <a:rPr lang="en-US" sz="1700" dirty="0" err="1">
                <a:solidFill>
                  <a:schemeClr val="tx2"/>
                </a:solidFill>
                <a:cs typeface="Helvetica Neue"/>
              </a:rPr>
              <a:t>C</a:t>
            </a:r>
            <a:r>
              <a:rPr lang="en-US" sz="1700" baseline="-25000" dirty="0" err="1">
                <a:solidFill>
                  <a:schemeClr val="tx2"/>
                </a:solidFill>
                <a:cs typeface="Helvetica Neue"/>
              </a:rPr>
              <a:t>nearest</a:t>
            </a:r>
            <a:endParaRPr lang="en-US" sz="1700" baseline="-25000" dirty="0">
              <a:solidFill>
                <a:schemeClr val="tx2"/>
              </a:solidFill>
              <a:cs typeface="Helvetica Neue"/>
            </a:endParaRPr>
          </a:p>
          <a:p>
            <a:pPr indent="402938" defTabSz="321457">
              <a:buSzPct val="130000"/>
              <a:defRPr/>
            </a:pPr>
            <a:r>
              <a:rPr lang="en-US" sz="1700" dirty="0">
                <a:solidFill>
                  <a:schemeClr val="tx2"/>
                </a:solidFill>
                <a:cs typeface="Helvetica Neue"/>
              </a:rPr>
              <a:t>d = distance from </a:t>
            </a:r>
            <a:r>
              <a:rPr lang="en-US" sz="1700" dirty="0" err="1">
                <a:solidFill>
                  <a:schemeClr val="tx2"/>
                </a:solidFill>
                <a:cs typeface="Helvetica Neue"/>
              </a:rPr>
              <a:t>C</a:t>
            </a:r>
            <a:r>
              <a:rPr lang="en-US" sz="1700" baseline="-25000" dirty="0" err="1">
                <a:solidFill>
                  <a:schemeClr val="tx2"/>
                </a:solidFill>
                <a:cs typeface="Helvetica Neue"/>
              </a:rPr>
              <a:t>test</a:t>
            </a:r>
            <a:r>
              <a:rPr lang="en-US" sz="1700" dirty="0">
                <a:solidFill>
                  <a:schemeClr val="tx2"/>
                </a:solidFill>
                <a:cs typeface="Helvetica Neue"/>
              </a:rPr>
              <a:t> to (</a:t>
            </a:r>
            <a:r>
              <a:rPr lang="en-US" sz="1700" dirty="0" err="1">
                <a:solidFill>
                  <a:schemeClr val="tx2"/>
                </a:solidFill>
                <a:cs typeface="Helvetica Neue"/>
              </a:rPr>
              <a:t>lat,lon</a:t>
            </a:r>
            <a:r>
              <a:rPr lang="en-US" sz="1700" dirty="0">
                <a:solidFill>
                  <a:schemeClr val="tx2"/>
                </a:solidFill>
                <a:cs typeface="Helvetica Neue"/>
              </a:rPr>
              <a:t>)</a:t>
            </a:r>
          </a:p>
          <a:p>
            <a:pPr indent="402938" defTabSz="321457">
              <a:buSzPct val="130000"/>
              <a:defRPr/>
            </a:pPr>
            <a:r>
              <a:rPr lang="en-US" sz="1700" dirty="0">
                <a:solidFill>
                  <a:schemeClr val="tx2"/>
                </a:solidFill>
                <a:cs typeface="Helvetica Neue"/>
              </a:rPr>
              <a:t>for </a:t>
            </a:r>
            <a:r>
              <a:rPr lang="en-US" sz="1700" dirty="0" err="1">
                <a:solidFill>
                  <a:schemeClr val="tx2"/>
                </a:solidFill>
                <a:cs typeface="Helvetica Neue"/>
              </a:rPr>
              <a:t>i</a:t>
            </a:r>
            <a:r>
              <a:rPr lang="en-US" sz="1700" dirty="0">
                <a:solidFill>
                  <a:schemeClr val="tx2"/>
                </a:solidFill>
                <a:cs typeface="Helvetica Neue"/>
              </a:rPr>
              <a:t> = 1 to </a:t>
            </a:r>
            <a:r>
              <a:rPr lang="en-US" sz="1700" dirty="0" err="1">
                <a:solidFill>
                  <a:srgbClr val="0000FF"/>
                </a:solidFill>
                <a:cs typeface="Helvetica Neue"/>
              </a:rPr>
              <a:t>nEdgesOnCell</a:t>
            </a:r>
            <a:r>
              <a:rPr lang="en-US" sz="1700" dirty="0">
                <a:solidFill>
                  <a:schemeClr val="tx2"/>
                </a:solidFill>
                <a:cs typeface="Helvetica Neue"/>
              </a:rPr>
              <a:t>(</a:t>
            </a:r>
            <a:r>
              <a:rPr lang="en-US" sz="1700" dirty="0" err="1">
                <a:solidFill>
                  <a:schemeClr val="tx2"/>
                </a:solidFill>
                <a:cs typeface="Helvetica Neue"/>
              </a:rPr>
              <a:t>C</a:t>
            </a:r>
            <a:r>
              <a:rPr lang="en-US" sz="1700" baseline="-25000" dirty="0" err="1">
                <a:solidFill>
                  <a:schemeClr val="tx2"/>
                </a:solidFill>
                <a:cs typeface="Helvetica Neue"/>
              </a:rPr>
              <a:t>test</a:t>
            </a:r>
            <a:r>
              <a:rPr lang="en-US" sz="1700" dirty="0">
                <a:solidFill>
                  <a:schemeClr val="tx2"/>
                </a:solidFill>
                <a:cs typeface="Helvetica Neue"/>
              </a:rPr>
              <a:t>)</a:t>
            </a:r>
          </a:p>
          <a:p>
            <a:pPr indent="806992" defTabSz="321457">
              <a:buSzPct val="130000"/>
              <a:defRPr/>
            </a:pPr>
            <a:r>
              <a:rPr lang="en-US" sz="1700" dirty="0">
                <a:solidFill>
                  <a:schemeClr val="tx2"/>
                </a:solidFill>
                <a:cs typeface="Helvetica Neue"/>
              </a:rPr>
              <a:t>k = </a:t>
            </a:r>
            <a:r>
              <a:rPr lang="en-US" sz="1700" dirty="0" err="1">
                <a:solidFill>
                  <a:srgbClr val="0000FF"/>
                </a:solidFill>
                <a:cs typeface="Helvetica Neue"/>
              </a:rPr>
              <a:t>cellsOnCell</a:t>
            </a:r>
            <a:r>
              <a:rPr lang="en-US" sz="1700" dirty="0">
                <a:solidFill>
                  <a:schemeClr val="tx2"/>
                </a:solidFill>
                <a:cs typeface="Helvetica Neue"/>
              </a:rPr>
              <a:t>(</a:t>
            </a:r>
            <a:r>
              <a:rPr lang="en-US" sz="1700" dirty="0" err="1">
                <a:solidFill>
                  <a:schemeClr val="tx2"/>
                </a:solidFill>
                <a:cs typeface="Helvetica Neue"/>
              </a:rPr>
              <a:t>i</a:t>
            </a:r>
            <a:r>
              <a:rPr lang="en-US" sz="1700" dirty="0">
                <a:solidFill>
                  <a:schemeClr val="tx2"/>
                </a:solidFill>
                <a:cs typeface="Helvetica Neue"/>
              </a:rPr>
              <a:t>, </a:t>
            </a:r>
            <a:r>
              <a:rPr lang="en-US" sz="1700" dirty="0" err="1">
                <a:solidFill>
                  <a:schemeClr val="tx2"/>
                </a:solidFill>
                <a:cs typeface="Helvetica Neue"/>
              </a:rPr>
              <a:t>C</a:t>
            </a:r>
            <a:r>
              <a:rPr lang="en-US" sz="1700" baseline="-25000" dirty="0" err="1">
                <a:solidFill>
                  <a:schemeClr val="tx2"/>
                </a:solidFill>
                <a:cs typeface="Helvetica Neue"/>
              </a:rPr>
              <a:t>test</a:t>
            </a:r>
            <a:r>
              <a:rPr lang="en-US" sz="1700" dirty="0">
                <a:solidFill>
                  <a:schemeClr val="tx2"/>
                </a:solidFill>
                <a:cs typeface="Helvetica Neue"/>
              </a:rPr>
              <a:t>)</a:t>
            </a:r>
            <a:endParaRPr lang="en-US" sz="1700" baseline="-25000" dirty="0">
              <a:solidFill>
                <a:schemeClr val="tx2"/>
              </a:solidFill>
              <a:cs typeface="Helvetica Neue"/>
            </a:endParaRPr>
          </a:p>
          <a:p>
            <a:pPr indent="806992" defTabSz="321457">
              <a:buSzPct val="130000"/>
              <a:defRPr/>
            </a:pPr>
            <a:r>
              <a:rPr lang="en-US" sz="1700" dirty="0">
                <a:solidFill>
                  <a:schemeClr val="tx2"/>
                </a:solidFill>
                <a:cs typeface="Helvetica Neue"/>
              </a:rPr>
              <a:t>d’ = distance from k to (</a:t>
            </a:r>
            <a:r>
              <a:rPr lang="en-US" sz="1700" dirty="0" err="1">
                <a:solidFill>
                  <a:schemeClr val="tx2"/>
                </a:solidFill>
                <a:cs typeface="Helvetica Neue"/>
              </a:rPr>
              <a:t>lat,lon</a:t>
            </a:r>
            <a:r>
              <a:rPr lang="en-US" sz="1700" dirty="0">
                <a:solidFill>
                  <a:schemeClr val="tx2"/>
                </a:solidFill>
                <a:cs typeface="Helvetica Neue"/>
              </a:rPr>
              <a:t>)</a:t>
            </a:r>
          </a:p>
          <a:p>
            <a:pPr indent="806992" defTabSz="321457">
              <a:buSzPct val="130000"/>
              <a:defRPr/>
            </a:pPr>
            <a:r>
              <a:rPr lang="en-US" sz="1700" dirty="0">
                <a:solidFill>
                  <a:schemeClr val="tx2"/>
                </a:solidFill>
                <a:cs typeface="Helvetica Neue"/>
              </a:rPr>
              <a:t>if ( d' &lt; d )   </a:t>
            </a:r>
          </a:p>
          <a:p>
            <a:pPr indent="1209930" defTabSz="321457">
              <a:buSzPct val="130000"/>
              <a:defRPr/>
            </a:pPr>
            <a:r>
              <a:rPr lang="en-US" sz="1700" dirty="0">
                <a:solidFill>
                  <a:schemeClr val="tx2"/>
                </a:solidFill>
                <a:cs typeface="Helvetica Neue"/>
              </a:rPr>
              <a:t>d = d'; </a:t>
            </a:r>
            <a:r>
              <a:rPr lang="en-US" sz="1700" dirty="0" err="1">
                <a:solidFill>
                  <a:schemeClr val="tx2"/>
                </a:solidFill>
                <a:cs typeface="Helvetica Neue"/>
              </a:rPr>
              <a:t>C</a:t>
            </a:r>
            <a:r>
              <a:rPr lang="en-US" sz="1700" baseline="-25000" dirty="0" err="1">
                <a:solidFill>
                  <a:schemeClr val="tx2"/>
                </a:solidFill>
                <a:cs typeface="Helvetica Neue"/>
              </a:rPr>
              <a:t>nearest</a:t>
            </a:r>
            <a:r>
              <a:rPr lang="en-US" sz="1700" dirty="0">
                <a:solidFill>
                  <a:schemeClr val="tx2"/>
                </a:solidFill>
                <a:cs typeface="Helvetica Neue"/>
              </a:rPr>
              <a:t> = k</a:t>
            </a:r>
          </a:p>
        </p:txBody>
      </p:sp>
      <p:pic>
        <p:nvPicPr>
          <p:cNvPr id="55303" name="Picture 1" descr="path_cropp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4350" y="3483549"/>
            <a:ext cx="2408023" cy="2839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Content Placeholder 2"/>
          <p:cNvSpPr txBox="1">
            <a:spLocks/>
          </p:cNvSpPr>
          <p:nvPr/>
        </p:nvSpPr>
        <p:spPr>
          <a:xfrm>
            <a:off x="7112535" y="5215932"/>
            <a:ext cx="1922562" cy="1121738"/>
          </a:xfrm>
          <a:prstGeom prst="rect">
            <a:avLst/>
          </a:prstGeom>
        </p:spPr>
        <p:txBody>
          <a:bodyPr lIns="64291" tIns="32146" rIns="64291" bIns="32146">
            <a:normAutofit/>
          </a:bodyPr>
          <a:lstStyle/>
          <a:p>
            <a:pPr defTabSz="321457">
              <a:spcBef>
                <a:spcPts val="1406"/>
              </a:spcBef>
              <a:buSzPct val="130000"/>
              <a:defRPr/>
            </a:pPr>
            <a:r>
              <a:rPr lang="en-US" sz="1300" i="1" dirty="0">
                <a:solidFill>
                  <a:srgbClr val="000000"/>
                </a:solidFill>
                <a:latin typeface="Helvetica Neue"/>
                <a:cs typeface="Helvetica Neue"/>
              </a:rPr>
              <a:t>Left: Path taken from starting cell (blue) to target location (green circle).</a:t>
            </a:r>
          </a:p>
        </p:txBody>
      </p:sp>
      <p:sp>
        <p:nvSpPr>
          <p:cNvPr id="15" name="Rectangle 9"/>
          <p:cNvSpPr>
            <a:spLocks noChangeArrowheads="1"/>
          </p:cNvSpPr>
          <p:nvPr/>
        </p:nvSpPr>
        <p:spPr bwMode="auto">
          <a:xfrm>
            <a:off x="2161008" y="60960"/>
            <a:ext cx="6830943" cy="720274"/>
          </a:xfrm>
          <a:prstGeom prst="rect">
            <a:avLst/>
          </a:prstGeom>
          <a:noFill/>
          <a:ln w="9525">
            <a:noFill/>
            <a:miter lim="800000"/>
            <a:headEnd/>
            <a:tailEnd/>
          </a:ln>
        </p:spPr>
        <p:txBody>
          <a:bodyPr anchor="ctr">
            <a:prstTxWarp prst="textNoShape">
              <a:avLst/>
            </a:prstTxWarp>
          </a:bodyPr>
          <a:lstStyle/>
          <a:p>
            <a:pPr algn="ctr"/>
            <a:r>
              <a:rPr lang="en-US" sz="2400" dirty="0"/>
              <a:t>Making use of the MPAS mesh representation to more efficiently work with MPAS output</a:t>
            </a:r>
            <a:endParaRPr lang="en-US" sz="2400" i="1" dirty="0"/>
          </a:p>
        </p:txBody>
      </p:sp>
      <p:sp>
        <p:nvSpPr>
          <p:cNvPr id="2" name="Slide Number Placeholder 1"/>
          <p:cNvSpPr>
            <a:spLocks noGrp="1"/>
          </p:cNvSpPr>
          <p:nvPr>
            <p:ph type="sldNum" sz="quarter" idx="12"/>
          </p:nvPr>
        </p:nvSpPr>
        <p:spPr/>
        <p:txBody>
          <a:bodyPr/>
          <a:lstStyle/>
          <a:p>
            <a:fld id="{BB0EDAC5-B36E-A046-9D6B-DEE64979627A}" type="slidenum">
              <a:rPr lang="en-US" smtClean="0"/>
              <a:t>13</a:t>
            </a:fld>
            <a:endParaRPr lang="en-US"/>
          </a:p>
        </p:txBody>
      </p:sp>
    </p:spTree>
    <p:custDataLst>
      <p:tags r:id="rId1"/>
    </p:custDataLst>
    <p:extLst>
      <p:ext uri="{BB962C8B-B14F-4D97-AF65-F5344CB8AC3E}">
        <p14:creationId xmlns:p14="http://schemas.microsoft.com/office/powerpoint/2010/main" val="19322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13176" y="3904216"/>
            <a:ext cx="3546751" cy="428625"/>
          </a:xfrm>
          <a:prstGeom prst="rect">
            <a:avLst/>
          </a:prstGeom>
          <a:solidFill>
            <a:schemeClr val="accent2">
              <a:lumMod val="20000"/>
              <a:lumOff val="80000"/>
            </a:schemeClr>
          </a:solidFill>
          <a:ln w="25400" cap="flat" cmpd="sng" algn="ctr">
            <a:noFill/>
            <a:prstDash val="solid"/>
            <a:round/>
            <a:headEnd type="none" w="med" len="med"/>
            <a:tailEnd type="none" w="med" len="med"/>
          </a:ln>
          <a:effectLst/>
        </p:spPr>
        <p:txBody>
          <a:bodyPr lIns="64291" tIns="32146" rIns="64291" bIns="32146"/>
          <a:lstStyle/>
          <a:p>
            <a:pPr>
              <a:defRPr/>
            </a:pPr>
            <a:endParaRPr lang="en-US">
              <a:ea typeface="ヒラギノ角ゴ ProN W3" charset="-128"/>
              <a:cs typeface="ヒラギノ角ゴ ProN W3" charset="-128"/>
            </a:endParaRPr>
          </a:p>
        </p:txBody>
      </p:sp>
      <p:sp>
        <p:nvSpPr>
          <p:cNvPr id="6" name="Content Placeholder 2"/>
          <p:cNvSpPr txBox="1">
            <a:spLocks/>
          </p:cNvSpPr>
          <p:nvPr/>
        </p:nvSpPr>
        <p:spPr>
          <a:xfrm>
            <a:off x="360169" y="936327"/>
            <a:ext cx="8390926" cy="1355939"/>
          </a:xfrm>
          <a:prstGeom prst="rect">
            <a:avLst/>
          </a:prstGeom>
        </p:spPr>
        <p:txBody>
          <a:bodyPr lIns="64291" tIns="32146" rIns="64291" bIns="32146">
            <a:normAutofit/>
          </a:bodyPr>
          <a:lstStyle/>
          <a:p>
            <a:pPr defTabSz="321457">
              <a:spcAft>
                <a:spcPts val="600"/>
              </a:spcAft>
              <a:buSzPct val="130000"/>
              <a:defRPr/>
            </a:pPr>
            <a:r>
              <a:rPr lang="en-US" b="1" u="sng" dirty="0">
                <a:solidFill>
                  <a:srgbClr val="000000"/>
                </a:solidFill>
                <a:latin typeface="Helvetica Neue"/>
                <a:cs typeface="Helvetica Neue"/>
              </a:rPr>
              <a:t>Problem</a:t>
            </a:r>
            <a:r>
              <a:rPr lang="en-US" dirty="0">
                <a:solidFill>
                  <a:srgbClr val="000000"/>
                </a:solidFill>
                <a:latin typeface="Helvetica Neue"/>
                <a:cs typeface="Helvetica Neue"/>
              </a:rPr>
              <a:t>: Scan all cells within a specified radius of a given (</a:t>
            </a:r>
            <a:r>
              <a:rPr lang="en-US" dirty="0" err="1">
                <a:solidFill>
                  <a:srgbClr val="000000"/>
                </a:solidFill>
                <a:latin typeface="Helvetica Neue"/>
                <a:cs typeface="Helvetica Neue"/>
              </a:rPr>
              <a:t>lat,lon</a:t>
            </a:r>
            <a:r>
              <a:rPr lang="en-US" dirty="0">
                <a:solidFill>
                  <a:srgbClr val="000000"/>
                </a:solidFill>
                <a:latin typeface="Helvetica Neue"/>
                <a:cs typeface="Helvetica Neue"/>
              </a:rPr>
              <a:t>) location</a:t>
            </a:r>
          </a:p>
          <a:p>
            <a:pPr defTabSz="321457">
              <a:spcAft>
                <a:spcPts val="600"/>
              </a:spcAft>
              <a:buSzPct val="130000"/>
              <a:defRPr/>
            </a:pPr>
            <a:r>
              <a:rPr lang="en-US" b="1" u="sng" dirty="0">
                <a:solidFill>
                  <a:srgbClr val="000000"/>
                </a:solidFill>
                <a:latin typeface="Helvetica Neue"/>
                <a:cs typeface="Helvetica Neue"/>
              </a:rPr>
              <a:t>Option 1</a:t>
            </a:r>
            <a:r>
              <a:rPr lang="en-US" dirty="0">
                <a:solidFill>
                  <a:srgbClr val="000000"/>
                </a:solidFill>
                <a:latin typeface="Helvetica Neue"/>
                <a:cs typeface="Helvetica Neue"/>
              </a:rPr>
              <a:t>: We could check all cells in the mesh (very inefficient!)</a:t>
            </a:r>
          </a:p>
          <a:p>
            <a:pPr defTabSz="321457">
              <a:spcAft>
                <a:spcPts val="600"/>
              </a:spcAft>
              <a:buSzPct val="130000"/>
              <a:defRPr/>
            </a:pPr>
            <a:r>
              <a:rPr lang="en-US" b="1" u="sng" dirty="0">
                <a:solidFill>
                  <a:srgbClr val="000000"/>
                </a:solidFill>
                <a:latin typeface="Helvetica Neue"/>
                <a:cs typeface="Helvetica Neue"/>
              </a:rPr>
              <a:t>Option 2</a:t>
            </a:r>
            <a:r>
              <a:rPr lang="en-US" dirty="0">
                <a:solidFill>
                  <a:srgbClr val="000000"/>
                </a:solidFill>
                <a:latin typeface="Helvetica Neue"/>
                <a:cs typeface="Helvetica Neue"/>
              </a:rPr>
              <a:t>: We could make use of the connectivity arrays (efficient!)</a:t>
            </a:r>
            <a:endParaRPr lang="en-US" sz="1600" dirty="0">
              <a:solidFill>
                <a:srgbClr val="000000"/>
              </a:solidFill>
              <a:latin typeface="Helvetica Neue"/>
              <a:cs typeface="Helvetica Neue"/>
            </a:endParaRPr>
          </a:p>
        </p:txBody>
      </p:sp>
      <p:sp>
        <p:nvSpPr>
          <p:cNvPr id="7" name="Content Placeholder 2"/>
          <p:cNvSpPr txBox="1">
            <a:spLocks/>
          </p:cNvSpPr>
          <p:nvPr/>
        </p:nvSpPr>
        <p:spPr>
          <a:xfrm>
            <a:off x="446484" y="2371556"/>
            <a:ext cx="5357813" cy="3750469"/>
          </a:xfrm>
          <a:prstGeom prst="rect">
            <a:avLst/>
          </a:prstGeom>
        </p:spPr>
        <p:txBody>
          <a:bodyPr lIns="64291" tIns="32146" rIns="64291" bIns="32146">
            <a:normAutofit/>
          </a:bodyPr>
          <a:lstStyle/>
          <a:p>
            <a:pPr defTabSz="321457">
              <a:buSzPct val="130000"/>
              <a:defRPr/>
            </a:pPr>
            <a:r>
              <a:rPr lang="en-US" sz="1700" dirty="0">
                <a:solidFill>
                  <a:schemeClr val="tx2"/>
                </a:solidFill>
                <a:cs typeface="Helvetica Neue"/>
              </a:rPr>
              <a:t>C = origin of the search</a:t>
            </a:r>
          </a:p>
          <a:p>
            <a:pPr defTabSz="321457">
              <a:buSzPct val="130000"/>
              <a:defRPr/>
            </a:pPr>
            <a:r>
              <a:rPr lang="en-US" sz="1700" dirty="0">
                <a:solidFill>
                  <a:schemeClr val="tx2"/>
                </a:solidFill>
                <a:cs typeface="Helvetica Neue"/>
              </a:rPr>
              <a:t>mark C as visited</a:t>
            </a:r>
          </a:p>
          <a:p>
            <a:pPr defTabSz="321457">
              <a:buSzPct val="130000"/>
              <a:defRPr/>
            </a:pPr>
            <a:r>
              <a:rPr lang="en-US" sz="1700" dirty="0">
                <a:solidFill>
                  <a:schemeClr val="tx2"/>
                </a:solidFill>
                <a:cs typeface="Helvetica Neue"/>
              </a:rPr>
              <a:t>insert C into the queue</a:t>
            </a:r>
          </a:p>
          <a:p>
            <a:pPr defTabSz="321457">
              <a:buSzPct val="130000"/>
              <a:defRPr/>
            </a:pPr>
            <a:r>
              <a:rPr lang="en-US" sz="1700" dirty="0">
                <a:solidFill>
                  <a:schemeClr val="tx2"/>
                </a:solidFill>
                <a:cs typeface="Helvetica Neue"/>
              </a:rPr>
              <a:t>do while (queue not empty)</a:t>
            </a:r>
          </a:p>
          <a:p>
            <a:pPr indent="402938" defTabSz="321457">
              <a:buSzPct val="130000"/>
              <a:defRPr/>
            </a:pPr>
            <a:r>
              <a:rPr lang="en-US" sz="1700" dirty="0">
                <a:solidFill>
                  <a:schemeClr val="tx2"/>
                </a:solidFill>
                <a:cs typeface="Helvetica Neue"/>
              </a:rPr>
              <a:t>C = next cell from the queue</a:t>
            </a:r>
          </a:p>
          <a:p>
            <a:pPr indent="402938" defTabSz="321457">
              <a:buSzPct val="130000"/>
              <a:defRPr/>
            </a:pPr>
            <a:endParaRPr lang="en-US" sz="1700" dirty="0">
              <a:solidFill>
                <a:schemeClr val="tx2"/>
              </a:solidFill>
              <a:cs typeface="Helvetica Neue"/>
            </a:endParaRPr>
          </a:p>
          <a:p>
            <a:pPr indent="402938" defTabSz="321457">
              <a:buSzPct val="130000"/>
              <a:defRPr/>
            </a:pPr>
            <a:r>
              <a:rPr lang="en-US" sz="1700" dirty="0">
                <a:solidFill>
                  <a:schemeClr val="tx2"/>
                </a:solidFill>
                <a:cs typeface="Helvetica Neue"/>
              </a:rPr>
              <a:t>C is within search radius, so process C</a:t>
            </a:r>
          </a:p>
          <a:p>
            <a:pPr indent="402938" defTabSz="321457">
              <a:buSzPct val="130000"/>
              <a:defRPr/>
            </a:pPr>
            <a:endParaRPr lang="en-US" sz="1700" dirty="0">
              <a:solidFill>
                <a:schemeClr val="tx2"/>
              </a:solidFill>
              <a:cs typeface="Helvetica Neue"/>
            </a:endParaRPr>
          </a:p>
          <a:p>
            <a:pPr indent="402938" defTabSz="321457">
              <a:buSzPct val="130000"/>
              <a:defRPr/>
            </a:pPr>
            <a:r>
              <a:rPr lang="en-US" sz="1700" dirty="0">
                <a:solidFill>
                  <a:schemeClr val="tx2"/>
                </a:solidFill>
                <a:cs typeface="Helvetica Neue"/>
              </a:rPr>
              <a:t>for </a:t>
            </a:r>
            <a:r>
              <a:rPr lang="en-US" sz="1700" dirty="0" err="1">
                <a:solidFill>
                  <a:schemeClr val="tx2"/>
                </a:solidFill>
                <a:cs typeface="Helvetica Neue"/>
              </a:rPr>
              <a:t>i</a:t>
            </a:r>
            <a:r>
              <a:rPr lang="en-US" sz="1700" dirty="0">
                <a:solidFill>
                  <a:schemeClr val="tx2"/>
                </a:solidFill>
                <a:cs typeface="Helvetica Neue"/>
              </a:rPr>
              <a:t> = 1 to </a:t>
            </a:r>
            <a:r>
              <a:rPr lang="en-US" sz="1700" dirty="0" err="1">
                <a:solidFill>
                  <a:srgbClr val="0000FF"/>
                </a:solidFill>
                <a:cs typeface="Helvetica Neue"/>
              </a:rPr>
              <a:t>nEdgesOnCell</a:t>
            </a:r>
            <a:r>
              <a:rPr lang="en-US" sz="1700" dirty="0">
                <a:solidFill>
                  <a:schemeClr val="tx2"/>
                </a:solidFill>
                <a:cs typeface="Helvetica Neue"/>
              </a:rPr>
              <a:t>(C)</a:t>
            </a:r>
          </a:p>
          <a:p>
            <a:pPr indent="806992" defTabSz="321457">
              <a:buSzPct val="130000"/>
              <a:defRPr/>
            </a:pPr>
            <a:r>
              <a:rPr lang="en-US" sz="1700" dirty="0">
                <a:solidFill>
                  <a:schemeClr val="tx2"/>
                </a:solidFill>
                <a:cs typeface="Helvetica Neue"/>
              </a:rPr>
              <a:t>k = </a:t>
            </a:r>
            <a:r>
              <a:rPr lang="en-US" sz="1700" dirty="0" err="1">
                <a:solidFill>
                  <a:srgbClr val="0000FF"/>
                </a:solidFill>
                <a:cs typeface="Helvetica Neue"/>
              </a:rPr>
              <a:t>cellsOnCell</a:t>
            </a:r>
            <a:r>
              <a:rPr lang="en-US" sz="1700" dirty="0">
                <a:solidFill>
                  <a:schemeClr val="tx2"/>
                </a:solidFill>
                <a:cs typeface="Helvetica Neue"/>
              </a:rPr>
              <a:t>(</a:t>
            </a:r>
            <a:r>
              <a:rPr lang="en-US" sz="1700" dirty="0" err="1">
                <a:solidFill>
                  <a:schemeClr val="tx2"/>
                </a:solidFill>
                <a:cs typeface="Helvetica Neue"/>
              </a:rPr>
              <a:t>i,C</a:t>
            </a:r>
            <a:r>
              <a:rPr lang="en-US" sz="1700" dirty="0">
                <a:solidFill>
                  <a:schemeClr val="tx2"/>
                </a:solidFill>
                <a:cs typeface="Helvetica Neue"/>
              </a:rPr>
              <a:t>)</a:t>
            </a:r>
          </a:p>
          <a:p>
            <a:pPr indent="806992" defTabSz="321457">
              <a:buSzPct val="130000"/>
              <a:defRPr/>
            </a:pPr>
            <a:r>
              <a:rPr lang="en-US" sz="1700" dirty="0">
                <a:solidFill>
                  <a:schemeClr val="tx2"/>
                </a:solidFill>
                <a:cs typeface="Helvetica Neue"/>
              </a:rPr>
              <a:t>if ( k not already considered )</a:t>
            </a:r>
          </a:p>
          <a:p>
            <a:pPr indent="1209930" defTabSz="321457">
              <a:buSzPct val="130000"/>
              <a:defRPr/>
            </a:pPr>
            <a:r>
              <a:rPr lang="en-US" sz="1700" dirty="0">
                <a:solidFill>
                  <a:schemeClr val="tx2"/>
                </a:solidFill>
                <a:cs typeface="Helvetica Neue"/>
              </a:rPr>
              <a:t>mark k as considered</a:t>
            </a:r>
          </a:p>
          <a:p>
            <a:pPr indent="1209930" defTabSz="321457">
              <a:buSzPct val="130000"/>
              <a:defRPr/>
            </a:pPr>
            <a:r>
              <a:rPr lang="en-US" sz="1700" dirty="0">
                <a:solidFill>
                  <a:schemeClr val="tx2"/>
                </a:solidFill>
                <a:cs typeface="Helvetica Neue"/>
              </a:rPr>
              <a:t>if (k within search radius)</a:t>
            </a:r>
          </a:p>
          <a:p>
            <a:pPr indent="1603938" defTabSz="321457">
              <a:buSzPct val="130000"/>
              <a:defRPr/>
            </a:pPr>
            <a:r>
              <a:rPr lang="en-US" sz="1700" dirty="0">
                <a:solidFill>
                  <a:schemeClr val="tx2"/>
                </a:solidFill>
                <a:cs typeface="Helvetica Neue"/>
              </a:rPr>
              <a:t>insert k into the queue</a:t>
            </a:r>
          </a:p>
        </p:txBody>
      </p:sp>
      <p:pic>
        <p:nvPicPr>
          <p:cNvPr id="56326" name="Picture 2" descr="radius_cropp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1207" y="2180555"/>
            <a:ext cx="3350621" cy="3083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2"/>
          <p:cNvSpPr txBox="1">
            <a:spLocks/>
          </p:cNvSpPr>
          <p:nvPr/>
        </p:nvSpPr>
        <p:spPr>
          <a:xfrm>
            <a:off x="5561207" y="5268602"/>
            <a:ext cx="3457777" cy="1125141"/>
          </a:xfrm>
          <a:prstGeom prst="rect">
            <a:avLst/>
          </a:prstGeom>
        </p:spPr>
        <p:txBody>
          <a:bodyPr lIns="64291" tIns="32146" rIns="64291" bIns="32146">
            <a:normAutofit/>
          </a:bodyPr>
          <a:lstStyle/>
          <a:p>
            <a:pPr defTabSz="321457">
              <a:spcBef>
                <a:spcPts val="1406"/>
              </a:spcBef>
              <a:buSzPct val="130000"/>
              <a:defRPr/>
            </a:pPr>
            <a:r>
              <a:rPr lang="en-US" sz="1300" i="1" dirty="0">
                <a:solidFill>
                  <a:srgbClr val="000000"/>
                </a:solidFill>
                <a:latin typeface="Helvetica Neue"/>
                <a:cs typeface="Helvetica Neue"/>
              </a:rPr>
              <a:t>Above: Cells shaded according to the order in </a:t>
            </a:r>
            <a:r>
              <a:rPr lang="en-US" sz="1300" dirty="0">
                <a:solidFill>
                  <a:srgbClr val="000000"/>
                </a:solidFill>
                <a:latin typeface="Helvetica Neue"/>
                <a:cs typeface="Helvetica Neue"/>
              </a:rPr>
              <a:t>which</a:t>
            </a:r>
            <a:r>
              <a:rPr lang="en-US" sz="1300" i="1" dirty="0">
                <a:solidFill>
                  <a:srgbClr val="000000"/>
                </a:solidFill>
                <a:latin typeface="Helvetica Neue"/>
                <a:cs typeface="Helvetica Neue"/>
              </a:rPr>
              <a:t> they were visited by a 750-km radius search; dots indicate cells that were considered but found to be at a radius &gt;750 km.</a:t>
            </a:r>
          </a:p>
        </p:txBody>
      </p:sp>
      <p:sp>
        <p:nvSpPr>
          <p:cNvPr id="12" name="Rectangle 11"/>
          <p:cNvSpPr/>
          <p:nvPr/>
        </p:nvSpPr>
        <p:spPr>
          <a:xfrm>
            <a:off x="360168" y="2289207"/>
            <a:ext cx="4966526" cy="38638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BB0EDAC5-B36E-A046-9D6B-DEE64979627A}" type="slidenum">
              <a:rPr lang="en-US" smtClean="0"/>
              <a:t>14</a:t>
            </a:fld>
            <a:endParaRPr lang="en-US"/>
          </a:p>
        </p:txBody>
      </p:sp>
      <p:sp>
        <p:nvSpPr>
          <p:cNvPr id="11" name="Rectangle 9">
            <a:extLst>
              <a:ext uri="{FF2B5EF4-FFF2-40B4-BE49-F238E27FC236}">
                <a16:creationId xmlns:a16="http://schemas.microsoft.com/office/drawing/2014/main" id="{7906C7C4-F934-714A-9F4C-D3B0EDF35CD9}"/>
              </a:ext>
            </a:extLst>
          </p:cNvPr>
          <p:cNvSpPr>
            <a:spLocks noChangeArrowheads="1"/>
          </p:cNvSpPr>
          <p:nvPr/>
        </p:nvSpPr>
        <p:spPr bwMode="auto">
          <a:xfrm>
            <a:off x="2161008" y="60960"/>
            <a:ext cx="6830943" cy="720274"/>
          </a:xfrm>
          <a:prstGeom prst="rect">
            <a:avLst/>
          </a:prstGeom>
          <a:noFill/>
          <a:ln w="9525">
            <a:noFill/>
            <a:miter lim="800000"/>
            <a:headEnd/>
            <a:tailEnd/>
          </a:ln>
        </p:spPr>
        <p:txBody>
          <a:bodyPr anchor="ctr">
            <a:prstTxWarp prst="textNoShape">
              <a:avLst/>
            </a:prstTxWarp>
          </a:bodyPr>
          <a:lstStyle/>
          <a:p>
            <a:pPr algn="ctr"/>
            <a:r>
              <a:rPr lang="en-US" sz="2400" dirty="0"/>
              <a:t>Making use of the MPAS mesh representation to more efficiently work with MPAS output</a:t>
            </a:r>
            <a:endParaRPr lang="en-US" sz="2400" i="1" dirty="0"/>
          </a:p>
        </p:txBody>
      </p:sp>
    </p:spTree>
    <p:custDataLst>
      <p:tags r:id="rId1"/>
    </p:custDataLst>
    <p:extLst>
      <p:ext uri="{BB962C8B-B14F-4D97-AF65-F5344CB8AC3E}">
        <p14:creationId xmlns:p14="http://schemas.microsoft.com/office/powerpoint/2010/main" val="342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0"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4h_precip.png"/>
          <p:cNvPicPr>
            <a:picLocks noChangeAspect="1"/>
          </p:cNvPicPr>
          <p:nvPr/>
        </p:nvPicPr>
        <p:blipFill rotWithShape="1">
          <a:blip r:embed="rId2">
            <a:extLst>
              <a:ext uri="{28A0092B-C50C-407E-A947-70E740481C1C}">
                <a14:useLocalDpi xmlns:a14="http://schemas.microsoft.com/office/drawing/2010/main" val="0"/>
              </a:ext>
            </a:extLst>
          </a:blip>
          <a:srcRect b="7514"/>
          <a:stretch/>
        </p:blipFill>
        <p:spPr>
          <a:xfrm>
            <a:off x="4149093" y="1517998"/>
            <a:ext cx="4975519" cy="3433427"/>
          </a:xfrm>
          <a:prstGeom prst="rect">
            <a:avLst/>
          </a:prstGeom>
        </p:spPr>
      </p:pic>
      <p:sp>
        <p:nvSpPr>
          <p:cNvPr id="6" name="Content Placeholder 2"/>
          <p:cNvSpPr txBox="1">
            <a:spLocks/>
          </p:cNvSpPr>
          <p:nvPr/>
        </p:nvSpPr>
        <p:spPr>
          <a:xfrm>
            <a:off x="277097" y="1054595"/>
            <a:ext cx="8251031" cy="634246"/>
          </a:xfrm>
          <a:prstGeom prst="rect">
            <a:avLst/>
          </a:prstGeom>
        </p:spPr>
        <p:txBody>
          <a:bodyPr lIns="64291" tIns="32146" rIns="64291" bIns="32146">
            <a:normAutofit lnSpcReduction="10000"/>
          </a:bodyPr>
          <a:lstStyle/>
          <a:p>
            <a:pPr defTabSz="321457">
              <a:spcBef>
                <a:spcPts val="1406"/>
              </a:spcBef>
              <a:buSzPct val="130000"/>
              <a:defRPr/>
            </a:pPr>
            <a:r>
              <a:rPr lang="en-US" sz="2000" dirty="0">
                <a:solidFill>
                  <a:srgbClr val="000000"/>
                </a:solidFill>
                <a:latin typeface="Helvetica Neue"/>
                <a:cs typeface="Helvetica Neue"/>
              </a:rPr>
              <a:t>Consider the computation of the daily mean precipitation rate on a variable-resolution MPAS mesh:</a:t>
            </a:r>
          </a:p>
        </p:txBody>
      </p:sp>
      <p:sp>
        <p:nvSpPr>
          <p:cNvPr id="13" name="Rectangle 9"/>
          <p:cNvSpPr>
            <a:spLocks noChangeArrowheads="1"/>
          </p:cNvSpPr>
          <p:nvPr/>
        </p:nvSpPr>
        <p:spPr bwMode="auto">
          <a:xfrm>
            <a:off x="2161009" y="60960"/>
            <a:ext cx="6418308" cy="720274"/>
          </a:xfrm>
          <a:prstGeom prst="rect">
            <a:avLst/>
          </a:prstGeom>
          <a:noFill/>
          <a:ln w="9525">
            <a:noFill/>
            <a:miter lim="800000"/>
            <a:headEnd/>
            <a:tailEnd/>
          </a:ln>
        </p:spPr>
        <p:txBody>
          <a:bodyPr anchor="ctr">
            <a:prstTxWarp prst="textNoShape">
              <a:avLst/>
            </a:prstTxWarp>
          </a:bodyPr>
          <a:lstStyle/>
          <a:p>
            <a:pPr algn="ctr"/>
            <a:r>
              <a:rPr lang="en-US" sz="2400" dirty="0"/>
              <a:t>Important considerations for post-processing on variable-resolution meshes</a:t>
            </a:r>
            <a:endParaRPr lang="en-US" sz="2400" i="1" dirty="0"/>
          </a:p>
        </p:txBody>
      </p:sp>
      <p:sp>
        <p:nvSpPr>
          <p:cNvPr id="2" name="Slide Number Placeholder 1"/>
          <p:cNvSpPr>
            <a:spLocks noGrp="1"/>
          </p:cNvSpPr>
          <p:nvPr>
            <p:ph type="sldNum" sz="quarter" idx="12"/>
          </p:nvPr>
        </p:nvSpPr>
        <p:spPr/>
        <p:txBody>
          <a:bodyPr/>
          <a:lstStyle/>
          <a:p>
            <a:fld id="{BB0EDAC5-B36E-A046-9D6B-DEE64979627A}" type="slidenum">
              <a:rPr lang="en-US" smtClean="0"/>
              <a:t>15</a:t>
            </a:fld>
            <a:endParaRPr lang="en-US"/>
          </a:p>
        </p:txBody>
      </p:sp>
      <p:pic>
        <p:nvPicPr>
          <p:cNvPr id="3" name="Picture 2"/>
          <p:cNvPicPr>
            <a:picLocks noChangeAspect="1"/>
          </p:cNvPicPr>
          <p:nvPr/>
        </p:nvPicPr>
        <p:blipFill>
          <a:blip r:embed="rId3"/>
          <a:stretch>
            <a:fillRect/>
          </a:stretch>
        </p:blipFill>
        <p:spPr>
          <a:xfrm>
            <a:off x="667521" y="1977779"/>
            <a:ext cx="3018485" cy="2815185"/>
          </a:xfrm>
          <a:prstGeom prst="rect">
            <a:avLst/>
          </a:prstGeom>
        </p:spPr>
      </p:pic>
      <p:sp>
        <p:nvSpPr>
          <p:cNvPr id="4" name="TextBox 3"/>
          <p:cNvSpPr txBox="1"/>
          <p:nvPr/>
        </p:nvSpPr>
        <p:spPr>
          <a:xfrm>
            <a:off x="319906" y="4944450"/>
            <a:ext cx="3572350" cy="523220"/>
          </a:xfrm>
          <a:prstGeom prst="rect">
            <a:avLst/>
          </a:prstGeom>
          <a:noFill/>
        </p:spPr>
        <p:txBody>
          <a:bodyPr wrap="none" rtlCol="0">
            <a:spAutoFit/>
          </a:bodyPr>
          <a:lstStyle/>
          <a:p>
            <a:r>
              <a:rPr lang="en-US" sz="1400" i="1" dirty="0"/>
              <a:t>Above: An MPAS 60-15 km variable-resolution</a:t>
            </a:r>
          </a:p>
          <a:p>
            <a:r>
              <a:rPr lang="en-US" sz="1400" i="1" dirty="0"/>
              <a:t>mesh with refinement over North America</a:t>
            </a:r>
          </a:p>
        </p:txBody>
      </p:sp>
      <p:sp>
        <p:nvSpPr>
          <p:cNvPr id="9" name="TextBox 8"/>
          <p:cNvSpPr txBox="1"/>
          <p:nvPr/>
        </p:nvSpPr>
        <p:spPr>
          <a:xfrm>
            <a:off x="4844361" y="4951425"/>
            <a:ext cx="4132411" cy="738664"/>
          </a:xfrm>
          <a:prstGeom prst="rect">
            <a:avLst/>
          </a:prstGeom>
          <a:noFill/>
        </p:spPr>
        <p:txBody>
          <a:bodyPr wrap="square" rtlCol="0">
            <a:spAutoFit/>
          </a:bodyPr>
          <a:lstStyle/>
          <a:p>
            <a:r>
              <a:rPr lang="en-US" sz="1400" i="1" dirty="0"/>
              <a:t>Above: The accumulated total precipitation between 2016-10-14 00 UTC and 2016-10-15 00 UTC on from MPAS with the ‘</a:t>
            </a:r>
            <a:r>
              <a:rPr lang="en-US" sz="1400" i="1" dirty="0" err="1"/>
              <a:t>mesoscale_reference</a:t>
            </a:r>
            <a:r>
              <a:rPr lang="en-US" sz="1400" i="1" dirty="0"/>
              <a:t>’ physics suite.</a:t>
            </a:r>
          </a:p>
        </p:txBody>
      </p:sp>
      <p:sp>
        <p:nvSpPr>
          <p:cNvPr id="10" name="Content Placeholder 2"/>
          <p:cNvSpPr txBox="1">
            <a:spLocks/>
          </p:cNvSpPr>
          <p:nvPr/>
        </p:nvSpPr>
        <p:spPr>
          <a:xfrm>
            <a:off x="319907" y="5708287"/>
            <a:ext cx="8360622" cy="767754"/>
          </a:xfrm>
          <a:prstGeom prst="rect">
            <a:avLst/>
          </a:prstGeom>
        </p:spPr>
        <p:txBody>
          <a:bodyPr lIns="64291" tIns="32146" rIns="64291" bIns="32146">
            <a:normAutofit/>
          </a:bodyPr>
          <a:lstStyle/>
          <a:p>
            <a:pPr defTabSz="321457">
              <a:spcBef>
                <a:spcPts val="1406"/>
              </a:spcBef>
              <a:buSzPct val="130000"/>
              <a:defRPr/>
            </a:pPr>
            <a:r>
              <a:rPr lang="en-US" sz="2000" dirty="0">
                <a:solidFill>
                  <a:srgbClr val="000000"/>
                </a:solidFill>
                <a:latin typeface="Helvetica Neue"/>
                <a:cs typeface="Helvetica Neue"/>
              </a:rPr>
              <a:t>How much can the way in which we compute the daily precipitation rate affect our results?</a:t>
            </a:r>
          </a:p>
        </p:txBody>
      </p:sp>
    </p:spTree>
    <p:extLst>
      <p:ext uri="{BB962C8B-B14F-4D97-AF65-F5344CB8AC3E}">
        <p14:creationId xmlns:p14="http://schemas.microsoft.com/office/powerpoint/2010/main" val="1349209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77096" y="1139939"/>
            <a:ext cx="8613685" cy="628120"/>
          </a:xfrm>
          <a:prstGeom prst="rect">
            <a:avLst/>
          </a:prstGeom>
        </p:spPr>
        <p:txBody>
          <a:bodyPr lIns="64291" tIns="32146" rIns="64291" bIns="32146">
            <a:normAutofit/>
          </a:bodyPr>
          <a:lstStyle/>
          <a:p>
            <a:pPr defTabSz="321457">
              <a:spcBef>
                <a:spcPts val="1406"/>
              </a:spcBef>
              <a:buSzPct val="130000"/>
              <a:defRPr/>
            </a:pPr>
            <a:r>
              <a:rPr lang="en-US" dirty="0">
                <a:solidFill>
                  <a:srgbClr val="000000"/>
                </a:solidFill>
                <a:latin typeface="Helvetica Neue"/>
                <a:cs typeface="Helvetica Neue"/>
              </a:rPr>
              <a:t>Taking a simple average of the precipitation rate in all cells gives </a:t>
            </a:r>
            <a:r>
              <a:rPr lang="en-US" b="1" u="sng" dirty="0">
                <a:solidFill>
                  <a:srgbClr val="000000"/>
                </a:solidFill>
                <a:latin typeface="Helvetica Neue"/>
                <a:cs typeface="Helvetica Neue"/>
              </a:rPr>
              <a:t>3.43 mm/day</a:t>
            </a:r>
          </a:p>
        </p:txBody>
      </p:sp>
      <p:sp>
        <p:nvSpPr>
          <p:cNvPr id="13" name="Rectangle 9"/>
          <p:cNvSpPr>
            <a:spLocks noChangeArrowheads="1"/>
          </p:cNvSpPr>
          <p:nvPr/>
        </p:nvSpPr>
        <p:spPr bwMode="auto">
          <a:xfrm>
            <a:off x="2161009" y="48768"/>
            <a:ext cx="6418308" cy="720274"/>
          </a:xfrm>
          <a:prstGeom prst="rect">
            <a:avLst/>
          </a:prstGeom>
          <a:noFill/>
          <a:ln w="9525">
            <a:noFill/>
            <a:miter lim="800000"/>
            <a:headEnd/>
            <a:tailEnd/>
          </a:ln>
        </p:spPr>
        <p:txBody>
          <a:bodyPr anchor="ctr">
            <a:prstTxWarp prst="textNoShape">
              <a:avLst/>
            </a:prstTxWarp>
          </a:bodyPr>
          <a:lstStyle/>
          <a:p>
            <a:pPr algn="ctr"/>
            <a:r>
              <a:rPr lang="en-US" sz="2400" dirty="0"/>
              <a:t>An obvious conclusion, but one that’s important...</a:t>
            </a:r>
            <a:endParaRPr lang="en-US" sz="2400" i="1" dirty="0"/>
          </a:p>
        </p:txBody>
      </p:sp>
      <p:sp>
        <p:nvSpPr>
          <p:cNvPr id="2" name="Slide Number Placeholder 1"/>
          <p:cNvSpPr>
            <a:spLocks noGrp="1"/>
          </p:cNvSpPr>
          <p:nvPr>
            <p:ph type="sldNum" sz="quarter" idx="12"/>
          </p:nvPr>
        </p:nvSpPr>
        <p:spPr/>
        <p:txBody>
          <a:bodyPr/>
          <a:lstStyle/>
          <a:p>
            <a:fld id="{BB0EDAC5-B36E-A046-9D6B-DEE64979627A}" type="slidenum">
              <a:rPr lang="en-US" smtClean="0"/>
              <a:t>16</a:t>
            </a:fld>
            <a:endParaRPr lang="en-US"/>
          </a:p>
        </p:txBody>
      </p:sp>
      <p:sp>
        <p:nvSpPr>
          <p:cNvPr id="12" name="Content Placeholder 2"/>
          <p:cNvSpPr txBox="1">
            <a:spLocks/>
          </p:cNvSpPr>
          <p:nvPr/>
        </p:nvSpPr>
        <p:spPr>
          <a:xfrm>
            <a:off x="260675" y="5310324"/>
            <a:ext cx="8251031" cy="479126"/>
          </a:xfrm>
          <a:prstGeom prst="rect">
            <a:avLst/>
          </a:prstGeom>
        </p:spPr>
        <p:txBody>
          <a:bodyPr lIns="64291" tIns="32146" rIns="64291" bIns="32146">
            <a:normAutofit/>
          </a:bodyPr>
          <a:lstStyle/>
          <a:p>
            <a:pPr defTabSz="321457">
              <a:spcBef>
                <a:spcPts val="1406"/>
              </a:spcBef>
              <a:buSzPct val="130000"/>
              <a:defRPr/>
            </a:pPr>
            <a:r>
              <a:rPr lang="en-US" dirty="0">
                <a:solidFill>
                  <a:srgbClr val="000000"/>
                </a:solidFill>
                <a:latin typeface="Helvetica Neue"/>
                <a:cs typeface="Helvetica Neue"/>
              </a:rPr>
              <a:t>Weighting the precipitation rate by cell area gives </a:t>
            </a:r>
            <a:r>
              <a:rPr lang="en-US" b="1" u="sng" dirty="0">
                <a:solidFill>
                  <a:srgbClr val="000000"/>
                </a:solidFill>
                <a:latin typeface="Helvetica Neue"/>
                <a:cs typeface="Helvetica Neue"/>
              </a:rPr>
              <a:t>2.93 mm/day</a:t>
            </a:r>
          </a:p>
        </p:txBody>
      </p:sp>
      <p:sp>
        <p:nvSpPr>
          <p:cNvPr id="15" name="Content Placeholder 2"/>
          <p:cNvSpPr txBox="1">
            <a:spLocks/>
          </p:cNvSpPr>
          <p:nvPr/>
        </p:nvSpPr>
        <p:spPr>
          <a:xfrm>
            <a:off x="499722" y="1933947"/>
            <a:ext cx="7972606" cy="1149616"/>
          </a:xfrm>
          <a:prstGeom prst="rect">
            <a:avLst/>
          </a:prstGeom>
        </p:spPr>
        <p:txBody>
          <a:bodyPr lIns="64291" tIns="32146" rIns="64291" bIns="32146">
            <a:normAutofit/>
          </a:bodyPr>
          <a:lstStyle/>
          <a:p>
            <a:pPr defTabSz="321457">
              <a:spcBef>
                <a:spcPts val="1406"/>
              </a:spcBef>
              <a:buSzPct val="130000"/>
              <a:defRPr/>
            </a:pPr>
            <a:r>
              <a:rPr lang="en-US" sz="2000" dirty="0">
                <a:solidFill>
                  <a:srgbClr val="000000"/>
                </a:solidFill>
                <a:latin typeface="Helvetica Neue"/>
                <a:cs typeface="Helvetica Neue"/>
              </a:rPr>
              <a:t>In an MPAS simulation with a variable-resolution mesh with a refinement factor of </a:t>
            </a:r>
            <a:r>
              <a:rPr lang="en-US" sz="2000" b="1" i="1" dirty="0">
                <a:solidFill>
                  <a:srgbClr val="000000"/>
                </a:solidFill>
                <a:latin typeface="Helvetica Neue"/>
                <a:cs typeface="Helvetica Neue"/>
              </a:rPr>
              <a:t>N</a:t>
            </a:r>
            <a:r>
              <a:rPr lang="en-US" sz="2000" dirty="0">
                <a:solidFill>
                  <a:srgbClr val="000000"/>
                </a:solidFill>
                <a:latin typeface="Helvetica Neue"/>
                <a:cs typeface="Helvetica Neue"/>
              </a:rPr>
              <a:t> (e.g., N=4 for a 60-15 km mesh), the cell area ratio between the largest and smallest cells in the mesh is </a:t>
            </a:r>
            <a:r>
              <a:rPr lang="en-US" sz="2000" b="1" i="1" dirty="0">
                <a:solidFill>
                  <a:srgbClr val="000000"/>
                </a:solidFill>
                <a:latin typeface="Helvetica Neue"/>
                <a:cs typeface="Helvetica Neue"/>
              </a:rPr>
              <a:t>N</a:t>
            </a:r>
            <a:r>
              <a:rPr lang="en-US" sz="2000" b="1" i="1" baseline="30000" dirty="0">
                <a:solidFill>
                  <a:srgbClr val="000000"/>
                </a:solidFill>
                <a:latin typeface="Helvetica Neue"/>
                <a:cs typeface="Helvetica Neue"/>
              </a:rPr>
              <a:t>2</a:t>
            </a:r>
            <a:r>
              <a:rPr lang="en-US" sz="2000" dirty="0">
                <a:solidFill>
                  <a:srgbClr val="000000"/>
                </a:solidFill>
                <a:latin typeface="Helvetica Neue"/>
                <a:cs typeface="Helvetica Neue"/>
              </a:rPr>
              <a:t>!</a:t>
            </a:r>
          </a:p>
        </p:txBody>
      </p:sp>
      <p:sp>
        <p:nvSpPr>
          <p:cNvPr id="5" name="Rectangle 4"/>
          <p:cNvSpPr/>
          <p:nvPr/>
        </p:nvSpPr>
        <p:spPr>
          <a:xfrm>
            <a:off x="277096" y="1768059"/>
            <a:ext cx="8404821" cy="132509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25587" y="3506048"/>
            <a:ext cx="7220246" cy="1569660"/>
          </a:xfrm>
          <a:prstGeom prst="rect">
            <a:avLst/>
          </a:prstGeom>
          <a:noFill/>
        </p:spPr>
        <p:txBody>
          <a:bodyPr wrap="none" rtlCol="0">
            <a:spAutoFit/>
          </a:bodyPr>
          <a:lstStyle/>
          <a:p>
            <a:r>
              <a:rPr lang="cs-CZ" sz="1600" dirty="0">
                <a:latin typeface="Courier"/>
                <a:cs typeface="Courier"/>
              </a:rPr>
              <a:t>f1 = </a:t>
            </a:r>
            <a:r>
              <a:rPr lang="cs-CZ" sz="1600" dirty="0" err="1">
                <a:latin typeface="Courier"/>
                <a:cs typeface="Courier"/>
              </a:rPr>
              <a:t>addfile</a:t>
            </a:r>
            <a:r>
              <a:rPr lang="cs-CZ" sz="1600" dirty="0">
                <a:latin typeface="Courier"/>
                <a:cs typeface="Courier"/>
              </a:rPr>
              <a:t>("diag.2016-10-14_00.00.00.nc","r")</a:t>
            </a:r>
          </a:p>
          <a:p>
            <a:r>
              <a:rPr lang="it-IT" sz="1600" dirty="0">
                <a:latin typeface="Courier"/>
                <a:cs typeface="Courier"/>
              </a:rPr>
              <a:t>f2 = </a:t>
            </a:r>
            <a:r>
              <a:rPr lang="it-IT" sz="1600" dirty="0" err="1">
                <a:latin typeface="Courier"/>
                <a:cs typeface="Courier"/>
              </a:rPr>
              <a:t>addfile</a:t>
            </a:r>
            <a:r>
              <a:rPr lang="it-IT" sz="1600" dirty="0">
                <a:latin typeface="Courier"/>
                <a:cs typeface="Courier"/>
              </a:rPr>
              <a:t>("diag.2016-10-15_00.00.00.nc","r")</a:t>
            </a:r>
          </a:p>
          <a:p>
            <a:r>
              <a:rPr lang="fr-FR" sz="1600" dirty="0" err="1">
                <a:latin typeface="Courier"/>
                <a:cs typeface="Courier"/>
              </a:rPr>
              <a:t>fld</a:t>
            </a:r>
            <a:r>
              <a:rPr lang="fr-FR" sz="1600" dirty="0">
                <a:latin typeface="Courier"/>
                <a:cs typeface="Courier"/>
              </a:rPr>
              <a:t> = (f2-&gt;</a:t>
            </a:r>
            <a:r>
              <a:rPr lang="fr-FR" sz="1600" dirty="0" err="1">
                <a:latin typeface="Courier"/>
                <a:cs typeface="Courier"/>
              </a:rPr>
              <a:t>rainc</a:t>
            </a:r>
            <a:r>
              <a:rPr lang="fr-FR" sz="1600" dirty="0">
                <a:latin typeface="Courier"/>
                <a:cs typeface="Courier"/>
              </a:rPr>
              <a:t>(0,:) + f2-&gt;</a:t>
            </a:r>
            <a:r>
              <a:rPr lang="fr-FR" sz="1600" dirty="0" err="1">
                <a:latin typeface="Courier"/>
                <a:cs typeface="Courier"/>
              </a:rPr>
              <a:t>rainnc</a:t>
            </a:r>
            <a:r>
              <a:rPr lang="fr-FR" sz="1600" dirty="0">
                <a:latin typeface="Courier"/>
                <a:cs typeface="Courier"/>
              </a:rPr>
              <a:t>(0,:)) – </a:t>
            </a:r>
          </a:p>
          <a:p>
            <a:r>
              <a:rPr lang="fr-FR" sz="1600" dirty="0">
                <a:latin typeface="Courier"/>
                <a:cs typeface="Courier"/>
              </a:rPr>
              <a:t>      (f1-&gt;</a:t>
            </a:r>
            <a:r>
              <a:rPr lang="fr-FR" sz="1600" dirty="0" err="1">
                <a:latin typeface="Courier"/>
                <a:cs typeface="Courier"/>
              </a:rPr>
              <a:t>rainc</a:t>
            </a:r>
            <a:r>
              <a:rPr lang="fr-FR" sz="1600" dirty="0">
                <a:latin typeface="Courier"/>
                <a:cs typeface="Courier"/>
              </a:rPr>
              <a:t>(0,:) + f1-&gt;</a:t>
            </a:r>
            <a:r>
              <a:rPr lang="fr-FR" sz="1600" dirty="0" err="1">
                <a:latin typeface="Courier"/>
                <a:cs typeface="Courier"/>
              </a:rPr>
              <a:t>rainnc</a:t>
            </a:r>
            <a:r>
              <a:rPr lang="fr-FR" sz="1600" dirty="0">
                <a:latin typeface="Courier"/>
                <a:cs typeface="Courier"/>
              </a:rPr>
              <a:t>(0,:))</a:t>
            </a:r>
          </a:p>
          <a:p>
            <a:r>
              <a:rPr lang="fr-FR" sz="1600" dirty="0">
                <a:latin typeface="Courier"/>
                <a:cs typeface="Courier"/>
              </a:rPr>
              <a:t>fg = </a:t>
            </a:r>
            <a:r>
              <a:rPr lang="fr-FR" sz="1600" dirty="0" err="1">
                <a:latin typeface="Courier"/>
                <a:cs typeface="Courier"/>
              </a:rPr>
              <a:t>addfile</a:t>
            </a:r>
            <a:r>
              <a:rPr lang="fr-FR" sz="1600" dirty="0">
                <a:latin typeface="Courier"/>
                <a:cs typeface="Courier"/>
              </a:rPr>
              <a:t>("init.</a:t>
            </a:r>
            <a:r>
              <a:rPr lang="fr-FR" sz="1600" dirty="0" err="1">
                <a:latin typeface="Courier"/>
                <a:cs typeface="Courier"/>
              </a:rPr>
              <a:t>nc</a:t>
            </a:r>
            <a:r>
              <a:rPr lang="fr-FR" sz="1600" dirty="0">
                <a:latin typeface="Courier"/>
                <a:cs typeface="Courier"/>
              </a:rPr>
              <a:t>","r")</a:t>
            </a:r>
          </a:p>
          <a:p>
            <a:r>
              <a:rPr lang="de-DE" sz="1600" dirty="0" err="1">
                <a:latin typeface="Courier"/>
                <a:cs typeface="Courier"/>
              </a:rPr>
              <a:t>print</a:t>
            </a:r>
            <a:r>
              <a:rPr lang="de-DE" sz="1600" dirty="0">
                <a:latin typeface="Courier"/>
                <a:cs typeface="Courier"/>
              </a:rPr>
              <a:t>(</a:t>
            </a:r>
            <a:r>
              <a:rPr lang="de-DE" sz="1600" dirty="0" err="1">
                <a:latin typeface="Courier"/>
                <a:cs typeface="Courier"/>
              </a:rPr>
              <a:t>sum</a:t>
            </a:r>
            <a:r>
              <a:rPr lang="de-DE" sz="1600" dirty="0">
                <a:latin typeface="Courier"/>
                <a:cs typeface="Courier"/>
              </a:rPr>
              <a:t>(</a:t>
            </a:r>
            <a:r>
              <a:rPr lang="de-DE" sz="1600" dirty="0" err="1">
                <a:latin typeface="Courier"/>
                <a:cs typeface="Courier"/>
              </a:rPr>
              <a:t>fld</a:t>
            </a:r>
            <a:r>
              <a:rPr lang="de-DE" sz="1600" dirty="0">
                <a:latin typeface="Courier"/>
                <a:cs typeface="Courier"/>
              </a:rPr>
              <a:t> * </a:t>
            </a:r>
            <a:r>
              <a:rPr lang="de-DE" sz="1600" dirty="0" err="1">
                <a:latin typeface="Courier"/>
                <a:cs typeface="Courier"/>
              </a:rPr>
              <a:t>fg</a:t>
            </a:r>
            <a:r>
              <a:rPr lang="de-DE" sz="1600" dirty="0">
                <a:latin typeface="Courier"/>
                <a:cs typeface="Courier"/>
              </a:rPr>
              <a:t>-&gt;</a:t>
            </a:r>
            <a:r>
              <a:rPr lang="de-DE" sz="1600" dirty="0" err="1">
                <a:latin typeface="Courier"/>
                <a:cs typeface="Courier"/>
              </a:rPr>
              <a:t>areaCell</a:t>
            </a:r>
            <a:r>
              <a:rPr lang="de-DE" sz="1600" dirty="0">
                <a:latin typeface="Courier"/>
                <a:cs typeface="Courier"/>
              </a:rPr>
              <a:t>(:)) / </a:t>
            </a:r>
            <a:r>
              <a:rPr lang="de-DE" sz="1600" dirty="0" err="1">
                <a:latin typeface="Courier"/>
                <a:cs typeface="Courier"/>
              </a:rPr>
              <a:t>sum</a:t>
            </a:r>
            <a:r>
              <a:rPr lang="de-DE" sz="1600" dirty="0">
                <a:latin typeface="Courier"/>
                <a:cs typeface="Courier"/>
              </a:rPr>
              <a:t>(</a:t>
            </a:r>
            <a:r>
              <a:rPr lang="de-DE" sz="1600" dirty="0" err="1">
                <a:latin typeface="Courier"/>
                <a:cs typeface="Courier"/>
              </a:rPr>
              <a:t>fg</a:t>
            </a:r>
            <a:r>
              <a:rPr lang="de-DE" sz="1600" dirty="0">
                <a:latin typeface="Courier"/>
                <a:cs typeface="Courier"/>
              </a:rPr>
              <a:t>-&gt;</a:t>
            </a:r>
            <a:r>
              <a:rPr lang="de-DE" sz="1600" dirty="0" err="1">
                <a:latin typeface="Courier"/>
                <a:cs typeface="Courier"/>
              </a:rPr>
              <a:t>areaCell</a:t>
            </a:r>
            <a:r>
              <a:rPr lang="de-DE" sz="1600" dirty="0">
                <a:latin typeface="Courier"/>
                <a:cs typeface="Courier"/>
              </a:rPr>
              <a:t>(:)))</a:t>
            </a:r>
            <a:endParaRPr lang="en-US" sz="1600" dirty="0">
              <a:latin typeface="Courier"/>
              <a:cs typeface="Courier"/>
            </a:endParaRPr>
          </a:p>
        </p:txBody>
      </p:sp>
    </p:spTree>
    <p:custDataLst>
      <p:tags r:id="rId1"/>
    </p:custDataLst>
    <p:extLst>
      <p:ext uri="{BB962C8B-B14F-4D97-AF65-F5344CB8AC3E}">
        <p14:creationId xmlns:p14="http://schemas.microsoft.com/office/powerpoint/2010/main" val="270942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5"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3071" y="983046"/>
            <a:ext cx="8538294" cy="830997"/>
          </a:xfrm>
          <a:prstGeom prst="rect">
            <a:avLst/>
          </a:prstGeom>
          <a:noFill/>
        </p:spPr>
        <p:txBody>
          <a:bodyPr wrap="square" rtlCol="0">
            <a:spAutoFit/>
          </a:bodyPr>
          <a:lstStyle/>
          <a:p>
            <a:r>
              <a:rPr lang="en-US" sz="2400" dirty="0">
                <a:cs typeface="Times New Roman"/>
              </a:rPr>
              <a:t>Now that you’ve run MPAS-Atmosphere, how can you take a graphical look at the output?</a:t>
            </a:r>
            <a:endParaRPr lang="en-US" sz="2000" dirty="0">
              <a:cs typeface="Times New Roman"/>
            </a:endParaRPr>
          </a:p>
        </p:txBody>
      </p:sp>
      <p:sp>
        <p:nvSpPr>
          <p:cNvPr id="23" name="Rectangle 9"/>
          <p:cNvSpPr>
            <a:spLocks noChangeArrowheads="1"/>
          </p:cNvSpPr>
          <p:nvPr/>
        </p:nvSpPr>
        <p:spPr bwMode="auto">
          <a:xfrm>
            <a:off x="2161009" y="60960"/>
            <a:ext cx="6423204" cy="720274"/>
          </a:xfrm>
          <a:prstGeom prst="rect">
            <a:avLst/>
          </a:prstGeom>
          <a:noFill/>
          <a:ln w="9525">
            <a:noFill/>
            <a:miter lim="800000"/>
            <a:headEnd/>
            <a:tailEnd/>
          </a:ln>
        </p:spPr>
        <p:txBody>
          <a:bodyPr anchor="ctr">
            <a:prstTxWarp prst="textNoShape">
              <a:avLst/>
            </a:prstTxWarp>
          </a:bodyPr>
          <a:lstStyle/>
          <a:p>
            <a:pPr algn="ctr"/>
            <a:r>
              <a:rPr lang="en-US" sz="3200" dirty="0"/>
              <a:t>Post-processing overview</a:t>
            </a:r>
            <a:endParaRPr lang="en-US" sz="3200" i="1" dirty="0"/>
          </a:p>
        </p:txBody>
      </p:sp>
      <p:sp>
        <p:nvSpPr>
          <p:cNvPr id="3" name="Slide Number Placeholder 2"/>
          <p:cNvSpPr>
            <a:spLocks noGrp="1"/>
          </p:cNvSpPr>
          <p:nvPr>
            <p:ph type="sldNum" sz="quarter" idx="12"/>
          </p:nvPr>
        </p:nvSpPr>
        <p:spPr/>
        <p:txBody>
          <a:bodyPr/>
          <a:lstStyle/>
          <a:p>
            <a:fld id="{BB0EDAC5-B36E-A046-9D6B-DEE64979627A}" type="slidenum">
              <a:rPr lang="en-US" smtClean="0"/>
              <a:t>1</a:t>
            </a:fld>
            <a:endParaRPr lang="en-US"/>
          </a:p>
        </p:txBody>
      </p:sp>
      <p:sp>
        <p:nvSpPr>
          <p:cNvPr id="11" name="TextBox 10">
            <a:extLst>
              <a:ext uri="{FF2B5EF4-FFF2-40B4-BE49-F238E27FC236}">
                <a16:creationId xmlns:a16="http://schemas.microsoft.com/office/drawing/2014/main" id="{4F887547-44CA-114D-8527-41A179A24788}"/>
              </a:ext>
            </a:extLst>
          </p:cNvPr>
          <p:cNvSpPr txBox="1"/>
          <p:nvPr/>
        </p:nvSpPr>
        <p:spPr>
          <a:xfrm>
            <a:off x="293071" y="5249447"/>
            <a:ext cx="8291142" cy="830997"/>
          </a:xfrm>
          <a:prstGeom prst="rect">
            <a:avLst/>
          </a:prstGeom>
          <a:noFill/>
        </p:spPr>
        <p:txBody>
          <a:bodyPr wrap="square" rtlCol="0">
            <a:spAutoFit/>
          </a:bodyPr>
          <a:lstStyle/>
          <a:p>
            <a:pPr marL="457200" indent="-457200">
              <a:buFont typeface="+mj-lt"/>
              <a:buAutoNum type="arabicPeriod"/>
            </a:pPr>
            <a:r>
              <a:rPr lang="en-US" sz="2400" dirty="0">
                <a:cs typeface="Times New Roman"/>
              </a:rPr>
              <a:t>Interpolate to a regular </a:t>
            </a:r>
            <a:r>
              <a:rPr lang="en-US" sz="2400" dirty="0" err="1">
                <a:cs typeface="Times New Roman"/>
              </a:rPr>
              <a:t>lat-lon</a:t>
            </a:r>
            <a:r>
              <a:rPr lang="en-US" sz="2400" dirty="0">
                <a:cs typeface="Times New Roman"/>
              </a:rPr>
              <a:t> grid</a:t>
            </a:r>
          </a:p>
          <a:p>
            <a:pPr marL="457200" indent="-457200">
              <a:buFont typeface="+mj-lt"/>
              <a:buAutoNum type="arabicPeriod"/>
            </a:pPr>
            <a:r>
              <a:rPr lang="en-US" sz="2400" dirty="0">
                <a:cs typeface="Times New Roman"/>
              </a:rPr>
              <a:t>Visualize output directly with NCL or Python</a:t>
            </a:r>
          </a:p>
        </p:txBody>
      </p:sp>
      <p:sp>
        <p:nvSpPr>
          <p:cNvPr id="13" name="Rectangle 12">
            <a:extLst>
              <a:ext uri="{FF2B5EF4-FFF2-40B4-BE49-F238E27FC236}">
                <a16:creationId xmlns:a16="http://schemas.microsoft.com/office/drawing/2014/main" id="{7BC9BD63-858A-ED4B-B05A-31A67F758769}"/>
              </a:ext>
            </a:extLst>
          </p:cNvPr>
          <p:cNvSpPr>
            <a:spLocks noChangeArrowheads="1"/>
          </p:cNvSpPr>
          <p:nvPr/>
        </p:nvSpPr>
        <p:spPr bwMode="auto">
          <a:xfrm>
            <a:off x="293071" y="1954724"/>
            <a:ext cx="8538294" cy="2673550"/>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5" name="Rectangle 2">
            <a:extLst>
              <a:ext uri="{FF2B5EF4-FFF2-40B4-BE49-F238E27FC236}">
                <a16:creationId xmlns:a16="http://schemas.microsoft.com/office/drawing/2014/main" id="{0E63D7BE-1638-E44E-9C6B-AF003C868BEE}"/>
              </a:ext>
            </a:extLst>
          </p:cNvPr>
          <p:cNvSpPr>
            <a:spLocks/>
          </p:cNvSpPr>
          <p:nvPr/>
        </p:nvSpPr>
        <p:spPr bwMode="auto">
          <a:xfrm>
            <a:off x="427161" y="2042913"/>
            <a:ext cx="3891622" cy="258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800" dirty="0">
                <a:solidFill>
                  <a:schemeClr val="tx2"/>
                </a:solidFill>
                <a:latin typeface="Courier" pitchFamily="2" charset="0"/>
              </a:rPr>
              <a:t>diag.2010-10-23_00.00.00.nc</a:t>
            </a:r>
          </a:p>
          <a:p>
            <a:r>
              <a:rPr lang="en-US" sz="1800" dirty="0">
                <a:solidFill>
                  <a:schemeClr val="tx2"/>
                </a:solidFill>
                <a:latin typeface="Courier" pitchFamily="2" charset="0"/>
              </a:rPr>
              <a:t>diag.2010-10-23_03.00.00.nc</a:t>
            </a:r>
          </a:p>
          <a:p>
            <a:r>
              <a:rPr lang="en-US" sz="1800" dirty="0">
                <a:solidFill>
                  <a:schemeClr val="tx2"/>
                </a:solidFill>
                <a:latin typeface="Courier" pitchFamily="2" charset="0"/>
              </a:rPr>
              <a:t>diag.2010-10-23_06.00.00.nc</a:t>
            </a:r>
          </a:p>
          <a:p>
            <a:r>
              <a:rPr lang="en-US" sz="1800" dirty="0">
                <a:solidFill>
                  <a:schemeClr val="tx2"/>
                </a:solidFill>
                <a:latin typeface="Courier" pitchFamily="2" charset="0"/>
              </a:rPr>
              <a:t>diag.2010-10-23_09.00.00.nc</a:t>
            </a:r>
          </a:p>
          <a:p>
            <a:r>
              <a:rPr lang="en-US" sz="1800" dirty="0">
                <a:solidFill>
                  <a:schemeClr val="tx2"/>
                </a:solidFill>
                <a:latin typeface="Courier" pitchFamily="2" charset="0"/>
              </a:rPr>
              <a:t>diag.2010-10-23_12.00.00.nc</a:t>
            </a:r>
          </a:p>
          <a:p>
            <a:r>
              <a:rPr lang="en-US" sz="1800" dirty="0">
                <a:solidFill>
                  <a:schemeClr val="tx2"/>
                </a:solidFill>
                <a:latin typeface="Courier" pitchFamily="2" charset="0"/>
              </a:rPr>
              <a:t>diag.2010-10-23_15.00.00.nc</a:t>
            </a:r>
          </a:p>
          <a:p>
            <a:r>
              <a:rPr lang="en-US" sz="1800" dirty="0">
                <a:solidFill>
                  <a:schemeClr val="tx2"/>
                </a:solidFill>
                <a:latin typeface="Courier" pitchFamily="2" charset="0"/>
              </a:rPr>
              <a:t>diag.2010-10-23_18.00.00.nc</a:t>
            </a:r>
          </a:p>
          <a:p>
            <a:r>
              <a:rPr lang="en-US" sz="1800" dirty="0">
                <a:solidFill>
                  <a:schemeClr val="tx2"/>
                </a:solidFill>
                <a:latin typeface="Courier" pitchFamily="2" charset="0"/>
              </a:rPr>
              <a:t>diag.2010-10-23_21.00.00.nc</a:t>
            </a:r>
          </a:p>
          <a:p>
            <a:r>
              <a:rPr lang="en-US" sz="1800" dirty="0">
                <a:solidFill>
                  <a:schemeClr val="tx2"/>
                </a:solidFill>
                <a:latin typeface="Courier" pitchFamily="2" charset="0"/>
              </a:rPr>
              <a:t>diag.2010-10-24_00.00.00.nc</a:t>
            </a:r>
          </a:p>
        </p:txBody>
      </p:sp>
      <p:sp>
        <p:nvSpPr>
          <p:cNvPr id="16" name="Rectangle 2">
            <a:extLst>
              <a:ext uri="{FF2B5EF4-FFF2-40B4-BE49-F238E27FC236}">
                <a16:creationId xmlns:a16="http://schemas.microsoft.com/office/drawing/2014/main" id="{EB38BCA5-488F-1248-8A6E-F7156F2C71C1}"/>
              </a:ext>
            </a:extLst>
          </p:cNvPr>
          <p:cNvSpPr>
            <a:spLocks/>
          </p:cNvSpPr>
          <p:nvPr/>
        </p:nvSpPr>
        <p:spPr bwMode="auto">
          <a:xfrm>
            <a:off x="4492726" y="2042913"/>
            <a:ext cx="4292550" cy="25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1800" dirty="0">
                <a:solidFill>
                  <a:schemeClr val="tx2"/>
                </a:solidFill>
                <a:latin typeface="Courier" pitchFamily="2" charset="0"/>
              </a:rPr>
              <a:t>history.2010-10-23_00.00.00.nc</a:t>
            </a:r>
          </a:p>
          <a:p>
            <a:r>
              <a:rPr lang="en-US" sz="1800" dirty="0">
                <a:solidFill>
                  <a:schemeClr val="tx2"/>
                </a:solidFill>
                <a:latin typeface="Courier" pitchFamily="2" charset="0"/>
              </a:rPr>
              <a:t>history.2010-10-23_06.00.00.nc</a:t>
            </a:r>
          </a:p>
          <a:p>
            <a:r>
              <a:rPr lang="en-US" sz="1800" dirty="0">
                <a:solidFill>
                  <a:schemeClr val="tx2"/>
                </a:solidFill>
                <a:latin typeface="Courier" pitchFamily="2" charset="0"/>
              </a:rPr>
              <a:t>history.2010-10-23_12.00.00.nc</a:t>
            </a:r>
          </a:p>
          <a:p>
            <a:r>
              <a:rPr lang="en-US" sz="1800" dirty="0">
                <a:solidFill>
                  <a:schemeClr val="tx2"/>
                </a:solidFill>
                <a:latin typeface="Courier" pitchFamily="2" charset="0"/>
              </a:rPr>
              <a:t>history.2010-10-23_18.00.00.nc</a:t>
            </a:r>
          </a:p>
          <a:p>
            <a:r>
              <a:rPr lang="en-US" sz="1800" dirty="0">
                <a:solidFill>
                  <a:schemeClr val="tx2"/>
                </a:solidFill>
                <a:latin typeface="Courier" pitchFamily="2" charset="0"/>
              </a:rPr>
              <a:t>history.2010-10-24_00.00.00.nc</a:t>
            </a:r>
          </a:p>
          <a:p>
            <a:endParaRPr lang="en-US" sz="1800" dirty="0">
              <a:solidFill>
                <a:schemeClr val="tx2"/>
              </a:solidFill>
              <a:latin typeface="Courier" pitchFamily="2" charset="0"/>
            </a:endParaRPr>
          </a:p>
          <a:p>
            <a:r>
              <a:rPr lang="en-US" sz="1800" dirty="0">
                <a:solidFill>
                  <a:schemeClr val="tx2"/>
                </a:solidFill>
                <a:latin typeface="Courier" pitchFamily="2" charset="0"/>
              </a:rPr>
              <a:t>restart.2010-10-24_00.00.00.nc</a:t>
            </a:r>
          </a:p>
          <a:p>
            <a:pPr eaLnBrk="1" hangingPunct="1">
              <a:spcBef>
                <a:spcPts val="775"/>
              </a:spcBef>
              <a:buSzPct val="125000"/>
            </a:pPr>
            <a:endParaRPr lang="en-US" altLang="en-US" sz="1800" dirty="0">
              <a:solidFill>
                <a:schemeClr val="tx2"/>
              </a:solidFill>
              <a:latin typeface="Courier" pitchFamily="2" charset="0"/>
              <a:sym typeface="Helvetica" pitchFamily="2" charset="0"/>
            </a:endParaRPr>
          </a:p>
        </p:txBody>
      </p:sp>
      <p:sp>
        <p:nvSpPr>
          <p:cNvPr id="9" name="TextBox 8">
            <a:extLst>
              <a:ext uri="{FF2B5EF4-FFF2-40B4-BE49-F238E27FC236}">
                <a16:creationId xmlns:a16="http://schemas.microsoft.com/office/drawing/2014/main" id="{0551E387-B481-3042-864D-612C6EF53891}"/>
              </a:ext>
            </a:extLst>
          </p:cNvPr>
          <p:cNvSpPr txBox="1"/>
          <p:nvPr/>
        </p:nvSpPr>
        <p:spPr>
          <a:xfrm>
            <a:off x="1495497" y="4674259"/>
            <a:ext cx="6133442" cy="338554"/>
          </a:xfrm>
          <a:prstGeom prst="rect">
            <a:avLst/>
          </a:prstGeom>
          <a:noFill/>
        </p:spPr>
        <p:txBody>
          <a:bodyPr wrap="square" rtlCol="0">
            <a:spAutoFit/>
          </a:bodyPr>
          <a:lstStyle/>
          <a:p>
            <a:r>
              <a:rPr lang="en-US" sz="1600" i="1" dirty="0">
                <a:latin typeface="Helvetica Neue" panose="02000503000000020004" pitchFamily="2" charset="0"/>
                <a:ea typeface="Helvetica Neue" panose="02000503000000020004" pitchFamily="2" charset="0"/>
                <a:cs typeface="Helvetica Neue" panose="02000503000000020004" pitchFamily="2" charset="0"/>
              </a:rPr>
              <a:t>Above: Typical output files from an MPAS-Atmosphere simulation</a:t>
            </a:r>
          </a:p>
        </p:txBody>
      </p:sp>
    </p:spTree>
    <p:custDataLst>
      <p:tags r:id="rId1"/>
    </p:custDataLst>
    <p:extLst>
      <p:ext uri="{BB962C8B-B14F-4D97-AF65-F5344CB8AC3E}">
        <p14:creationId xmlns:p14="http://schemas.microsoft.com/office/powerpoint/2010/main" val="13402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E738C-A38B-7AE6-D1A8-E2999EC22C93}"/>
              </a:ext>
            </a:extLst>
          </p:cNvPr>
          <p:cNvSpPr>
            <a:spLocks noChangeArrowheads="1"/>
          </p:cNvSpPr>
          <p:nvPr/>
        </p:nvSpPr>
        <p:spPr bwMode="auto">
          <a:xfrm>
            <a:off x="440338" y="1527048"/>
            <a:ext cx="8143875" cy="3699813"/>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4" name="TextBox 13"/>
          <p:cNvSpPr txBox="1"/>
          <p:nvPr/>
        </p:nvSpPr>
        <p:spPr>
          <a:xfrm>
            <a:off x="440338" y="5376672"/>
            <a:ext cx="8538294" cy="830997"/>
          </a:xfrm>
          <a:prstGeom prst="rect">
            <a:avLst/>
          </a:prstGeom>
          <a:noFill/>
        </p:spPr>
        <p:txBody>
          <a:bodyPr wrap="square" rtlCol="0">
            <a:spAutoFit/>
          </a:bodyPr>
          <a:lstStyle/>
          <a:p>
            <a:r>
              <a:rPr lang="en-US" sz="2400" dirty="0">
                <a:cs typeface="Times New Roman"/>
              </a:rPr>
              <a:t>In the "Computing new diagnostics" lecture, we'll say more about the framework for adding new diagnostics to MPAS-A.</a:t>
            </a:r>
          </a:p>
        </p:txBody>
      </p:sp>
      <p:sp>
        <p:nvSpPr>
          <p:cNvPr id="3" name="Slide Number Placeholder 2"/>
          <p:cNvSpPr>
            <a:spLocks noGrp="1"/>
          </p:cNvSpPr>
          <p:nvPr>
            <p:ph type="sldNum" sz="quarter" idx="12"/>
          </p:nvPr>
        </p:nvSpPr>
        <p:spPr/>
        <p:txBody>
          <a:bodyPr/>
          <a:lstStyle/>
          <a:p>
            <a:fld id="{BB0EDAC5-B36E-A046-9D6B-DEE64979627A}" type="slidenum">
              <a:rPr lang="en-US" smtClean="0"/>
              <a:t>2</a:t>
            </a:fld>
            <a:endParaRPr lang="en-US"/>
          </a:p>
        </p:txBody>
      </p:sp>
      <p:sp>
        <p:nvSpPr>
          <p:cNvPr id="15" name="Rectangle 2">
            <a:extLst>
              <a:ext uri="{FF2B5EF4-FFF2-40B4-BE49-F238E27FC236}">
                <a16:creationId xmlns:a16="http://schemas.microsoft.com/office/drawing/2014/main" id="{0E63D7BE-1638-E44E-9C6B-AF003C868BEE}"/>
              </a:ext>
            </a:extLst>
          </p:cNvPr>
          <p:cNvSpPr>
            <a:spLocks/>
          </p:cNvSpPr>
          <p:nvPr/>
        </p:nvSpPr>
        <p:spPr bwMode="auto">
          <a:xfrm>
            <a:off x="549656" y="1781462"/>
            <a:ext cx="7943117" cy="34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RH, T, height, winds @ 200, 250, 500, 700, 850, 925 </a:t>
            </a:r>
            <a:r>
              <a:rPr lang="en-US" altLang="en-US" sz="2200" dirty="0" err="1">
                <a:solidFill>
                  <a:srgbClr val="1F497D"/>
                </a:solidFill>
                <a:latin typeface="Helvetica Neue" panose="02000503000000020004" pitchFamily="2" charset="0"/>
                <a:sym typeface="Helvetica" pitchFamily="2" charset="0"/>
              </a:rPr>
              <a:t>hPa</a:t>
            </a:r>
            <a:endParaRPr lang="en-US" altLang="en-US" sz="2200" dirty="0">
              <a:solidFill>
                <a:srgbClr val="1F497D"/>
              </a:solidFill>
              <a:latin typeface="Helvetica Neue" panose="02000503000000020004" pitchFamily="2" charset="0"/>
              <a:sym typeface="Helvetica" pitchFamily="2" charset="0"/>
            </a:endParaRPr>
          </a:p>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CAPE, CIN, LCL, LFC, updraft helicity</a:t>
            </a:r>
          </a:p>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U10, V10, T2, Q2</a:t>
            </a:r>
          </a:p>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Simulated radar reflectivity</a:t>
            </a:r>
          </a:p>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PMSL</a:t>
            </a:r>
          </a:p>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Surface, 1km AGL, 6km AGL winds</a:t>
            </a:r>
          </a:p>
          <a:p>
            <a:pPr eaLnBrk="1" hangingPunct="1">
              <a:spcBef>
                <a:spcPts val="775"/>
              </a:spcBef>
              <a:buSzPct val="125000"/>
            </a:pPr>
            <a:r>
              <a:rPr lang="en-US" altLang="en-US" sz="2200" dirty="0">
                <a:solidFill>
                  <a:srgbClr val="1F497D"/>
                </a:solidFill>
                <a:latin typeface="Helvetica Neue" panose="02000503000000020004" pitchFamily="2" charset="0"/>
                <a:sym typeface="Helvetica" pitchFamily="2" charset="0"/>
              </a:rPr>
              <a:t>(various other 2-d fields)</a:t>
            </a:r>
          </a:p>
          <a:p>
            <a:pPr eaLnBrk="1" hangingPunct="1">
              <a:spcBef>
                <a:spcPts val="775"/>
              </a:spcBef>
              <a:buSzPct val="125000"/>
            </a:pPr>
            <a:endParaRPr lang="en-US" altLang="en-US" sz="2200" dirty="0">
              <a:solidFill>
                <a:srgbClr val="1F497D"/>
              </a:solidFill>
              <a:latin typeface="Helvetica Neue" panose="02000503000000020004" pitchFamily="2" charset="0"/>
              <a:sym typeface="Helvetica" pitchFamily="2" charset="0"/>
            </a:endParaRPr>
          </a:p>
        </p:txBody>
      </p:sp>
      <p:sp>
        <p:nvSpPr>
          <p:cNvPr id="7" name="Rectangle 9">
            <a:extLst>
              <a:ext uri="{FF2B5EF4-FFF2-40B4-BE49-F238E27FC236}">
                <a16:creationId xmlns:a16="http://schemas.microsoft.com/office/drawing/2014/main" id="{755D77D4-3CA1-7240-895E-59289AAA3361}"/>
              </a:ext>
            </a:extLst>
          </p:cNvPr>
          <p:cNvSpPr>
            <a:spLocks noChangeArrowheads="1"/>
          </p:cNvSpPr>
          <p:nvPr/>
        </p:nvSpPr>
        <p:spPr bwMode="auto">
          <a:xfrm>
            <a:off x="2161009" y="60960"/>
            <a:ext cx="6423204" cy="720274"/>
          </a:xfrm>
          <a:prstGeom prst="rect">
            <a:avLst/>
          </a:prstGeom>
          <a:noFill/>
          <a:ln w="9525">
            <a:noFill/>
            <a:miter lim="800000"/>
            <a:headEnd/>
            <a:tailEnd/>
          </a:ln>
        </p:spPr>
        <p:txBody>
          <a:bodyPr anchor="ctr">
            <a:prstTxWarp prst="textNoShape">
              <a:avLst/>
            </a:prstTxWarp>
          </a:bodyPr>
          <a:lstStyle/>
          <a:p>
            <a:pPr algn="ctr"/>
            <a:r>
              <a:rPr lang="en-US" sz="3200" dirty="0"/>
              <a:t>What’s in these output files, anyway?</a:t>
            </a:r>
            <a:endParaRPr lang="en-US" sz="3200" i="1" dirty="0"/>
          </a:p>
        </p:txBody>
      </p:sp>
      <p:sp>
        <p:nvSpPr>
          <p:cNvPr id="4" name="TextBox 3">
            <a:extLst>
              <a:ext uri="{FF2B5EF4-FFF2-40B4-BE49-F238E27FC236}">
                <a16:creationId xmlns:a16="http://schemas.microsoft.com/office/drawing/2014/main" id="{CBDACB5D-DF0E-0A0C-18C8-08869BA35C5C}"/>
              </a:ext>
            </a:extLst>
          </p:cNvPr>
          <p:cNvSpPr txBox="1"/>
          <p:nvPr/>
        </p:nvSpPr>
        <p:spPr>
          <a:xfrm>
            <a:off x="440338" y="987552"/>
            <a:ext cx="8538294" cy="461665"/>
          </a:xfrm>
          <a:prstGeom prst="rect">
            <a:avLst/>
          </a:prstGeom>
          <a:noFill/>
        </p:spPr>
        <p:txBody>
          <a:bodyPr wrap="square" rtlCol="0">
            <a:spAutoFit/>
          </a:bodyPr>
          <a:lstStyle/>
          <a:p>
            <a:r>
              <a:rPr lang="en-US" sz="2400" dirty="0">
                <a:cs typeface="Times New Roman"/>
              </a:rPr>
              <a:t>By default, the “</a:t>
            </a:r>
            <a:r>
              <a:rPr lang="en-US" sz="2400" dirty="0" err="1">
                <a:cs typeface="Times New Roman"/>
              </a:rPr>
              <a:t>diag</a:t>
            </a:r>
            <a:r>
              <a:rPr lang="en-US" sz="2400" dirty="0">
                <a:cs typeface="Times New Roman"/>
              </a:rPr>
              <a:t>” files contain:</a:t>
            </a:r>
            <a:endParaRPr lang="en-US" sz="2000" dirty="0">
              <a:cs typeface="Times New Roman"/>
            </a:endParaRPr>
          </a:p>
        </p:txBody>
      </p:sp>
    </p:spTree>
    <p:extLst>
      <p:ext uri="{BB962C8B-B14F-4D97-AF65-F5344CB8AC3E}">
        <p14:creationId xmlns:p14="http://schemas.microsoft.com/office/powerpoint/2010/main" val="338494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40338" y="5378131"/>
            <a:ext cx="8538294" cy="830997"/>
          </a:xfrm>
          <a:prstGeom prst="rect">
            <a:avLst/>
          </a:prstGeom>
          <a:noFill/>
        </p:spPr>
        <p:txBody>
          <a:bodyPr wrap="square" rtlCol="0">
            <a:spAutoFit/>
          </a:bodyPr>
          <a:lstStyle/>
          <a:p>
            <a:r>
              <a:rPr lang="en-US" sz="2400" dirty="0">
                <a:cs typeface="Times New Roman"/>
              </a:rPr>
              <a:t>In the "Running MPAS, part 2" talk, we discussed how to modify the set of fields written to model output files using </a:t>
            </a:r>
            <a:r>
              <a:rPr lang="en-US" sz="2400" i="1" dirty="0">
                <a:cs typeface="Times New Roman"/>
              </a:rPr>
              <a:t>streams</a:t>
            </a:r>
            <a:endParaRPr lang="en-US" sz="2400" dirty="0">
              <a:cs typeface="Times New Roman"/>
            </a:endParaRPr>
          </a:p>
        </p:txBody>
      </p:sp>
      <p:sp>
        <p:nvSpPr>
          <p:cNvPr id="23" name="Rectangle 9"/>
          <p:cNvSpPr>
            <a:spLocks noChangeArrowheads="1"/>
          </p:cNvSpPr>
          <p:nvPr/>
        </p:nvSpPr>
        <p:spPr bwMode="auto">
          <a:xfrm>
            <a:off x="2161009" y="60960"/>
            <a:ext cx="6423204" cy="720274"/>
          </a:xfrm>
          <a:prstGeom prst="rect">
            <a:avLst/>
          </a:prstGeom>
          <a:noFill/>
          <a:ln w="9525">
            <a:noFill/>
            <a:miter lim="800000"/>
            <a:headEnd/>
            <a:tailEnd/>
          </a:ln>
        </p:spPr>
        <p:txBody>
          <a:bodyPr anchor="ctr">
            <a:prstTxWarp prst="textNoShape">
              <a:avLst/>
            </a:prstTxWarp>
          </a:bodyPr>
          <a:lstStyle/>
          <a:p>
            <a:pPr algn="ctr"/>
            <a:r>
              <a:rPr lang="en-US" sz="3200" dirty="0"/>
              <a:t>What’s in these output files, anyway?</a:t>
            </a:r>
            <a:endParaRPr lang="en-US" sz="3200" i="1" dirty="0"/>
          </a:p>
        </p:txBody>
      </p:sp>
      <p:sp>
        <p:nvSpPr>
          <p:cNvPr id="3" name="Slide Number Placeholder 2"/>
          <p:cNvSpPr>
            <a:spLocks noGrp="1"/>
          </p:cNvSpPr>
          <p:nvPr>
            <p:ph type="sldNum" sz="quarter" idx="12"/>
          </p:nvPr>
        </p:nvSpPr>
        <p:spPr/>
        <p:txBody>
          <a:bodyPr/>
          <a:lstStyle/>
          <a:p>
            <a:fld id="{BB0EDAC5-B36E-A046-9D6B-DEE64979627A}" type="slidenum">
              <a:rPr lang="en-US" smtClean="0"/>
              <a:t>3</a:t>
            </a:fld>
            <a:endParaRPr lang="en-US"/>
          </a:p>
        </p:txBody>
      </p:sp>
      <p:sp>
        <p:nvSpPr>
          <p:cNvPr id="13" name="Rectangle 12">
            <a:extLst>
              <a:ext uri="{FF2B5EF4-FFF2-40B4-BE49-F238E27FC236}">
                <a16:creationId xmlns:a16="http://schemas.microsoft.com/office/drawing/2014/main" id="{7BC9BD63-858A-ED4B-B05A-31A67F758769}"/>
              </a:ext>
            </a:extLst>
          </p:cNvPr>
          <p:cNvSpPr>
            <a:spLocks noChangeArrowheads="1"/>
          </p:cNvSpPr>
          <p:nvPr/>
        </p:nvSpPr>
        <p:spPr bwMode="auto">
          <a:xfrm>
            <a:off x="440338" y="1527089"/>
            <a:ext cx="8143875" cy="3699813"/>
          </a:xfrm>
          <a:prstGeom prst="rect">
            <a:avLst/>
          </a:prstGeom>
          <a:solidFill>
            <a:schemeClr val="bg1"/>
          </a:solidFill>
          <a:ln w="9525">
            <a:solidFill>
              <a:srgbClr val="4A7EBB"/>
            </a:solidFill>
            <a:miter lim="800000"/>
            <a:headEnd/>
            <a:tailEnd/>
          </a:ln>
          <a:effectLst>
            <a:outerShdw blurRad="40000" dist="381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5" name="Rectangle 2">
            <a:extLst>
              <a:ext uri="{FF2B5EF4-FFF2-40B4-BE49-F238E27FC236}">
                <a16:creationId xmlns:a16="http://schemas.microsoft.com/office/drawing/2014/main" id="{0E63D7BE-1638-E44E-9C6B-AF003C868BEE}"/>
              </a:ext>
            </a:extLst>
          </p:cNvPr>
          <p:cNvSpPr>
            <a:spLocks/>
          </p:cNvSpPr>
          <p:nvPr/>
        </p:nvSpPr>
        <p:spPr bwMode="auto">
          <a:xfrm>
            <a:off x="549656" y="1633178"/>
            <a:ext cx="7943117" cy="34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SzPct val="125000"/>
            </a:pPr>
            <a:r>
              <a:rPr lang="en-US" altLang="en-US" sz="2200" dirty="0">
                <a:solidFill>
                  <a:srgbClr val="1F497D"/>
                </a:solidFill>
                <a:latin typeface="Helvetica Neue" panose="02000503000000020004" pitchFamily="2" charset="0"/>
                <a:sym typeface="Helvetica" pitchFamily="2" charset="0"/>
              </a:rPr>
              <a:t>q</a:t>
            </a:r>
            <a:r>
              <a:rPr lang="en-US" altLang="en-US" sz="2200" baseline="-25000" dirty="0">
                <a:solidFill>
                  <a:srgbClr val="1F497D"/>
                </a:solidFill>
                <a:latin typeface="Helvetica Neue" panose="02000503000000020004" pitchFamily="2" charset="0"/>
                <a:sym typeface="Helvetica" pitchFamily="2" charset="0"/>
              </a:rPr>
              <a:t>v </a:t>
            </a:r>
            <a:r>
              <a:rPr lang="en-US" altLang="en-US" sz="2200" dirty="0">
                <a:solidFill>
                  <a:srgbClr val="1F497D"/>
                </a:solidFill>
                <a:latin typeface="Helvetica Neue" panose="02000503000000020004" pitchFamily="2" charset="0"/>
                <a:sym typeface="Helvetica" pitchFamily="2" charset="0"/>
              </a:rPr>
              <a:t>, q</a:t>
            </a:r>
            <a:r>
              <a:rPr lang="en-US" altLang="en-US" sz="2200" baseline="-25000" dirty="0">
                <a:solidFill>
                  <a:srgbClr val="1F497D"/>
                </a:solidFill>
                <a:latin typeface="Helvetica Neue" panose="02000503000000020004" pitchFamily="2" charset="0"/>
                <a:sym typeface="Helvetica" pitchFamily="2" charset="0"/>
              </a:rPr>
              <a:t>c </a:t>
            </a:r>
            <a:r>
              <a:rPr lang="en-US" altLang="en-US" sz="2200" dirty="0">
                <a:solidFill>
                  <a:srgbClr val="1F497D"/>
                </a:solidFill>
                <a:latin typeface="Helvetica Neue" panose="02000503000000020004" pitchFamily="2" charset="0"/>
                <a:sym typeface="Helvetica" pitchFamily="2" charset="0"/>
              </a:rPr>
              <a:t>, </a:t>
            </a:r>
            <a:r>
              <a:rPr lang="en-US" altLang="en-US" sz="2200" dirty="0" err="1">
                <a:solidFill>
                  <a:srgbClr val="1F497D"/>
                </a:solidFill>
                <a:latin typeface="Helvetica Neue" panose="02000503000000020004" pitchFamily="2" charset="0"/>
                <a:sym typeface="Helvetica" pitchFamily="2" charset="0"/>
              </a:rPr>
              <a:t>q</a:t>
            </a:r>
            <a:r>
              <a:rPr lang="en-US" altLang="en-US" sz="2200" baseline="-25000" dirty="0" err="1">
                <a:solidFill>
                  <a:srgbClr val="1F497D"/>
                </a:solidFill>
                <a:latin typeface="Helvetica Neue" panose="02000503000000020004" pitchFamily="2" charset="0"/>
                <a:sym typeface="Helvetica" pitchFamily="2" charset="0"/>
              </a:rPr>
              <a:t>r</a:t>
            </a:r>
            <a:r>
              <a:rPr lang="en-US" altLang="en-US" sz="2200" baseline="-25000" dirty="0">
                <a:solidFill>
                  <a:srgbClr val="1F497D"/>
                </a:solidFill>
                <a:latin typeface="Helvetica Neue" panose="02000503000000020004" pitchFamily="2" charset="0"/>
                <a:sym typeface="Helvetica" pitchFamily="2" charset="0"/>
              </a:rPr>
              <a:t> </a:t>
            </a:r>
            <a:r>
              <a:rPr lang="en-US" altLang="en-US" sz="2200" dirty="0">
                <a:solidFill>
                  <a:srgbClr val="1F497D"/>
                </a:solidFill>
                <a:latin typeface="Helvetica Neue" panose="02000503000000020004" pitchFamily="2" charset="0"/>
                <a:sym typeface="Helvetica" pitchFamily="2" charset="0"/>
              </a:rPr>
              <a:t>, …</a:t>
            </a:r>
          </a:p>
          <a:p>
            <a:pPr eaLnBrk="1" hangingPunct="1">
              <a:buSzPct val="125000"/>
            </a:pPr>
            <a:r>
              <a:rPr lang="en-US" altLang="en-US" sz="2200" dirty="0">
                <a:solidFill>
                  <a:srgbClr val="1F497D"/>
                </a:solidFill>
                <a:latin typeface="Helvetica Neue" panose="02000503000000020004" pitchFamily="2" charset="0"/>
                <a:sym typeface="Helvetica" pitchFamily="2" charset="0"/>
              </a:rPr>
              <a:t>theta</a:t>
            </a:r>
          </a:p>
          <a:p>
            <a:pPr eaLnBrk="1" hangingPunct="1">
              <a:buSzPct val="125000"/>
            </a:pPr>
            <a:r>
              <a:rPr lang="en-US" altLang="en-US" sz="2200" dirty="0">
                <a:solidFill>
                  <a:srgbClr val="1F497D"/>
                </a:solidFill>
                <a:latin typeface="Helvetica Neue" panose="02000503000000020004" pitchFamily="2" charset="0"/>
                <a:sym typeface="Helvetica" pitchFamily="2" charset="0"/>
              </a:rPr>
              <a:t>zonal, meridional wind</a:t>
            </a:r>
          </a:p>
          <a:p>
            <a:pPr eaLnBrk="1" hangingPunct="1">
              <a:buSzPct val="125000"/>
            </a:pPr>
            <a:r>
              <a:rPr lang="en-US" altLang="en-US" sz="2200" dirty="0">
                <a:solidFill>
                  <a:srgbClr val="1F497D"/>
                </a:solidFill>
                <a:latin typeface="Helvetica Neue" panose="02000503000000020004" pitchFamily="2" charset="0"/>
                <a:sym typeface="Helvetica" pitchFamily="2" charset="0"/>
              </a:rPr>
              <a:t>vertical velocity</a:t>
            </a:r>
          </a:p>
          <a:p>
            <a:pPr eaLnBrk="1" hangingPunct="1">
              <a:buSzPct val="125000"/>
            </a:pPr>
            <a:r>
              <a:rPr lang="en-US" altLang="en-US" sz="2200" dirty="0">
                <a:solidFill>
                  <a:srgbClr val="1F497D"/>
                </a:solidFill>
                <a:latin typeface="Helvetica Neue" panose="02000503000000020004" pitchFamily="2" charset="0"/>
                <a:sym typeface="Helvetica" pitchFamily="2" charset="0"/>
              </a:rPr>
              <a:t>full pressure</a:t>
            </a:r>
          </a:p>
          <a:p>
            <a:pPr eaLnBrk="1" hangingPunct="1">
              <a:buSzPct val="125000"/>
            </a:pPr>
            <a:r>
              <a:rPr lang="en-US" altLang="en-US" sz="2200" dirty="0">
                <a:solidFill>
                  <a:srgbClr val="1F497D"/>
                </a:solidFill>
                <a:latin typeface="Helvetica Neue" panose="02000503000000020004" pitchFamily="2" charset="0"/>
                <a:sym typeface="Helvetica" pitchFamily="2" charset="0"/>
              </a:rPr>
              <a:t>dry density</a:t>
            </a:r>
          </a:p>
          <a:p>
            <a:pPr eaLnBrk="1" hangingPunct="1">
              <a:buSzPct val="125000"/>
            </a:pPr>
            <a:r>
              <a:rPr lang="en-US" altLang="en-US" sz="2200" dirty="0">
                <a:solidFill>
                  <a:srgbClr val="1F497D"/>
                </a:solidFill>
                <a:latin typeface="Helvetica Neue" panose="02000503000000020004" pitchFamily="2" charset="0"/>
                <a:sym typeface="Helvetica" pitchFamily="2" charset="0"/>
              </a:rPr>
              <a:t>accumulated rain (cumulus and microphysics)</a:t>
            </a:r>
          </a:p>
          <a:p>
            <a:pPr eaLnBrk="1" hangingPunct="1">
              <a:buSzPct val="125000"/>
            </a:pPr>
            <a:r>
              <a:rPr lang="en-US" altLang="en-US" sz="2200" dirty="0">
                <a:solidFill>
                  <a:srgbClr val="1F497D"/>
                </a:solidFill>
                <a:latin typeface="Helvetica Neue" panose="02000503000000020004" pitchFamily="2" charset="0"/>
                <a:sym typeface="Helvetica" pitchFamily="2" charset="0"/>
              </a:rPr>
              <a:t>soil moisture, soil temperature</a:t>
            </a:r>
          </a:p>
          <a:p>
            <a:pPr eaLnBrk="1" hangingPunct="1">
              <a:buSzPct val="125000"/>
            </a:pPr>
            <a:r>
              <a:rPr lang="en-US" altLang="en-US" sz="2200" dirty="0">
                <a:solidFill>
                  <a:srgbClr val="1F497D"/>
                </a:solidFill>
                <a:latin typeface="Helvetica Neue" panose="02000503000000020004" pitchFamily="2" charset="0"/>
                <a:sym typeface="Helvetica" pitchFamily="2" charset="0"/>
              </a:rPr>
              <a:t>(various other fields)</a:t>
            </a:r>
          </a:p>
          <a:p>
            <a:pPr eaLnBrk="1" hangingPunct="1">
              <a:buSzPct val="125000"/>
            </a:pPr>
            <a:r>
              <a:rPr lang="en-US" altLang="en-US" sz="2200" b="1" dirty="0">
                <a:solidFill>
                  <a:srgbClr val="1F497D"/>
                </a:solidFill>
                <a:latin typeface="Helvetica Neue" panose="02000503000000020004" pitchFamily="2" charset="0"/>
                <a:sym typeface="Helvetica" pitchFamily="2" charset="0"/>
              </a:rPr>
              <a:t>Full mesh information (horizontal and vertical)</a:t>
            </a:r>
          </a:p>
        </p:txBody>
      </p:sp>
      <p:sp>
        <p:nvSpPr>
          <p:cNvPr id="2" name="TextBox 1">
            <a:extLst>
              <a:ext uri="{FF2B5EF4-FFF2-40B4-BE49-F238E27FC236}">
                <a16:creationId xmlns:a16="http://schemas.microsoft.com/office/drawing/2014/main" id="{32BFDFD0-3280-1336-39E5-2C90D190FAB8}"/>
              </a:ext>
            </a:extLst>
          </p:cNvPr>
          <p:cNvSpPr txBox="1"/>
          <p:nvPr/>
        </p:nvSpPr>
        <p:spPr>
          <a:xfrm>
            <a:off x="440338" y="989809"/>
            <a:ext cx="8538294" cy="461665"/>
          </a:xfrm>
          <a:prstGeom prst="rect">
            <a:avLst/>
          </a:prstGeom>
          <a:noFill/>
        </p:spPr>
        <p:txBody>
          <a:bodyPr wrap="square" rtlCol="0">
            <a:spAutoFit/>
          </a:bodyPr>
          <a:lstStyle/>
          <a:p>
            <a:r>
              <a:rPr lang="en-US" sz="2400" dirty="0">
                <a:cs typeface="Times New Roman"/>
              </a:rPr>
              <a:t>By default, the "history" files contain:</a:t>
            </a:r>
            <a:endParaRPr lang="en-US" sz="2000" dirty="0">
              <a:cs typeface="Times New Roman"/>
            </a:endParaRPr>
          </a:p>
        </p:txBody>
      </p:sp>
    </p:spTree>
    <p:extLst>
      <p:ext uri="{BB962C8B-B14F-4D97-AF65-F5344CB8AC3E}">
        <p14:creationId xmlns:p14="http://schemas.microsoft.com/office/powerpoint/2010/main" val="203356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66555" y="5926866"/>
            <a:ext cx="8538294" cy="461665"/>
          </a:xfrm>
          <a:prstGeom prst="rect">
            <a:avLst/>
          </a:prstGeom>
          <a:noFill/>
        </p:spPr>
        <p:txBody>
          <a:bodyPr wrap="square" rtlCol="0">
            <a:spAutoFit/>
          </a:bodyPr>
          <a:lstStyle/>
          <a:p>
            <a:r>
              <a:rPr lang="en-US" sz="2400" dirty="0">
                <a:cs typeface="Times New Roman"/>
              </a:rPr>
              <a:t>Using ‘</a:t>
            </a:r>
            <a:r>
              <a:rPr lang="en-US" sz="2400" dirty="0" err="1">
                <a:cs typeface="Times New Roman"/>
              </a:rPr>
              <a:t>ncview</a:t>
            </a:r>
            <a:r>
              <a:rPr lang="en-US" sz="2400" dirty="0">
                <a:cs typeface="Times New Roman"/>
              </a:rPr>
              <a:t>’ directly on MPAS </a:t>
            </a:r>
            <a:r>
              <a:rPr lang="en-US" sz="2400" dirty="0" err="1">
                <a:cs typeface="Times New Roman"/>
              </a:rPr>
              <a:t>netCDF</a:t>
            </a:r>
            <a:r>
              <a:rPr lang="en-US" sz="2400" dirty="0">
                <a:cs typeface="Times New Roman"/>
              </a:rPr>
              <a:t> files doesn’t work well...</a:t>
            </a:r>
            <a:endParaRPr lang="en-US" sz="2000" dirty="0">
              <a:cs typeface="Times New Roman"/>
            </a:endParaRPr>
          </a:p>
        </p:txBody>
      </p:sp>
      <p:sp>
        <p:nvSpPr>
          <p:cNvPr id="23" name="Rectangle 9"/>
          <p:cNvSpPr>
            <a:spLocks noChangeArrowheads="1"/>
          </p:cNvSpPr>
          <p:nvPr/>
        </p:nvSpPr>
        <p:spPr bwMode="auto">
          <a:xfrm>
            <a:off x="2161009" y="60960"/>
            <a:ext cx="6691046" cy="720274"/>
          </a:xfrm>
          <a:prstGeom prst="rect">
            <a:avLst/>
          </a:prstGeom>
          <a:noFill/>
          <a:ln w="9525">
            <a:noFill/>
            <a:miter lim="800000"/>
            <a:headEnd/>
            <a:tailEnd/>
          </a:ln>
        </p:spPr>
        <p:txBody>
          <a:bodyPr anchor="ctr">
            <a:prstTxWarp prst="textNoShape">
              <a:avLst/>
            </a:prstTxWarp>
          </a:bodyPr>
          <a:lstStyle/>
          <a:p>
            <a:pPr algn="ctr"/>
            <a:r>
              <a:rPr lang="en-US" sz="2800" dirty="0"/>
              <a:t>Interpolating output to a regular </a:t>
            </a:r>
            <a:r>
              <a:rPr lang="en-US" sz="2800" dirty="0" err="1"/>
              <a:t>lat-lon</a:t>
            </a:r>
            <a:r>
              <a:rPr lang="en-US" sz="2800" dirty="0"/>
              <a:t> grid</a:t>
            </a:r>
            <a:endParaRPr lang="en-US" sz="2800" i="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02" y="2269070"/>
            <a:ext cx="3225800" cy="304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293071" y="5510327"/>
            <a:ext cx="4536440" cy="187960"/>
          </a:xfrm>
          <a:prstGeom prst="rect">
            <a:avLst/>
          </a:prstGeom>
        </p:spPr>
      </p:pic>
      <p:sp>
        <p:nvSpPr>
          <p:cNvPr id="10" name="TextBox 9"/>
          <p:cNvSpPr txBox="1"/>
          <p:nvPr/>
        </p:nvSpPr>
        <p:spPr>
          <a:xfrm>
            <a:off x="366555" y="954453"/>
            <a:ext cx="8485500" cy="1200328"/>
          </a:xfrm>
          <a:prstGeom prst="rect">
            <a:avLst/>
          </a:prstGeom>
          <a:noFill/>
        </p:spPr>
        <p:txBody>
          <a:bodyPr wrap="square" rtlCol="0">
            <a:spAutoFit/>
          </a:bodyPr>
          <a:lstStyle/>
          <a:p>
            <a:r>
              <a:rPr lang="en-US" sz="2400" dirty="0">
                <a:cs typeface="Times New Roman"/>
              </a:rPr>
              <a:t>MPAS stores 2-d horizontal fields in 1-d arrays; 3-d fields are 2-d arrays with the vertical (structured) dimension innermost, e.g., </a:t>
            </a:r>
            <a:r>
              <a:rPr lang="en-US" sz="2000" dirty="0">
                <a:latin typeface="Courier New"/>
                <a:cs typeface="Courier New"/>
              </a:rPr>
              <a:t>qv(</a:t>
            </a:r>
            <a:r>
              <a:rPr lang="en-US" sz="2000" dirty="0" err="1">
                <a:latin typeface="Courier New"/>
                <a:cs typeface="Courier New"/>
              </a:rPr>
              <a:t>nVertLevels,nCells</a:t>
            </a:r>
            <a:r>
              <a:rPr lang="en-US" sz="2000" dirty="0">
                <a:latin typeface="Courier New"/>
                <a:cs typeface="Courier New"/>
              </a:rPr>
              <a:t>)</a:t>
            </a:r>
            <a:r>
              <a:rPr lang="en-US" sz="2400" dirty="0">
                <a:cs typeface="Times New Roman"/>
              </a:rPr>
              <a:t>.</a:t>
            </a:r>
            <a:endParaRPr lang="en-US" sz="2000" dirty="0">
              <a:cs typeface="Times New Roman"/>
            </a:endParaRPr>
          </a:p>
        </p:txBody>
      </p:sp>
      <p:pic>
        <p:nvPicPr>
          <p:cNvPr id="2" name="Picture 1" descr="Screen Shot 2017-06-13 at 12.38.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89782" y="1900828"/>
            <a:ext cx="545488" cy="4068433"/>
          </a:xfrm>
          <a:prstGeom prst="rect">
            <a:avLst/>
          </a:prstGeom>
        </p:spPr>
      </p:pic>
      <p:sp>
        <p:nvSpPr>
          <p:cNvPr id="12" name="TextBox 11"/>
          <p:cNvSpPr txBox="1"/>
          <p:nvPr/>
        </p:nvSpPr>
        <p:spPr>
          <a:xfrm>
            <a:off x="6820868" y="2536881"/>
            <a:ext cx="2083981" cy="1200329"/>
          </a:xfrm>
          <a:prstGeom prst="rect">
            <a:avLst/>
          </a:prstGeom>
          <a:noFill/>
        </p:spPr>
        <p:txBody>
          <a:bodyPr wrap="square" rtlCol="0">
            <a:spAutoFit/>
          </a:bodyPr>
          <a:lstStyle/>
          <a:p>
            <a:r>
              <a:rPr lang="en-US" i="1" dirty="0">
                <a:cs typeface="Times New Roman"/>
              </a:rPr>
              <a:t>Left: Can you spot Hurricane Matthew in the MPAS ‘</a:t>
            </a:r>
            <a:r>
              <a:rPr lang="en-US" i="1" dirty="0">
                <a:latin typeface="Courier New" panose="02070309020205020404" pitchFamily="49" charset="0"/>
                <a:cs typeface="Courier New" panose="02070309020205020404" pitchFamily="49" charset="0"/>
              </a:rPr>
              <a:t>qv</a:t>
            </a:r>
            <a:r>
              <a:rPr lang="en-US" i="1" dirty="0">
                <a:cs typeface="Times New Roman"/>
              </a:rPr>
              <a:t>’ field seen in </a:t>
            </a:r>
            <a:r>
              <a:rPr lang="en-US" i="1" dirty="0" err="1">
                <a:cs typeface="Times New Roman"/>
              </a:rPr>
              <a:t>ncview</a:t>
            </a:r>
            <a:r>
              <a:rPr lang="en-US" i="1" dirty="0">
                <a:cs typeface="Times New Roman"/>
              </a:rPr>
              <a:t>?</a:t>
            </a:r>
            <a:endParaRPr lang="en-US" sz="1600" i="1" dirty="0">
              <a:cs typeface="Times New Roman"/>
            </a:endParaRPr>
          </a:p>
        </p:txBody>
      </p:sp>
      <p:sp>
        <p:nvSpPr>
          <p:cNvPr id="3" name="Slide Number Placeholder 2"/>
          <p:cNvSpPr>
            <a:spLocks noGrp="1"/>
          </p:cNvSpPr>
          <p:nvPr>
            <p:ph type="sldNum" sz="quarter" idx="12"/>
          </p:nvPr>
        </p:nvSpPr>
        <p:spPr/>
        <p:txBody>
          <a:bodyPr/>
          <a:lstStyle/>
          <a:p>
            <a:fld id="{BB0EDAC5-B36E-A046-9D6B-DEE64979627A}" type="slidenum">
              <a:rPr lang="en-US" smtClean="0"/>
              <a:t>4</a:t>
            </a:fld>
            <a:endParaRPr lang="en-US"/>
          </a:p>
        </p:txBody>
      </p:sp>
    </p:spTree>
    <p:extLst>
      <p:ext uri="{BB962C8B-B14F-4D97-AF65-F5344CB8AC3E}">
        <p14:creationId xmlns:p14="http://schemas.microsoft.com/office/powerpoint/2010/main" val="2478006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3071" y="898638"/>
            <a:ext cx="8538294" cy="830997"/>
          </a:xfrm>
          <a:prstGeom prst="rect">
            <a:avLst/>
          </a:prstGeom>
          <a:noFill/>
        </p:spPr>
        <p:txBody>
          <a:bodyPr wrap="square" rtlCol="0">
            <a:spAutoFit/>
          </a:bodyPr>
          <a:lstStyle/>
          <a:p>
            <a:r>
              <a:rPr lang="en-US" sz="2400" dirty="0">
                <a:cs typeface="Times New Roman"/>
              </a:rPr>
              <a:t>The ‘</a:t>
            </a:r>
            <a:r>
              <a:rPr lang="en-US" sz="2400" dirty="0" err="1">
                <a:cs typeface="Times New Roman"/>
              </a:rPr>
              <a:t>convert_mpas</a:t>
            </a:r>
            <a:r>
              <a:rPr lang="en-US" sz="2400" dirty="0">
                <a:cs typeface="Times New Roman"/>
              </a:rPr>
              <a:t>’ tool can quickly interpolate MPAS files to a specified </a:t>
            </a:r>
            <a:r>
              <a:rPr lang="en-US" sz="2400" dirty="0" err="1">
                <a:cs typeface="Times New Roman"/>
              </a:rPr>
              <a:t>lat-lon</a:t>
            </a:r>
            <a:r>
              <a:rPr lang="en-US" sz="2400" dirty="0">
                <a:cs typeface="Times New Roman"/>
              </a:rPr>
              <a:t> grid</a:t>
            </a:r>
            <a:endParaRPr lang="en-US" sz="2000" dirty="0">
              <a:cs typeface="Times New Roman"/>
            </a:endParaRPr>
          </a:p>
        </p:txBody>
      </p:sp>
      <p:sp>
        <p:nvSpPr>
          <p:cNvPr id="23" name="Rectangle 9"/>
          <p:cNvSpPr>
            <a:spLocks noChangeArrowheads="1"/>
          </p:cNvSpPr>
          <p:nvPr/>
        </p:nvSpPr>
        <p:spPr bwMode="auto">
          <a:xfrm>
            <a:off x="2161009" y="60960"/>
            <a:ext cx="6670356" cy="720274"/>
          </a:xfrm>
          <a:prstGeom prst="rect">
            <a:avLst/>
          </a:prstGeom>
          <a:noFill/>
          <a:ln w="9525">
            <a:noFill/>
            <a:miter lim="800000"/>
            <a:headEnd/>
            <a:tailEnd/>
          </a:ln>
        </p:spPr>
        <p:txBody>
          <a:bodyPr anchor="ctr">
            <a:prstTxWarp prst="textNoShape">
              <a:avLst/>
            </a:prstTxWarp>
          </a:bodyPr>
          <a:lstStyle/>
          <a:p>
            <a:pPr algn="ctr"/>
            <a:r>
              <a:rPr lang="en-US" sz="2800" dirty="0"/>
              <a:t>Interpolating output to a regular </a:t>
            </a:r>
            <a:r>
              <a:rPr lang="en-US" sz="2800" dirty="0" err="1"/>
              <a:t>lat-lon</a:t>
            </a:r>
            <a:r>
              <a:rPr lang="en-US" sz="2800" dirty="0"/>
              <a:t> grid</a:t>
            </a:r>
            <a:endParaRPr lang="en-US" sz="2800" i="1" dirty="0"/>
          </a:p>
        </p:txBody>
      </p:sp>
      <p:pic>
        <p:nvPicPr>
          <p:cNvPr id="2" name="Picture 1" descr="Screen Shot 2017-06-13 at 12.41.48 PM.png"/>
          <p:cNvPicPr>
            <a:picLocks noChangeAspect="1"/>
          </p:cNvPicPr>
          <p:nvPr/>
        </p:nvPicPr>
        <p:blipFill rotWithShape="1">
          <a:blip r:embed="rId2">
            <a:extLst>
              <a:ext uri="{28A0092B-C50C-407E-A947-70E740481C1C}">
                <a14:useLocalDpi xmlns:a14="http://schemas.microsoft.com/office/drawing/2010/main" val="0"/>
              </a:ext>
            </a:extLst>
          </a:blip>
          <a:srcRect t="1" b="5942"/>
          <a:stretch/>
        </p:blipFill>
        <p:spPr>
          <a:xfrm>
            <a:off x="397519" y="1714109"/>
            <a:ext cx="4624602" cy="4572000"/>
          </a:xfrm>
          <a:prstGeom prst="rect">
            <a:avLst/>
          </a:prstGeom>
        </p:spPr>
      </p:pic>
      <p:cxnSp>
        <p:nvCxnSpPr>
          <p:cNvPr id="4" name="Straight Arrow Connector 3"/>
          <p:cNvCxnSpPr/>
          <p:nvPr/>
        </p:nvCxnSpPr>
        <p:spPr>
          <a:xfrm flipH="1" flipV="1">
            <a:off x="2850078" y="1975874"/>
            <a:ext cx="2830690" cy="74651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737035" y="2538183"/>
            <a:ext cx="3094330" cy="1323439"/>
          </a:xfrm>
          <a:prstGeom prst="rect">
            <a:avLst/>
          </a:prstGeom>
          <a:noFill/>
        </p:spPr>
        <p:txBody>
          <a:bodyPr wrap="square" rtlCol="0">
            <a:spAutoFit/>
          </a:bodyPr>
          <a:lstStyle/>
          <a:p>
            <a:r>
              <a:rPr lang="en-US" sz="2000" dirty="0"/>
              <a:t>Source code can be obtained from </a:t>
            </a:r>
            <a:r>
              <a:rPr lang="en-US" sz="2000" dirty="0">
                <a:hlinkClick r:id="rId3"/>
              </a:rPr>
              <a:t>https://github.com/mgduda/convert_mpas/</a:t>
            </a:r>
            <a:r>
              <a:rPr lang="en-US" sz="2000" dirty="0"/>
              <a:t> </a:t>
            </a:r>
          </a:p>
        </p:txBody>
      </p:sp>
      <p:cxnSp>
        <p:nvCxnSpPr>
          <p:cNvPr id="13" name="Straight Arrow Connector 12"/>
          <p:cNvCxnSpPr/>
          <p:nvPr/>
        </p:nvCxnSpPr>
        <p:spPr>
          <a:xfrm flipH="1" flipV="1">
            <a:off x="1907040" y="4678060"/>
            <a:ext cx="3773728" cy="44868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792494" y="4687753"/>
            <a:ext cx="2948917" cy="1323439"/>
          </a:xfrm>
          <a:prstGeom prst="rect">
            <a:avLst/>
          </a:prstGeom>
          <a:noFill/>
        </p:spPr>
        <p:txBody>
          <a:bodyPr wrap="square" rtlCol="0">
            <a:spAutoFit/>
          </a:bodyPr>
          <a:lstStyle/>
          <a:p>
            <a:r>
              <a:rPr lang="en-US" sz="2000" dirty="0"/>
              <a:t>The </a:t>
            </a:r>
            <a:r>
              <a:rPr lang="en-US" sz="2000" dirty="0" err="1"/>
              <a:t>README.md</a:t>
            </a:r>
            <a:r>
              <a:rPr lang="en-US" sz="2000" dirty="0"/>
              <a:t> file summarizes the key details of compiling and running</a:t>
            </a:r>
          </a:p>
        </p:txBody>
      </p:sp>
      <p:sp>
        <p:nvSpPr>
          <p:cNvPr id="3" name="Slide Number Placeholder 2"/>
          <p:cNvSpPr>
            <a:spLocks noGrp="1"/>
          </p:cNvSpPr>
          <p:nvPr>
            <p:ph type="sldNum" sz="quarter" idx="12"/>
          </p:nvPr>
        </p:nvSpPr>
        <p:spPr/>
        <p:txBody>
          <a:bodyPr/>
          <a:lstStyle/>
          <a:p>
            <a:fld id="{BB0EDAC5-B36E-A046-9D6B-DEE64979627A}" type="slidenum">
              <a:rPr lang="en-US" smtClean="0"/>
              <a:t>5</a:t>
            </a:fld>
            <a:endParaRPr lang="en-US"/>
          </a:p>
        </p:txBody>
      </p:sp>
    </p:spTree>
    <p:extLst>
      <p:ext uri="{BB962C8B-B14F-4D97-AF65-F5344CB8AC3E}">
        <p14:creationId xmlns:p14="http://schemas.microsoft.com/office/powerpoint/2010/main" val="166714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2965" y="898638"/>
            <a:ext cx="8841058" cy="4955203"/>
          </a:xfrm>
          <a:prstGeom prst="rect">
            <a:avLst/>
          </a:prstGeom>
          <a:noFill/>
        </p:spPr>
        <p:txBody>
          <a:bodyPr wrap="square" rtlCol="0">
            <a:spAutoFit/>
          </a:bodyPr>
          <a:lstStyle/>
          <a:p>
            <a:pPr>
              <a:lnSpc>
                <a:spcPct val="120000"/>
              </a:lnSpc>
            </a:pPr>
            <a:r>
              <a:rPr lang="en-US" sz="2400" dirty="0">
                <a:cs typeface="Times New Roman"/>
              </a:rPr>
              <a:t>Basic usage of ‘</a:t>
            </a:r>
            <a:r>
              <a:rPr lang="en-US" sz="2400" dirty="0" err="1">
                <a:cs typeface="Times New Roman"/>
              </a:rPr>
              <a:t>convert_mpas</a:t>
            </a:r>
            <a:r>
              <a:rPr lang="en-US" sz="2400" dirty="0">
                <a:cs typeface="Times New Roman"/>
              </a:rPr>
              <a:t>’:</a:t>
            </a:r>
          </a:p>
          <a:p>
            <a:pPr marL="342900" indent="-342900">
              <a:lnSpc>
                <a:spcPct val="120000"/>
              </a:lnSpc>
              <a:buFont typeface="Arial"/>
              <a:buChar char="•"/>
            </a:pPr>
            <a:r>
              <a:rPr lang="en-US" sz="2400" dirty="0">
                <a:cs typeface="Times New Roman"/>
              </a:rPr>
              <a:t>If just one argument is given, it specifies an MPAS file that has mesh information as well as fields to be interpolated</a:t>
            </a:r>
          </a:p>
          <a:p>
            <a:pPr marL="800100" lvl="1" indent="-342900">
              <a:lnSpc>
                <a:spcPct val="120000"/>
              </a:lnSpc>
              <a:buFont typeface="Arial"/>
              <a:buChar char="•"/>
            </a:pPr>
            <a:r>
              <a:rPr lang="en-US" sz="2000" dirty="0">
                <a:cs typeface="Times New Roman"/>
              </a:rPr>
              <a:t>E.g.: </a:t>
            </a:r>
            <a:r>
              <a:rPr lang="en-US" sz="2000" dirty="0" err="1">
                <a:latin typeface="Courier New"/>
                <a:cs typeface="Courier New"/>
              </a:rPr>
              <a:t>convert_mpas</a:t>
            </a:r>
            <a:r>
              <a:rPr lang="en-US" sz="2000" dirty="0">
                <a:latin typeface="Courier New"/>
                <a:cs typeface="Courier New"/>
              </a:rPr>
              <a:t> x1.40962.init.nc</a:t>
            </a:r>
          </a:p>
          <a:p>
            <a:pPr marL="342900" indent="-342900">
              <a:lnSpc>
                <a:spcPct val="120000"/>
              </a:lnSpc>
              <a:buFont typeface="Arial"/>
              <a:buChar char="•"/>
            </a:pPr>
            <a:r>
              <a:rPr lang="en-US" sz="2400" dirty="0">
                <a:cs typeface="Times New Roman"/>
              </a:rPr>
              <a:t>If more than one argument is given:</a:t>
            </a:r>
          </a:p>
          <a:p>
            <a:pPr marL="800100" lvl="1" indent="-342900">
              <a:lnSpc>
                <a:spcPct val="120000"/>
              </a:lnSpc>
              <a:buFont typeface="Arial"/>
              <a:buChar char="•"/>
            </a:pPr>
            <a:r>
              <a:rPr lang="en-US" sz="2000" dirty="0">
                <a:cs typeface="Times New Roman"/>
              </a:rPr>
              <a:t>First argument is used </a:t>
            </a:r>
            <a:r>
              <a:rPr lang="en-US" sz="2000" i="1" dirty="0">
                <a:cs typeface="Times New Roman"/>
              </a:rPr>
              <a:t>only to obtain mesh information</a:t>
            </a:r>
            <a:endParaRPr lang="en-US" sz="2000" dirty="0">
              <a:cs typeface="Times New Roman"/>
            </a:endParaRPr>
          </a:p>
          <a:p>
            <a:pPr marL="800100" lvl="1" indent="-342900">
              <a:lnSpc>
                <a:spcPct val="120000"/>
              </a:lnSpc>
              <a:buFont typeface="Arial"/>
              <a:buChar char="•"/>
            </a:pPr>
            <a:r>
              <a:rPr lang="en-US" sz="2000" dirty="0">
                <a:cs typeface="Times New Roman"/>
              </a:rPr>
              <a:t>All remaining arguments contain fields to be interpolated</a:t>
            </a:r>
          </a:p>
          <a:p>
            <a:pPr marL="800100" lvl="1" indent="-342900">
              <a:lnSpc>
                <a:spcPct val="120000"/>
              </a:lnSpc>
              <a:buFont typeface="Arial"/>
              <a:buChar char="•"/>
            </a:pPr>
            <a:r>
              <a:rPr lang="en-US" sz="2000" dirty="0">
                <a:cs typeface="Courier New"/>
              </a:rPr>
              <a:t>E.g.: </a:t>
            </a:r>
            <a:r>
              <a:rPr lang="en-US" sz="2000" dirty="0" err="1">
                <a:latin typeface="Courier New"/>
                <a:cs typeface="Courier New"/>
              </a:rPr>
              <a:t>convert_mpas</a:t>
            </a:r>
            <a:r>
              <a:rPr lang="en-US" sz="2000" dirty="0">
                <a:latin typeface="Courier New"/>
                <a:cs typeface="Courier New"/>
              </a:rPr>
              <a:t> x1.40962.grid.nc </a:t>
            </a:r>
            <a:r>
              <a:rPr lang="en-US" sz="2000" dirty="0" err="1">
                <a:latin typeface="Courier New"/>
                <a:cs typeface="Courier New"/>
              </a:rPr>
              <a:t>diag</a:t>
            </a:r>
            <a:r>
              <a:rPr lang="en-US" sz="2000" dirty="0">
                <a:latin typeface="Courier New"/>
                <a:cs typeface="Courier New"/>
              </a:rPr>
              <a:t>*</a:t>
            </a:r>
            <a:r>
              <a:rPr lang="en-US" sz="2000" dirty="0" err="1">
                <a:latin typeface="Courier New"/>
                <a:cs typeface="Courier New"/>
              </a:rPr>
              <a:t>nc</a:t>
            </a:r>
            <a:endParaRPr lang="en-US" sz="2000" dirty="0">
              <a:latin typeface="Courier New"/>
              <a:cs typeface="Courier New"/>
            </a:endParaRPr>
          </a:p>
          <a:p>
            <a:pPr marL="800100" lvl="1" indent="-342900">
              <a:lnSpc>
                <a:spcPct val="120000"/>
              </a:lnSpc>
              <a:buFont typeface="Arial"/>
              <a:buChar char="•"/>
            </a:pPr>
            <a:r>
              <a:rPr lang="en-US" sz="2000" dirty="0">
                <a:cs typeface="Courier New"/>
              </a:rPr>
              <a:t>E.g.: </a:t>
            </a:r>
            <a:r>
              <a:rPr lang="en-US" sz="2000" dirty="0" err="1">
                <a:latin typeface="Courier New"/>
                <a:cs typeface="Courier New"/>
              </a:rPr>
              <a:t>convert_mpas</a:t>
            </a:r>
            <a:r>
              <a:rPr lang="en-US" sz="2000" dirty="0">
                <a:latin typeface="Courier New"/>
                <a:cs typeface="Courier New"/>
              </a:rPr>
              <a:t> history.2017-06-16_00.nc history*</a:t>
            </a:r>
            <a:r>
              <a:rPr lang="en-US" sz="2000" dirty="0" err="1">
                <a:latin typeface="Courier New"/>
                <a:cs typeface="Courier New"/>
              </a:rPr>
              <a:t>nc</a:t>
            </a:r>
            <a:endParaRPr lang="en-US" sz="2000" dirty="0">
              <a:latin typeface="Courier New"/>
              <a:cs typeface="Courier New"/>
            </a:endParaRPr>
          </a:p>
          <a:p>
            <a:pPr marL="342900" indent="-342900">
              <a:lnSpc>
                <a:spcPct val="120000"/>
              </a:lnSpc>
              <a:buFont typeface="Arial"/>
              <a:buChar char="•"/>
            </a:pPr>
            <a:r>
              <a:rPr lang="en-US" sz="2400" dirty="0">
                <a:cs typeface="Courier New"/>
              </a:rPr>
              <a:t>Output file is always called </a:t>
            </a:r>
            <a:r>
              <a:rPr lang="en-US" sz="2000" dirty="0" err="1">
                <a:latin typeface="Courier New"/>
                <a:cs typeface="Courier New"/>
              </a:rPr>
              <a:t>latlon.nc</a:t>
            </a:r>
            <a:endParaRPr lang="en-US" sz="2000" dirty="0">
              <a:latin typeface="Courier New"/>
              <a:cs typeface="Courier New"/>
            </a:endParaRPr>
          </a:p>
          <a:p>
            <a:pPr marL="800100" lvl="1" indent="-342900">
              <a:lnSpc>
                <a:spcPct val="120000"/>
              </a:lnSpc>
              <a:buFont typeface="Arial"/>
              <a:buChar char="•"/>
            </a:pPr>
            <a:r>
              <a:rPr lang="en-US" sz="2000" dirty="0">
                <a:cs typeface="Times New Roman"/>
              </a:rPr>
              <a:t>Probably best to remove this file before re-running ‘</a:t>
            </a:r>
            <a:r>
              <a:rPr lang="en-US" sz="2000" dirty="0" err="1">
                <a:cs typeface="Times New Roman"/>
              </a:rPr>
              <a:t>convert_mpas</a:t>
            </a:r>
            <a:r>
              <a:rPr lang="en-US" sz="2000" dirty="0">
                <a:cs typeface="Times New Roman"/>
              </a:rPr>
              <a:t>’</a:t>
            </a:r>
          </a:p>
          <a:p>
            <a:pPr marL="342900" indent="-342900">
              <a:lnSpc>
                <a:spcPct val="120000"/>
              </a:lnSpc>
              <a:buFont typeface="Arial"/>
              <a:buChar char="•"/>
            </a:pPr>
            <a:r>
              <a:rPr lang="en-US" sz="2400" dirty="0">
                <a:cs typeface="Times New Roman"/>
              </a:rPr>
              <a:t>Default output grid is 0.5-degree </a:t>
            </a:r>
            <a:r>
              <a:rPr lang="en-US" sz="2400" dirty="0" err="1">
                <a:cs typeface="Times New Roman"/>
              </a:rPr>
              <a:t>lat-lon</a:t>
            </a:r>
            <a:r>
              <a:rPr lang="en-US" sz="2400" dirty="0">
                <a:cs typeface="Times New Roman"/>
              </a:rPr>
              <a:t> grid</a:t>
            </a:r>
          </a:p>
        </p:txBody>
      </p:sp>
      <p:sp>
        <p:nvSpPr>
          <p:cNvPr id="23" name="Rectangle 9"/>
          <p:cNvSpPr>
            <a:spLocks noChangeArrowheads="1"/>
          </p:cNvSpPr>
          <p:nvPr/>
        </p:nvSpPr>
        <p:spPr bwMode="auto">
          <a:xfrm>
            <a:off x="2161009" y="60960"/>
            <a:ext cx="6423204" cy="720274"/>
          </a:xfrm>
          <a:prstGeom prst="rect">
            <a:avLst/>
          </a:prstGeom>
          <a:noFill/>
          <a:ln w="9525">
            <a:noFill/>
            <a:miter lim="800000"/>
            <a:headEnd/>
            <a:tailEnd/>
          </a:ln>
        </p:spPr>
        <p:txBody>
          <a:bodyPr anchor="ctr">
            <a:prstTxWarp prst="textNoShape">
              <a:avLst/>
            </a:prstTxWarp>
          </a:bodyPr>
          <a:lstStyle/>
          <a:p>
            <a:pPr algn="ctr"/>
            <a:r>
              <a:rPr lang="en-US" sz="3200" dirty="0"/>
              <a:t>The </a:t>
            </a:r>
            <a:r>
              <a:rPr lang="en-US" sz="3200" i="1" dirty="0" err="1"/>
              <a:t>convert_mpas</a:t>
            </a:r>
            <a:r>
              <a:rPr lang="en-US" sz="3200" i="1" dirty="0"/>
              <a:t> </a:t>
            </a:r>
            <a:r>
              <a:rPr lang="en-US" sz="3200" dirty="0"/>
              <a:t>utility</a:t>
            </a:r>
            <a:endParaRPr lang="en-US" sz="3200" i="1" dirty="0"/>
          </a:p>
        </p:txBody>
      </p:sp>
      <p:sp>
        <p:nvSpPr>
          <p:cNvPr id="2" name="Slide Number Placeholder 1"/>
          <p:cNvSpPr>
            <a:spLocks noGrp="1"/>
          </p:cNvSpPr>
          <p:nvPr>
            <p:ph type="sldNum" sz="quarter" idx="12"/>
          </p:nvPr>
        </p:nvSpPr>
        <p:spPr/>
        <p:txBody>
          <a:bodyPr/>
          <a:lstStyle/>
          <a:p>
            <a:fld id="{BB0EDAC5-B36E-A046-9D6B-DEE64979627A}" type="slidenum">
              <a:rPr lang="en-US" smtClean="0"/>
              <a:t>6</a:t>
            </a:fld>
            <a:endParaRPr lang="en-US"/>
          </a:p>
        </p:txBody>
      </p:sp>
    </p:spTree>
    <p:custDataLst>
      <p:tags r:id="rId1"/>
    </p:custDataLst>
    <p:extLst>
      <p:ext uri="{BB962C8B-B14F-4D97-AF65-F5344CB8AC3E}">
        <p14:creationId xmlns:p14="http://schemas.microsoft.com/office/powerpoint/2010/main" val="96629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2965" y="898638"/>
            <a:ext cx="8841058" cy="523220"/>
          </a:xfrm>
          <a:prstGeom prst="rect">
            <a:avLst/>
          </a:prstGeom>
          <a:noFill/>
        </p:spPr>
        <p:txBody>
          <a:bodyPr wrap="square" rtlCol="0">
            <a:spAutoFit/>
          </a:bodyPr>
          <a:lstStyle/>
          <a:p>
            <a:pPr>
              <a:lnSpc>
                <a:spcPct val="120000"/>
              </a:lnSpc>
            </a:pPr>
            <a:r>
              <a:rPr lang="en-US" sz="2400" dirty="0">
                <a:cs typeface="Times New Roman"/>
              </a:rPr>
              <a:t>Now we can see Hurricane Matthew in our MPAS output</a:t>
            </a:r>
            <a:endParaRPr lang="en-US" sz="2000" dirty="0">
              <a:cs typeface="Times New Roman"/>
            </a:endParaRPr>
          </a:p>
        </p:txBody>
      </p:sp>
      <p:sp>
        <p:nvSpPr>
          <p:cNvPr id="23" name="Rectangle 9"/>
          <p:cNvSpPr>
            <a:spLocks noChangeArrowheads="1"/>
          </p:cNvSpPr>
          <p:nvPr/>
        </p:nvSpPr>
        <p:spPr bwMode="auto">
          <a:xfrm>
            <a:off x="2161009" y="60960"/>
            <a:ext cx="6423204" cy="720274"/>
          </a:xfrm>
          <a:prstGeom prst="rect">
            <a:avLst/>
          </a:prstGeom>
          <a:noFill/>
          <a:ln w="9525">
            <a:noFill/>
            <a:miter lim="800000"/>
            <a:headEnd/>
            <a:tailEnd/>
          </a:ln>
        </p:spPr>
        <p:txBody>
          <a:bodyPr anchor="ctr">
            <a:prstTxWarp prst="textNoShape">
              <a:avLst/>
            </a:prstTxWarp>
          </a:bodyPr>
          <a:lstStyle/>
          <a:p>
            <a:pPr algn="ctr"/>
            <a:r>
              <a:rPr lang="en-US" sz="3200" dirty="0"/>
              <a:t>The </a:t>
            </a:r>
            <a:r>
              <a:rPr lang="en-US" sz="3200" i="1" dirty="0" err="1"/>
              <a:t>convert_mpas</a:t>
            </a:r>
            <a:r>
              <a:rPr lang="en-US" sz="3200" dirty="0"/>
              <a:t> utility</a:t>
            </a:r>
            <a:endParaRPr lang="en-US" sz="3200" i="1" dirty="0"/>
          </a:p>
        </p:txBody>
      </p:sp>
      <p:sp>
        <p:nvSpPr>
          <p:cNvPr id="6" name="TextBox 5"/>
          <p:cNvSpPr txBox="1"/>
          <p:nvPr/>
        </p:nvSpPr>
        <p:spPr>
          <a:xfrm>
            <a:off x="375365" y="5356992"/>
            <a:ext cx="8485081" cy="966418"/>
          </a:xfrm>
          <a:prstGeom prst="rect">
            <a:avLst/>
          </a:prstGeom>
          <a:noFill/>
        </p:spPr>
        <p:txBody>
          <a:bodyPr wrap="square" rtlCol="0">
            <a:spAutoFit/>
          </a:bodyPr>
          <a:lstStyle/>
          <a:p>
            <a:pPr>
              <a:lnSpc>
                <a:spcPct val="120000"/>
              </a:lnSpc>
            </a:pPr>
            <a:r>
              <a:rPr lang="en-US" sz="2400" dirty="0">
                <a:cs typeface="Times New Roman"/>
              </a:rPr>
              <a:t>How can we interpolate to just the region of interest and at higher resolution?</a:t>
            </a:r>
            <a:endParaRPr lang="en-US" sz="2000" dirty="0">
              <a:cs typeface="Times New Roman"/>
            </a:endParaRPr>
          </a:p>
        </p:txBody>
      </p:sp>
      <p:pic>
        <p:nvPicPr>
          <p:cNvPr id="2" name="Picture 1" descr="Screen Shot 2017-06-13 at 4.01.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226" y="1727513"/>
            <a:ext cx="6330696" cy="3446145"/>
          </a:xfrm>
          <a:prstGeom prst="rect">
            <a:avLst/>
          </a:prstGeom>
        </p:spPr>
      </p:pic>
      <p:cxnSp>
        <p:nvCxnSpPr>
          <p:cNvPr id="4" name="Straight Arrow Connector 3"/>
          <p:cNvCxnSpPr/>
          <p:nvPr/>
        </p:nvCxnSpPr>
        <p:spPr>
          <a:xfrm>
            <a:off x="3123040" y="1395024"/>
            <a:ext cx="905681" cy="157200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B0EDAC5-B36E-A046-9D6B-DEE64979627A}" type="slidenum">
              <a:rPr lang="en-US" smtClean="0"/>
              <a:t>7</a:t>
            </a:fld>
            <a:endParaRPr lang="en-US"/>
          </a:p>
        </p:txBody>
      </p:sp>
    </p:spTree>
    <p:extLst>
      <p:ext uri="{BB962C8B-B14F-4D97-AF65-F5344CB8AC3E}">
        <p14:creationId xmlns:p14="http://schemas.microsoft.com/office/powerpoint/2010/main" val="1896708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2965" y="937418"/>
            <a:ext cx="8841058" cy="830997"/>
          </a:xfrm>
          <a:prstGeom prst="rect">
            <a:avLst/>
          </a:prstGeom>
          <a:noFill/>
        </p:spPr>
        <p:txBody>
          <a:bodyPr wrap="square" rtlCol="0">
            <a:spAutoFit/>
          </a:bodyPr>
          <a:lstStyle/>
          <a:p>
            <a:r>
              <a:rPr lang="en-US" sz="2400" dirty="0">
                <a:cs typeface="Times New Roman"/>
              </a:rPr>
              <a:t>A text file named </a:t>
            </a:r>
            <a:r>
              <a:rPr lang="en-US" sz="2000" dirty="0" err="1">
                <a:latin typeface="Courier New"/>
                <a:cs typeface="Courier New"/>
              </a:rPr>
              <a:t>target_domain</a:t>
            </a:r>
            <a:r>
              <a:rPr lang="en-US" sz="2400" dirty="0">
                <a:cs typeface="Times New Roman"/>
              </a:rPr>
              <a:t> in your working directory may be used to specify parameters of the </a:t>
            </a:r>
            <a:r>
              <a:rPr lang="en-US" sz="2400" dirty="0" err="1">
                <a:cs typeface="Times New Roman"/>
              </a:rPr>
              <a:t>lat-lon</a:t>
            </a:r>
            <a:r>
              <a:rPr lang="en-US" sz="2400" dirty="0">
                <a:cs typeface="Times New Roman"/>
              </a:rPr>
              <a:t> grid:</a:t>
            </a:r>
            <a:endParaRPr lang="en-US" sz="2000" dirty="0">
              <a:cs typeface="Times New Roman"/>
            </a:endParaRPr>
          </a:p>
        </p:txBody>
      </p:sp>
      <p:sp>
        <p:nvSpPr>
          <p:cNvPr id="23" name="Rectangle 9"/>
          <p:cNvSpPr>
            <a:spLocks noChangeArrowheads="1"/>
          </p:cNvSpPr>
          <p:nvPr/>
        </p:nvSpPr>
        <p:spPr bwMode="auto">
          <a:xfrm>
            <a:off x="2161009" y="60960"/>
            <a:ext cx="6423204" cy="720274"/>
          </a:xfrm>
          <a:prstGeom prst="rect">
            <a:avLst/>
          </a:prstGeom>
          <a:noFill/>
          <a:ln w="9525">
            <a:noFill/>
            <a:miter lim="800000"/>
            <a:headEnd/>
            <a:tailEnd/>
          </a:ln>
        </p:spPr>
        <p:txBody>
          <a:bodyPr anchor="ctr">
            <a:prstTxWarp prst="textNoShape">
              <a:avLst/>
            </a:prstTxWarp>
          </a:bodyPr>
          <a:lstStyle/>
          <a:p>
            <a:pPr algn="ctr"/>
            <a:r>
              <a:rPr lang="en-US" sz="3200" dirty="0"/>
              <a:t>The </a:t>
            </a:r>
            <a:r>
              <a:rPr lang="en-US" sz="3200" i="1" dirty="0" err="1"/>
              <a:t>convert_mpas</a:t>
            </a:r>
            <a:r>
              <a:rPr lang="en-US" sz="3200" i="1" dirty="0"/>
              <a:t> </a:t>
            </a:r>
            <a:r>
              <a:rPr lang="en-US" sz="3200" dirty="0"/>
              <a:t>utility</a:t>
            </a:r>
            <a:endParaRPr lang="en-US" sz="3200" i="1" dirty="0"/>
          </a:p>
        </p:txBody>
      </p:sp>
      <p:sp>
        <p:nvSpPr>
          <p:cNvPr id="7" name="TextBox 6"/>
          <p:cNvSpPr txBox="1"/>
          <p:nvPr/>
        </p:nvSpPr>
        <p:spPr>
          <a:xfrm>
            <a:off x="220259" y="2350168"/>
            <a:ext cx="4113023" cy="2308324"/>
          </a:xfrm>
          <a:prstGeom prst="rect">
            <a:avLst/>
          </a:prstGeom>
          <a:noFill/>
        </p:spPr>
        <p:txBody>
          <a:bodyPr wrap="square" rtlCol="0">
            <a:spAutoFit/>
          </a:bodyPr>
          <a:lstStyle/>
          <a:p>
            <a:r>
              <a:rPr lang="en-US" sz="2400" dirty="0" err="1">
                <a:latin typeface="Courier New"/>
                <a:cs typeface="Courier New"/>
              </a:rPr>
              <a:t>startlat</a:t>
            </a:r>
            <a:r>
              <a:rPr lang="en-US" sz="2400" dirty="0">
                <a:latin typeface="Courier New"/>
                <a:cs typeface="Courier New"/>
              </a:rPr>
              <a:t>=10.0</a:t>
            </a:r>
          </a:p>
          <a:p>
            <a:r>
              <a:rPr lang="en-US" sz="2400" dirty="0" err="1">
                <a:latin typeface="Courier New"/>
                <a:cs typeface="Courier New"/>
              </a:rPr>
              <a:t>endlat</a:t>
            </a:r>
            <a:r>
              <a:rPr lang="en-US" sz="2400" dirty="0">
                <a:latin typeface="Courier New"/>
                <a:cs typeface="Courier New"/>
              </a:rPr>
              <a:t>=50.0</a:t>
            </a:r>
          </a:p>
          <a:p>
            <a:r>
              <a:rPr lang="en-US" sz="2400" dirty="0" err="1">
                <a:latin typeface="Courier New"/>
                <a:cs typeface="Courier New"/>
              </a:rPr>
              <a:t>startlon</a:t>
            </a:r>
            <a:r>
              <a:rPr lang="en-US" sz="2400" dirty="0">
                <a:latin typeface="Courier New"/>
                <a:cs typeface="Courier New"/>
              </a:rPr>
              <a:t>=-90.0</a:t>
            </a:r>
          </a:p>
          <a:p>
            <a:r>
              <a:rPr lang="en-US" sz="2400" dirty="0" err="1">
                <a:latin typeface="Courier New"/>
                <a:cs typeface="Courier New"/>
              </a:rPr>
              <a:t>endlon</a:t>
            </a:r>
            <a:r>
              <a:rPr lang="en-US" sz="2400" dirty="0">
                <a:latin typeface="Courier New"/>
                <a:cs typeface="Courier New"/>
              </a:rPr>
              <a:t>=-60</a:t>
            </a:r>
          </a:p>
          <a:p>
            <a:r>
              <a:rPr lang="en-US" sz="2400" dirty="0" err="1">
                <a:latin typeface="Courier New"/>
                <a:cs typeface="Courier New"/>
              </a:rPr>
              <a:t>nlat</a:t>
            </a:r>
            <a:r>
              <a:rPr lang="en-US" sz="2400" dirty="0">
                <a:latin typeface="Courier New"/>
                <a:cs typeface="Courier New"/>
              </a:rPr>
              <a:t>=400</a:t>
            </a:r>
          </a:p>
          <a:p>
            <a:r>
              <a:rPr lang="en-US" sz="2400" dirty="0" err="1">
                <a:latin typeface="Courier New"/>
                <a:cs typeface="Courier New"/>
              </a:rPr>
              <a:t>nlon</a:t>
            </a:r>
            <a:r>
              <a:rPr lang="en-US" sz="2400" dirty="0">
                <a:latin typeface="Courier New"/>
                <a:cs typeface="Courier New"/>
              </a:rPr>
              <a:t>=300</a:t>
            </a:r>
            <a:endParaRPr lang="en-US" sz="2000" dirty="0">
              <a:latin typeface="Courier New"/>
              <a:cs typeface="Courier New"/>
            </a:endParaRPr>
          </a:p>
        </p:txBody>
      </p:sp>
      <p:sp>
        <p:nvSpPr>
          <p:cNvPr id="8" name="TextBox 7"/>
          <p:cNvSpPr txBox="1"/>
          <p:nvPr/>
        </p:nvSpPr>
        <p:spPr>
          <a:xfrm>
            <a:off x="220259" y="5602107"/>
            <a:ext cx="8841058" cy="830997"/>
          </a:xfrm>
          <a:prstGeom prst="rect">
            <a:avLst/>
          </a:prstGeom>
          <a:noFill/>
        </p:spPr>
        <p:txBody>
          <a:bodyPr wrap="square" rtlCol="0">
            <a:spAutoFit/>
          </a:bodyPr>
          <a:lstStyle/>
          <a:p>
            <a:r>
              <a:rPr lang="en-US" sz="2400" dirty="0">
                <a:cs typeface="Times New Roman"/>
              </a:rPr>
              <a:t>A text file named </a:t>
            </a:r>
            <a:r>
              <a:rPr lang="en-US" sz="2000" dirty="0" err="1">
                <a:latin typeface="Courier New"/>
                <a:cs typeface="Courier New"/>
              </a:rPr>
              <a:t>include_fields</a:t>
            </a:r>
            <a:r>
              <a:rPr lang="en-US" sz="2400" dirty="0">
                <a:cs typeface="Times New Roman"/>
              </a:rPr>
              <a:t> in your working directory may also be used to list the fields that should be interpolated</a:t>
            </a:r>
            <a:endParaRPr lang="en-US" sz="2000" dirty="0">
              <a:cs typeface="Times New Roman"/>
            </a:endParaRPr>
          </a:p>
        </p:txBody>
      </p:sp>
      <p:pic>
        <p:nvPicPr>
          <p:cNvPr id="2" name="Picture 1" descr="Screen Shot 2017-06-13 at 4.03.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790" y="1844306"/>
            <a:ext cx="2748407" cy="3820541"/>
          </a:xfrm>
          <a:prstGeom prst="rect">
            <a:avLst/>
          </a:prstGeom>
        </p:spPr>
      </p:pic>
      <p:sp>
        <p:nvSpPr>
          <p:cNvPr id="3" name="Slide Number Placeholder 2"/>
          <p:cNvSpPr>
            <a:spLocks noGrp="1"/>
          </p:cNvSpPr>
          <p:nvPr>
            <p:ph type="sldNum" sz="quarter" idx="12"/>
          </p:nvPr>
        </p:nvSpPr>
        <p:spPr/>
        <p:txBody>
          <a:bodyPr/>
          <a:lstStyle/>
          <a:p>
            <a:fld id="{BB0EDAC5-B36E-A046-9D6B-DEE64979627A}" type="slidenum">
              <a:rPr lang="en-US" smtClean="0"/>
              <a:t>8</a:t>
            </a:fld>
            <a:endParaRPr lang="en-US"/>
          </a:p>
        </p:txBody>
      </p:sp>
    </p:spTree>
    <p:extLst>
      <p:ext uri="{BB962C8B-B14F-4D97-AF65-F5344CB8AC3E}">
        <p14:creationId xmlns:p14="http://schemas.microsoft.com/office/powerpoint/2010/main" val="209365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7|23.4"/>
</p:tagLst>
</file>

<file path=ppt/tags/tag2.xml><?xml version="1.0" encoding="utf-8"?>
<p:tagLst xmlns:a="http://schemas.openxmlformats.org/drawingml/2006/main" xmlns:r="http://schemas.openxmlformats.org/officeDocument/2006/relationships" xmlns:p="http://schemas.openxmlformats.org/presentationml/2006/main">
  <p:tag name="TIMING" val="|29.5|81|20"/>
</p:tagLst>
</file>

<file path=ppt/tags/tag3.xml><?xml version="1.0" encoding="utf-8"?>
<p:tagLst xmlns:a="http://schemas.openxmlformats.org/drawingml/2006/main" xmlns:r="http://schemas.openxmlformats.org/officeDocument/2006/relationships" xmlns:p="http://schemas.openxmlformats.org/presentationml/2006/main">
  <p:tag name="TIMING" val="|64.4"/>
</p:tagLst>
</file>

<file path=ppt/tags/tag4.xml><?xml version="1.0" encoding="utf-8"?>
<p:tagLst xmlns:a="http://schemas.openxmlformats.org/drawingml/2006/main" xmlns:r="http://schemas.openxmlformats.org/officeDocument/2006/relationships" xmlns:p="http://schemas.openxmlformats.org/presentationml/2006/main">
  <p:tag name="TIMING" val="|38.7|63.4"/>
</p:tagLst>
</file>

<file path=ppt/tags/tag5.xml><?xml version="1.0" encoding="utf-8"?>
<p:tagLst xmlns:a="http://schemas.openxmlformats.org/drawingml/2006/main" xmlns:r="http://schemas.openxmlformats.org/officeDocument/2006/relationships" xmlns:p="http://schemas.openxmlformats.org/presentationml/2006/main">
  <p:tag name="TIMING" val="|43.4|14.1"/>
</p:tagLst>
</file>

<file path=ppt/tags/tag6.xml><?xml version="1.0" encoding="utf-8"?>
<p:tagLst xmlns:a="http://schemas.openxmlformats.org/drawingml/2006/main" xmlns:r="http://schemas.openxmlformats.org/officeDocument/2006/relationships" xmlns:p="http://schemas.openxmlformats.org/presentationml/2006/main">
  <p:tag name="TIMING" val="|67|79.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5265</TotalTime>
  <Words>1555</Words>
  <Application>Microsoft Macintosh PowerPoint</Application>
  <PresentationFormat>On-screen Show (4:3)</PresentationFormat>
  <Paragraphs>167</Paragraphs>
  <Slides>17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Courier</vt:lpstr>
      <vt:lpstr>Courier New</vt:lpstr>
      <vt:lpstr>Helvetica Neue</vt:lpstr>
      <vt:lpstr>Times New Roman</vt:lpstr>
      <vt:lpstr>ヒラギノ角ゴ ProN W3</vt:lpstr>
      <vt:lpstr>1_Office Theme</vt:lpstr>
      <vt:lpstr>Custom Design</vt:lpstr>
      <vt:lpstr>Post-processing and visualizing MPAS-Atmosphere output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Skamarock</dc:creator>
  <cp:lastModifiedBy>Michael Duda</cp:lastModifiedBy>
  <cp:revision>193</cp:revision>
  <dcterms:created xsi:type="dcterms:W3CDTF">2017-06-06T19:56:44Z</dcterms:created>
  <dcterms:modified xsi:type="dcterms:W3CDTF">2024-08-11T21:36:09Z</dcterms:modified>
</cp:coreProperties>
</file>