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84" r:id="rId2"/>
  </p:sldMasterIdLst>
  <p:notesMasterIdLst>
    <p:notesMasterId r:id="rId29"/>
  </p:notesMasterIdLst>
  <p:handoutMasterIdLst>
    <p:handoutMasterId r:id="rId30"/>
  </p:handoutMasterIdLst>
  <p:sldIdLst>
    <p:sldId id="256" r:id="rId3"/>
    <p:sldId id="395" r:id="rId4"/>
    <p:sldId id="417" r:id="rId5"/>
    <p:sldId id="418" r:id="rId6"/>
    <p:sldId id="419" r:id="rId7"/>
    <p:sldId id="420" r:id="rId8"/>
    <p:sldId id="421" r:id="rId9"/>
    <p:sldId id="422" r:id="rId10"/>
    <p:sldId id="423" r:id="rId11"/>
    <p:sldId id="425" r:id="rId12"/>
    <p:sldId id="426" r:id="rId13"/>
    <p:sldId id="424" r:id="rId14"/>
    <p:sldId id="437" r:id="rId15"/>
    <p:sldId id="323" r:id="rId16"/>
    <p:sldId id="430" r:id="rId17"/>
    <p:sldId id="433" r:id="rId18"/>
    <p:sldId id="431" r:id="rId19"/>
    <p:sldId id="432" r:id="rId20"/>
    <p:sldId id="438" r:id="rId21"/>
    <p:sldId id="436" r:id="rId22"/>
    <p:sldId id="434" r:id="rId23"/>
    <p:sldId id="435" r:id="rId24"/>
    <p:sldId id="415" r:id="rId25"/>
    <p:sldId id="429" r:id="rId26"/>
    <p:sldId id="428" r:id="rId27"/>
    <p:sldId id="42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0"/>
    <p:restoredTop sz="88836" autoAdjust="0"/>
  </p:normalViewPr>
  <p:slideViewPr>
    <p:cSldViewPr snapToGrid="0">
      <p:cViewPr varScale="1">
        <p:scale>
          <a:sx n="108" d="100"/>
          <a:sy n="108" d="100"/>
        </p:scale>
        <p:origin x="2296" y="18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F626E3-DD80-AD4B-892B-327615D2FFCD}" type="datetimeFigureOut">
              <a:rPr lang="en-US" smtClean="0"/>
              <a:t>8/11/24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B8A413-5ED3-D444-9605-52B28B664D66}" type="slidenum">
              <a:rPr lang="en-US" smtClean="0"/>
              <a:t>‹#›</a:t>
            </a:fld>
            <a:endParaRPr lang="en-US"/>
          </a:p>
        </p:txBody>
      </p:sp>
    </p:spTree>
    <p:extLst>
      <p:ext uri="{BB962C8B-B14F-4D97-AF65-F5344CB8AC3E}">
        <p14:creationId xmlns:p14="http://schemas.microsoft.com/office/powerpoint/2010/main" val="5534389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5CF06-92EC-DA45-8CD9-F4D06F8F4D28}" type="datetimeFigureOut">
              <a:rPr lang="en-US" smtClean="0"/>
              <a:t>8/11/24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95F2E-B8E7-3146-AFF4-9C7E77EEA880}" type="slidenum">
              <a:rPr lang="en-US" smtClean="0"/>
              <a:t>‹#›</a:t>
            </a:fld>
            <a:endParaRPr lang="en-US"/>
          </a:p>
        </p:txBody>
      </p:sp>
    </p:spTree>
    <p:extLst>
      <p:ext uri="{BB962C8B-B14F-4D97-AF65-F5344CB8AC3E}">
        <p14:creationId xmlns:p14="http://schemas.microsoft.com/office/powerpoint/2010/main" val="190434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a:t>
            </a:fld>
            <a:endParaRPr lang="en-US" sz="1200"/>
          </a:p>
        </p:txBody>
      </p:sp>
    </p:spTree>
    <p:extLst>
      <p:ext uri="{BB962C8B-B14F-4D97-AF65-F5344CB8AC3E}">
        <p14:creationId xmlns:p14="http://schemas.microsoft.com/office/powerpoint/2010/main" val="327384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10</a:t>
            </a:fld>
            <a:endParaRPr lang="en-US" sz="1200"/>
          </a:p>
        </p:txBody>
      </p:sp>
    </p:spTree>
    <p:extLst>
      <p:ext uri="{BB962C8B-B14F-4D97-AF65-F5344CB8AC3E}">
        <p14:creationId xmlns:p14="http://schemas.microsoft.com/office/powerpoint/2010/main" val="295837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11</a:t>
            </a:fld>
            <a:endParaRPr lang="en-US" sz="1200"/>
          </a:p>
        </p:txBody>
      </p:sp>
    </p:spTree>
    <p:extLst>
      <p:ext uri="{BB962C8B-B14F-4D97-AF65-F5344CB8AC3E}">
        <p14:creationId xmlns:p14="http://schemas.microsoft.com/office/powerpoint/2010/main" val="1144140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12</a:t>
            </a:fld>
            <a:endParaRPr lang="en-US" sz="1200"/>
          </a:p>
        </p:txBody>
      </p:sp>
    </p:spTree>
    <p:extLst>
      <p:ext uri="{BB962C8B-B14F-4D97-AF65-F5344CB8AC3E}">
        <p14:creationId xmlns:p14="http://schemas.microsoft.com/office/powerpoint/2010/main" val="50631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14</a:t>
            </a:fld>
            <a:endParaRPr lang="en-US" sz="1200"/>
          </a:p>
        </p:txBody>
      </p:sp>
    </p:spTree>
    <p:extLst>
      <p:ext uri="{BB962C8B-B14F-4D97-AF65-F5344CB8AC3E}">
        <p14:creationId xmlns:p14="http://schemas.microsoft.com/office/powerpoint/2010/main" val="1420032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AutoNum type="alphaLcParenBoth"/>
            </a:pPr>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15</a:t>
            </a:fld>
            <a:endParaRPr lang="en-US" sz="1200"/>
          </a:p>
        </p:txBody>
      </p:sp>
    </p:spTree>
    <p:extLst>
      <p:ext uri="{BB962C8B-B14F-4D97-AF65-F5344CB8AC3E}">
        <p14:creationId xmlns:p14="http://schemas.microsoft.com/office/powerpoint/2010/main" val="368314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16</a:t>
            </a:fld>
            <a:endParaRPr lang="en-US" sz="1200"/>
          </a:p>
        </p:txBody>
      </p:sp>
    </p:spTree>
    <p:extLst>
      <p:ext uri="{BB962C8B-B14F-4D97-AF65-F5344CB8AC3E}">
        <p14:creationId xmlns:p14="http://schemas.microsoft.com/office/powerpoint/2010/main" val="381493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17</a:t>
            </a:fld>
            <a:endParaRPr lang="en-US" sz="1200"/>
          </a:p>
        </p:txBody>
      </p:sp>
    </p:spTree>
    <p:extLst>
      <p:ext uri="{BB962C8B-B14F-4D97-AF65-F5344CB8AC3E}">
        <p14:creationId xmlns:p14="http://schemas.microsoft.com/office/powerpoint/2010/main" val="3638858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18</a:t>
            </a:fld>
            <a:endParaRPr lang="en-US" sz="1200"/>
          </a:p>
        </p:txBody>
      </p:sp>
    </p:spTree>
    <p:extLst>
      <p:ext uri="{BB962C8B-B14F-4D97-AF65-F5344CB8AC3E}">
        <p14:creationId xmlns:p14="http://schemas.microsoft.com/office/powerpoint/2010/main" val="1819064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19</a:t>
            </a:fld>
            <a:endParaRPr lang="en-US" sz="1200"/>
          </a:p>
        </p:txBody>
      </p:sp>
    </p:spTree>
    <p:extLst>
      <p:ext uri="{BB962C8B-B14F-4D97-AF65-F5344CB8AC3E}">
        <p14:creationId xmlns:p14="http://schemas.microsoft.com/office/powerpoint/2010/main" val="206013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a:t>
            </a:fld>
            <a:endParaRPr lang="en-US" sz="1200"/>
          </a:p>
        </p:txBody>
      </p:sp>
    </p:spTree>
    <p:extLst>
      <p:ext uri="{BB962C8B-B14F-4D97-AF65-F5344CB8AC3E}">
        <p14:creationId xmlns:p14="http://schemas.microsoft.com/office/powerpoint/2010/main" val="826542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20</a:t>
            </a:fld>
            <a:endParaRPr lang="en-US" sz="1200"/>
          </a:p>
        </p:txBody>
      </p:sp>
    </p:spTree>
    <p:extLst>
      <p:ext uri="{BB962C8B-B14F-4D97-AF65-F5344CB8AC3E}">
        <p14:creationId xmlns:p14="http://schemas.microsoft.com/office/powerpoint/2010/main" val="2751842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21</a:t>
            </a:fld>
            <a:endParaRPr lang="en-US" sz="1200"/>
          </a:p>
        </p:txBody>
      </p:sp>
    </p:spTree>
    <p:extLst>
      <p:ext uri="{BB962C8B-B14F-4D97-AF65-F5344CB8AC3E}">
        <p14:creationId xmlns:p14="http://schemas.microsoft.com/office/powerpoint/2010/main" val="3944407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22</a:t>
            </a:fld>
            <a:endParaRPr lang="en-US" sz="1200"/>
          </a:p>
        </p:txBody>
      </p:sp>
    </p:spTree>
    <p:extLst>
      <p:ext uri="{BB962C8B-B14F-4D97-AF65-F5344CB8AC3E}">
        <p14:creationId xmlns:p14="http://schemas.microsoft.com/office/powerpoint/2010/main" val="1599642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23</a:t>
            </a:fld>
            <a:endParaRPr lang="en-US" sz="1200"/>
          </a:p>
        </p:txBody>
      </p:sp>
    </p:spTree>
    <p:extLst>
      <p:ext uri="{BB962C8B-B14F-4D97-AF65-F5344CB8AC3E}">
        <p14:creationId xmlns:p14="http://schemas.microsoft.com/office/powerpoint/2010/main" val="2976548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24</a:t>
            </a:fld>
            <a:endParaRPr lang="en-US" sz="1200"/>
          </a:p>
        </p:txBody>
      </p:sp>
    </p:spTree>
    <p:extLst>
      <p:ext uri="{BB962C8B-B14F-4D97-AF65-F5344CB8AC3E}">
        <p14:creationId xmlns:p14="http://schemas.microsoft.com/office/powerpoint/2010/main" val="3104254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25</a:t>
            </a:fld>
            <a:endParaRPr lang="en-US" sz="1200"/>
          </a:p>
        </p:txBody>
      </p:sp>
    </p:spTree>
    <p:extLst>
      <p:ext uri="{BB962C8B-B14F-4D97-AF65-F5344CB8AC3E}">
        <p14:creationId xmlns:p14="http://schemas.microsoft.com/office/powerpoint/2010/main" val="394171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a:t>
            </a:fld>
            <a:endParaRPr lang="en-US" sz="1200"/>
          </a:p>
        </p:txBody>
      </p:sp>
    </p:spTree>
    <p:extLst>
      <p:ext uri="{BB962C8B-B14F-4D97-AF65-F5344CB8AC3E}">
        <p14:creationId xmlns:p14="http://schemas.microsoft.com/office/powerpoint/2010/main" val="67502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4</a:t>
            </a:fld>
            <a:endParaRPr lang="en-US" sz="1200"/>
          </a:p>
        </p:txBody>
      </p:sp>
    </p:spTree>
    <p:extLst>
      <p:ext uri="{BB962C8B-B14F-4D97-AF65-F5344CB8AC3E}">
        <p14:creationId xmlns:p14="http://schemas.microsoft.com/office/powerpoint/2010/main" val="3311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5</a:t>
            </a:fld>
            <a:endParaRPr lang="en-US" sz="1200"/>
          </a:p>
        </p:txBody>
      </p:sp>
    </p:spTree>
    <p:extLst>
      <p:ext uri="{BB962C8B-B14F-4D97-AF65-F5344CB8AC3E}">
        <p14:creationId xmlns:p14="http://schemas.microsoft.com/office/powerpoint/2010/main" val="1882435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6</a:t>
            </a:fld>
            <a:endParaRPr lang="en-US" sz="1200"/>
          </a:p>
        </p:txBody>
      </p:sp>
    </p:spTree>
    <p:extLst>
      <p:ext uri="{BB962C8B-B14F-4D97-AF65-F5344CB8AC3E}">
        <p14:creationId xmlns:p14="http://schemas.microsoft.com/office/powerpoint/2010/main" val="838424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7</a:t>
            </a:fld>
            <a:endParaRPr lang="en-US" sz="1200"/>
          </a:p>
        </p:txBody>
      </p:sp>
    </p:spTree>
    <p:extLst>
      <p:ext uri="{BB962C8B-B14F-4D97-AF65-F5344CB8AC3E}">
        <p14:creationId xmlns:p14="http://schemas.microsoft.com/office/powerpoint/2010/main" val="320469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8</a:t>
            </a:fld>
            <a:endParaRPr lang="en-US" sz="1200"/>
          </a:p>
        </p:txBody>
      </p:sp>
    </p:spTree>
    <p:extLst>
      <p:ext uri="{BB962C8B-B14F-4D97-AF65-F5344CB8AC3E}">
        <p14:creationId xmlns:p14="http://schemas.microsoft.com/office/powerpoint/2010/main" val="377899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9</a:t>
            </a:fld>
            <a:endParaRPr lang="en-US" sz="1200"/>
          </a:p>
        </p:txBody>
      </p:sp>
    </p:spTree>
    <p:extLst>
      <p:ext uri="{BB962C8B-B14F-4D97-AF65-F5344CB8AC3E}">
        <p14:creationId xmlns:p14="http://schemas.microsoft.com/office/powerpoint/2010/main" val="71396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dirty="0" err="1"/>
              <a:t>Click</a:t>
            </a:r>
            <a:r>
              <a:rPr lang="pl-PL" dirty="0"/>
              <a:t> to </a:t>
            </a:r>
            <a:r>
              <a:rPr lang="pl-PL" dirty="0" err="1"/>
              <a:t>edit</a:t>
            </a:r>
            <a:r>
              <a:rPr lang="pl-PL" dirty="0"/>
              <a:t> Master </a:t>
            </a:r>
            <a:r>
              <a:rPr lang="pl-PL" dirty="0" err="1"/>
              <a:t>title</a:t>
            </a:r>
            <a:r>
              <a:rPr lang="pl-PL" dirty="0"/>
              <a:t>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lang="en-US"/>
          </a:p>
        </p:txBody>
      </p:sp>
    </p:spTree>
    <p:extLst>
      <p:ext uri="{BB962C8B-B14F-4D97-AF65-F5344CB8AC3E}">
        <p14:creationId xmlns:p14="http://schemas.microsoft.com/office/powerpoint/2010/main" val="39197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AF06EB79-C020-F84F-B108-6555003B8BE2}"/>
              </a:ext>
            </a:extLst>
          </p:cNvPr>
          <p:cNvSpPr>
            <a:spLocks noGrp="1"/>
          </p:cNvSpPr>
          <p:nvPr>
            <p:ph type="dt" sz="half" idx="10"/>
          </p:nvPr>
        </p:nvSpPr>
        <p:spPr>
          <a:xfrm>
            <a:off x="457200" y="6356350"/>
            <a:ext cx="1249363" cy="365125"/>
          </a:xfrm>
          <a:prstGeom prst="rect">
            <a:avLst/>
          </a:prstGeom>
        </p:spPr>
        <p:txBody>
          <a:bodyPr/>
          <a:lstStyle>
            <a:lvl1pPr>
              <a:defRPr/>
            </a:lvl1pPr>
          </a:lstStyle>
          <a:p>
            <a:fld id="{F9932360-6F70-1C48-89F3-B497151F4346}"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156E286E-6B40-EF45-A381-10230C08DB8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238943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4B0680C3-83F4-F348-A185-5810DFEBE987}"/>
              </a:ext>
            </a:extLst>
          </p:cNvPr>
          <p:cNvSpPr>
            <a:spLocks noGrp="1"/>
          </p:cNvSpPr>
          <p:nvPr>
            <p:ph type="dt" sz="half" idx="10"/>
          </p:nvPr>
        </p:nvSpPr>
        <p:spPr>
          <a:xfrm>
            <a:off x="457200" y="6356350"/>
            <a:ext cx="1249363" cy="365125"/>
          </a:xfrm>
          <a:prstGeom prst="rect">
            <a:avLst/>
          </a:prstGeom>
        </p:spPr>
        <p:txBody>
          <a:bodyPr/>
          <a:lstStyle>
            <a:lvl1pPr>
              <a:defRPr/>
            </a:lvl1pPr>
          </a:lstStyle>
          <a:p>
            <a:fld id="{8D7D5FF3-D604-1841-82EA-25FCFAEF6A1F}"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BEB3B0C9-2767-AF4D-98BA-4F842100BEBC}"/>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2719111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956A-DD41-604E-BB9B-DC54A8BC863B}"/>
              </a:ext>
            </a:extLst>
          </p:cNvPr>
          <p:cNvSpPr>
            <a:spLocks noGrp="1"/>
          </p:cNvSpPr>
          <p:nvPr>
            <p:ph type="ctrTitle"/>
          </p:nvPr>
        </p:nvSpPr>
        <p:spPr>
          <a:xfrm>
            <a:off x="1143360" y="1121879"/>
            <a:ext cx="6857280" cy="2387771"/>
          </a:xfrm>
          <a:prstGeom prst="rect">
            <a:avLst/>
          </a:prstGeom>
        </p:spPr>
        <p:txBody>
          <a:bodyPr anchor="b"/>
          <a:lstStyle>
            <a:lvl1pPr algn="ctr">
              <a:defRPr sz="5443"/>
            </a:lvl1pPr>
          </a:lstStyle>
          <a:p>
            <a:r>
              <a:rPr lang="en-US"/>
              <a:t>Click to edit Master title style</a:t>
            </a:r>
          </a:p>
        </p:txBody>
      </p:sp>
      <p:sp>
        <p:nvSpPr>
          <p:cNvPr id="3" name="Subtitle 2">
            <a:extLst>
              <a:ext uri="{FF2B5EF4-FFF2-40B4-BE49-F238E27FC236}">
                <a16:creationId xmlns:a16="http://schemas.microsoft.com/office/drawing/2014/main" id="{D00998DD-1095-6347-9A80-132FD5DF36DF}"/>
              </a:ext>
            </a:extLst>
          </p:cNvPr>
          <p:cNvSpPr>
            <a:spLocks noGrp="1"/>
          </p:cNvSpPr>
          <p:nvPr>
            <p:ph type="subTitle" idx="1"/>
          </p:nvPr>
        </p:nvSpPr>
        <p:spPr>
          <a:xfrm>
            <a:off x="1143360" y="3601819"/>
            <a:ext cx="6857280" cy="1656174"/>
          </a:xfrm>
          <a:prstGeom prst="rect">
            <a:avLst/>
          </a:prstGeo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a:t>Click to edit Master subtitle style</a:t>
            </a:r>
          </a:p>
        </p:txBody>
      </p:sp>
      <p:sp>
        <p:nvSpPr>
          <p:cNvPr id="4" name="Date Placeholder 3">
            <a:extLst>
              <a:ext uri="{FF2B5EF4-FFF2-40B4-BE49-F238E27FC236}">
                <a16:creationId xmlns:a16="http://schemas.microsoft.com/office/drawing/2014/main" id="{6D8E5183-E8CA-F641-8335-BAD2D333ED14}"/>
              </a:ext>
            </a:extLst>
          </p:cNvPr>
          <p:cNvSpPr>
            <a:spLocks noGrp="1"/>
          </p:cNvSpPr>
          <p:nvPr>
            <p:ph type="dt" sz="half" idx="10"/>
          </p:nvPr>
        </p:nvSpPr>
        <p:spPr>
          <a:xfrm>
            <a:off x="629280" y="6356827"/>
            <a:ext cx="2056320" cy="364359"/>
          </a:xfrm>
          <a:prstGeom prst="rect">
            <a:avLst/>
          </a:prstGeom>
        </p:spPr>
        <p:txBody>
          <a:bodyPr/>
          <a:lstStyle/>
          <a:p>
            <a:fld id="{AD0A5CD1-EB42-ED48-90AE-F0951CDBDDAA}" type="datetime1">
              <a:rPr lang="en-US" smtClean="0"/>
              <a:t>8/11/24</a:t>
            </a:fld>
            <a:endParaRPr lang="en-US"/>
          </a:p>
        </p:txBody>
      </p:sp>
      <p:sp>
        <p:nvSpPr>
          <p:cNvPr id="5" name="Footer Placeholder 4">
            <a:extLst>
              <a:ext uri="{FF2B5EF4-FFF2-40B4-BE49-F238E27FC236}">
                <a16:creationId xmlns:a16="http://schemas.microsoft.com/office/drawing/2014/main" id="{B3339825-B9AA-4C41-834F-8C0278053C86}"/>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884390-91B6-8542-8B1E-D61F7364D03C}"/>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699590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2AFA-1F84-6B4C-A6FF-7FE5F7E69E0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A636C1-DB2D-F94C-A31A-366EAA435A79}"/>
              </a:ext>
            </a:extLst>
          </p:cNvPr>
          <p:cNvSpPr>
            <a:spLocks noGrp="1"/>
          </p:cNvSpPr>
          <p:nvPr>
            <p:ph idx="1"/>
          </p:nvPr>
        </p:nvSpPr>
        <p:spPr>
          <a:xfrm>
            <a:off x="629280" y="1826112"/>
            <a:ext cx="788544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40F7B-392F-F149-9AA5-36E3BE77CB7A}"/>
              </a:ext>
            </a:extLst>
          </p:cNvPr>
          <p:cNvSpPr>
            <a:spLocks noGrp="1"/>
          </p:cNvSpPr>
          <p:nvPr>
            <p:ph type="dt" sz="half" idx="10"/>
          </p:nvPr>
        </p:nvSpPr>
        <p:spPr>
          <a:xfrm>
            <a:off x="629280" y="6356827"/>
            <a:ext cx="2056320" cy="364359"/>
          </a:xfrm>
          <a:prstGeom prst="rect">
            <a:avLst/>
          </a:prstGeom>
        </p:spPr>
        <p:txBody>
          <a:bodyPr/>
          <a:lstStyle/>
          <a:p>
            <a:fld id="{23E6935B-D10D-E34B-8BB2-36DB0B14ADB5}" type="datetime1">
              <a:rPr lang="en-US" smtClean="0"/>
              <a:t>8/11/24</a:t>
            </a:fld>
            <a:endParaRPr lang="en-US"/>
          </a:p>
        </p:txBody>
      </p:sp>
      <p:sp>
        <p:nvSpPr>
          <p:cNvPr id="5" name="Footer Placeholder 4">
            <a:extLst>
              <a:ext uri="{FF2B5EF4-FFF2-40B4-BE49-F238E27FC236}">
                <a16:creationId xmlns:a16="http://schemas.microsoft.com/office/drawing/2014/main" id="{D84A14E6-8F3B-4947-9600-BDBE1BDEE24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759F50-F3CE-DF49-AC41-991C0814A24D}"/>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4172543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2CD7-B8F1-9144-A25C-502616CD5A3D}"/>
              </a:ext>
            </a:extLst>
          </p:cNvPr>
          <p:cNvSpPr>
            <a:spLocks noGrp="1"/>
          </p:cNvSpPr>
          <p:nvPr>
            <p:ph type="title"/>
          </p:nvPr>
        </p:nvSpPr>
        <p:spPr>
          <a:xfrm>
            <a:off x="623521" y="1709460"/>
            <a:ext cx="7886880" cy="2852939"/>
          </a:xfrm>
          <a:prstGeom prst="rect">
            <a:avLst/>
          </a:prstGeom>
        </p:spPr>
        <p:txBody>
          <a:bodyPr anchor="b"/>
          <a:lstStyle>
            <a:lvl1pPr>
              <a:defRPr sz="5443"/>
            </a:lvl1pPr>
          </a:lstStyle>
          <a:p>
            <a:r>
              <a:rPr lang="en-US"/>
              <a:t>Click to edit Master title style</a:t>
            </a:r>
          </a:p>
        </p:txBody>
      </p:sp>
      <p:sp>
        <p:nvSpPr>
          <p:cNvPr id="3" name="Text Placeholder 2">
            <a:extLst>
              <a:ext uri="{FF2B5EF4-FFF2-40B4-BE49-F238E27FC236}">
                <a16:creationId xmlns:a16="http://schemas.microsoft.com/office/drawing/2014/main" id="{1FE72774-323F-4246-A5E3-6FCC17B0ACA2}"/>
              </a:ext>
            </a:extLst>
          </p:cNvPr>
          <p:cNvSpPr>
            <a:spLocks noGrp="1"/>
          </p:cNvSpPr>
          <p:nvPr>
            <p:ph type="body" idx="1"/>
          </p:nvPr>
        </p:nvSpPr>
        <p:spPr>
          <a:xfrm>
            <a:off x="623521" y="4589763"/>
            <a:ext cx="7886880" cy="1499197"/>
          </a:xfrm>
          <a:prstGeom prst="rect">
            <a:avLst/>
          </a:prstGeom>
        </p:spPr>
        <p:txBody>
          <a:bodyPr/>
          <a:lstStyle>
            <a:lvl1pPr marL="0" indent="0">
              <a:buNone/>
              <a:defRPr sz="2177">
                <a:solidFill>
                  <a:schemeClr val="tx1">
                    <a:tint val="75000"/>
                  </a:schemeClr>
                </a:solidFill>
              </a:defRPr>
            </a:lvl1pPr>
            <a:lvl2pPr marL="414726" indent="0">
              <a:buNone/>
              <a:defRPr sz="1814">
                <a:solidFill>
                  <a:schemeClr val="tx1">
                    <a:tint val="75000"/>
                  </a:schemeClr>
                </a:solidFill>
              </a:defRPr>
            </a:lvl2pPr>
            <a:lvl3pPr marL="829452" indent="0">
              <a:buNone/>
              <a:defRPr sz="1633">
                <a:solidFill>
                  <a:schemeClr val="tx1">
                    <a:tint val="75000"/>
                  </a:schemeClr>
                </a:solidFill>
              </a:defRPr>
            </a:lvl3pPr>
            <a:lvl4pPr marL="1244178" indent="0">
              <a:buNone/>
              <a:defRPr sz="1451">
                <a:solidFill>
                  <a:schemeClr val="tx1">
                    <a:tint val="75000"/>
                  </a:schemeClr>
                </a:solidFill>
              </a:defRPr>
            </a:lvl4pPr>
            <a:lvl5pPr marL="1658904" indent="0">
              <a:buNone/>
              <a:defRPr sz="1451">
                <a:solidFill>
                  <a:schemeClr val="tx1">
                    <a:tint val="75000"/>
                  </a:schemeClr>
                </a:solidFill>
              </a:defRPr>
            </a:lvl5pPr>
            <a:lvl6pPr marL="2073631" indent="0">
              <a:buNone/>
              <a:defRPr sz="1451">
                <a:solidFill>
                  <a:schemeClr val="tx1">
                    <a:tint val="75000"/>
                  </a:schemeClr>
                </a:solidFill>
              </a:defRPr>
            </a:lvl6pPr>
            <a:lvl7pPr marL="2488357" indent="0">
              <a:buNone/>
              <a:defRPr sz="1451">
                <a:solidFill>
                  <a:schemeClr val="tx1">
                    <a:tint val="75000"/>
                  </a:schemeClr>
                </a:solidFill>
              </a:defRPr>
            </a:lvl7pPr>
            <a:lvl8pPr marL="2903083" indent="0">
              <a:buNone/>
              <a:defRPr sz="1451">
                <a:solidFill>
                  <a:schemeClr val="tx1">
                    <a:tint val="75000"/>
                  </a:schemeClr>
                </a:solidFill>
              </a:defRPr>
            </a:lvl8pPr>
            <a:lvl9pPr marL="3317809" indent="0">
              <a:buNone/>
              <a:defRPr sz="1451">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7B4AF2-8349-7440-A27C-B3DEA7CDC67D}"/>
              </a:ext>
            </a:extLst>
          </p:cNvPr>
          <p:cNvSpPr>
            <a:spLocks noGrp="1"/>
          </p:cNvSpPr>
          <p:nvPr>
            <p:ph type="dt" sz="half" idx="10"/>
          </p:nvPr>
        </p:nvSpPr>
        <p:spPr>
          <a:xfrm>
            <a:off x="629280" y="6356827"/>
            <a:ext cx="2056320" cy="364359"/>
          </a:xfrm>
          <a:prstGeom prst="rect">
            <a:avLst/>
          </a:prstGeom>
        </p:spPr>
        <p:txBody>
          <a:bodyPr/>
          <a:lstStyle/>
          <a:p>
            <a:fld id="{B5183F34-7689-7440-B360-0513D5AD7994}" type="datetime1">
              <a:rPr lang="en-US" smtClean="0"/>
              <a:t>8/11/24</a:t>
            </a:fld>
            <a:endParaRPr lang="en-US"/>
          </a:p>
        </p:txBody>
      </p:sp>
      <p:sp>
        <p:nvSpPr>
          <p:cNvPr id="5" name="Footer Placeholder 4">
            <a:extLst>
              <a:ext uri="{FF2B5EF4-FFF2-40B4-BE49-F238E27FC236}">
                <a16:creationId xmlns:a16="http://schemas.microsoft.com/office/drawing/2014/main" id="{5FECA0FD-6084-384B-94A9-BBF4D4615BA8}"/>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F46618-B2AE-9442-86B7-5099FA3B6A9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82686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2D49-D17F-8349-952C-E8CD57BBBFB5}"/>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96A734-C4E8-4341-902F-E05A59FFABCC}"/>
              </a:ext>
            </a:extLst>
          </p:cNvPr>
          <p:cNvSpPr>
            <a:spLocks noGrp="1"/>
          </p:cNvSpPr>
          <p:nvPr>
            <p:ph sz="half" idx="1"/>
          </p:nvPr>
        </p:nvSpPr>
        <p:spPr>
          <a:xfrm>
            <a:off x="62928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9D6BA9-C972-FE4E-86C6-48B9B8D7ADF5}"/>
              </a:ext>
            </a:extLst>
          </p:cNvPr>
          <p:cNvSpPr>
            <a:spLocks noGrp="1"/>
          </p:cNvSpPr>
          <p:nvPr>
            <p:ph sz="half" idx="2"/>
          </p:nvPr>
        </p:nvSpPr>
        <p:spPr>
          <a:xfrm>
            <a:off x="464112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94E6A-6A75-5F41-837F-0EFE69AED57E}"/>
              </a:ext>
            </a:extLst>
          </p:cNvPr>
          <p:cNvSpPr>
            <a:spLocks noGrp="1"/>
          </p:cNvSpPr>
          <p:nvPr>
            <p:ph type="dt" sz="half" idx="10"/>
          </p:nvPr>
        </p:nvSpPr>
        <p:spPr>
          <a:xfrm>
            <a:off x="629280" y="6356827"/>
            <a:ext cx="2056320" cy="364359"/>
          </a:xfrm>
          <a:prstGeom prst="rect">
            <a:avLst/>
          </a:prstGeom>
        </p:spPr>
        <p:txBody>
          <a:bodyPr/>
          <a:lstStyle/>
          <a:p>
            <a:fld id="{376E0835-F02A-4A48-AE20-5F6FB34D7F89}" type="datetime1">
              <a:rPr lang="en-US" smtClean="0"/>
              <a:t>8/11/24</a:t>
            </a:fld>
            <a:endParaRPr lang="en-US"/>
          </a:p>
        </p:txBody>
      </p:sp>
      <p:sp>
        <p:nvSpPr>
          <p:cNvPr id="6" name="Footer Placeholder 5">
            <a:extLst>
              <a:ext uri="{FF2B5EF4-FFF2-40B4-BE49-F238E27FC236}">
                <a16:creationId xmlns:a16="http://schemas.microsoft.com/office/drawing/2014/main" id="{68C6D7CF-FDC0-DC4E-AA2C-80354922D89E}"/>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D96F16-1E2C-6046-A300-A02922B9CCBF}"/>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915702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F539-A224-C14B-A750-B3145D8B0D18}"/>
              </a:ext>
            </a:extLst>
          </p:cNvPr>
          <p:cNvSpPr>
            <a:spLocks noGrp="1"/>
          </p:cNvSpPr>
          <p:nvPr>
            <p:ph type="title"/>
          </p:nvPr>
        </p:nvSpPr>
        <p:spPr>
          <a:xfrm>
            <a:off x="629281" y="365798"/>
            <a:ext cx="7886880" cy="1324939"/>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9C000E-D5AF-154A-B7A0-5ACE5577DEF3}"/>
              </a:ext>
            </a:extLst>
          </p:cNvPr>
          <p:cNvSpPr>
            <a:spLocks noGrp="1"/>
          </p:cNvSpPr>
          <p:nvPr>
            <p:ph type="body" idx="1"/>
          </p:nvPr>
        </p:nvSpPr>
        <p:spPr>
          <a:xfrm>
            <a:off x="629280" y="1680657"/>
            <a:ext cx="386928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8C077FC2-6FD5-C647-93CA-89CC6EA748F4}"/>
              </a:ext>
            </a:extLst>
          </p:cNvPr>
          <p:cNvSpPr>
            <a:spLocks noGrp="1"/>
          </p:cNvSpPr>
          <p:nvPr>
            <p:ph sz="half" idx="2"/>
          </p:nvPr>
        </p:nvSpPr>
        <p:spPr>
          <a:xfrm>
            <a:off x="629280" y="2504424"/>
            <a:ext cx="386928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06E47D-E3B6-FC44-8C8D-B54362EEC426}"/>
              </a:ext>
            </a:extLst>
          </p:cNvPr>
          <p:cNvSpPr>
            <a:spLocks noGrp="1"/>
          </p:cNvSpPr>
          <p:nvPr>
            <p:ph type="body" sz="quarter" idx="3"/>
          </p:nvPr>
        </p:nvSpPr>
        <p:spPr>
          <a:xfrm>
            <a:off x="4629600" y="1680657"/>
            <a:ext cx="388656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A6241EF1-7760-C34A-B72F-A8622527E3FD}"/>
              </a:ext>
            </a:extLst>
          </p:cNvPr>
          <p:cNvSpPr>
            <a:spLocks noGrp="1"/>
          </p:cNvSpPr>
          <p:nvPr>
            <p:ph sz="quarter" idx="4"/>
          </p:nvPr>
        </p:nvSpPr>
        <p:spPr>
          <a:xfrm>
            <a:off x="4629600" y="2504424"/>
            <a:ext cx="388656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83C29-17FE-0B4F-9535-75B1022706F0}"/>
              </a:ext>
            </a:extLst>
          </p:cNvPr>
          <p:cNvSpPr>
            <a:spLocks noGrp="1"/>
          </p:cNvSpPr>
          <p:nvPr>
            <p:ph type="dt" sz="half" idx="10"/>
          </p:nvPr>
        </p:nvSpPr>
        <p:spPr>
          <a:xfrm>
            <a:off x="629280" y="6356827"/>
            <a:ext cx="2056320" cy="364359"/>
          </a:xfrm>
          <a:prstGeom prst="rect">
            <a:avLst/>
          </a:prstGeom>
        </p:spPr>
        <p:txBody>
          <a:bodyPr/>
          <a:lstStyle/>
          <a:p>
            <a:fld id="{71AD56C0-9DD7-5247-BFD7-6C21E82A084C}" type="datetime1">
              <a:rPr lang="en-US" smtClean="0"/>
              <a:t>8/11/24</a:t>
            </a:fld>
            <a:endParaRPr lang="en-US"/>
          </a:p>
        </p:txBody>
      </p:sp>
      <p:sp>
        <p:nvSpPr>
          <p:cNvPr id="8" name="Footer Placeholder 7">
            <a:extLst>
              <a:ext uri="{FF2B5EF4-FFF2-40B4-BE49-F238E27FC236}">
                <a16:creationId xmlns:a16="http://schemas.microsoft.com/office/drawing/2014/main" id="{18B1754A-17E2-B845-A01D-05D0095178D4}"/>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A56430-CF41-174C-A68D-23F89C376A2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4064271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3105-F302-024D-87BD-68FCC4A316D6}"/>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BEBD684-34D6-A84F-A2B0-9C3C7BA80CDE}"/>
              </a:ext>
            </a:extLst>
          </p:cNvPr>
          <p:cNvSpPr>
            <a:spLocks noGrp="1"/>
          </p:cNvSpPr>
          <p:nvPr>
            <p:ph type="dt" sz="half" idx="10"/>
          </p:nvPr>
        </p:nvSpPr>
        <p:spPr>
          <a:xfrm>
            <a:off x="629280" y="6356827"/>
            <a:ext cx="2056320" cy="364359"/>
          </a:xfrm>
          <a:prstGeom prst="rect">
            <a:avLst/>
          </a:prstGeom>
        </p:spPr>
        <p:txBody>
          <a:bodyPr/>
          <a:lstStyle/>
          <a:p>
            <a:fld id="{38FBF71D-4CEE-5944-A6A6-3EDD82126785}" type="datetime1">
              <a:rPr lang="en-US" smtClean="0"/>
              <a:t>8/11/24</a:t>
            </a:fld>
            <a:endParaRPr lang="en-US"/>
          </a:p>
        </p:txBody>
      </p:sp>
      <p:sp>
        <p:nvSpPr>
          <p:cNvPr id="4" name="Footer Placeholder 3">
            <a:extLst>
              <a:ext uri="{FF2B5EF4-FFF2-40B4-BE49-F238E27FC236}">
                <a16:creationId xmlns:a16="http://schemas.microsoft.com/office/drawing/2014/main" id="{6D56426B-9927-AC4F-999E-5C593773A2BD}"/>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852C78-59C7-0B48-B577-C2B9967C4A10}"/>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086529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3151F-469C-694C-AAA7-CAB167B2F9D5}"/>
              </a:ext>
            </a:extLst>
          </p:cNvPr>
          <p:cNvSpPr>
            <a:spLocks noGrp="1"/>
          </p:cNvSpPr>
          <p:nvPr>
            <p:ph type="dt" sz="half" idx="10"/>
          </p:nvPr>
        </p:nvSpPr>
        <p:spPr>
          <a:xfrm>
            <a:off x="629280" y="6356827"/>
            <a:ext cx="2056320" cy="364359"/>
          </a:xfrm>
          <a:prstGeom prst="rect">
            <a:avLst/>
          </a:prstGeom>
        </p:spPr>
        <p:txBody>
          <a:bodyPr/>
          <a:lstStyle/>
          <a:p>
            <a:fld id="{3998CC6A-C078-CC4D-81A0-FC2E9C0EDFC4}" type="datetime1">
              <a:rPr lang="en-US" smtClean="0"/>
              <a:t>8/11/24</a:t>
            </a:fld>
            <a:endParaRPr lang="en-US"/>
          </a:p>
        </p:txBody>
      </p:sp>
      <p:sp>
        <p:nvSpPr>
          <p:cNvPr id="3" name="Footer Placeholder 2">
            <a:extLst>
              <a:ext uri="{FF2B5EF4-FFF2-40B4-BE49-F238E27FC236}">
                <a16:creationId xmlns:a16="http://schemas.microsoft.com/office/drawing/2014/main" id="{3ABEA69F-3386-894E-BDF1-BC8647ECD3C3}"/>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44F4610-9D2C-A14A-B1C0-75FF3D74BAC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476724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D204-3E0E-774E-8D2B-C993A9EAFF79}"/>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Content Placeholder 2">
            <a:extLst>
              <a:ext uri="{FF2B5EF4-FFF2-40B4-BE49-F238E27FC236}">
                <a16:creationId xmlns:a16="http://schemas.microsoft.com/office/drawing/2014/main" id="{2E068101-2ABE-F044-AE68-7804E9C7C6D1}"/>
              </a:ext>
            </a:extLst>
          </p:cNvPr>
          <p:cNvSpPr>
            <a:spLocks noGrp="1"/>
          </p:cNvSpPr>
          <p:nvPr>
            <p:ph idx="1"/>
          </p:nvPr>
        </p:nvSpPr>
        <p:spPr>
          <a:xfrm>
            <a:off x="3888000" y="987944"/>
            <a:ext cx="4628160"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6F0FB0-C972-BE4B-85A9-36E3A97D632B}"/>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F8879870-D402-1A47-BC5B-7B7DB31CD392}"/>
              </a:ext>
            </a:extLst>
          </p:cNvPr>
          <p:cNvSpPr>
            <a:spLocks noGrp="1"/>
          </p:cNvSpPr>
          <p:nvPr>
            <p:ph type="dt" sz="half" idx="10"/>
          </p:nvPr>
        </p:nvSpPr>
        <p:spPr>
          <a:xfrm>
            <a:off x="629280" y="6356827"/>
            <a:ext cx="2056320" cy="364359"/>
          </a:xfrm>
          <a:prstGeom prst="rect">
            <a:avLst/>
          </a:prstGeom>
        </p:spPr>
        <p:txBody>
          <a:bodyPr/>
          <a:lstStyle/>
          <a:p>
            <a:fld id="{8852FCD0-162D-BD47-B8B4-BCB69C839752}" type="datetime1">
              <a:rPr lang="en-US" smtClean="0"/>
              <a:t>8/11/24</a:t>
            </a:fld>
            <a:endParaRPr lang="en-US"/>
          </a:p>
        </p:txBody>
      </p:sp>
      <p:sp>
        <p:nvSpPr>
          <p:cNvPr id="6" name="Footer Placeholder 5">
            <a:extLst>
              <a:ext uri="{FF2B5EF4-FFF2-40B4-BE49-F238E27FC236}">
                <a16:creationId xmlns:a16="http://schemas.microsoft.com/office/drawing/2014/main" id="{FC3147AC-C0FD-0C42-906D-2CEB4628E65B}"/>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950882-B4FF-3F4E-9474-A24AC1ADB3A4}"/>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901100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1C2D20AD-A46E-754B-BE90-8EF6A8D46E9F}"/>
              </a:ext>
            </a:extLst>
          </p:cNvPr>
          <p:cNvSpPr>
            <a:spLocks noGrp="1"/>
          </p:cNvSpPr>
          <p:nvPr>
            <p:ph type="dt" sz="half" idx="10"/>
          </p:nvPr>
        </p:nvSpPr>
        <p:spPr>
          <a:xfrm>
            <a:off x="457200" y="6356350"/>
            <a:ext cx="1249363" cy="365125"/>
          </a:xfrm>
          <a:prstGeom prst="rect">
            <a:avLst/>
          </a:prstGeom>
        </p:spPr>
        <p:txBody>
          <a:bodyPr/>
          <a:lstStyle>
            <a:lvl1pPr>
              <a:defRPr/>
            </a:lvl1pPr>
          </a:lstStyle>
          <a:p>
            <a:fld id="{99C7FFAD-95A6-9045-801A-CE72DA3266D9}"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4F1485F1-CD56-E940-A461-1249EB9EEE7D}"/>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2284171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F7EE-59D7-4A4B-8DAB-3AAD24087B1B}"/>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Picture Placeholder 2">
            <a:extLst>
              <a:ext uri="{FF2B5EF4-FFF2-40B4-BE49-F238E27FC236}">
                <a16:creationId xmlns:a16="http://schemas.microsoft.com/office/drawing/2014/main" id="{2612DCEC-FBEC-B04B-B7A9-4433AAB903FD}"/>
              </a:ext>
            </a:extLst>
          </p:cNvPr>
          <p:cNvSpPr>
            <a:spLocks noGrp="1"/>
          </p:cNvSpPr>
          <p:nvPr>
            <p:ph type="pic" idx="1"/>
          </p:nvPr>
        </p:nvSpPr>
        <p:spPr>
          <a:xfrm>
            <a:off x="3888000" y="987944"/>
            <a:ext cx="4628160" cy="4873472"/>
          </a:xfrm>
          <a:prstGeom prst="rect">
            <a:avLst/>
          </a:prstGeo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a:extLst>
              <a:ext uri="{FF2B5EF4-FFF2-40B4-BE49-F238E27FC236}">
                <a16:creationId xmlns:a16="http://schemas.microsoft.com/office/drawing/2014/main" id="{FF82AE82-90ED-3243-B556-7E8AF06B2092}"/>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92BF6C2F-6006-E241-BC24-DF46DC20B3ED}"/>
              </a:ext>
            </a:extLst>
          </p:cNvPr>
          <p:cNvSpPr>
            <a:spLocks noGrp="1"/>
          </p:cNvSpPr>
          <p:nvPr>
            <p:ph type="dt" sz="half" idx="10"/>
          </p:nvPr>
        </p:nvSpPr>
        <p:spPr>
          <a:xfrm>
            <a:off x="629280" y="6356827"/>
            <a:ext cx="2056320" cy="364359"/>
          </a:xfrm>
          <a:prstGeom prst="rect">
            <a:avLst/>
          </a:prstGeom>
        </p:spPr>
        <p:txBody>
          <a:bodyPr/>
          <a:lstStyle/>
          <a:p>
            <a:fld id="{A2F98F15-F169-B342-95F3-8771BE7C2CB6}" type="datetime1">
              <a:rPr lang="en-US" smtClean="0"/>
              <a:t>8/11/24</a:t>
            </a:fld>
            <a:endParaRPr lang="en-US"/>
          </a:p>
        </p:txBody>
      </p:sp>
      <p:sp>
        <p:nvSpPr>
          <p:cNvPr id="6" name="Footer Placeholder 5">
            <a:extLst>
              <a:ext uri="{FF2B5EF4-FFF2-40B4-BE49-F238E27FC236}">
                <a16:creationId xmlns:a16="http://schemas.microsoft.com/office/drawing/2014/main" id="{091AB08E-9213-AA4A-9E1C-19F75837F8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1AF5A5-EF91-1A4F-939C-296D41ADE635}"/>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05122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4541-E4CE-7A44-A8EC-46CEE5AE7F1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A82E0C-E97D-C44E-B6B5-3127919C6C8E}"/>
              </a:ext>
            </a:extLst>
          </p:cNvPr>
          <p:cNvSpPr>
            <a:spLocks noGrp="1"/>
          </p:cNvSpPr>
          <p:nvPr>
            <p:ph type="body" orient="vert" idx="1"/>
          </p:nvPr>
        </p:nvSpPr>
        <p:spPr>
          <a:xfrm>
            <a:off x="629280" y="1826112"/>
            <a:ext cx="7885440" cy="43506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BA764-3DD7-734F-96E2-29E4440C4886}"/>
              </a:ext>
            </a:extLst>
          </p:cNvPr>
          <p:cNvSpPr>
            <a:spLocks noGrp="1"/>
          </p:cNvSpPr>
          <p:nvPr>
            <p:ph type="dt" sz="half" idx="10"/>
          </p:nvPr>
        </p:nvSpPr>
        <p:spPr>
          <a:xfrm>
            <a:off x="629280" y="6356827"/>
            <a:ext cx="2056320" cy="364359"/>
          </a:xfrm>
          <a:prstGeom prst="rect">
            <a:avLst/>
          </a:prstGeom>
        </p:spPr>
        <p:txBody>
          <a:bodyPr/>
          <a:lstStyle/>
          <a:p>
            <a:fld id="{4D5A0E06-FCAC-5D46-B61F-5B566C383CC0}" type="datetime1">
              <a:rPr lang="en-US" smtClean="0"/>
              <a:t>8/11/24</a:t>
            </a:fld>
            <a:endParaRPr lang="en-US"/>
          </a:p>
        </p:txBody>
      </p:sp>
      <p:sp>
        <p:nvSpPr>
          <p:cNvPr id="5" name="Footer Placeholder 4">
            <a:extLst>
              <a:ext uri="{FF2B5EF4-FFF2-40B4-BE49-F238E27FC236}">
                <a16:creationId xmlns:a16="http://schemas.microsoft.com/office/drawing/2014/main" id="{B7B60696-A0CA-4944-A70B-4312457C0F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1715C-275A-6440-909E-604E353E619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867858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6BA3F-6458-8245-B8FE-998207A5363B}"/>
              </a:ext>
            </a:extLst>
          </p:cNvPr>
          <p:cNvSpPr>
            <a:spLocks noGrp="1"/>
          </p:cNvSpPr>
          <p:nvPr>
            <p:ph type="title" orient="vert"/>
          </p:nvPr>
        </p:nvSpPr>
        <p:spPr>
          <a:xfrm>
            <a:off x="6543360" y="365799"/>
            <a:ext cx="1971360" cy="581101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6413D9-AE60-0341-97D3-C17D5AF2695C}"/>
              </a:ext>
            </a:extLst>
          </p:cNvPr>
          <p:cNvSpPr>
            <a:spLocks noGrp="1"/>
          </p:cNvSpPr>
          <p:nvPr>
            <p:ph type="body" orient="vert" idx="1"/>
          </p:nvPr>
        </p:nvSpPr>
        <p:spPr>
          <a:xfrm>
            <a:off x="629280" y="365799"/>
            <a:ext cx="5775840" cy="5811011"/>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A5AFF-B136-EE4D-B7B7-AEB745961332}"/>
              </a:ext>
            </a:extLst>
          </p:cNvPr>
          <p:cNvSpPr>
            <a:spLocks noGrp="1"/>
          </p:cNvSpPr>
          <p:nvPr>
            <p:ph type="dt" sz="half" idx="10"/>
          </p:nvPr>
        </p:nvSpPr>
        <p:spPr>
          <a:xfrm>
            <a:off x="629280" y="6356827"/>
            <a:ext cx="2056320" cy="364359"/>
          </a:xfrm>
          <a:prstGeom prst="rect">
            <a:avLst/>
          </a:prstGeom>
        </p:spPr>
        <p:txBody>
          <a:bodyPr/>
          <a:lstStyle/>
          <a:p>
            <a:fld id="{A6C81A16-634A-6D41-B7E3-3FE8F6B71FC2}" type="datetime1">
              <a:rPr lang="en-US" smtClean="0"/>
              <a:t>8/11/24</a:t>
            </a:fld>
            <a:endParaRPr lang="en-US"/>
          </a:p>
        </p:txBody>
      </p:sp>
      <p:sp>
        <p:nvSpPr>
          <p:cNvPr id="5" name="Footer Placeholder 4">
            <a:extLst>
              <a:ext uri="{FF2B5EF4-FFF2-40B4-BE49-F238E27FC236}">
                <a16:creationId xmlns:a16="http://schemas.microsoft.com/office/drawing/2014/main" id="{5632531D-9C86-454E-A041-9B106EDAC430}"/>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83282-9D3F-1641-B067-760D8B83D867}"/>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904748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Click to edit Master text styles</a:t>
            </a:r>
          </a:p>
        </p:txBody>
      </p:sp>
      <p:sp>
        <p:nvSpPr>
          <p:cNvPr id="4" name="Date Placeholder 3">
            <a:extLst>
              <a:ext uri="{FF2B5EF4-FFF2-40B4-BE49-F238E27FC236}">
                <a16:creationId xmlns:a16="http://schemas.microsoft.com/office/drawing/2014/main" id="{F779CBDF-2FA3-0E4F-9FBA-2D1E0316B99D}"/>
              </a:ext>
            </a:extLst>
          </p:cNvPr>
          <p:cNvSpPr>
            <a:spLocks noGrp="1"/>
          </p:cNvSpPr>
          <p:nvPr>
            <p:ph type="dt" sz="half" idx="10"/>
          </p:nvPr>
        </p:nvSpPr>
        <p:spPr>
          <a:xfrm>
            <a:off x="457200" y="6356350"/>
            <a:ext cx="1249363" cy="365125"/>
          </a:xfrm>
          <a:prstGeom prst="rect">
            <a:avLst/>
          </a:prstGeom>
        </p:spPr>
        <p:txBody>
          <a:bodyPr/>
          <a:lstStyle>
            <a:lvl1pPr>
              <a:defRPr/>
            </a:lvl1pPr>
          </a:lstStyle>
          <a:p>
            <a:fld id="{EF946680-48C0-4048-8CD3-4D0C960754D8}"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BF13444A-C4CE-E146-8EF3-32D51712C11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3120093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dirty="0"/>
              <a:t>Click to edit Master text styles</a:t>
            </a:r>
          </a:p>
          <a:p>
            <a:pPr lvl="1"/>
            <a:r>
              <a:rPr lang="pl-PL" dirty="0"/>
              <a:t>Second level</a:t>
            </a:r>
          </a:p>
          <a:p>
            <a:pPr lvl="2"/>
            <a:r>
              <a:rPr lang="pl-PL" dirty="0"/>
              <a:t>Third level</a:t>
            </a:r>
          </a:p>
          <a:p>
            <a:pPr lvl="3"/>
            <a:r>
              <a:rPr lang="pl-PL" dirty="0"/>
              <a:t>Fourth level</a:t>
            </a:r>
          </a:p>
          <a:p>
            <a:pPr lvl="4"/>
            <a:r>
              <a:rPr lang="pl-PL"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Date Placeholder 4">
            <a:extLst>
              <a:ext uri="{FF2B5EF4-FFF2-40B4-BE49-F238E27FC236}">
                <a16:creationId xmlns:a16="http://schemas.microsoft.com/office/drawing/2014/main" id="{3A5879DD-087C-4C4F-AC0F-D187F4D4BD8C}"/>
              </a:ext>
            </a:extLst>
          </p:cNvPr>
          <p:cNvSpPr>
            <a:spLocks noGrp="1"/>
          </p:cNvSpPr>
          <p:nvPr>
            <p:ph type="dt" sz="half" idx="10"/>
          </p:nvPr>
        </p:nvSpPr>
        <p:spPr>
          <a:xfrm>
            <a:off x="457200" y="6356350"/>
            <a:ext cx="1249363" cy="365125"/>
          </a:xfrm>
          <a:prstGeom prst="rect">
            <a:avLst/>
          </a:prstGeom>
        </p:spPr>
        <p:txBody>
          <a:bodyPr/>
          <a:lstStyle>
            <a:lvl1pPr>
              <a:defRPr/>
            </a:lvl1pPr>
          </a:lstStyle>
          <a:p>
            <a:fld id="{5BE6DB80-3667-114A-9296-515A77E55CFC}" type="datetime1">
              <a:rPr lang="en-US" altLang="en-US" smtClean="0"/>
              <a:t>8/11/24</a:t>
            </a:fld>
            <a:endParaRPr lang="en-US" altLang="en-US"/>
          </a:p>
        </p:txBody>
      </p:sp>
      <p:sp>
        <p:nvSpPr>
          <p:cNvPr id="6" name="Footer Placeholder 5">
            <a:extLst>
              <a:ext uri="{FF2B5EF4-FFF2-40B4-BE49-F238E27FC236}">
                <a16:creationId xmlns:a16="http://schemas.microsoft.com/office/drawing/2014/main" id="{55DE3C2A-2426-1F47-88F6-21D09ED57091}"/>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116898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7" name="Date Placeholder 6">
            <a:extLst>
              <a:ext uri="{FF2B5EF4-FFF2-40B4-BE49-F238E27FC236}">
                <a16:creationId xmlns:a16="http://schemas.microsoft.com/office/drawing/2014/main" id="{A6C78E14-5164-2A4E-8BC1-CEDC3EB7B1E6}"/>
              </a:ext>
            </a:extLst>
          </p:cNvPr>
          <p:cNvSpPr>
            <a:spLocks noGrp="1"/>
          </p:cNvSpPr>
          <p:nvPr>
            <p:ph type="dt" sz="half" idx="10"/>
          </p:nvPr>
        </p:nvSpPr>
        <p:spPr>
          <a:xfrm>
            <a:off x="457200" y="6356350"/>
            <a:ext cx="1249363" cy="365125"/>
          </a:xfrm>
          <a:prstGeom prst="rect">
            <a:avLst/>
          </a:prstGeom>
        </p:spPr>
        <p:txBody>
          <a:bodyPr/>
          <a:lstStyle>
            <a:lvl1pPr>
              <a:defRPr/>
            </a:lvl1pPr>
          </a:lstStyle>
          <a:p>
            <a:fld id="{24F53F17-C021-DA46-87D4-BCB5F3927E86}" type="datetime1">
              <a:rPr lang="en-US" altLang="en-US" smtClean="0"/>
              <a:t>8/11/24</a:t>
            </a:fld>
            <a:endParaRPr lang="en-US" altLang="en-US"/>
          </a:p>
        </p:txBody>
      </p:sp>
      <p:sp>
        <p:nvSpPr>
          <p:cNvPr id="8" name="Footer Placeholder 7">
            <a:extLst>
              <a:ext uri="{FF2B5EF4-FFF2-40B4-BE49-F238E27FC236}">
                <a16:creationId xmlns:a16="http://schemas.microsoft.com/office/drawing/2014/main" id="{621B6F7E-F012-764C-993B-A9933F4C7A49}"/>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93584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Date Placeholder 2">
            <a:extLst>
              <a:ext uri="{FF2B5EF4-FFF2-40B4-BE49-F238E27FC236}">
                <a16:creationId xmlns:a16="http://schemas.microsoft.com/office/drawing/2014/main" id="{FB13C4C3-1D44-104C-B7BC-FA12279B981E}"/>
              </a:ext>
            </a:extLst>
          </p:cNvPr>
          <p:cNvSpPr>
            <a:spLocks noGrp="1"/>
          </p:cNvSpPr>
          <p:nvPr>
            <p:ph type="dt" sz="half" idx="10"/>
          </p:nvPr>
        </p:nvSpPr>
        <p:spPr>
          <a:xfrm>
            <a:off x="457200" y="6356350"/>
            <a:ext cx="1249363" cy="365125"/>
          </a:xfrm>
          <a:prstGeom prst="rect">
            <a:avLst/>
          </a:prstGeom>
        </p:spPr>
        <p:txBody>
          <a:bodyPr/>
          <a:lstStyle>
            <a:lvl1pPr>
              <a:defRPr/>
            </a:lvl1pPr>
          </a:lstStyle>
          <a:p>
            <a:fld id="{F3E33A02-BA94-2D49-AF43-BB7099743D26}" type="datetime1">
              <a:rPr lang="en-US" altLang="en-US" smtClean="0"/>
              <a:t>8/11/24</a:t>
            </a:fld>
            <a:endParaRPr lang="en-US" altLang="en-US"/>
          </a:p>
        </p:txBody>
      </p:sp>
      <p:sp>
        <p:nvSpPr>
          <p:cNvPr id="4" name="Footer Placeholder 3">
            <a:extLst>
              <a:ext uri="{FF2B5EF4-FFF2-40B4-BE49-F238E27FC236}">
                <a16:creationId xmlns:a16="http://schemas.microsoft.com/office/drawing/2014/main" id="{4E6D6541-29CD-EF47-877E-640F3E50CECF}"/>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259406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429F-6658-8543-B0A8-D4F355CD9FAC}"/>
              </a:ext>
            </a:extLst>
          </p:cNvPr>
          <p:cNvSpPr>
            <a:spLocks noGrp="1"/>
          </p:cNvSpPr>
          <p:nvPr>
            <p:ph type="dt" sz="half" idx="10"/>
          </p:nvPr>
        </p:nvSpPr>
        <p:spPr>
          <a:xfrm>
            <a:off x="457200" y="6356350"/>
            <a:ext cx="1249363" cy="365125"/>
          </a:xfrm>
          <a:prstGeom prst="rect">
            <a:avLst/>
          </a:prstGeom>
        </p:spPr>
        <p:txBody>
          <a:bodyPr/>
          <a:lstStyle>
            <a:lvl1pPr>
              <a:defRPr/>
            </a:lvl1pPr>
          </a:lstStyle>
          <a:p>
            <a:fld id="{AFAEDADD-D6B3-C14E-AF0B-565E0DE7F278}" type="datetime1">
              <a:rPr lang="en-US" altLang="en-US" smtClean="0"/>
              <a:t>8/11/24</a:t>
            </a:fld>
            <a:endParaRPr lang="en-US" altLang="en-US"/>
          </a:p>
        </p:txBody>
      </p:sp>
      <p:sp>
        <p:nvSpPr>
          <p:cNvPr id="3" name="Footer Placeholder 2">
            <a:extLst>
              <a:ext uri="{FF2B5EF4-FFF2-40B4-BE49-F238E27FC236}">
                <a16:creationId xmlns:a16="http://schemas.microsoft.com/office/drawing/2014/main" id="{6C734284-7197-2946-BCF5-6C0FAA0784B5}"/>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1360718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76AD381B-DB3C-FB44-A204-BFED55491EE1}"/>
              </a:ext>
            </a:extLst>
          </p:cNvPr>
          <p:cNvSpPr>
            <a:spLocks noGrp="1"/>
          </p:cNvSpPr>
          <p:nvPr>
            <p:ph type="dt" sz="half" idx="10"/>
          </p:nvPr>
        </p:nvSpPr>
        <p:spPr>
          <a:xfrm>
            <a:off x="457200" y="6356350"/>
            <a:ext cx="1249363" cy="365125"/>
          </a:xfrm>
          <a:prstGeom prst="rect">
            <a:avLst/>
          </a:prstGeom>
        </p:spPr>
        <p:txBody>
          <a:bodyPr/>
          <a:lstStyle>
            <a:lvl1pPr>
              <a:defRPr/>
            </a:lvl1pPr>
          </a:lstStyle>
          <a:p>
            <a:fld id="{25FE9E33-9F21-8F4A-86BD-1910B8112A7D}" type="datetime1">
              <a:rPr lang="en-US" altLang="en-US" smtClean="0"/>
              <a:t>8/11/24</a:t>
            </a:fld>
            <a:endParaRPr lang="en-US" altLang="en-US"/>
          </a:p>
        </p:txBody>
      </p:sp>
      <p:sp>
        <p:nvSpPr>
          <p:cNvPr id="6" name="Footer Placeholder 5">
            <a:extLst>
              <a:ext uri="{FF2B5EF4-FFF2-40B4-BE49-F238E27FC236}">
                <a16:creationId xmlns:a16="http://schemas.microsoft.com/office/drawing/2014/main" id="{D442FAA3-5B1A-7543-AC36-C1D9EA9A2CB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1334009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E4819FB9-502C-0A45-A1E0-8A2347B5539C}"/>
              </a:ext>
            </a:extLst>
          </p:cNvPr>
          <p:cNvSpPr>
            <a:spLocks noGrp="1"/>
          </p:cNvSpPr>
          <p:nvPr>
            <p:ph type="dt" sz="half" idx="10"/>
          </p:nvPr>
        </p:nvSpPr>
        <p:spPr>
          <a:xfrm>
            <a:off x="457200" y="6356350"/>
            <a:ext cx="1249363" cy="365125"/>
          </a:xfrm>
          <a:prstGeom prst="rect">
            <a:avLst/>
          </a:prstGeom>
        </p:spPr>
        <p:txBody>
          <a:bodyPr/>
          <a:lstStyle>
            <a:lvl1pPr>
              <a:defRPr/>
            </a:lvl1pPr>
          </a:lstStyle>
          <a:p>
            <a:fld id="{50D56105-A96E-2F45-A835-0BCB82F93CC8}" type="datetime1">
              <a:rPr lang="en-US" altLang="en-US" smtClean="0"/>
              <a:t>8/11/24</a:t>
            </a:fld>
            <a:endParaRPr lang="en-US" altLang="en-US"/>
          </a:p>
        </p:txBody>
      </p:sp>
      <p:sp>
        <p:nvSpPr>
          <p:cNvPr id="6" name="Footer Placeholder 5">
            <a:extLst>
              <a:ext uri="{FF2B5EF4-FFF2-40B4-BE49-F238E27FC236}">
                <a16:creationId xmlns:a16="http://schemas.microsoft.com/office/drawing/2014/main" id="{5D50B0C3-320B-EC46-AC29-11C96F880F0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7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6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736E7-4BDF-A9CB-7C43-5F31721EBBBA}"/>
              </a:ext>
            </a:extLst>
          </p:cNvPr>
          <p:cNvPicPr>
            <a:picLocks noChangeAspect="1"/>
          </p:cNvPicPr>
          <p:nvPr userDrawn="1"/>
        </p:nvPicPr>
        <p:blipFill>
          <a:blip r:embed="rId13"/>
          <a:stretch>
            <a:fillRect/>
          </a:stretch>
        </p:blipFill>
        <p:spPr>
          <a:xfrm>
            <a:off x="0" y="6356350"/>
            <a:ext cx="9144000" cy="501650"/>
          </a:xfrm>
          <a:prstGeom prst="rect">
            <a:avLst/>
          </a:prstGeom>
        </p:spPr>
      </p:pic>
      <p:sp>
        <p:nvSpPr>
          <p:cNvPr id="2" name="Title Placeholder 1">
            <a:extLst>
              <a:ext uri="{FF2B5EF4-FFF2-40B4-BE49-F238E27FC236}">
                <a16:creationId xmlns:a16="http://schemas.microsoft.com/office/drawing/2014/main" id="{5096F021-5EE4-0D4C-BCF1-8E7AABD94F4B}"/>
              </a:ext>
            </a:extLst>
          </p:cNvPr>
          <p:cNvSpPr>
            <a:spLocks noGrp="1"/>
          </p:cNvSpPr>
          <p:nvPr>
            <p:ph type="title"/>
          </p:nvPr>
        </p:nvSpPr>
        <p:spPr>
          <a:xfrm>
            <a:off x="1980924" y="149225"/>
            <a:ext cx="6705875" cy="641350"/>
          </a:xfrm>
          <a:prstGeom prst="rect">
            <a:avLst/>
          </a:prstGeom>
        </p:spPr>
        <p:txBody>
          <a:bodyPr vert="horz" lIns="91440" tIns="45720" rIns="91440" bIns="45720" rtlCol="0" anchor="ctr">
            <a:normAutofit/>
          </a:bodyPr>
          <a:lstStyle/>
          <a:p>
            <a:r>
              <a:rPr lang="en-US" dirty="0"/>
              <a:t>Click to edit Master title style</a:t>
            </a:r>
          </a:p>
        </p:txBody>
      </p:sp>
      <p:sp>
        <p:nvSpPr>
          <p:cNvPr id="1027" name="Text Placeholder 2">
            <a:extLst>
              <a:ext uri="{FF2B5EF4-FFF2-40B4-BE49-F238E27FC236}">
                <a16:creationId xmlns:a16="http://schemas.microsoft.com/office/drawing/2014/main" id="{84A69F83-2FE9-E041-9865-A93C1986EA01}"/>
              </a:ext>
            </a:extLst>
          </p:cNvPr>
          <p:cNvSpPr>
            <a:spLocks noGrp="1"/>
          </p:cNvSpPr>
          <p:nvPr>
            <p:ph type="body" idx="1"/>
          </p:nvPr>
        </p:nvSpPr>
        <p:spPr bwMode="auto">
          <a:xfrm>
            <a:off x="457200" y="1098550"/>
            <a:ext cx="8229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7" name="Picture 6">
            <a:extLst>
              <a:ext uri="{FF2B5EF4-FFF2-40B4-BE49-F238E27FC236}">
                <a16:creationId xmlns:a16="http://schemas.microsoft.com/office/drawing/2014/main" id="{0DDCF9F0-29D0-3C47-A78F-4292D79B9463}"/>
              </a:ext>
            </a:extLst>
          </p:cNvPr>
          <p:cNvPicPr>
            <a:picLocks noChangeAspect="1" noChangeArrowheads="1"/>
          </p:cNvPicPr>
          <p:nvPr userDrawn="1"/>
        </p:nvPicPr>
        <p:blipFill>
          <a:blip r:embed="rId14"/>
          <a:srcRect/>
          <a:stretch>
            <a:fillRect/>
          </a:stretch>
        </p:blipFill>
        <p:spPr bwMode="auto">
          <a:xfrm>
            <a:off x="1" y="1"/>
            <a:ext cx="1980924" cy="709560"/>
          </a:xfrm>
          <a:prstGeom prst="rect">
            <a:avLst/>
          </a:prstGeom>
          <a:noFill/>
          <a:ln w="12700" cap="flat">
            <a:noFill/>
            <a:miter lim="800000"/>
            <a:headEnd/>
            <a:tailEnd/>
          </a:ln>
        </p:spPr>
      </p:pic>
      <p:cxnSp>
        <p:nvCxnSpPr>
          <p:cNvPr id="8" name="Straight Connector 7">
            <a:extLst>
              <a:ext uri="{FF2B5EF4-FFF2-40B4-BE49-F238E27FC236}">
                <a16:creationId xmlns:a16="http://schemas.microsoft.com/office/drawing/2014/main" id="{AA565966-63A2-6A4B-A2EE-FB43D5EBEE2E}"/>
              </a:ext>
            </a:extLst>
          </p:cNvPr>
          <p:cNvCxnSpPr/>
          <p:nvPr userDrawn="1"/>
        </p:nvCxnSpPr>
        <p:spPr>
          <a:xfrm flipV="1">
            <a:off x="284343" y="843465"/>
            <a:ext cx="8585797" cy="9491"/>
          </a:xfrm>
          <a:prstGeom prst="line">
            <a:avLst/>
          </a:prstGeom>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5778E2B5-8D8F-48B2-E615-EC9275145F86}"/>
              </a:ext>
            </a:extLst>
          </p:cNvPr>
          <p:cNvSpPr txBox="1">
            <a:spLocks/>
          </p:cNvSpPr>
          <p:nvPr userDrawn="1"/>
        </p:nvSpPr>
        <p:spPr>
          <a:xfrm>
            <a:off x="146304" y="6419088"/>
            <a:ext cx="457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1DEF435-E60A-BB47-B744-1DEBFE4557EF}" type="slidenum">
              <a:rPr lang="en-US" altLang="en-US" smtClean="0"/>
              <a:pPr/>
              <a:t>‹#›</a:t>
            </a:fld>
            <a:endParaRPr lang="en-US" altLang="en-US" dirty="0"/>
          </a:p>
        </p:txBody>
      </p:sp>
      <p:sp>
        <p:nvSpPr>
          <p:cNvPr id="9" name="TextBox 8">
            <a:extLst>
              <a:ext uri="{FF2B5EF4-FFF2-40B4-BE49-F238E27FC236}">
                <a16:creationId xmlns:a16="http://schemas.microsoft.com/office/drawing/2014/main" id="{5842883E-7777-57CC-860E-CD7C8C550281}"/>
              </a:ext>
            </a:extLst>
          </p:cNvPr>
          <p:cNvSpPr txBox="1"/>
          <p:nvPr userDrawn="1"/>
        </p:nvSpPr>
        <p:spPr>
          <a:xfrm>
            <a:off x="1003119" y="6435351"/>
            <a:ext cx="5367367" cy="338554"/>
          </a:xfrm>
          <a:prstGeom prst="rect">
            <a:avLst/>
          </a:prstGeom>
          <a:noFill/>
        </p:spPr>
        <p:txBody>
          <a:bodyPr wrap="square">
            <a:spAutoFit/>
          </a:bodyPr>
          <a:lstStyle/>
          <a:p>
            <a:r>
              <a:rPr lang="en-US" sz="1600" dirty="0">
                <a:solidFill>
                  <a:schemeClr val="bg1"/>
                </a:solidFill>
              </a:rPr>
              <a:t>MONAN: INPE MPAS-A Training 2024 (12 – 14 August)</a:t>
            </a:r>
            <a:endParaRPr lang="en-US" sz="1600" dirty="0">
              <a:solidFill>
                <a:schemeClr val="bg1"/>
              </a:solidFill>
              <a:latin typeface="Helvetica Neue"/>
              <a:ea typeface="Helvetica Neue"/>
              <a:cs typeface="Helvetica Neue"/>
              <a:sym typeface="Helvetica Neue"/>
            </a:endParaRPr>
          </a:p>
        </p:txBody>
      </p:sp>
      <p:sp>
        <p:nvSpPr>
          <p:cNvPr id="10" name="Hexagon 9">
            <a:extLst>
              <a:ext uri="{FF2B5EF4-FFF2-40B4-BE49-F238E27FC236}">
                <a16:creationId xmlns:a16="http://schemas.microsoft.com/office/drawing/2014/main" id="{6635FF71-CBEF-0570-0BB6-29AD398FB5C6}"/>
              </a:ext>
            </a:extLst>
          </p:cNvPr>
          <p:cNvSpPr/>
          <p:nvPr userDrawn="1"/>
        </p:nvSpPr>
        <p:spPr>
          <a:xfrm>
            <a:off x="157411" y="6406554"/>
            <a:ext cx="457337" cy="394256"/>
          </a:xfrm>
          <a:prstGeom prst="hexagon">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932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0" fontAlgn="base" hangingPunct="0">
        <a:spcBef>
          <a:spcPct val="0"/>
        </a:spcBef>
        <a:spcAft>
          <a:spcPct val="0"/>
        </a:spcAft>
        <a:defRPr sz="2800" kern="1200" cap="none" baseline="0">
          <a:solidFill>
            <a:schemeClr val="tx1"/>
          </a:solidFill>
          <a:latin typeface="Helvetica Neue"/>
          <a:ea typeface="ＭＳ Ｐゴシック" charset="0"/>
          <a:cs typeface="ＭＳ Ｐゴシック" charset="0"/>
        </a:defRPr>
      </a:lvl1pPr>
      <a:lvl2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2pPr>
      <a:lvl3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3pPr>
      <a:lvl4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4pPr>
      <a:lvl5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5pPr>
      <a:lvl6pPr marL="4572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6pPr>
      <a:lvl7pPr marL="9144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7pPr>
      <a:lvl8pPr marL="13716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8pPr>
      <a:lvl9pPr marL="18288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9pPr>
    </p:titleStyle>
    <p:bodyStyle>
      <a:lvl1pPr marL="223838" indent="-223838" algn="l" defTabSz="457200" rtl="0" eaLnBrk="0" fontAlgn="base" hangingPunct="0">
        <a:spcBef>
          <a:spcPct val="20000"/>
        </a:spcBef>
        <a:spcAft>
          <a:spcPct val="0"/>
        </a:spcAft>
        <a:buSzPct val="130000"/>
        <a:buFont typeface="Arial" panose="020B0604020202020204" pitchFamily="34" charset="0"/>
        <a:buChar char="•"/>
        <a:defRPr sz="2400" kern="1200">
          <a:solidFill>
            <a:schemeClr val="tx2"/>
          </a:solidFill>
          <a:latin typeface="Helvetica Neue"/>
          <a:ea typeface="ＭＳ Ｐゴシック" charset="0"/>
          <a:cs typeface="ＭＳ Ｐゴシック" charset="0"/>
        </a:defRPr>
      </a:lvl1pPr>
      <a:lvl2pPr marL="682625" indent="-225425"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2pPr>
      <a:lvl3pPr marL="1089025" indent="-174625" algn="l" defTabSz="457200" rtl="0" eaLnBrk="0" fontAlgn="base" hangingPunct="0">
        <a:spcBef>
          <a:spcPct val="20000"/>
        </a:spcBef>
        <a:spcAft>
          <a:spcPct val="0"/>
        </a:spcAft>
        <a:buSzPct val="130000"/>
        <a:buFont typeface="Arial" panose="020B0604020202020204" pitchFamily="34" charset="0"/>
        <a:buChar char="•"/>
        <a:defRPr sz="2000" kern="1200">
          <a:solidFill>
            <a:schemeClr val="tx2"/>
          </a:solidFill>
          <a:latin typeface="Helvetica Neue"/>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04BD61-3DD6-FA45-86C3-3A1BAA5BBA4C}"/>
              </a:ext>
            </a:extLst>
          </p:cNvPr>
          <p:cNvPicPr>
            <a:picLocks noChangeAspect="1"/>
          </p:cNvPicPr>
          <p:nvPr userDrawn="1"/>
        </p:nvPicPr>
        <p:blipFill rotWithShape="1">
          <a:blip r:embed="rId13"/>
          <a:srcRect l="5651" r="5897"/>
          <a:stretch/>
        </p:blipFill>
        <p:spPr>
          <a:xfrm>
            <a:off x="919" y="1"/>
            <a:ext cx="9143081" cy="6892527"/>
          </a:xfrm>
          <a:prstGeom prst="rect">
            <a:avLst/>
          </a:prstGeom>
        </p:spPr>
      </p:pic>
      <p:sp>
        <p:nvSpPr>
          <p:cNvPr id="2" name="Google Shape;20;p4">
            <a:extLst>
              <a:ext uri="{FF2B5EF4-FFF2-40B4-BE49-F238E27FC236}">
                <a16:creationId xmlns:a16="http://schemas.microsoft.com/office/drawing/2014/main" id="{AC07C033-F67F-87F8-8CD4-470DFD2EF20D}"/>
              </a:ext>
            </a:extLst>
          </p:cNvPr>
          <p:cNvSpPr/>
          <p:nvPr userDrawn="1"/>
        </p:nvSpPr>
        <p:spPr>
          <a:xfrm>
            <a:off x="-3633" y="6489437"/>
            <a:ext cx="9147633" cy="403090"/>
          </a:xfrm>
          <a:prstGeom prst="rect">
            <a:avLst/>
          </a:prstGeom>
          <a:solidFill>
            <a:srgbClr val="1A658F"/>
          </a:solidFill>
          <a:ln>
            <a:noFill/>
          </a:ln>
        </p:spPr>
        <p:txBody>
          <a:bodyPr spcFirstLastPara="1" wrap="square" lIns="82930" tIns="82930" rIns="82930" bIns="82930" anchor="ctr" anchorCtr="0">
            <a:noAutofit/>
          </a:bodyPr>
          <a:lstStyle/>
          <a:p>
            <a:pPr marL="0" lvl="0" indent="0" algn="l" rtl="0">
              <a:spcBef>
                <a:spcPts val="0"/>
              </a:spcBef>
              <a:spcAft>
                <a:spcPts val="0"/>
              </a:spcAft>
              <a:buNone/>
            </a:pPr>
            <a:endParaRPr sz="1633"/>
          </a:p>
        </p:txBody>
      </p:sp>
      <p:pic>
        <p:nvPicPr>
          <p:cNvPr id="3" name="Graphic 2">
            <a:extLst>
              <a:ext uri="{FF2B5EF4-FFF2-40B4-BE49-F238E27FC236}">
                <a16:creationId xmlns:a16="http://schemas.microsoft.com/office/drawing/2014/main" id="{6125670B-704A-6903-476B-018201F5D9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5303520"/>
            <a:ext cx="3600450" cy="1200150"/>
          </a:xfrm>
          <a:prstGeom prst="rect">
            <a:avLst/>
          </a:prstGeom>
        </p:spPr>
      </p:pic>
      <p:sp>
        <p:nvSpPr>
          <p:cNvPr id="4" name="Google Shape;21;p4">
            <a:extLst>
              <a:ext uri="{FF2B5EF4-FFF2-40B4-BE49-F238E27FC236}">
                <a16:creationId xmlns:a16="http://schemas.microsoft.com/office/drawing/2014/main" id="{DEEE002D-32ED-3194-250D-602FE3E1520A}"/>
              </a:ext>
            </a:extLst>
          </p:cNvPr>
          <p:cNvSpPr txBox="1"/>
          <p:nvPr userDrawn="1"/>
        </p:nvSpPr>
        <p:spPr>
          <a:xfrm>
            <a:off x="687878" y="6479257"/>
            <a:ext cx="7785562" cy="403090"/>
          </a:xfrm>
          <a:prstGeom prst="rect">
            <a:avLst/>
          </a:prstGeom>
          <a:noFill/>
          <a:ln>
            <a:noFill/>
          </a:ln>
        </p:spPr>
        <p:txBody>
          <a:bodyPr spcFirstLastPara="1" wrap="square" lIns="82930" tIns="82930" rIns="82930" bIns="82930" anchor="ctr" anchorCtr="0">
            <a:noAutofit/>
          </a:bodyPr>
          <a:lstStyle/>
          <a:p>
            <a:pPr marL="0" lvl="0" indent="0" algn="ctr" rtl="0">
              <a:spcBef>
                <a:spcPts val="0"/>
              </a:spcBef>
              <a:spcAft>
                <a:spcPts val="0"/>
              </a:spcAft>
              <a:buNone/>
            </a:pPr>
            <a:r>
              <a:rPr lang="en-US" sz="800" dirty="0">
                <a:solidFill>
                  <a:schemeClr val="bg1"/>
                </a:solidFill>
              </a:rPr>
              <a:t>This material is based upon work supported by the NSF National Center for Atmospheric Research, a major facility sponsored by the U.S. National Science Foundation and managed by the University Corporation for Atmospheric Research. Any opinions, findings and conclusions or recommendations expressed in this material do not necessarily reflect the views of NSF.</a:t>
            </a:r>
            <a:endParaRPr sz="635"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8396845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207363" indent="-207363" algn="l" defTabSz="829452"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1928-C2A7-9D41-B513-D965FAA93D38}"/>
              </a:ext>
            </a:extLst>
          </p:cNvPr>
          <p:cNvSpPr>
            <a:spLocks noGrp="1"/>
          </p:cNvSpPr>
          <p:nvPr>
            <p:ph type="ctrTitle"/>
          </p:nvPr>
        </p:nvSpPr>
        <p:spPr/>
        <p:txBody>
          <a:bodyPr>
            <a:normAutofit/>
          </a:bodyPr>
          <a:lstStyle/>
          <a:p>
            <a:pPr eaLnBrk="1" fontAlgn="auto" hangingPunct="1">
              <a:spcAft>
                <a:spcPts val="0"/>
              </a:spcAft>
              <a:defRPr/>
            </a:pPr>
            <a:r>
              <a:rPr lang="en-US" sz="3600" dirty="0">
                <a:ea typeface="+mj-ea"/>
                <a:cs typeface="+mj-cs"/>
              </a:rPr>
              <a:t>Running MPAS Part 3:</a:t>
            </a:r>
            <a:br>
              <a:rPr lang="en-US" sz="3600" dirty="0">
                <a:ea typeface="+mj-ea"/>
                <a:cs typeface="+mj-cs"/>
              </a:rPr>
            </a:br>
            <a:r>
              <a:rPr lang="en-US" sz="3600" dirty="0">
                <a:ea typeface="+mj-ea"/>
                <a:cs typeface="+mj-cs"/>
              </a:rPr>
              <a:t>Preparing limited-area meshes and lateral boundary conditions</a:t>
            </a:r>
          </a:p>
        </p:txBody>
      </p:sp>
      <p:sp>
        <p:nvSpPr>
          <p:cNvPr id="4" name="Title 1">
            <a:extLst>
              <a:ext uri="{FF2B5EF4-FFF2-40B4-BE49-F238E27FC236}">
                <a16:creationId xmlns:a16="http://schemas.microsoft.com/office/drawing/2014/main" id="{ECF864AE-DC8C-4043-BC7E-BD5305FB7EBF}"/>
              </a:ext>
            </a:extLst>
          </p:cNvPr>
          <p:cNvSpPr txBox="1">
            <a:spLocks/>
          </p:cNvSpPr>
          <p:nvPr/>
        </p:nvSpPr>
        <p:spPr>
          <a:xfrm>
            <a:off x="1143360" y="3854367"/>
            <a:ext cx="6857280" cy="641057"/>
          </a:xfrm>
          <a:prstGeom prst="rect">
            <a:avLst/>
          </a:prstGeom>
        </p:spPr>
        <p:txBody>
          <a:bodyPr anchor="b">
            <a:normAutofit fontScale="97500"/>
          </a:bodyPr>
          <a:lstStyle>
            <a:lvl1pPr algn="ctr" defTabSz="829452" rtl="0" eaLnBrk="1" latinLnBrk="0" hangingPunct="1">
              <a:lnSpc>
                <a:spcPct val="90000"/>
              </a:lnSpc>
              <a:spcBef>
                <a:spcPct val="0"/>
              </a:spcBef>
              <a:buNone/>
              <a:defRPr sz="5443" kern="1200">
                <a:solidFill>
                  <a:schemeClr val="tx1"/>
                </a:solidFill>
                <a:latin typeface="+mj-lt"/>
                <a:ea typeface="+mj-ea"/>
                <a:cs typeface="+mj-cs"/>
              </a:defRPr>
            </a:lvl1pPr>
          </a:lstStyle>
          <a:p>
            <a:pPr>
              <a:defRPr/>
            </a:pPr>
            <a:r>
              <a:rPr lang="en-US" sz="2000" dirty="0"/>
              <a:t>Michael G. </a:t>
            </a:r>
            <a:r>
              <a:rPr lang="en-US" sz="2000" dirty="0" err="1"/>
              <a:t>Duda</a:t>
            </a:r>
            <a:endParaRPr lang="en-US" sz="2000" dirty="0"/>
          </a:p>
          <a:p>
            <a:pPr>
              <a:defRPr/>
            </a:pPr>
            <a:r>
              <a:rPr lang="en-US" sz="2000" dirty="0"/>
              <a:t>NCAR/MMM</a:t>
            </a:r>
          </a:p>
        </p:txBody>
      </p:sp>
    </p:spTree>
    <p:extLst>
      <p:ext uri="{BB962C8B-B14F-4D97-AF65-F5344CB8AC3E}">
        <p14:creationId xmlns:p14="http://schemas.microsoft.com/office/powerpoint/2010/main" val="2754880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 boundary cells</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After cells inside the region have been identified, layers of </a:t>
            </a:r>
            <a:r>
              <a:rPr lang="en-US" sz="2200" i="1" dirty="0">
                <a:latin typeface="Helvetica Neue" panose="02000503000000020004" pitchFamily="2" charset="0"/>
                <a:ea typeface="Helvetica Neue" panose="02000503000000020004" pitchFamily="2" charset="0"/>
                <a:cs typeface="Helvetica Neue" panose="02000503000000020004" pitchFamily="2" charset="0"/>
              </a:rPr>
              <a:t>relaxation</a:t>
            </a:r>
            <a:r>
              <a:rPr lang="en-US" sz="2200" dirty="0">
                <a:latin typeface="Helvetica Neue" panose="02000503000000020004" pitchFamily="2" charset="0"/>
                <a:ea typeface="Helvetica Neue" panose="02000503000000020004" pitchFamily="2" charset="0"/>
                <a:cs typeface="Helvetica Neue" panose="02000503000000020004" pitchFamily="2" charset="0"/>
              </a:rPr>
              <a:t> and </a:t>
            </a:r>
            <a:r>
              <a:rPr lang="en-US" sz="2200" i="1" dirty="0">
                <a:latin typeface="Helvetica Neue" panose="02000503000000020004" pitchFamily="2" charset="0"/>
                <a:ea typeface="Helvetica Neue" panose="02000503000000020004" pitchFamily="2" charset="0"/>
                <a:cs typeface="Helvetica Neue" panose="02000503000000020004" pitchFamily="2" charset="0"/>
              </a:rPr>
              <a:t>specified</a:t>
            </a:r>
            <a:r>
              <a:rPr lang="en-US" sz="2200" dirty="0">
                <a:latin typeface="Helvetica Neue" panose="02000503000000020004" pitchFamily="2" charset="0"/>
                <a:ea typeface="Helvetica Neue" panose="02000503000000020004" pitchFamily="2" charset="0"/>
                <a:cs typeface="Helvetica Neue" panose="02000503000000020004" pitchFamily="2" charset="0"/>
              </a:rPr>
              <a:t> cells are added</a:t>
            </a:r>
          </a:p>
        </p:txBody>
      </p:sp>
      <p:pic>
        <p:nvPicPr>
          <p:cNvPr id="4" name="Picture 3">
            <a:extLst>
              <a:ext uri="{FF2B5EF4-FFF2-40B4-BE49-F238E27FC236}">
                <a16:creationId xmlns:a16="http://schemas.microsoft.com/office/drawing/2014/main" id="{4A411F34-8B2C-E447-963A-77EA2B53632F}"/>
              </a:ext>
            </a:extLst>
          </p:cNvPr>
          <p:cNvPicPr>
            <a:picLocks noChangeAspect="1"/>
          </p:cNvPicPr>
          <p:nvPr/>
        </p:nvPicPr>
        <p:blipFill>
          <a:blip r:embed="rId3"/>
          <a:stretch>
            <a:fillRect/>
          </a:stretch>
        </p:blipFill>
        <p:spPr>
          <a:xfrm>
            <a:off x="594845" y="2080269"/>
            <a:ext cx="3431286" cy="3433572"/>
          </a:xfrm>
          <a:prstGeom prst="rect">
            <a:avLst/>
          </a:prstGeom>
        </p:spPr>
      </p:pic>
      <p:pic>
        <p:nvPicPr>
          <p:cNvPr id="6" name="Picture 5">
            <a:extLst>
              <a:ext uri="{FF2B5EF4-FFF2-40B4-BE49-F238E27FC236}">
                <a16:creationId xmlns:a16="http://schemas.microsoft.com/office/drawing/2014/main" id="{9E8E2E37-B979-2D42-A2D8-B80626F2554E}"/>
              </a:ext>
            </a:extLst>
          </p:cNvPr>
          <p:cNvPicPr>
            <a:picLocks noChangeAspect="1"/>
          </p:cNvPicPr>
          <p:nvPr/>
        </p:nvPicPr>
        <p:blipFill>
          <a:blip r:embed="rId4"/>
          <a:stretch>
            <a:fillRect/>
          </a:stretch>
        </p:blipFill>
        <p:spPr>
          <a:xfrm>
            <a:off x="5058304" y="2076353"/>
            <a:ext cx="3431286" cy="3433572"/>
          </a:xfrm>
          <a:prstGeom prst="rect">
            <a:avLst/>
          </a:prstGeom>
        </p:spPr>
      </p:pic>
      <p:sp>
        <p:nvSpPr>
          <p:cNvPr id="7" name="TextBox 6">
            <a:extLst>
              <a:ext uri="{FF2B5EF4-FFF2-40B4-BE49-F238E27FC236}">
                <a16:creationId xmlns:a16="http://schemas.microsoft.com/office/drawing/2014/main" id="{7CE929DF-D10A-1340-9E59-32A423EE066D}"/>
              </a:ext>
            </a:extLst>
          </p:cNvPr>
          <p:cNvSpPr txBox="1"/>
          <p:nvPr/>
        </p:nvSpPr>
        <p:spPr>
          <a:xfrm>
            <a:off x="303774" y="5528035"/>
            <a:ext cx="3905369"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An elliptical region (red) with cells identified as being in the region</a:t>
            </a:r>
          </a:p>
        </p:txBody>
      </p:sp>
      <p:sp>
        <p:nvSpPr>
          <p:cNvPr id="9" name="TextBox 8">
            <a:extLst>
              <a:ext uri="{FF2B5EF4-FFF2-40B4-BE49-F238E27FC236}">
                <a16:creationId xmlns:a16="http://schemas.microsoft.com/office/drawing/2014/main" id="{44A872B7-B664-9646-B589-BC917F1C5DDF}"/>
              </a:ext>
            </a:extLst>
          </p:cNvPr>
          <p:cNvSpPr txBox="1"/>
          <p:nvPr/>
        </p:nvSpPr>
        <p:spPr>
          <a:xfrm>
            <a:off x="4859994" y="5528034"/>
            <a:ext cx="3905369" cy="830997"/>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Layers of relaxation zone cells (yellow-orange) and layers of specified zone cells (blue-purple) are added</a:t>
            </a:r>
          </a:p>
        </p:txBody>
      </p:sp>
    </p:spTree>
    <p:extLst>
      <p:ext uri="{BB962C8B-B14F-4D97-AF65-F5344CB8AC3E}">
        <p14:creationId xmlns:p14="http://schemas.microsoft.com/office/powerpoint/2010/main" val="194068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 boundary cells</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08949"/>
            <a:ext cx="8383026" cy="1785104"/>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In MPAS v8.2, we have</a:t>
            </a: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Five layers of relaxation-zone cells</a:t>
            </a: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Two layers of specified-zone cells</a:t>
            </a:r>
          </a:p>
          <a:p>
            <a:r>
              <a:rPr lang="en-US" sz="2200" dirty="0">
                <a:latin typeface="Helvetica Neue" panose="02000503000000020004" pitchFamily="2" charset="0"/>
                <a:ea typeface="Helvetica Neue" panose="02000503000000020004" pitchFamily="2" charset="0"/>
                <a:cs typeface="Helvetica Neue" panose="02000503000000020004" pitchFamily="2" charset="0"/>
              </a:rPr>
              <a:t>An integer field, </a:t>
            </a:r>
            <a:r>
              <a:rPr lang="en-US" sz="2200" dirty="0" err="1">
                <a:latin typeface="Courier" pitchFamily="2" charset="0"/>
                <a:ea typeface="Helvetica Neue" panose="02000503000000020004" pitchFamily="2" charset="0"/>
                <a:cs typeface="Helvetica Neue" panose="02000503000000020004" pitchFamily="2" charset="0"/>
              </a:rPr>
              <a:t>bdyMaskCell</a:t>
            </a:r>
            <a:r>
              <a:rPr lang="en-US" sz="2200" dirty="0">
                <a:latin typeface="Helvetica Neue" panose="02000503000000020004" pitchFamily="2" charset="0"/>
                <a:ea typeface="Helvetica Neue" panose="02000503000000020004" pitchFamily="2" charset="0"/>
                <a:cs typeface="Helvetica Neue" panose="02000503000000020004" pitchFamily="2" charset="0"/>
              </a:rPr>
              <a:t>, identifies boundary cell types in the regional mesh file</a:t>
            </a:r>
          </a:p>
        </p:txBody>
      </p:sp>
      <p:pic>
        <p:nvPicPr>
          <p:cNvPr id="4" name="Picture 3">
            <a:extLst>
              <a:ext uri="{FF2B5EF4-FFF2-40B4-BE49-F238E27FC236}">
                <a16:creationId xmlns:a16="http://schemas.microsoft.com/office/drawing/2014/main" id="{AC9A736A-48CE-C747-804E-C14C19F0CD02}"/>
              </a:ext>
            </a:extLst>
          </p:cNvPr>
          <p:cNvPicPr>
            <a:picLocks noChangeAspect="1"/>
          </p:cNvPicPr>
          <p:nvPr/>
        </p:nvPicPr>
        <p:blipFill>
          <a:blip r:embed="rId3"/>
          <a:stretch>
            <a:fillRect/>
          </a:stretch>
        </p:blipFill>
        <p:spPr>
          <a:xfrm>
            <a:off x="318288" y="2714692"/>
            <a:ext cx="6337345" cy="3624961"/>
          </a:xfrm>
          <a:prstGeom prst="rect">
            <a:avLst/>
          </a:prstGeom>
        </p:spPr>
      </p:pic>
      <p:sp>
        <p:nvSpPr>
          <p:cNvPr id="6" name="TextBox 5">
            <a:extLst>
              <a:ext uri="{FF2B5EF4-FFF2-40B4-BE49-F238E27FC236}">
                <a16:creationId xmlns:a16="http://schemas.microsoft.com/office/drawing/2014/main" id="{A68F81D9-7784-8947-8380-8C5DCD8DF374}"/>
              </a:ext>
            </a:extLst>
          </p:cNvPr>
          <p:cNvSpPr txBox="1"/>
          <p:nvPr/>
        </p:nvSpPr>
        <p:spPr>
          <a:xfrm>
            <a:off x="6913190" y="3976432"/>
            <a:ext cx="2216296" cy="830997"/>
          </a:xfrm>
          <a:prstGeom prst="rect">
            <a:avLst/>
          </a:prstGeom>
          <a:noFill/>
        </p:spPr>
        <p:txBody>
          <a:bodyPr wrap="square" rtlCol="0">
            <a:spAutoFit/>
          </a:bodyPr>
          <a:lstStyle/>
          <a:p>
            <a:r>
              <a:rPr lang="en-US" sz="1600" i="1" dirty="0">
                <a:latin typeface="Helvetica Neue" panose="02000503000000020004" pitchFamily="2" charset="0"/>
                <a:ea typeface="Helvetica Neue" panose="02000503000000020004" pitchFamily="2" charset="0"/>
                <a:cs typeface="Helvetica Neue" panose="02000503000000020004" pitchFamily="2" charset="0"/>
              </a:rPr>
              <a:t>Left: Values of the </a:t>
            </a:r>
            <a:r>
              <a:rPr lang="en-US" sz="1600" i="1" dirty="0" err="1">
                <a:latin typeface="Courier" pitchFamily="2" charset="0"/>
                <a:ea typeface="Helvetica Neue" panose="02000503000000020004" pitchFamily="2" charset="0"/>
                <a:cs typeface="Helvetica Neue" panose="02000503000000020004" pitchFamily="2" charset="0"/>
              </a:rPr>
              <a:t>bdyMaskCell</a:t>
            </a:r>
            <a:r>
              <a:rPr lang="en-US" sz="1600" i="1" dirty="0">
                <a:latin typeface="Helvetica Neue" panose="02000503000000020004" pitchFamily="2" charset="0"/>
                <a:ea typeface="Helvetica Neue" panose="02000503000000020004" pitchFamily="2" charset="0"/>
                <a:cs typeface="Helvetica Neue" panose="02000503000000020004" pitchFamily="2" charset="0"/>
              </a:rPr>
              <a:t> field at the lateral boundary</a:t>
            </a:r>
          </a:p>
        </p:txBody>
      </p:sp>
    </p:spTree>
    <p:extLst>
      <p:ext uri="{BB962C8B-B14F-4D97-AF65-F5344CB8AC3E}">
        <p14:creationId xmlns:p14="http://schemas.microsoft.com/office/powerpoint/2010/main" val="3687200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 partitioning</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For newly created limited-area meshes, one must partition the mesh for parallel execution</a:t>
            </a:r>
          </a:p>
        </p:txBody>
      </p:sp>
      <p:sp>
        <p:nvSpPr>
          <p:cNvPr id="9" name="TextBox 8">
            <a:extLst>
              <a:ext uri="{FF2B5EF4-FFF2-40B4-BE49-F238E27FC236}">
                <a16:creationId xmlns:a16="http://schemas.microsoft.com/office/drawing/2014/main" id="{78F049CF-676F-D246-A98B-910824DAD0D8}"/>
              </a:ext>
            </a:extLst>
          </p:cNvPr>
          <p:cNvSpPr txBox="1"/>
          <p:nvPr/>
        </p:nvSpPr>
        <p:spPr>
          <a:xfrm>
            <a:off x="303774" y="1969508"/>
            <a:ext cx="4624486" cy="1107996"/>
          </a:xfrm>
          <a:prstGeom prst="rect">
            <a:avLst/>
          </a:prstGeom>
          <a:noFill/>
        </p:spPr>
        <p:txBody>
          <a:bodyPr wrap="square" rtlCol="0">
            <a:spAutoFit/>
          </a:bodyPr>
          <a:lstStyle/>
          <a:p>
            <a:pPr>
              <a:spcAft>
                <a:spcPts val="1200"/>
              </a:spcAft>
            </a:pPr>
            <a:r>
              <a:rPr lang="en-US" sz="2200" dirty="0">
                <a:latin typeface="Helvetica Neue" panose="02000503000000020004" pitchFamily="2" charset="0"/>
                <a:ea typeface="Helvetica Neue" panose="02000503000000020004" pitchFamily="2" charset="0"/>
                <a:cs typeface="Helvetica Neue" panose="02000503000000020004" pitchFamily="2" charset="0"/>
              </a:rPr>
              <a:t>MPAS-Limited-Area writes not only the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netCDF</a:t>
            </a:r>
            <a:r>
              <a:rPr lang="en-US" sz="2200" dirty="0">
                <a:latin typeface="Helvetica Neue" panose="02000503000000020004" pitchFamily="2" charset="0"/>
                <a:ea typeface="Helvetica Neue" panose="02000503000000020004" pitchFamily="2" charset="0"/>
                <a:cs typeface="Helvetica Neue" panose="02000503000000020004" pitchFamily="2" charset="0"/>
              </a:rPr>
              <a:t> mesh file, but also a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graph.info</a:t>
            </a:r>
            <a:r>
              <a:rPr lang="en-US" sz="2200" dirty="0">
                <a:latin typeface="Helvetica Neue" panose="02000503000000020004" pitchFamily="2" charset="0"/>
                <a:ea typeface="Helvetica Neue" panose="02000503000000020004" pitchFamily="2" charset="0"/>
                <a:cs typeface="Helvetica Neue" panose="02000503000000020004" pitchFamily="2" charset="0"/>
              </a:rPr>
              <a:t> file</a:t>
            </a:r>
          </a:p>
        </p:txBody>
      </p:sp>
      <p:sp>
        <p:nvSpPr>
          <p:cNvPr id="10" name="Rectangle 9">
            <a:extLst>
              <a:ext uri="{FF2B5EF4-FFF2-40B4-BE49-F238E27FC236}">
                <a16:creationId xmlns:a16="http://schemas.microsoft.com/office/drawing/2014/main" id="{2D2F0B70-EC1A-3A4B-8E27-EE0264BA097D}"/>
              </a:ext>
            </a:extLst>
          </p:cNvPr>
          <p:cNvSpPr>
            <a:spLocks noChangeArrowheads="1"/>
          </p:cNvSpPr>
          <p:nvPr/>
        </p:nvSpPr>
        <p:spPr bwMode="auto">
          <a:xfrm>
            <a:off x="1433393" y="5779927"/>
            <a:ext cx="6277232" cy="48558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1" name="Rectangle 2">
            <a:extLst>
              <a:ext uri="{FF2B5EF4-FFF2-40B4-BE49-F238E27FC236}">
                <a16:creationId xmlns:a16="http://schemas.microsoft.com/office/drawing/2014/main" id="{77DFB124-6551-3B4C-8E87-C77502AFBDF7}"/>
              </a:ext>
            </a:extLst>
          </p:cNvPr>
          <p:cNvSpPr>
            <a:spLocks/>
          </p:cNvSpPr>
          <p:nvPr/>
        </p:nvSpPr>
        <p:spPr bwMode="auto">
          <a:xfrm>
            <a:off x="1433393" y="5861555"/>
            <a:ext cx="6277232" cy="35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See Section 4.1 in the User’s Guide</a:t>
            </a:r>
          </a:p>
        </p:txBody>
      </p:sp>
      <p:pic>
        <p:nvPicPr>
          <p:cNvPr id="4" name="Picture 3">
            <a:extLst>
              <a:ext uri="{FF2B5EF4-FFF2-40B4-BE49-F238E27FC236}">
                <a16:creationId xmlns:a16="http://schemas.microsoft.com/office/drawing/2014/main" id="{A9F8BF86-76B6-5D46-BAD7-6FCC33317849}"/>
              </a:ext>
            </a:extLst>
          </p:cNvPr>
          <p:cNvPicPr>
            <a:picLocks noChangeAspect="1"/>
          </p:cNvPicPr>
          <p:nvPr/>
        </p:nvPicPr>
        <p:blipFill>
          <a:blip r:embed="rId3"/>
          <a:stretch>
            <a:fillRect/>
          </a:stretch>
        </p:blipFill>
        <p:spPr>
          <a:xfrm>
            <a:off x="5134326" y="1592699"/>
            <a:ext cx="3552474" cy="3552474"/>
          </a:xfrm>
          <a:prstGeom prst="rect">
            <a:avLst/>
          </a:prstGeom>
        </p:spPr>
      </p:pic>
      <p:pic>
        <p:nvPicPr>
          <p:cNvPr id="16" name="Picture 15">
            <a:extLst>
              <a:ext uri="{FF2B5EF4-FFF2-40B4-BE49-F238E27FC236}">
                <a16:creationId xmlns:a16="http://schemas.microsoft.com/office/drawing/2014/main" id="{E8A40F4F-50F7-3641-B87B-D8B3E85E3E54}"/>
              </a:ext>
            </a:extLst>
          </p:cNvPr>
          <p:cNvPicPr>
            <a:picLocks noChangeAspect="1"/>
          </p:cNvPicPr>
          <p:nvPr/>
        </p:nvPicPr>
        <p:blipFill>
          <a:blip r:embed="rId4"/>
          <a:stretch>
            <a:fillRect/>
          </a:stretch>
        </p:blipFill>
        <p:spPr>
          <a:xfrm>
            <a:off x="1048583" y="3196052"/>
            <a:ext cx="2652560" cy="1944386"/>
          </a:xfrm>
          <a:prstGeom prst="rect">
            <a:avLst/>
          </a:prstGeom>
        </p:spPr>
      </p:pic>
      <p:sp>
        <p:nvSpPr>
          <p:cNvPr id="12" name="TextBox 11">
            <a:extLst>
              <a:ext uri="{FF2B5EF4-FFF2-40B4-BE49-F238E27FC236}">
                <a16:creationId xmlns:a16="http://schemas.microsoft.com/office/drawing/2014/main" id="{58092419-6002-CC4E-B437-DD47506280A4}"/>
              </a:ext>
            </a:extLst>
          </p:cNvPr>
          <p:cNvSpPr txBox="1"/>
          <p:nvPr/>
        </p:nvSpPr>
        <p:spPr>
          <a:xfrm>
            <a:off x="4928260" y="5150335"/>
            <a:ext cx="3920318"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Cells in a regional mesh colored according to their partition</a:t>
            </a:r>
          </a:p>
        </p:txBody>
      </p:sp>
      <p:sp>
        <p:nvSpPr>
          <p:cNvPr id="13" name="TextBox 12">
            <a:extLst>
              <a:ext uri="{FF2B5EF4-FFF2-40B4-BE49-F238E27FC236}">
                <a16:creationId xmlns:a16="http://schemas.microsoft.com/office/drawing/2014/main" id="{79D2620F-3BEF-8A40-B475-BFE2664DDB88}"/>
              </a:ext>
            </a:extLst>
          </p:cNvPr>
          <p:cNvSpPr txBox="1"/>
          <p:nvPr/>
        </p:nvSpPr>
        <p:spPr>
          <a:xfrm>
            <a:off x="202176" y="5118043"/>
            <a:ext cx="4462708"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An illustration of the mesh connectivity information contained in a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graph.info</a:t>
            </a:r>
            <a:r>
              <a:rPr lang="en-US" sz="1600" i="1" dirty="0">
                <a:latin typeface="Helvetica Neue" panose="02000503000000020004" pitchFamily="2" charset="0"/>
                <a:ea typeface="Helvetica Neue" panose="02000503000000020004" pitchFamily="2" charset="0"/>
                <a:cs typeface="Helvetica Neue" panose="02000503000000020004" pitchFamily="2" charset="0"/>
              </a:rPr>
              <a:t> file</a:t>
            </a:r>
          </a:p>
        </p:txBody>
      </p:sp>
    </p:spTree>
    <p:extLst>
      <p:ext uri="{BB962C8B-B14F-4D97-AF65-F5344CB8AC3E}">
        <p14:creationId xmlns:p14="http://schemas.microsoft.com/office/powerpoint/2010/main" val="364706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 static fields</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1446550"/>
          </a:xfrm>
          <a:prstGeom prst="rect">
            <a:avLst/>
          </a:prstGeom>
          <a:noFill/>
        </p:spPr>
        <p:txBody>
          <a:bodyPr wrap="square" rtlCol="0">
            <a:spAutoFit/>
          </a:bodyPr>
          <a:lstStyle/>
          <a:p>
            <a:r>
              <a:rPr lang="en-US" sz="2200" i="1" u="sng" dirty="0">
                <a:latin typeface="Helvetica Neue" panose="02000503000000020004" pitchFamily="2" charset="0"/>
                <a:ea typeface="Helvetica Neue" panose="02000503000000020004" pitchFamily="2" charset="0"/>
                <a:cs typeface="Helvetica Neue" panose="02000503000000020004" pitchFamily="2" charset="0"/>
              </a:rPr>
              <a:t>If no rotation needs to be applied</a:t>
            </a:r>
            <a:r>
              <a:rPr lang="en-US" sz="2200" dirty="0">
                <a:latin typeface="Helvetica Neue" panose="02000503000000020004" pitchFamily="2" charset="0"/>
                <a:ea typeface="Helvetica Neue" panose="02000503000000020004" pitchFamily="2" charset="0"/>
                <a:cs typeface="Helvetica Neue" panose="02000503000000020004" pitchFamily="2" charset="0"/>
              </a:rPr>
              <a:t>, the MPAS-Limited-Area tool can also subset “static” files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This can save time, e.g., if a global, uniform static file already exists!</a:t>
            </a:r>
          </a:p>
        </p:txBody>
      </p:sp>
      <p:sp>
        <p:nvSpPr>
          <p:cNvPr id="13" name="TextBox 12">
            <a:extLst>
              <a:ext uri="{FF2B5EF4-FFF2-40B4-BE49-F238E27FC236}">
                <a16:creationId xmlns:a16="http://schemas.microsoft.com/office/drawing/2014/main" id="{01708A90-2213-0E42-A397-7F0B4CA2B42C}"/>
              </a:ext>
            </a:extLst>
          </p:cNvPr>
          <p:cNvSpPr txBox="1"/>
          <p:nvPr/>
        </p:nvSpPr>
        <p:spPr>
          <a:xfrm>
            <a:off x="405372" y="5786089"/>
            <a:ext cx="4166628"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A global, variable-resolution static file that took ~34 minutes to produce</a:t>
            </a:r>
          </a:p>
        </p:txBody>
      </p:sp>
      <p:sp>
        <p:nvSpPr>
          <p:cNvPr id="14" name="TextBox 13">
            <a:extLst>
              <a:ext uri="{FF2B5EF4-FFF2-40B4-BE49-F238E27FC236}">
                <a16:creationId xmlns:a16="http://schemas.microsoft.com/office/drawing/2014/main" id="{32582022-F2C1-B742-B8F7-07CEA98C33F0}"/>
              </a:ext>
            </a:extLst>
          </p:cNvPr>
          <p:cNvSpPr txBox="1"/>
          <p:nvPr/>
        </p:nvSpPr>
        <p:spPr>
          <a:xfrm>
            <a:off x="4928260" y="5786088"/>
            <a:ext cx="3920318"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A limited-area subset of the static file that took &lt;5 seconds to subset</a:t>
            </a:r>
          </a:p>
        </p:txBody>
      </p:sp>
      <p:pic>
        <p:nvPicPr>
          <p:cNvPr id="6" name="Picture 5">
            <a:extLst>
              <a:ext uri="{FF2B5EF4-FFF2-40B4-BE49-F238E27FC236}">
                <a16:creationId xmlns:a16="http://schemas.microsoft.com/office/drawing/2014/main" id="{11D80E1D-9065-4B4F-BC4E-280744107268}"/>
              </a:ext>
            </a:extLst>
          </p:cNvPr>
          <p:cNvPicPr>
            <a:picLocks noChangeAspect="1"/>
          </p:cNvPicPr>
          <p:nvPr/>
        </p:nvPicPr>
        <p:blipFill>
          <a:blip r:embed="rId3"/>
          <a:stretch>
            <a:fillRect/>
          </a:stretch>
        </p:blipFill>
        <p:spPr>
          <a:xfrm>
            <a:off x="626007" y="2323921"/>
            <a:ext cx="3500227" cy="3500227"/>
          </a:xfrm>
          <a:prstGeom prst="rect">
            <a:avLst/>
          </a:prstGeom>
        </p:spPr>
      </p:pic>
      <p:pic>
        <p:nvPicPr>
          <p:cNvPr id="15" name="Picture 14">
            <a:extLst>
              <a:ext uri="{FF2B5EF4-FFF2-40B4-BE49-F238E27FC236}">
                <a16:creationId xmlns:a16="http://schemas.microsoft.com/office/drawing/2014/main" id="{525B78B2-6330-9044-8DEE-E869B5BFE5A6}"/>
              </a:ext>
            </a:extLst>
          </p:cNvPr>
          <p:cNvPicPr>
            <a:picLocks noChangeAspect="1"/>
          </p:cNvPicPr>
          <p:nvPr/>
        </p:nvPicPr>
        <p:blipFill>
          <a:blip r:embed="rId4"/>
          <a:stretch>
            <a:fillRect/>
          </a:stretch>
        </p:blipFill>
        <p:spPr>
          <a:xfrm>
            <a:off x="5175000" y="2353901"/>
            <a:ext cx="3433572" cy="3433572"/>
          </a:xfrm>
          <a:prstGeom prst="rect">
            <a:avLst/>
          </a:prstGeom>
        </p:spPr>
      </p:pic>
    </p:spTree>
    <p:extLst>
      <p:ext uri="{BB962C8B-B14F-4D97-AF65-F5344CB8AC3E}">
        <p14:creationId xmlns:p14="http://schemas.microsoft.com/office/powerpoint/2010/main" val="15142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CF72B-0FD9-D04E-B1BE-D99875C1B6F9}"/>
              </a:ext>
            </a:extLst>
          </p:cNvPr>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Regional ICs</a:t>
            </a:r>
          </a:p>
        </p:txBody>
      </p:sp>
      <p:sp>
        <p:nvSpPr>
          <p:cNvPr id="12" name="Rectangle 11">
            <a:extLst>
              <a:ext uri="{FF2B5EF4-FFF2-40B4-BE49-F238E27FC236}">
                <a16:creationId xmlns:a16="http://schemas.microsoft.com/office/drawing/2014/main" id="{3ED87401-1A61-E740-A273-D569D0C30C4D}"/>
              </a:ext>
            </a:extLst>
          </p:cNvPr>
          <p:cNvSpPr>
            <a:spLocks noChangeArrowheads="1"/>
          </p:cNvSpPr>
          <p:nvPr/>
        </p:nvSpPr>
        <p:spPr bwMode="auto">
          <a:xfrm>
            <a:off x="309489" y="3365162"/>
            <a:ext cx="4918761" cy="2392196"/>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8" name="Rectangle 17">
            <a:extLst>
              <a:ext uri="{FF2B5EF4-FFF2-40B4-BE49-F238E27FC236}">
                <a16:creationId xmlns:a16="http://schemas.microsoft.com/office/drawing/2014/main" id="{D81AAAC6-4B4D-0541-A2FF-96D19FA7B7BD}"/>
              </a:ext>
            </a:extLst>
          </p:cNvPr>
          <p:cNvSpPr/>
          <p:nvPr/>
        </p:nvSpPr>
        <p:spPr>
          <a:xfrm>
            <a:off x="784559" y="5172625"/>
            <a:ext cx="3997505" cy="256707"/>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FF89264A-B5D8-474D-905D-A0B6C82F1991}"/>
              </a:ext>
            </a:extLst>
          </p:cNvPr>
          <p:cNvSpPr>
            <a:spLocks/>
          </p:cNvSpPr>
          <p:nvPr/>
        </p:nvSpPr>
        <p:spPr bwMode="auto">
          <a:xfrm>
            <a:off x="418808" y="3453351"/>
            <a:ext cx="4685876" cy="230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&amp;</a:t>
            </a:r>
            <a:r>
              <a:rPr lang="en-US" sz="1600" dirty="0" err="1">
                <a:latin typeface="Courier" pitchFamily="2" charset="0"/>
              </a:rPr>
              <a:t>vertical_grid</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config_ztop</a:t>
            </a:r>
            <a:r>
              <a:rPr lang="en-US" sz="1600" dirty="0">
                <a:latin typeface="Courier" pitchFamily="2" charset="0"/>
              </a:rPr>
              <a:t> = 30000.0</a:t>
            </a:r>
          </a:p>
          <a:p>
            <a:r>
              <a:rPr lang="en-US" sz="1600" dirty="0">
                <a:latin typeface="Courier" pitchFamily="2" charset="0"/>
              </a:rPr>
              <a:t>    </a:t>
            </a:r>
            <a:r>
              <a:rPr lang="en-US" sz="1600" dirty="0" err="1">
                <a:latin typeface="Courier" pitchFamily="2" charset="0"/>
              </a:rPr>
              <a:t>config_nsmterrain</a:t>
            </a:r>
            <a:r>
              <a:rPr lang="en-US" sz="1600" dirty="0">
                <a:latin typeface="Courier" pitchFamily="2" charset="0"/>
              </a:rPr>
              <a:t> = 1</a:t>
            </a:r>
          </a:p>
          <a:p>
            <a:r>
              <a:rPr lang="en-US" sz="1600" dirty="0">
                <a:latin typeface="Courier" pitchFamily="2" charset="0"/>
              </a:rPr>
              <a:t>    </a:t>
            </a:r>
            <a:r>
              <a:rPr lang="en-US" sz="1600" dirty="0" err="1">
                <a:latin typeface="Courier" pitchFamily="2" charset="0"/>
              </a:rPr>
              <a:t>config_smooth_surfaces</a:t>
            </a:r>
            <a:r>
              <a:rPr lang="en-US" sz="1600" dirty="0">
                <a:latin typeface="Courier" pitchFamily="2" charset="0"/>
              </a:rPr>
              <a:t> = true</a:t>
            </a:r>
          </a:p>
          <a:p>
            <a:r>
              <a:rPr lang="en-US" sz="1600" dirty="0">
                <a:latin typeface="Courier" pitchFamily="2" charset="0"/>
              </a:rPr>
              <a:t>    </a:t>
            </a:r>
            <a:r>
              <a:rPr lang="en-US" sz="1600" dirty="0" err="1">
                <a:latin typeface="Courier" pitchFamily="2" charset="0"/>
              </a:rPr>
              <a:t>config_dzmin</a:t>
            </a:r>
            <a:r>
              <a:rPr lang="en-US" sz="1600" dirty="0">
                <a:latin typeface="Courier" pitchFamily="2" charset="0"/>
              </a:rPr>
              <a:t> = 0.3</a:t>
            </a:r>
          </a:p>
          <a:p>
            <a:r>
              <a:rPr lang="en-US" sz="1600" dirty="0">
                <a:latin typeface="Courier" pitchFamily="2" charset="0"/>
              </a:rPr>
              <a:t>    </a:t>
            </a:r>
            <a:r>
              <a:rPr lang="en-US" sz="1600" dirty="0" err="1">
                <a:latin typeface="Courier" pitchFamily="2" charset="0"/>
              </a:rPr>
              <a:t>config_nsm</a:t>
            </a:r>
            <a:r>
              <a:rPr lang="en-US" sz="1600" dirty="0">
                <a:latin typeface="Courier" pitchFamily="2" charset="0"/>
              </a:rPr>
              <a:t> = 30</a:t>
            </a:r>
          </a:p>
          <a:p>
            <a:r>
              <a:rPr lang="en-US" sz="1600" dirty="0">
                <a:latin typeface="Courier" pitchFamily="2" charset="0"/>
              </a:rPr>
              <a:t>    </a:t>
            </a:r>
            <a:r>
              <a:rPr lang="en-US" sz="1600" dirty="0" err="1">
                <a:latin typeface="Courier" pitchFamily="2" charset="0"/>
              </a:rPr>
              <a:t>config_tc_vertical_grid</a:t>
            </a:r>
            <a:r>
              <a:rPr lang="en-US" sz="1600" dirty="0">
                <a:latin typeface="Courier" pitchFamily="2" charset="0"/>
              </a:rPr>
              <a:t> = true</a:t>
            </a:r>
          </a:p>
          <a:p>
            <a:r>
              <a:rPr lang="en-US" sz="1600" dirty="0">
                <a:latin typeface="Courier" pitchFamily="2" charset="0"/>
              </a:rPr>
              <a:t>    </a:t>
            </a:r>
            <a:r>
              <a:rPr lang="en-US" sz="1600" dirty="0" err="1">
                <a:latin typeface="Courier" pitchFamily="2" charset="0"/>
              </a:rPr>
              <a:t>config_blend_bdy_terrain</a:t>
            </a:r>
            <a:r>
              <a:rPr lang="en-US" sz="1600" dirty="0">
                <a:latin typeface="Courier" pitchFamily="2" charset="0"/>
              </a:rPr>
              <a:t> = true</a:t>
            </a:r>
          </a:p>
          <a:p>
            <a:r>
              <a:rPr lang="en-US" sz="1600" dirty="0">
                <a:latin typeface="Courier" pitchFamily="2" charset="0"/>
              </a:rPr>
              <a:t>/</a:t>
            </a:r>
          </a:p>
        </p:txBody>
      </p:sp>
      <p:sp>
        <p:nvSpPr>
          <p:cNvPr id="17" name="TextBox 16">
            <a:extLst>
              <a:ext uri="{FF2B5EF4-FFF2-40B4-BE49-F238E27FC236}">
                <a16:creationId xmlns:a16="http://schemas.microsoft.com/office/drawing/2014/main" id="{07483294-123D-094B-AAFE-6BCCDB82608F}"/>
              </a:ext>
            </a:extLst>
          </p:cNvPr>
          <p:cNvSpPr txBox="1"/>
          <p:nvPr/>
        </p:nvSpPr>
        <p:spPr>
          <a:xfrm>
            <a:off x="309489" y="968978"/>
            <a:ext cx="8143875"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Generating limited-area initial conditions works exactly as for global initial conditions, with one exception:</a:t>
            </a:r>
          </a:p>
        </p:txBody>
      </p:sp>
      <p:grpSp>
        <p:nvGrpSpPr>
          <p:cNvPr id="19" name="Group 18">
            <a:extLst>
              <a:ext uri="{FF2B5EF4-FFF2-40B4-BE49-F238E27FC236}">
                <a16:creationId xmlns:a16="http://schemas.microsoft.com/office/drawing/2014/main" id="{FD14C0E2-4389-2B4E-B8E2-5F78E4A9B7B2}"/>
              </a:ext>
            </a:extLst>
          </p:cNvPr>
          <p:cNvGrpSpPr/>
          <p:nvPr/>
        </p:nvGrpSpPr>
        <p:grpSpPr>
          <a:xfrm>
            <a:off x="309489" y="1896846"/>
            <a:ext cx="7484682" cy="1204704"/>
            <a:chOff x="1184846" y="5779926"/>
            <a:chExt cx="6277232" cy="486591"/>
          </a:xfrm>
        </p:grpSpPr>
        <p:sp>
          <p:nvSpPr>
            <p:cNvPr id="20" name="Rectangle 19">
              <a:extLst>
                <a:ext uri="{FF2B5EF4-FFF2-40B4-BE49-F238E27FC236}">
                  <a16:creationId xmlns:a16="http://schemas.microsoft.com/office/drawing/2014/main" id="{0645E0F3-B0F8-0546-9207-BD8DD24EE67B}"/>
                </a:ext>
              </a:extLst>
            </p:cNvPr>
            <p:cNvSpPr>
              <a:spLocks noChangeArrowheads="1"/>
            </p:cNvSpPr>
            <p:nvPr/>
          </p:nvSpPr>
          <p:spPr bwMode="auto">
            <a:xfrm>
              <a:off x="1184846" y="5779926"/>
              <a:ext cx="6277232" cy="406338"/>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1" name="Rectangle 2">
              <a:extLst>
                <a:ext uri="{FF2B5EF4-FFF2-40B4-BE49-F238E27FC236}">
                  <a16:creationId xmlns:a16="http://schemas.microsoft.com/office/drawing/2014/main" id="{3F41F091-29F0-8045-ABB3-1C7789F58FB3}"/>
                </a:ext>
              </a:extLst>
            </p:cNvPr>
            <p:cNvSpPr>
              <a:spLocks/>
            </p:cNvSpPr>
            <p:nvPr/>
          </p:nvSpPr>
          <p:spPr bwMode="auto">
            <a:xfrm>
              <a:off x="1300778" y="5829739"/>
              <a:ext cx="6161300" cy="43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The terrain height in boundary cells is generally averaged with the terrain height from the first-guess dataset</a:t>
              </a:r>
            </a:p>
          </p:txBody>
        </p:sp>
      </p:grpSp>
      <p:pic>
        <p:nvPicPr>
          <p:cNvPr id="7" name="Picture 6">
            <a:extLst>
              <a:ext uri="{FF2B5EF4-FFF2-40B4-BE49-F238E27FC236}">
                <a16:creationId xmlns:a16="http://schemas.microsoft.com/office/drawing/2014/main" id="{3E0C6BBA-1D41-9140-A9EB-D656B6654158}"/>
              </a:ext>
            </a:extLst>
          </p:cNvPr>
          <p:cNvPicPr>
            <a:picLocks noChangeAspect="1"/>
          </p:cNvPicPr>
          <p:nvPr/>
        </p:nvPicPr>
        <p:blipFill>
          <a:blip r:embed="rId3"/>
          <a:stretch>
            <a:fillRect/>
          </a:stretch>
        </p:blipFill>
        <p:spPr>
          <a:xfrm>
            <a:off x="5824363" y="3030007"/>
            <a:ext cx="2817467" cy="2817467"/>
          </a:xfrm>
          <a:prstGeom prst="rect">
            <a:avLst/>
          </a:prstGeom>
        </p:spPr>
      </p:pic>
      <p:sp>
        <p:nvSpPr>
          <p:cNvPr id="13" name="TextBox 12">
            <a:extLst>
              <a:ext uri="{FF2B5EF4-FFF2-40B4-BE49-F238E27FC236}">
                <a16:creationId xmlns:a16="http://schemas.microsoft.com/office/drawing/2014/main" id="{7036398C-1F0B-5749-B196-F46C825DE807}"/>
              </a:ext>
            </a:extLst>
          </p:cNvPr>
          <p:cNvSpPr txBox="1"/>
          <p:nvPr/>
        </p:nvSpPr>
        <p:spPr>
          <a:xfrm>
            <a:off x="303774" y="5771575"/>
            <a:ext cx="4924476"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When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config_vertical_grid</a:t>
            </a:r>
            <a:r>
              <a:rPr lang="en-US" sz="1600" i="1" dirty="0">
                <a:latin typeface="Helvetica Neue" panose="02000503000000020004" pitchFamily="2" charset="0"/>
                <a:ea typeface="Helvetica Neue" panose="02000503000000020004" pitchFamily="2" charset="0"/>
                <a:cs typeface="Helvetica Neue" panose="02000503000000020004" pitchFamily="2" charset="0"/>
              </a:rPr>
              <a:t>=true,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config_blend_bdy_terrain</a:t>
            </a:r>
            <a:r>
              <a:rPr lang="en-US" sz="1600" i="1" dirty="0">
                <a:latin typeface="Helvetica Neue" panose="02000503000000020004" pitchFamily="2" charset="0"/>
                <a:ea typeface="Helvetica Neue" panose="02000503000000020004" pitchFamily="2" charset="0"/>
                <a:cs typeface="Helvetica Neue" panose="02000503000000020004" pitchFamily="2" charset="0"/>
              </a:rPr>
              <a:t> should be ‘true’ as well</a:t>
            </a:r>
          </a:p>
        </p:txBody>
      </p:sp>
      <p:sp>
        <p:nvSpPr>
          <p:cNvPr id="15" name="TextBox 14">
            <a:extLst>
              <a:ext uri="{FF2B5EF4-FFF2-40B4-BE49-F238E27FC236}">
                <a16:creationId xmlns:a16="http://schemas.microsoft.com/office/drawing/2014/main" id="{BA8A9CD0-19F8-E84B-96B0-922AEDD66652}"/>
              </a:ext>
            </a:extLst>
          </p:cNvPr>
          <p:cNvSpPr txBox="1"/>
          <p:nvPr/>
        </p:nvSpPr>
        <p:spPr>
          <a:xfrm>
            <a:off x="5494278" y="5793834"/>
            <a:ext cx="3421121"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The terrain field in a ~3-km regional mesh</a:t>
            </a:r>
          </a:p>
        </p:txBody>
      </p:sp>
    </p:spTree>
    <p:extLst>
      <p:ext uri="{BB962C8B-B14F-4D97-AF65-F5344CB8AC3E}">
        <p14:creationId xmlns:p14="http://schemas.microsoft.com/office/powerpoint/2010/main" val="2496825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CF72B-0FD9-D04E-B1BE-D99875C1B6F9}"/>
              </a:ext>
            </a:extLst>
          </p:cNvPr>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Regional ICs: blending boundary terrain</a:t>
            </a:r>
          </a:p>
        </p:txBody>
      </p:sp>
      <p:pic>
        <p:nvPicPr>
          <p:cNvPr id="4" name="Picture 3">
            <a:extLst>
              <a:ext uri="{FF2B5EF4-FFF2-40B4-BE49-F238E27FC236}">
                <a16:creationId xmlns:a16="http://schemas.microsoft.com/office/drawing/2014/main" id="{A351FE51-074A-F84B-ABD5-4C8398DF2762}"/>
              </a:ext>
            </a:extLst>
          </p:cNvPr>
          <p:cNvPicPr>
            <a:picLocks noChangeAspect="1"/>
          </p:cNvPicPr>
          <p:nvPr/>
        </p:nvPicPr>
        <p:blipFill>
          <a:blip r:embed="rId3"/>
          <a:stretch>
            <a:fillRect/>
          </a:stretch>
        </p:blipFill>
        <p:spPr>
          <a:xfrm>
            <a:off x="12357" y="2144185"/>
            <a:ext cx="3037840" cy="3048000"/>
          </a:xfrm>
          <a:prstGeom prst="rect">
            <a:avLst/>
          </a:prstGeom>
        </p:spPr>
      </p:pic>
      <p:pic>
        <p:nvPicPr>
          <p:cNvPr id="6" name="Picture 5">
            <a:extLst>
              <a:ext uri="{FF2B5EF4-FFF2-40B4-BE49-F238E27FC236}">
                <a16:creationId xmlns:a16="http://schemas.microsoft.com/office/drawing/2014/main" id="{A6EE9FBD-7967-F343-A17B-369C7A8E26DA}"/>
              </a:ext>
            </a:extLst>
          </p:cNvPr>
          <p:cNvPicPr>
            <a:picLocks noChangeAspect="1"/>
          </p:cNvPicPr>
          <p:nvPr/>
        </p:nvPicPr>
        <p:blipFill>
          <a:blip r:embed="rId4"/>
          <a:stretch>
            <a:fillRect/>
          </a:stretch>
        </p:blipFill>
        <p:spPr>
          <a:xfrm>
            <a:off x="3050197" y="2144185"/>
            <a:ext cx="3037840" cy="3048000"/>
          </a:xfrm>
          <a:prstGeom prst="rect">
            <a:avLst/>
          </a:prstGeom>
        </p:spPr>
      </p:pic>
      <p:pic>
        <p:nvPicPr>
          <p:cNvPr id="8" name="Picture 7">
            <a:extLst>
              <a:ext uri="{FF2B5EF4-FFF2-40B4-BE49-F238E27FC236}">
                <a16:creationId xmlns:a16="http://schemas.microsoft.com/office/drawing/2014/main" id="{3F4F48C6-1ACD-E242-896D-6F53D2CBEC32}"/>
              </a:ext>
            </a:extLst>
          </p:cNvPr>
          <p:cNvPicPr>
            <a:picLocks noChangeAspect="1"/>
          </p:cNvPicPr>
          <p:nvPr/>
        </p:nvPicPr>
        <p:blipFill>
          <a:blip r:embed="rId5"/>
          <a:stretch>
            <a:fillRect/>
          </a:stretch>
        </p:blipFill>
        <p:spPr>
          <a:xfrm>
            <a:off x="6088037" y="2144185"/>
            <a:ext cx="3037840" cy="3048000"/>
          </a:xfrm>
          <a:prstGeom prst="rect">
            <a:avLst/>
          </a:prstGeom>
        </p:spPr>
      </p:pic>
      <p:sp>
        <p:nvSpPr>
          <p:cNvPr id="7" name="TextBox 6">
            <a:extLst>
              <a:ext uri="{FF2B5EF4-FFF2-40B4-BE49-F238E27FC236}">
                <a16:creationId xmlns:a16="http://schemas.microsoft.com/office/drawing/2014/main" id="{7C1F709D-EE6C-5B49-8EA3-D68F052E0C55}"/>
              </a:ext>
            </a:extLst>
          </p:cNvPr>
          <p:cNvSpPr txBox="1"/>
          <p:nvPr/>
        </p:nvSpPr>
        <p:spPr>
          <a:xfrm>
            <a:off x="309489" y="1056062"/>
            <a:ext cx="8539089"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The </a:t>
            </a:r>
            <a:r>
              <a:rPr lang="en-US" sz="2200" dirty="0" err="1">
                <a:latin typeface="Courier" pitchFamily="2" charset="0"/>
                <a:ea typeface="Helvetica Neue" panose="02000503000000020004" pitchFamily="2" charset="0"/>
                <a:cs typeface="Helvetica Neue" panose="02000503000000020004" pitchFamily="2" charset="0"/>
              </a:rPr>
              <a:t>config_blend_bdy_terrain</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option only affects terrain in the boundary cells (where </a:t>
            </a:r>
            <a:r>
              <a:rPr lang="en-US" sz="2200" dirty="0" err="1">
                <a:latin typeface="Courier" pitchFamily="2" charset="0"/>
                <a:ea typeface="Helvetica Neue" panose="02000503000000020004" pitchFamily="2" charset="0"/>
                <a:cs typeface="Helvetica Neue" panose="02000503000000020004" pitchFamily="2" charset="0"/>
              </a:rPr>
              <a:t>bdyMaskCell</a:t>
            </a:r>
            <a:r>
              <a:rPr lang="en-US" sz="2200" dirty="0">
                <a:latin typeface="Helvetica Neue" panose="02000503000000020004" pitchFamily="2" charset="0"/>
                <a:ea typeface="Helvetica Neue" panose="02000503000000020004" pitchFamily="2" charset="0"/>
                <a:cs typeface="Helvetica Neue" panose="02000503000000020004" pitchFamily="2" charset="0"/>
              </a:rPr>
              <a:t> &gt; 0)</a:t>
            </a:r>
          </a:p>
        </p:txBody>
      </p:sp>
      <p:sp>
        <p:nvSpPr>
          <p:cNvPr id="9" name="TextBox 8">
            <a:extLst>
              <a:ext uri="{FF2B5EF4-FFF2-40B4-BE49-F238E27FC236}">
                <a16:creationId xmlns:a16="http://schemas.microsoft.com/office/drawing/2014/main" id="{4D47140D-5658-5443-98D6-2D1697C732A9}"/>
              </a:ext>
            </a:extLst>
          </p:cNvPr>
          <p:cNvSpPr txBox="1"/>
          <p:nvPr/>
        </p:nvSpPr>
        <p:spPr>
          <a:xfrm>
            <a:off x="0" y="5249063"/>
            <a:ext cx="3037840" cy="830997"/>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Terrain field from 3-km static file, interpolated directly from GMTED2010</a:t>
            </a:r>
          </a:p>
        </p:txBody>
      </p:sp>
      <p:sp>
        <p:nvSpPr>
          <p:cNvPr id="11" name="TextBox 10">
            <a:extLst>
              <a:ext uri="{FF2B5EF4-FFF2-40B4-BE49-F238E27FC236}">
                <a16:creationId xmlns:a16="http://schemas.microsoft.com/office/drawing/2014/main" id="{DD9CEB9D-DC8C-AD4A-B3C4-484B61C22D85}"/>
              </a:ext>
            </a:extLst>
          </p:cNvPr>
          <p:cNvSpPr txBox="1"/>
          <p:nvPr/>
        </p:nvSpPr>
        <p:spPr>
          <a:xfrm>
            <a:off x="3060113" y="5249062"/>
            <a:ext cx="3037840"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0.25-deg GFS terrain field interpolated to 3-km mesh</a:t>
            </a:r>
          </a:p>
        </p:txBody>
      </p:sp>
      <p:sp>
        <p:nvSpPr>
          <p:cNvPr id="12" name="TextBox 11">
            <a:extLst>
              <a:ext uri="{FF2B5EF4-FFF2-40B4-BE49-F238E27FC236}">
                <a16:creationId xmlns:a16="http://schemas.microsoft.com/office/drawing/2014/main" id="{069A8C04-4E14-AB4F-BA22-9119B488A634}"/>
              </a:ext>
            </a:extLst>
          </p:cNvPr>
          <p:cNvSpPr txBox="1"/>
          <p:nvPr/>
        </p:nvSpPr>
        <p:spPr>
          <a:xfrm>
            <a:off x="6042343" y="5249062"/>
            <a:ext cx="3037840" cy="830997"/>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Blended terrain field used in the generation of vertical coordinate surfaces</a:t>
            </a:r>
          </a:p>
        </p:txBody>
      </p:sp>
    </p:spTree>
    <p:extLst>
      <p:ext uri="{BB962C8B-B14F-4D97-AF65-F5344CB8AC3E}">
        <p14:creationId xmlns:p14="http://schemas.microsoft.com/office/powerpoint/2010/main" val="426789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CF72B-0FD9-D04E-B1BE-D99875C1B6F9}"/>
              </a:ext>
            </a:extLst>
          </p:cNvPr>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Regional ICs: blending boundary terrain</a:t>
            </a:r>
          </a:p>
        </p:txBody>
      </p:sp>
      <p:pic>
        <p:nvPicPr>
          <p:cNvPr id="4" name="Picture 3">
            <a:extLst>
              <a:ext uri="{FF2B5EF4-FFF2-40B4-BE49-F238E27FC236}">
                <a16:creationId xmlns:a16="http://schemas.microsoft.com/office/drawing/2014/main" id="{A351FE51-074A-F84B-ABD5-4C8398DF2762}"/>
              </a:ext>
            </a:extLst>
          </p:cNvPr>
          <p:cNvPicPr>
            <a:picLocks noChangeAspect="1"/>
          </p:cNvPicPr>
          <p:nvPr/>
        </p:nvPicPr>
        <p:blipFill>
          <a:blip r:embed="rId3"/>
          <a:stretch>
            <a:fillRect/>
          </a:stretch>
        </p:blipFill>
        <p:spPr>
          <a:xfrm>
            <a:off x="12357" y="2139696"/>
            <a:ext cx="3037840" cy="3048000"/>
          </a:xfrm>
          <a:prstGeom prst="rect">
            <a:avLst/>
          </a:prstGeom>
        </p:spPr>
      </p:pic>
      <p:pic>
        <p:nvPicPr>
          <p:cNvPr id="11" name="Picture 10">
            <a:extLst>
              <a:ext uri="{FF2B5EF4-FFF2-40B4-BE49-F238E27FC236}">
                <a16:creationId xmlns:a16="http://schemas.microsoft.com/office/drawing/2014/main" id="{D9677CFB-2FEB-5441-9D9E-FCBFDB39F06D}"/>
              </a:ext>
            </a:extLst>
          </p:cNvPr>
          <p:cNvPicPr>
            <a:picLocks noChangeAspect="1"/>
          </p:cNvPicPr>
          <p:nvPr/>
        </p:nvPicPr>
        <p:blipFill>
          <a:blip r:embed="rId4"/>
          <a:stretch>
            <a:fillRect/>
          </a:stretch>
        </p:blipFill>
        <p:spPr>
          <a:xfrm>
            <a:off x="2455893" y="2139696"/>
            <a:ext cx="4210304" cy="3570224"/>
          </a:xfrm>
          <a:prstGeom prst="rect">
            <a:avLst/>
          </a:prstGeom>
        </p:spPr>
      </p:pic>
      <p:pic>
        <p:nvPicPr>
          <p:cNvPr id="13" name="Picture 12">
            <a:extLst>
              <a:ext uri="{FF2B5EF4-FFF2-40B4-BE49-F238E27FC236}">
                <a16:creationId xmlns:a16="http://schemas.microsoft.com/office/drawing/2014/main" id="{456A0172-A7F7-9A43-ACB7-2916B8B166D5}"/>
              </a:ext>
            </a:extLst>
          </p:cNvPr>
          <p:cNvPicPr>
            <a:picLocks noChangeAspect="1"/>
          </p:cNvPicPr>
          <p:nvPr/>
        </p:nvPicPr>
        <p:blipFill>
          <a:blip r:embed="rId5"/>
          <a:stretch>
            <a:fillRect/>
          </a:stretch>
        </p:blipFill>
        <p:spPr>
          <a:xfrm>
            <a:off x="6071893" y="2139696"/>
            <a:ext cx="3037840" cy="3048000"/>
          </a:xfrm>
          <a:prstGeom prst="rect">
            <a:avLst/>
          </a:prstGeom>
        </p:spPr>
      </p:pic>
      <p:sp>
        <p:nvSpPr>
          <p:cNvPr id="7" name="TextBox 6">
            <a:extLst>
              <a:ext uri="{FF2B5EF4-FFF2-40B4-BE49-F238E27FC236}">
                <a16:creationId xmlns:a16="http://schemas.microsoft.com/office/drawing/2014/main" id="{75C5E85F-BCEB-F843-A9C1-811115620BC1}"/>
              </a:ext>
            </a:extLst>
          </p:cNvPr>
          <p:cNvSpPr txBox="1"/>
          <p:nvPr/>
        </p:nvSpPr>
        <p:spPr>
          <a:xfrm>
            <a:off x="12357" y="5713516"/>
            <a:ext cx="3037840" cy="338554"/>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Blended terrain field</a:t>
            </a:r>
          </a:p>
        </p:txBody>
      </p:sp>
      <p:sp>
        <p:nvSpPr>
          <p:cNvPr id="8" name="TextBox 7">
            <a:extLst>
              <a:ext uri="{FF2B5EF4-FFF2-40B4-BE49-F238E27FC236}">
                <a16:creationId xmlns:a16="http://schemas.microsoft.com/office/drawing/2014/main" id="{8412FD2D-1A14-8F4A-8C1B-951145EC773D}"/>
              </a:ext>
            </a:extLst>
          </p:cNvPr>
          <p:cNvSpPr txBox="1"/>
          <p:nvPr/>
        </p:nvSpPr>
        <p:spPr>
          <a:xfrm>
            <a:off x="2864414" y="5713516"/>
            <a:ext cx="3037840"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Difference between blended terrain and original terrain fields</a:t>
            </a:r>
          </a:p>
        </p:txBody>
      </p:sp>
      <p:sp>
        <p:nvSpPr>
          <p:cNvPr id="9" name="TextBox 8">
            <a:extLst>
              <a:ext uri="{FF2B5EF4-FFF2-40B4-BE49-F238E27FC236}">
                <a16:creationId xmlns:a16="http://schemas.microsoft.com/office/drawing/2014/main" id="{D3F653B3-7588-C240-AC20-C9E8C6ED16EE}"/>
              </a:ext>
            </a:extLst>
          </p:cNvPr>
          <p:cNvSpPr txBox="1"/>
          <p:nvPr/>
        </p:nvSpPr>
        <p:spPr>
          <a:xfrm>
            <a:off x="6042343" y="5713516"/>
            <a:ext cx="3037840" cy="584775"/>
          </a:xfrm>
          <a:prstGeom prst="rect">
            <a:avLst/>
          </a:prstGeom>
          <a:noFill/>
        </p:spPr>
        <p:txBody>
          <a:bodyPr wrap="square" rtlCol="0">
            <a:spAutoFit/>
          </a:bodyPr>
          <a:lstStyle/>
          <a:p>
            <a:pPr algn="ctr"/>
            <a:r>
              <a:rPr lang="en-US" sz="1600" i="1" dirty="0" err="1">
                <a:latin typeface="Helvetica Neue" panose="02000503000000020004" pitchFamily="2" charset="0"/>
                <a:ea typeface="Helvetica Neue" panose="02000503000000020004" pitchFamily="2" charset="0"/>
                <a:cs typeface="Helvetica Neue" panose="02000503000000020004" pitchFamily="2" charset="0"/>
              </a:rPr>
              <a:t>bdyMaskCell</a:t>
            </a:r>
            <a:r>
              <a:rPr lang="en-US" sz="1600" i="1" dirty="0">
                <a:latin typeface="Helvetica Neue" panose="02000503000000020004" pitchFamily="2" charset="0"/>
                <a:ea typeface="Helvetica Neue" panose="02000503000000020004" pitchFamily="2" charset="0"/>
                <a:cs typeface="Helvetica Neue" panose="02000503000000020004" pitchFamily="2" charset="0"/>
              </a:rPr>
              <a:t> (&gt;0 for yellow-orange and blue-purple cells)</a:t>
            </a:r>
          </a:p>
        </p:txBody>
      </p:sp>
      <p:sp>
        <p:nvSpPr>
          <p:cNvPr id="12" name="TextBox 11">
            <a:extLst>
              <a:ext uri="{FF2B5EF4-FFF2-40B4-BE49-F238E27FC236}">
                <a16:creationId xmlns:a16="http://schemas.microsoft.com/office/drawing/2014/main" id="{D638E657-9EA2-BF41-883D-9CCB15FA5CD3}"/>
              </a:ext>
            </a:extLst>
          </p:cNvPr>
          <p:cNvSpPr txBox="1"/>
          <p:nvPr/>
        </p:nvSpPr>
        <p:spPr>
          <a:xfrm>
            <a:off x="309489" y="1056062"/>
            <a:ext cx="8539089"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The </a:t>
            </a:r>
            <a:r>
              <a:rPr lang="en-US" sz="2200" dirty="0" err="1">
                <a:latin typeface="Courier" pitchFamily="2" charset="0"/>
                <a:ea typeface="Helvetica Neue" panose="02000503000000020004" pitchFamily="2" charset="0"/>
                <a:cs typeface="Helvetica Neue" panose="02000503000000020004" pitchFamily="2" charset="0"/>
              </a:rPr>
              <a:t>config_blend_bdy_terrain</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option only affects terrain in the boundary cells (where </a:t>
            </a:r>
            <a:r>
              <a:rPr lang="en-US" sz="2200" dirty="0" err="1">
                <a:latin typeface="Courier" pitchFamily="2" charset="0"/>
                <a:ea typeface="Helvetica Neue" panose="02000503000000020004" pitchFamily="2" charset="0"/>
                <a:cs typeface="Helvetica Neue" panose="02000503000000020004" pitchFamily="2" charset="0"/>
              </a:rPr>
              <a:t>bdyMaskCell</a:t>
            </a:r>
            <a:r>
              <a:rPr lang="en-US" sz="2200" dirty="0">
                <a:latin typeface="Helvetica Neue" panose="02000503000000020004" pitchFamily="2" charset="0"/>
                <a:ea typeface="Helvetica Neue" panose="02000503000000020004" pitchFamily="2" charset="0"/>
                <a:cs typeface="Helvetica Neue" panose="02000503000000020004" pitchFamily="2" charset="0"/>
              </a:rPr>
              <a:t> &gt; 0)</a:t>
            </a:r>
          </a:p>
        </p:txBody>
      </p:sp>
    </p:spTree>
    <p:extLst>
      <p:ext uri="{BB962C8B-B14F-4D97-AF65-F5344CB8AC3E}">
        <p14:creationId xmlns:p14="http://schemas.microsoft.com/office/powerpoint/2010/main" val="2588704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CF72B-0FD9-D04E-B1BE-D99875C1B6F9}"/>
              </a:ext>
            </a:extLst>
          </p:cNvPr>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Generating regional LBCs</a:t>
            </a:r>
          </a:p>
        </p:txBody>
      </p:sp>
      <p:sp>
        <p:nvSpPr>
          <p:cNvPr id="4" name="TextBox 3">
            <a:extLst>
              <a:ext uri="{FF2B5EF4-FFF2-40B4-BE49-F238E27FC236}">
                <a16:creationId xmlns:a16="http://schemas.microsoft.com/office/drawing/2014/main" id="{2FA0BD3F-7C40-5B4A-B161-EF46705DE51D}"/>
              </a:ext>
            </a:extLst>
          </p:cNvPr>
          <p:cNvSpPr txBox="1"/>
          <p:nvPr/>
        </p:nvSpPr>
        <p:spPr>
          <a:xfrm>
            <a:off x="317842" y="1011180"/>
            <a:ext cx="8368958"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Lateral Boundary Conditions (LBCs) for limited-area simulations are created by the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init_atmosphere</a:t>
            </a:r>
            <a:r>
              <a:rPr lang="en-US" sz="2200" i="1" dirty="0">
                <a:latin typeface="Helvetica Neue" panose="02000503000000020004"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core with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init</a:t>
            </a:r>
            <a:r>
              <a:rPr lang="en-US" sz="2200" dirty="0">
                <a:latin typeface="Helvetica Neue" panose="02000503000000020004" pitchFamily="2" charset="0"/>
                <a:ea typeface="Helvetica Neue" panose="02000503000000020004" pitchFamily="2" charset="0"/>
                <a:cs typeface="Helvetica Neue" panose="02000503000000020004" pitchFamily="2" charset="0"/>
              </a:rPr>
              <a:t> case” 9:</a:t>
            </a:r>
          </a:p>
        </p:txBody>
      </p:sp>
      <p:sp>
        <p:nvSpPr>
          <p:cNvPr id="5" name="Rectangle 4">
            <a:extLst>
              <a:ext uri="{FF2B5EF4-FFF2-40B4-BE49-F238E27FC236}">
                <a16:creationId xmlns:a16="http://schemas.microsoft.com/office/drawing/2014/main" id="{D50F9D5A-4867-BF42-977C-591FE736DE13}"/>
              </a:ext>
            </a:extLst>
          </p:cNvPr>
          <p:cNvSpPr>
            <a:spLocks noChangeArrowheads="1"/>
          </p:cNvSpPr>
          <p:nvPr/>
        </p:nvSpPr>
        <p:spPr bwMode="auto">
          <a:xfrm>
            <a:off x="317842" y="2018078"/>
            <a:ext cx="5922320" cy="348067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2">
            <a:extLst>
              <a:ext uri="{FF2B5EF4-FFF2-40B4-BE49-F238E27FC236}">
                <a16:creationId xmlns:a16="http://schemas.microsoft.com/office/drawing/2014/main" id="{D4F740A0-1D47-1843-92B8-A9454042A0A0}"/>
              </a:ext>
            </a:extLst>
          </p:cNvPr>
          <p:cNvSpPr>
            <a:spLocks/>
          </p:cNvSpPr>
          <p:nvPr/>
        </p:nvSpPr>
        <p:spPr bwMode="auto">
          <a:xfrm>
            <a:off x="427160" y="2163955"/>
            <a:ext cx="5813002" cy="325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&amp;</a:t>
            </a:r>
            <a:r>
              <a:rPr lang="en-US" sz="1600" dirty="0" err="1">
                <a:latin typeface="Courier" pitchFamily="2" charset="0"/>
              </a:rPr>
              <a:t>nhyd_model</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config_init_case</a:t>
            </a:r>
            <a:r>
              <a:rPr lang="en-US" sz="1600" dirty="0">
                <a:latin typeface="Courier" pitchFamily="2" charset="0"/>
              </a:rPr>
              <a:t> = 9</a:t>
            </a:r>
          </a:p>
          <a:p>
            <a:r>
              <a:rPr lang="en-US" sz="1600" dirty="0">
                <a:latin typeface="Courier" pitchFamily="2" charset="0"/>
              </a:rPr>
              <a:t>    </a:t>
            </a:r>
            <a:r>
              <a:rPr lang="en-US" sz="1600" dirty="0" err="1">
                <a:latin typeface="Courier" pitchFamily="2" charset="0"/>
              </a:rPr>
              <a:t>config_start_time</a:t>
            </a:r>
            <a:r>
              <a:rPr lang="en-US" sz="1600" dirty="0">
                <a:latin typeface="Courier" pitchFamily="2" charset="0"/>
              </a:rPr>
              <a:t> = '2019-08-31_00:00:00'</a:t>
            </a:r>
          </a:p>
          <a:p>
            <a:r>
              <a:rPr lang="en-US" sz="1600" dirty="0">
                <a:latin typeface="Courier" pitchFamily="2" charset="0"/>
              </a:rPr>
              <a:t>    </a:t>
            </a:r>
            <a:r>
              <a:rPr lang="en-US" sz="1600" dirty="0" err="1">
                <a:latin typeface="Courier" pitchFamily="2" charset="0"/>
              </a:rPr>
              <a:t>config_stop_time</a:t>
            </a:r>
            <a:r>
              <a:rPr lang="en-US" sz="1600" dirty="0">
                <a:latin typeface="Courier" pitchFamily="2" charset="0"/>
              </a:rPr>
              <a:t> = '2019-09-03_00:00:00'</a:t>
            </a:r>
          </a:p>
          <a:p>
            <a:r>
              <a:rPr lang="en-US" sz="1600" dirty="0">
                <a:latin typeface="Courier" pitchFamily="2" charset="0"/>
              </a:rPr>
              <a:t>/</a:t>
            </a:r>
          </a:p>
          <a:p>
            <a:r>
              <a:rPr lang="en-US" sz="1600" dirty="0">
                <a:latin typeface="Courier" pitchFamily="2" charset="0"/>
              </a:rPr>
              <a:t>&amp;</a:t>
            </a:r>
            <a:r>
              <a:rPr lang="en-US" sz="1600" dirty="0" err="1">
                <a:latin typeface="Courier" pitchFamily="2" charset="0"/>
              </a:rPr>
              <a:t>data_sources</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config_met_prefix</a:t>
            </a:r>
            <a:r>
              <a:rPr lang="en-US" sz="1600" dirty="0">
                <a:latin typeface="Courier" pitchFamily="2" charset="0"/>
              </a:rPr>
              <a:t> = 'GFS'</a:t>
            </a:r>
          </a:p>
          <a:p>
            <a:r>
              <a:rPr lang="en-US" sz="1600" dirty="0">
                <a:latin typeface="Courier" pitchFamily="2" charset="0"/>
              </a:rPr>
              <a:t>    </a:t>
            </a:r>
            <a:r>
              <a:rPr lang="en-US" sz="1600" dirty="0" err="1">
                <a:latin typeface="Courier" pitchFamily="2" charset="0"/>
              </a:rPr>
              <a:t>config_fg_interval</a:t>
            </a:r>
            <a:r>
              <a:rPr lang="en-US" sz="1600" dirty="0">
                <a:latin typeface="Courier" pitchFamily="2" charset="0"/>
              </a:rPr>
              <a:t> = 10800</a:t>
            </a:r>
          </a:p>
          <a:p>
            <a:r>
              <a:rPr lang="en-US" sz="1600" dirty="0">
                <a:latin typeface="Courier" pitchFamily="2" charset="0"/>
              </a:rPr>
              <a:t>    </a:t>
            </a:r>
            <a:r>
              <a:rPr lang="en-US" sz="1600" dirty="0" err="1">
                <a:latin typeface="Courier" pitchFamily="2" charset="0"/>
              </a:rPr>
              <a:t>config_use_spechumd</a:t>
            </a:r>
            <a:r>
              <a:rPr lang="en-US" sz="1600" dirty="0">
                <a:latin typeface="Courier" pitchFamily="2" charset="0"/>
              </a:rPr>
              <a:t> = false</a:t>
            </a:r>
          </a:p>
          <a:p>
            <a:r>
              <a:rPr lang="en-US" sz="1600" dirty="0">
                <a:latin typeface="Courier" pitchFamily="2" charset="0"/>
              </a:rPr>
              <a:t>/</a:t>
            </a:r>
          </a:p>
          <a:p>
            <a:r>
              <a:rPr lang="en-US" sz="1600" dirty="0">
                <a:latin typeface="Courier" pitchFamily="2" charset="0"/>
              </a:rPr>
              <a:t>&amp;</a:t>
            </a:r>
            <a:r>
              <a:rPr lang="en-US" sz="1600" dirty="0" err="1">
                <a:latin typeface="Courier" pitchFamily="2" charset="0"/>
              </a:rPr>
              <a:t>interpolation_control</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config_extrap_airtemp</a:t>
            </a:r>
            <a:r>
              <a:rPr lang="en-US" sz="1600" dirty="0">
                <a:latin typeface="Courier" pitchFamily="2" charset="0"/>
              </a:rPr>
              <a:t> = 'lapse-rate'</a:t>
            </a:r>
          </a:p>
          <a:p>
            <a:r>
              <a:rPr lang="en-US" sz="1600" dirty="0">
                <a:latin typeface="Courier" pitchFamily="2" charset="0"/>
              </a:rPr>
              <a:t>/</a:t>
            </a:r>
          </a:p>
        </p:txBody>
      </p:sp>
      <p:sp>
        <p:nvSpPr>
          <p:cNvPr id="8" name="Rectangle 7">
            <a:extLst>
              <a:ext uri="{FF2B5EF4-FFF2-40B4-BE49-F238E27FC236}">
                <a16:creationId xmlns:a16="http://schemas.microsoft.com/office/drawing/2014/main" id="{1FD738BB-1F60-0C43-A277-EA2D203776F6}"/>
              </a:ext>
            </a:extLst>
          </p:cNvPr>
          <p:cNvSpPr>
            <a:spLocks noChangeArrowheads="1"/>
          </p:cNvSpPr>
          <p:nvPr/>
        </p:nvSpPr>
        <p:spPr bwMode="auto">
          <a:xfrm>
            <a:off x="1433393" y="5779927"/>
            <a:ext cx="6277232" cy="48558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Rectangle 2">
            <a:extLst>
              <a:ext uri="{FF2B5EF4-FFF2-40B4-BE49-F238E27FC236}">
                <a16:creationId xmlns:a16="http://schemas.microsoft.com/office/drawing/2014/main" id="{6E6D248E-12ED-4C4A-9382-C01A24FFCF25}"/>
              </a:ext>
            </a:extLst>
          </p:cNvPr>
          <p:cNvSpPr>
            <a:spLocks/>
          </p:cNvSpPr>
          <p:nvPr/>
        </p:nvSpPr>
        <p:spPr bwMode="auto">
          <a:xfrm>
            <a:off x="1433393" y="5861555"/>
            <a:ext cx="6277232" cy="35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See Section 8.2 in the User’s Guide</a:t>
            </a:r>
          </a:p>
        </p:txBody>
      </p:sp>
      <p:sp>
        <p:nvSpPr>
          <p:cNvPr id="11" name="TextBox 10">
            <a:extLst>
              <a:ext uri="{FF2B5EF4-FFF2-40B4-BE49-F238E27FC236}">
                <a16:creationId xmlns:a16="http://schemas.microsoft.com/office/drawing/2014/main" id="{5A73AF5E-5AAC-7948-81D2-3EC1F0895602}"/>
              </a:ext>
            </a:extLst>
          </p:cNvPr>
          <p:cNvSpPr txBox="1"/>
          <p:nvPr/>
        </p:nvSpPr>
        <p:spPr>
          <a:xfrm>
            <a:off x="6349480" y="3066256"/>
            <a:ext cx="2794520" cy="1323439"/>
          </a:xfrm>
          <a:prstGeom prst="rect">
            <a:avLst/>
          </a:prstGeom>
          <a:noFill/>
        </p:spPr>
        <p:txBody>
          <a:bodyPr wrap="square" rtlCol="0">
            <a:spAutoFit/>
          </a:bodyPr>
          <a:lstStyle/>
          <a:p>
            <a:r>
              <a:rPr lang="en-US" sz="1600" i="1" dirty="0">
                <a:latin typeface="Helvetica Neue" panose="02000503000000020004" pitchFamily="2" charset="0"/>
                <a:ea typeface="Helvetica Neue" panose="02000503000000020004" pitchFamily="2" charset="0"/>
                <a:cs typeface="Helvetica Neue" panose="02000503000000020004" pitchFamily="2" charset="0"/>
              </a:rPr>
              <a:t>Left: The key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namelist</a:t>
            </a:r>
            <a:r>
              <a:rPr lang="en-US" sz="1600" i="1" dirty="0">
                <a:latin typeface="Helvetica Neue" panose="02000503000000020004" pitchFamily="2" charset="0"/>
                <a:ea typeface="Helvetica Neue" panose="02000503000000020004" pitchFamily="2" charset="0"/>
                <a:cs typeface="Helvetica Neue" panose="02000503000000020004" pitchFamily="2" charset="0"/>
              </a:rPr>
              <a:t> options to be set when generating lateral boundary conditions with the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init_atmosphere</a:t>
            </a:r>
            <a:r>
              <a:rPr lang="en-US" sz="1600" i="1" dirty="0">
                <a:latin typeface="Helvetica Neue" panose="02000503000000020004" pitchFamily="2" charset="0"/>
                <a:ea typeface="Helvetica Neue" panose="02000503000000020004" pitchFamily="2" charset="0"/>
                <a:cs typeface="Helvetica Neue" panose="02000503000000020004" pitchFamily="2" charset="0"/>
              </a:rPr>
              <a:t> core</a:t>
            </a:r>
          </a:p>
        </p:txBody>
      </p:sp>
    </p:spTree>
    <p:extLst>
      <p:ext uri="{BB962C8B-B14F-4D97-AF65-F5344CB8AC3E}">
        <p14:creationId xmlns:p14="http://schemas.microsoft.com/office/powerpoint/2010/main" val="96662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CF72B-0FD9-D04E-B1BE-D99875C1B6F9}"/>
              </a:ext>
            </a:extLst>
          </p:cNvPr>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Generating regional LBCs</a:t>
            </a:r>
          </a:p>
        </p:txBody>
      </p:sp>
      <p:sp>
        <p:nvSpPr>
          <p:cNvPr id="4" name="Rectangle 3">
            <a:extLst>
              <a:ext uri="{FF2B5EF4-FFF2-40B4-BE49-F238E27FC236}">
                <a16:creationId xmlns:a16="http://schemas.microsoft.com/office/drawing/2014/main" id="{3010BE28-B7F9-C740-8B77-07B3F6A55E4B}"/>
              </a:ext>
            </a:extLst>
          </p:cNvPr>
          <p:cNvSpPr>
            <a:spLocks noChangeArrowheads="1"/>
          </p:cNvSpPr>
          <p:nvPr/>
        </p:nvSpPr>
        <p:spPr bwMode="auto">
          <a:xfrm>
            <a:off x="317841" y="2787334"/>
            <a:ext cx="8183607" cy="136092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TextBox 4">
            <a:extLst>
              <a:ext uri="{FF2B5EF4-FFF2-40B4-BE49-F238E27FC236}">
                <a16:creationId xmlns:a16="http://schemas.microsoft.com/office/drawing/2014/main" id="{2A2E203E-7945-7642-9826-C0DA9C48C25D}"/>
              </a:ext>
            </a:extLst>
          </p:cNvPr>
          <p:cNvSpPr txBox="1"/>
          <p:nvPr/>
        </p:nvSpPr>
        <p:spPr>
          <a:xfrm>
            <a:off x="317842" y="1011180"/>
            <a:ext cx="8368958" cy="146193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The “input” stream must be set up to read from a file with vertical grid information</a:t>
            </a:r>
          </a:p>
          <a:p>
            <a:pPr marL="342900" indent="-342900">
              <a:spcBef>
                <a:spcPts val="600"/>
              </a:spcBef>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Typically, this done by setting the </a:t>
            </a:r>
            <a:r>
              <a:rPr lang="en-US" sz="2000" dirty="0" err="1">
                <a:latin typeface="Courier" pitchFamily="2" charset="0"/>
                <a:ea typeface="Helvetica Neue" panose="02000503000000020004" pitchFamily="2" charset="0"/>
                <a:cs typeface="Helvetica Neue" panose="02000503000000020004" pitchFamily="2" charset="0"/>
              </a:rPr>
              <a:t>filename_template</a:t>
            </a:r>
            <a:r>
              <a:rPr lang="en-US" sz="2000" dirty="0">
                <a:latin typeface="Courier"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to the name of the initial conditions file</a:t>
            </a:r>
          </a:p>
        </p:txBody>
      </p:sp>
      <p:sp>
        <p:nvSpPr>
          <p:cNvPr id="3" name="Rectangle 2">
            <a:extLst>
              <a:ext uri="{FF2B5EF4-FFF2-40B4-BE49-F238E27FC236}">
                <a16:creationId xmlns:a16="http://schemas.microsoft.com/office/drawing/2014/main" id="{3173AE86-ECEB-D340-9945-61C54DDEDD20}"/>
              </a:ext>
            </a:extLst>
          </p:cNvPr>
          <p:cNvSpPr/>
          <p:nvPr/>
        </p:nvSpPr>
        <p:spPr>
          <a:xfrm>
            <a:off x="469556" y="2903130"/>
            <a:ext cx="7846541" cy="1077218"/>
          </a:xfrm>
          <a:prstGeom prst="rect">
            <a:avLst/>
          </a:prstGeom>
        </p:spPr>
        <p:txBody>
          <a:bodyPr wrap="square">
            <a:spAutoFit/>
          </a:bodyPr>
          <a:lstStyle/>
          <a:p>
            <a:r>
              <a:rPr lang="en-US" sz="1600" dirty="0">
                <a:latin typeface="Courier" pitchFamily="2" charset="0"/>
              </a:rPr>
              <a:t>&lt;</a:t>
            </a:r>
            <a:r>
              <a:rPr lang="en-US" sz="1600" dirty="0" err="1">
                <a:latin typeface="Courier" pitchFamily="2" charset="0"/>
              </a:rPr>
              <a:t>immutable_stream</a:t>
            </a:r>
            <a:r>
              <a:rPr lang="en-US" sz="1600" dirty="0">
                <a:latin typeface="Courier" pitchFamily="2" charset="0"/>
              </a:rPr>
              <a:t> name="input"</a:t>
            </a:r>
          </a:p>
          <a:p>
            <a:r>
              <a:rPr lang="en-US" sz="1600" dirty="0">
                <a:latin typeface="Courier" pitchFamily="2" charset="0"/>
              </a:rPr>
              <a:t>                  type="input"</a:t>
            </a:r>
          </a:p>
          <a:p>
            <a:r>
              <a:rPr lang="en-US" sz="1600" dirty="0">
                <a:latin typeface="Courier" pitchFamily="2" charset="0"/>
              </a:rPr>
              <a:t>                  </a:t>
            </a:r>
            <a:r>
              <a:rPr lang="en-US" sz="1600" dirty="0" err="1">
                <a:latin typeface="Courier" pitchFamily="2" charset="0"/>
              </a:rPr>
              <a:t>filename_template</a:t>
            </a:r>
            <a:r>
              <a:rPr lang="en-US" sz="1600" dirty="0">
                <a:latin typeface="Courier" pitchFamily="2" charset="0"/>
              </a:rPr>
              <a:t>=”</a:t>
            </a:r>
            <a:r>
              <a:rPr lang="en-US" sz="1600" dirty="0" err="1">
                <a:latin typeface="Courier" pitchFamily="2" charset="0"/>
              </a:rPr>
              <a:t>CONUS.init.nc</a:t>
            </a:r>
            <a:r>
              <a:rPr lang="en-US" sz="1600" dirty="0">
                <a:latin typeface="Courier" pitchFamily="2" charset="0"/>
              </a:rPr>
              <a:t>"</a:t>
            </a:r>
          </a:p>
          <a:p>
            <a:r>
              <a:rPr lang="en-US" sz="1600" dirty="0">
                <a:latin typeface="Courier" pitchFamily="2" charset="0"/>
              </a:rPr>
              <a:t>                  </a:t>
            </a:r>
            <a:r>
              <a:rPr lang="en-US" sz="1600" dirty="0" err="1">
                <a:latin typeface="Courier" pitchFamily="2" charset="0"/>
              </a:rPr>
              <a:t>input_interval</a:t>
            </a:r>
            <a:r>
              <a:rPr lang="en-US" sz="1600" dirty="0">
                <a:latin typeface="Courier" pitchFamily="2" charset="0"/>
              </a:rPr>
              <a:t>="</a:t>
            </a:r>
            <a:r>
              <a:rPr lang="en-US" sz="1600" dirty="0" err="1">
                <a:latin typeface="Courier" pitchFamily="2" charset="0"/>
              </a:rPr>
              <a:t>initial_only</a:t>
            </a:r>
            <a:r>
              <a:rPr lang="en-US" sz="1600" dirty="0">
                <a:latin typeface="Courier" pitchFamily="2" charset="0"/>
              </a:rPr>
              <a:t>" /&gt;</a:t>
            </a:r>
          </a:p>
        </p:txBody>
      </p:sp>
    </p:spTree>
    <p:extLst>
      <p:ext uri="{BB962C8B-B14F-4D97-AF65-F5344CB8AC3E}">
        <p14:creationId xmlns:p14="http://schemas.microsoft.com/office/powerpoint/2010/main" val="3196455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CF72B-0FD9-D04E-B1BE-D99875C1B6F9}"/>
              </a:ext>
            </a:extLst>
          </p:cNvPr>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Generating regional LBCs</a:t>
            </a:r>
          </a:p>
        </p:txBody>
      </p:sp>
      <p:sp>
        <p:nvSpPr>
          <p:cNvPr id="4" name="Rectangle 3">
            <a:extLst>
              <a:ext uri="{FF2B5EF4-FFF2-40B4-BE49-F238E27FC236}">
                <a16:creationId xmlns:a16="http://schemas.microsoft.com/office/drawing/2014/main" id="{3010BE28-B7F9-C740-8B77-07B3F6A55E4B}"/>
              </a:ext>
            </a:extLst>
          </p:cNvPr>
          <p:cNvSpPr>
            <a:spLocks noChangeArrowheads="1"/>
          </p:cNvSpPr>
          <p:nvPr/>
        </p:nvSpPr>
        <p:spPr bwMode="auto">
          <a:xfrm>
            <a:off x="317841" y="2787334"/>
            <a:ext cx="8183607" cy="1899014"/>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TextBox 4">
            <a:extLst>
              <a:ext uri="{FF2B5EF4-FFF2-40B4-BE49-F238E27FC236}">
                <a16:creationId xmlns:a16="http://schemas.microsoft.com/office/drawing/2014/main" id="{2A2E203E-7945-7642-9826-C0DA9C48C25D}"/>
              </a:ext>
            </a:extLst>
          </p:cNvPr>
          <p:cNvSpPr txBox="1"/>
          <p:nvPr/>
        </p:nvSpPr>
        <p:spPr>
          <a:xfrm>
            <a:off x="317842" y="1011180"/>
            <a:ext cx="8368958" cy="146193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The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output_interval</a:t>
            </a:r>
            <a:r>
              <a:rPr lang="en-US" sz="2200" dirty="0">
                <a:latin typeface="Helvetica Neue" panose="02000503000000020004" pitchFamily="2" charset="0"/>
                <a:ea typeface="Helvetica Neue" panose="02000503000000020004" pitchFamily="2" charset="0"/>
                <a:cs typeface="Helvetica Neue" panose="02000503000000020004" pitchFamily="2" charset="0"/>
              </a:rPr>
              <a:t>” for the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lbc</a:t>
            </a:r>
            <a:r>
              <a:rPr lang="en-US" sz="2200" dirty="0">
                <a:latin typeface="Helvetica Neue" panose="02000503000000020004" pitchFamily="2" charset="0"/>
                <a:ea typeface="Helvetica Neue" panose="02000503000000020004" pitchFamily="2" charset="0"/>
                <a:cs typeface="Helvetica Neue" panose="02000503000000020004" pitchFamily="2" charset="0"/>
              </a:rPr>
              <a:t>” stream must also be set in the </a:t>
            </a:r>
            <a:r>
              <a:rPr lang="en-US" sz="2200" dirty="0" err="1">
                <a:latin typeface="Courier New" panose="02070309020205020404" pitchFamily="49" charset="0"/>
                <a:ea typeface="Helvetica Neue" panose="02000503000000020004" pitchFamily="2" charset="0"/>
                <a:cs typeface="Courier New" panose="02070309020205020404" pitchFamily="49" charset="0"/>
              </a:rPr>
              <a:t>streams.init_atmosphere</a:t>
            </a:r>
            <a:r>
              <a:rPr lang="en-US" sz="2200" dirty="0">
                <a:latin typeface="Courier New" panose="02070309020205020404" pitchFamily="49" charset="0"/>
                <a:ea typeface="Helvetica Neue" panose="02000503000000020004" pitchFamily="2" charset="0"/>
                <a:cs typeface="Courier New" panose="02070309020205020404" pitchFamily="49"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a:p>
            <a:pPr marL="342900" indent="-342900">
              <a:spcBef>
                <a:spcPts val="600"/>
              </a:spcBef>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This interval must match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config_fg_interval</a:t>
            </a:r>
            <a:r>
              <a:rPr lang="en-US" sz="2000" dirty="0">
                <a:latin typeface="Helvetica Neue" panose="02000503000000020004" pitchFamily="2" charset="0"/>
                <a:ea typeface="Helvetica Neue" panose="02000503000000020004" pitchFamily="2" charset="0"/>
                <a:cs typeface="Helvetica Neue" panose="02000503000000020004" pitchFamily="2" charset="0"/>
              </a:rPr>
              <a:t>” from the </a:t>
            </a:r>
            <a:r>
              <a:rPr lang="en-US" sz="2000" dirty="0" err="1">
                <a:latin typeface="Courier New" panose="02070309020205020404" pitchFamily="49" charset="0"/>
                <a:ea typeface="Helvetica Neue" panose="02000503000000020004" pitchFamily="2" charset="0"/>
                <a:cs typeface="Courier New" panose="02070309020205020404" pitchFamily="49" charset="0"/>
              </a:rPr>
              <a:t>namelist.init_atmosphere</a:t>
            </a:r>
            <a:r>
              <a:rPr lang="en-US" sz="2000" dirty="0">
                <a:latin typeface="Courier New" panose="02070309020205020404" pitchFamily="49" charset="0"/>
                <a:ea typeface="Helvetica Neue" panose="02000503000000020004" pitchFamily="2" charset="0"/>
                <a:cs typeface="Courier New" panose="02070309020205020404" pitchFamily="49"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3" name="Rectangle 2">
            <a:extLst>
              <a:ext uri="{FF2B5EF4-FFF2-40B4-BE49-F238E27FC236}">
                <a16:creationId xmlns:a16="http://schemas.microsoft.com/office/drawing/2014/main" id="{3173AE86-ECEB-D340-9945-61C54DDEDD20}"/>
              </a:ext>
            </a:extLst>
          </p:cNvPr>
          <p:cNvSpPr/>
          <p:nvPr/>
        </p:nvSpPr>
        <p:spPr>
          <a:xfrm>
            <a:off x="469556" y="2903130"/>
            <a:ext cx="7846541" cy="1569660"/>
          </a:xfrm>
          <a:prstGeom prst="rect">
            <a:avLst/>
          </a:prstGeom>
        </p:spPr>
        <p:txBody>
          <a:bodyPr wrap="square">
            <a:spAutoFit/>
          </a:bodyPr>
          <a:lstStyle/>
          <a:p>
            <a:r>
              <a:rPr lang="en-US" sz="1600" dirty="0">
                <a:solidFill>
                  <a:srgbClr val="000000"/>
                </a:solidFill>
                <a:latin typeface="Courier" pitchFamily="2" charset="0"/>
              </a:rPr>
              <a:t>&lt;</a:t>
            </a:r>
            <a:r>
              <a:rPr lang="en-US" sz="1600" dirty="0" err="1">
                <a:solidFill>
                  <a:srgbClr val="000000"/>
                </a:solidFill>
                <a:latin typeface="Courier" pitchFamily="2" charset="0"/>
              </a:rPr>
              <a:t>immutable_stream</a:t>
            </a:r>
            <a:r>
              <a:rPr lang="en-US" sz="1600" dirty="0">
                <a:solidFill>
                  <a:srgbClr val="000000"/>
                </a:solidFill>
                <a:latin typeface="Courier" pitchFamily="2" charset="0"/>
              </a:rPr>
              <a:t> name="</a:t>
            </a:r>
            <a:r>
              <a:rPr lang="en-US" sz="1600" dirty="0" err="1">
                <a:solidFill>
                  <a:srgbClr val="000000"/>
                </a:solidFill>
                <a:latin typeface="Courier" pitchFamily="2" charset="0"/>
              </a:rPr>
              <a:t>lbc</a:t>
            </a:r>
            <a:r>
              <a:rPr lang="en-US" sz="1600" dirty="0">
                <a:solidFill>
                  <a:srgbClr val="000000"/>
                </a:solidFill>
                <a:latin typeface="Courier" pitchFamily="2" charset="0"/>
              </a:rPr>
              <a:t>"</a:t>
            </a:r>
          </a:p>
          <a:p>
            <a:r>
              <a:rPr lang="en-US" sz="1600" dirty="0">
                <a:solidFill>
                  <a:srgbClr val="000000"/>
                </a:solidFill>
                <a:latin typeface="Courier" pitchFamily="2" charset="0"/>
              </a:rPr>
              <a:t>                  type="output"</a:t>
            </a:r>
          </a:p>
          <a:p>
            <a:r>
              <a:rPr lang="en-US" sz="1600" dirty="0">
                <a:solidFill>
                  <a:srgbClr val="000000"/>
                </a:solidFill>
                <a:latin typeface="Courier" pitchFamily="2" charset="0"/>
              </a:rPr>
              <a:t>                  </a:t>
            </a:r>
            <a:r>
              <a:rPr lang="en-US" sz="1600" dirty="0" err="1">
                <a:solidFill>
                  <a:srgbClr val="000000"/>
                </a:solidFill>
                <a:latin typeface="Courier" pitchFamily="2" charset="0"/>
              </a:rPr>
              <a:t>filename_template</a:t>
            </a:r>
            <a:r>
              <a:rPr lang="en-US" sz="1600" dirty="0">
                <a:solidFill>
                  <a:srgbClr val="000000"/>
                </a:solidFill>
                <a:latin typeface="Courier" pitchFamily="2" charset="0"/>
              </a:rPr>
              <a:t>="</a:t>
            </a:r>
            <a:r>
              <a:rPr lang="en-US" sz="1600" dirty="0" err="1">
                <a:solidFill>
                  <a:srgbClr val="000000"/>
                </a:solidFill>
                <a:latin typeface="Courier" pitchFamily="2" charset="0"/>
              </a:rPr>
              <a:t>lbc</a:t>
            </a:r>
            <a:r>
              <a:rPr lang="en-US" sz="1600" dirty="0">
                <a:solidFill>
                  <a:srgbClr val="000000"/>
                </a:solidFill>
                <a:latin typeface="Courier" pitchFamily="2" charset="0"/>
              </a:rPr>
              <a:t>.$Y-$M-$D_$h.$m.$</a:t>
            </a:r>
            <a:r>
              <a:rPr lang="en-US" sz="1600" dirty="0" err="1">
                <a:solidFill>
                  <a:srgbClr val="000000"/>
                </a:solidFill>
                <a:latin typeface="Courier" pitchFamily="2" charset="0"/>
              </a:rPr>
              <a:t>s.nc</a:t>
            </a:r>
            <a:r>
              <a:rPr lang="en-US" sz="1600" dirty="0">
                <a:solidFill>
                  <a:srgbClr val="000000"/>
                </a:solidFill>
                <a:latin typeface="Courier" pitchFamily="2" charset="0"/>
              </a:rPr>
              <a:t>"</a:t>
            </a:r>
          </a:p>
          <a:p>
            <a:r>
              <a:rPr lang="en-US" sz="1600" dirty="0">
                <a:solidFill>
                  <a:srgbClr val="000000"/>
                </a:solidFill>
                <a:latin typeface="Courier" pitchFamily="2" charset="0"/>
              </a:rPr>
              <a:t>                  </a:t>
            </a:r>
            <a:r>
              <a:rPr lang="en-US" sz="1600" dirty="0" err="1">
                <a:solidFill>
                  <a:srgbClr val="000000"/>
                </a:solidFill>
                <a:latin typeface="Courier" pitchFamily="2" charset="0"/>
              </a:rPr>
              <a:t>filename_interval</a:t>
            </a:r>
            <a:r>
              <a:rPr lang="en-US" sz="1600" dirty="0">
                <a:solidFill>
                  <a:srgbClr val="000000"/>
                </a:solidFill>
                <a:latin typeface="Courier" pitchFamily="2" charset="0"/>
              </a:rPr>
              <a:t>="</a:t>
            </a:r>
            <a:r>
              <a:rPr lang="en-US" sz="1600" dirty="0" err="1">
                <a:solidFill>
                  <a:srgbClr val="000000"/>
                </a:solidFill>
                <a:latin typeface="Courier" pitchFamily="2" charset="0"/>
              </a:rPr>
              <a:t>output_interval</a:t>
            </a:r>
            <a:r>
              <a:rPr lang="en-US" sz="1600" dirty="0">
                <a:solidFill>
                  <a:srgbClr val="000000"/>
                </a:solidFill>
                <a:latin typeface="Courier" pitchFamily="2" charset="0"/>
              </a:rPr>
              <a:t>"</a:t>
            </a:r>
          </a:p>
          <a:p>
            <a:r>
              <a:rPr lang="en-US" sz="1600" dirty="0">
                <a:solidFill>
                  <a:srgbClr val="000000"/>
                </a:solidFill>
                <a:latin typeface="Courier" pitchFamily="2" charset="0"/>
              </a:rPr>
              <a:t>                  packages="</a:t>
            </a:r>
            <a:r>
              <a:rPr lang="en-US" sz="1600" dirty="0" err="1">
                <a:solidFill>
                  <a:srgbClr val="000000"/>
                </a:solidFill>
                <a:latin typeface="Courier" pitchFamily="2" charset="0"/>
              </a:rPr>
              <a:t>lbcs</a:t>
            </a:r>
            <a:r>
              <a:rPr lang="en-US" sz="1600" dirty="0">
                <a:solidFill>
                  <a:srgbClr val="000000"/>
                </a:solidFill>
                <a:latin typeface="Courier" pitchFamily="2" charset="0"/>
              </a:rPr>
              <a:t>"</a:t>
            </a:r>
          </a:p>
          <a:p>
            <a:r>
              <a:rPr lang="en-US" sz="1600" dirty="0">
                <a:solidFill>
                  <a:srgbClr val="000000"/>
                </a:solidFill>
                <a:latin typeface="Courier" pitchFamily="2" charset="0"/>
              </a:rPr>
              <a:t>                  </a:t>
            </a:r>
            <a:r>
              <a:rPr lang="en-US" sz="1600" dirty="0" err="1">
                <a:solidFill>
                  <a:srgbClr val="000000"/>
                </a:solidFill>
                <a:latin typeface="Courier" pitchFamily="2" charset="0"/>
              </a:rPr>
              <a:t>output_interval</a:t>
            </a:r>
            <a:r>
              <a:rPr lang="en-US" sz="1600" dirty="0">
                <a:solidFill>
                  <a:srgbClr val="000000"/>
                </a:solidFill>
                <a:latin typeface="Courier" pitchFamily="2" charset="0"/>
              </a:rPr>
              <a:t>="3:00:00" /&gt;</a:t>
            </a:r>
            <a:endParaRPr lang="en-US" sz="1600" dirty="0">
              <a:solidFill>
                <a:srgbClr val="000000"/>
              </a:solidFill>
              <a:effectLst/>
              <a:latin typeface="Courier" pitchFamily="2" charset="0"/>
            </a:endParaRPr>
          </a:p>
        </p:txBody>
      </p:sp>
      <p:sp>
        <p:nvSpPr>
          <p:cNvPr id="8" name="TextBox 7">
            <a:extLst>
              <a:ext uri="{FF2B5EF4-FFF2-40B4-BE49-F238E27FC236}">
                <a16:creationId xmlns:a16="http://schemas.microsoft.com/office/drawing/2014/main" id="{C9B0E610-562E-9646-9932-18D02CE29EE4}"/>
              </a:ext>
            </a:extLst>
          </p:cNvPr>
          <p:cNvSpPr txBox="1"/>
          <p:nvPr/>
        </p:nvSpPr>
        <p:spPr>
          <a:xfrm>
            <a:off x="600351" y="4898965"/>
            <a:ext cx="7585705" cy="584775"/>
          </a:xfrm>
          <a:prstGeom prst="rect">
            <a:avLst/>
          </a:prstGeom>
          <a:noFill/>
        </p:spPr>
        <p:txBody>
          <a:bodyPr wrap="square" rtlCol="0">
            <a:spAutoFit/>
          </a:bodyPr>
          <a:lstStyle/>
          <a:p>
            <a:r>
              <a:rPr lang="en-US" sz="1600" i="1" dirty="0">
                <a:latin typeface="Helvetica Neue" panose="02000503000000020004" pitchFamily="2" charset="0"/>
                <a:ea typeface="Helvetica Neue" panose="02000503000000020004" pitchFamily="2" charset="0"/>
                <a:cs typeface="Helvetica Neue" panose="02000503000000020004" pitchFamily="2" charset="0"/>
              </a:rPr>
              <a:t>Above: A typical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lbc</a:t>
            </a:r>
            <a:r>
              <a:rPr lang="en-US" sz="1600" i="1" dirty="0">
                <a:latin typeface="Helvetica Neue" panose="02000503000000020004" pitchFamily="2" charset="0"/>
                <a:ea typeface="Helvetica Neue" panose="02000503000000020004" pitchFamily="2" charset="0"/>
                <a:cs typeface="Helvetica Neue" panose="02000503000000020004" pitchFamily="2" charset="0"/>
              </a:rPr>
              <a:t>” stream definition for the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init_atmosphere</a:t>
            </a:r>
            <a:r>
              <a:rPr lang="en-US" sz="1600" i="1" dirty="0">
                <a:latin typeface="Helvetica Neue" panose="02000503000000020004" pitchFamily="2" charset="0"/>
                <a:ea typeface="Helvetica Neue" panose="02000503000000020004" pitchFamily="2" charset="0"/>
                <a:cs typeface="Helvetica Neue" panose="02000503000000020004" pitchFamily="2" charset="0"/>
              </a:rPr>
              <a:t> core. Besides the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output_interval</a:t>
            </a:r>
            <a:r>
              <a:rPr lang="en-US" sz="1600" i="1" dirty="0">
                <a:latin typeface="Helvetica Neue" panose="02000503000000020004" pitchFamily="2" charset="0"/>
                <a:ea typeface="Helvetica Neue" panose="02000503000000020004" pitchFamily="2" charset="0"/>
                <a:cs typeface="Helvetica Neue" panose="02000503000000020004" pitchFamily="2" charset="0"/>
              </a:rPr>
              <a:t>, one may also change the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filename_template</a:t>
            </a:r>
            <a:r>
              <a:rPr lang="en-US" sz="1600" i="1"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104380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Overview</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110799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Running limited-area simulations with MPAS-Atmosphere involves only small variations on the process of running global simulations:</a:t>
            </a:r>
          </a:p>
        </p:txBody>
      </p:sp>
      <p:sp>
        <p:nvSpPr>
          <p:cNvPr id="5" name="TextBox 4">
            <a:extLst>
              <a:ext uri="{FF2B5EF4-FFF2-40B4-BE49-F238E27FC236}">
                <a16:creationId xmlns:a16="http://schemas.microsoft.com/office/drawing/2014/main" id="{4938D034-7490-4A48-92CB-127A2A269786}"/>
              </a:ext>
            </a:extLst>
          </p:cNvPr>
          <p:cNvSpPr txBox="1"/>
          <p:nvPr/>
        </p:nvSpPr>
        <p:spPr>
          <a:xfrm>
            <a:off x="303774" y="2303142"/>
            <a:ext cx="4324497" cy="3170099"/>
          </a:xfrm>
          <a:prstGeom prst="rect">
            <a:avLst/>
          </a:prstGeom>
          <a:noFill/>
        </p:spPr>
        <p:txBody>
          <a:bodyPr wrap="square" rtlCol="0">
            <a:spAutoFit/>
          </a:bodyPr>
          <a:lstStyle/>
          <a:p>
            <a:pPr marL="457200" indent="-457200">
              <a:spcAft>
                <a:spcPts val="1200"/>
              </a:spcAft>
              <a:buAutoNum type="arabicParenR"/>
            </a:pPr>
            <a:r>
              <a:rPr lang="en-US" sz="2000" dirty="0">
                <a:latin typeface="Helvetica Neue" panose="02000503000000020004" pitchFamily="2" charset="0"/>
                <a:ea typeface="Helvetica Neue" panose="02000503000000020004" pitchFamily="2" charset="0"/>
                <a:cs typeface="Helvetica Neue" panose="02000503000000020004" pitchFamily="2" charset="0"/>
              </a:rPr>
              <a:t>A limited area domain must be defined, and a mesh must be created for that domain</a:t>
            </a:r>
          </a:p>
          <a:p>
            <a:pPr marL="457200" indent="-457200">
              <a:spcAft>
                <a:spcPts val="1200"/>
              </a:spcAft>
              <a:buAutoNum type="arabicParenR"/>
            </a:pPr>
            <a:r>
              <a:rPr lang="en-US" sz="2000" dirty="0">
                <a:latin typeface="Helvetica Neue" panose="02000503000000020004" pitchFamily="2" charset="0"/>
                <a:ea typeface="Helvetica Neue" panose="02000503000000020004" pitchFamily="2" charset="0"/>
                <a:cs typeface="Helvetica Neue" panose="02000503000000020004" pitchFamily="2" charset="0"/>
              </a:rPr>
              <a:t>In addition to ICs, lateral boundary conditions (LBCs) must be generated with the </a:t>
            </a:r>
            <a:r>
              <a:rPr lang="en-US" sz="2000" i="1" dirty="0" err="1">
                <a:latin typeface="Helvetica Neue" panose="02000503000000020004" pitchFamily="2" charset="0"/>
                <a:ea typeface="Helvetica Neue" panose="02000503000000020004" pitchFamily="2" charset="0"/>
                <a:cs typeface="Helvetica Neue" panose="02000503000000020004" pitchFamily="2" charset="0"/>
              </a:rPr>
              <a:t>init_atmosphere</a:t>
            </a:r>
            <a:r>
              <a:rPr lang="en-US" sz="2000" i="1"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core</a:t>
            </a:r>
          </a:p>
          <a:p>
            <a:pPr marL="406400" indent="-406400">
              <a:spcAft>
                <a:spcPts val="1200"/>
              </a:spcAft>
              <a:buAutoNum type="arabicParenR"/>
            </a:pPr>
            <a:r>
              <a:rPr lang="en-US" sz="2000" dirty="0">
                <a:latin typeface="Helvetica Neue" panose="02000503000000020004" pitchFamily="2" charset="0"/>
                <a:ea typeface="Helvetica Neue" panose="02000503000000020004" pitchFamily="2" charset="0"/>
                <a:cs typeface="Helvetica Neue" panose="02000503000000020004" pitchFamily="2" charset="0"/>
              </a:rPr>
              <a:t>LBCs must be enabled when running the </a:t>
            </a:r>
            <a:r>
              <a:rPr lang="en-US" sz="2000" i="1" dirty="0">
                <a:latin typeface="Helvetica Neue" panose="02000503000000020004" pitchFamily="2" charset="0"/>
                <a:ea typeface="Helvetica Neue" panose="02000503000000020004" pitchFamily="2" charset="0"/>
                <a:cs typeface="Helvetica Neue" panose="02000503000000020004" pitchFamily="2" charset="0"/>
              </a:rPr>
              <a:t>atmosphere</a:t>
            </a:r>
            <a:r>
              <a:rPr lang="en-US" sz="2000" dirty="0">
                <a:latin typeface="Helvetica Neue" panose="02000503000000020004" pitchFamily="2" charset="0"/>
                <a:ea typeface="Helvetica Neue" panose="02000503000000020004" pitchFamily="2" charset="0"/>
                <a:cs typeface="Helvetica Neue" panose="02000503000000020004" pitchFamily="2" charset="0"/>
              </a:rPr>
              <a:t> core</a:t>
            </a:r>
          </a:p>
        </p:txBody>
      </p:sp>
      <p:grpSp>
        <p:nvGrpSpPr>
          <p:cNvPr id="3" name="Group 2">
            <a:extLst>
              <a:ext uri="{FF2B5EF4-FFF2-40B4-BE49-F238E27FC236}">
                <a16:creationId xmlns:a16="http://schemas.microsoft.com/office/drawing/2014/main" id="{1D33205B-B700-DA47-AC06-A9611955DD8D}"/>
              </a:ext>
            </a:extLst>
          </p:cNvPr>
          <p:cNvGrpSpPr/>
          <p:nvPr/>
        </p:nvGrpSpPr>
        <p:grpSpPr>
          <a:xfrm>
            <a:off x="1433393" y="5779921"/>
            <a:ext cx="6277232" cy="517934"/>
            <a:chOff x="1297466" y="5793982"/>
            <a:chExt cx="6277232" cy="485590"/>
          </a:xfrm>
        </p:grpSpPr>
        <p:sp>
          <p:nvSpPr>
            <p:cNvPr id="6" name="Rectangle 5">
              <a:extLst>
                <a:ext uri="{FF2B5EF4-FFF2-40B4-BE49-F238E27FC236}">
                  <a16:creationId xmlns:a16="http://schemas.microsoft.com/office/drawing/2014/main" id="{B7B3CF2E-644C-D14F-AFD5-4294D4CC76FD}"/>
                </a:ext>
              </a:extLst>
            </p:cNvPr>
            <p:cNvSpPr>
              <a:spLocks noChangeArrowheads="1"/>
            </p:cNvSpPr>
            <p:nvPr/>
          </p:nvSpPr>
          <p:spPr bwMode="auto">
            <a:xfrm>
              <a:off x="1297466" y="5793982"/>
              <a:ext cx="6277232" cy="48559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2">
              <a:extLst>
                <a:ext uri="{FF2B5EF4-FFF2-40B4-BE49-F238E27FC236}">
                  <a16:creationId xmlns:a16="http://schemas.microsoft.com/office/drawing/2014/main" id="{807C43E1-0B0B-E54D-8024-63B839C347E2}"/>
                </a:ext>
              </a:extLst>
            </p:cNvPr>
            <p:cNvSpPr>
              <a:spLocks/>
            </p:cNvSpPr>
            <p:nvPr/>
          </p:nvSpPr>
          <p:spPr bwMode="auto">
            <a:xfrm>
              <a:off x="1297466" y="5878417"/>
              <a:ext cx="6277232" cy="35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See Sections 4.3 and 8.2 in the User’s Guide</a:t>
              </a:r>
            </a:p>
          </p:txBody>
        </p:sp>
      </p:grpSp>
      <p:pic>
        <p:nvPicPr>
          <p:cNvPr id="11" name="Picture 10">
            <a:extLst>
              <a:ext uri="{FF2B5EF4-FFF2-40B4-BE49-F238E27FC236}">
                <a16:creationId xmlns:a16="http://schemas.microsoft.com/office/drawing/2014/main" id="{28866845-3F37-6B48-A1DF-ECE2F3A55987}"/>
              </a:ext>
            </a:extLst>
          </p:cNvPr>
          <p:cNvPicPr>
            <a:picLocks noChangeAspect="1"/>
          </p:cNvPicPr>
          <p:nvPr/>
        </p:nvPicPr>
        <p:blipFill>
          <a:blip r:embed="rId3"/>
          <a:stretch>
            <a:fillRect/>
          </a:stretch>
        </p:blipFill>
        <p:spPr>
          <a:xfrm>
            <a:off x="4604315" y="1963834"/>
            <a:ext cx="4287083" cy="2936123"/>
          </a:xfrm>
          <a:prstGeom prst="rect">
            <a:avLst/>
          </a:prstGeom>
        </p:spPr>
      </p:pic>
      <p:sp>
        <p:nvSpPr>
          <p:cNvPr id="10" name="TextBox 9">
            <a:extLst>
              <a:ext uri="{FF2B5EF4-FFF2-40B4-BE49-F238E27FC236}">
                <a16:creationId xmlns:a16="http://schemas.microsoft.com/office/drawing/2014/main" id="{D32F8C40-E63D-E142-BE78-FB8C7CE3E0B5}"/>
              </a:ext>
            </a:extLst>
          </p:cNvPr>
          <p:cNvSpPr txBox="1"/>
          <p:nvPr/>
        </p:nvSpPr>
        <p:spPr>
          <a:xfrm>
            <a:off x="4604315" y="4907783"/>
            <a:ext cx="4287083" cy="830997"/>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A variable-resolution, limited-area MPAS mesh. Relaxation zone and specified zone cells are shaded gray.</a:t>
            </a:r>
          </a:p>
        </p:txBody>
      </p:sp>
    </p:spTree>
    <p:extLst>
      <p:ext uri="{BB962C8B-B14F-4D97-AF65-F5344CB8AC3E}">
        <p14:creationId xmlns:p14="http://schemas.microsoft.com/office/powerpoint/2010/main" val="236895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CF72B-0FD9-D04E-B1BE-D99875C1B6F9}"/>
              </a:ext>
            </a:extLst>
          </p:cNvPr>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What’s in an LBC file?</a:t>
            </a:r>
          </a:p>
        </p:txBody>
      </p:sp>
      <p:sp>
        <p:nvSpPr>
          <p:cNvPr id="5" name="TextBox 4">
            <a:extLst>
              <a:ext uri="{FF2B5EF4-FFF2-40B4-BE49-F238E27FC236}">
                <a16:creationId xmlns:a16="http://schemas.microsoft.com/office/drawing/2014/main" id="{2A2E203E-7945-7642-9826-C0DA9C48C25D}"/>
              </a:ext>
            </a:extLst>
          </p:cNvPr>
          <p:cNvSpPr txBox="1"/>
          <p:nvPr/>
        </p:nvSpPr>
        <p:spPr>
          <a:xfrm>
            <a:off x="317842" y="1011180"/>
            <a:ext cx="8368958" cy="292387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The individual LBC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netCDF</a:t>
            </a:r>
            <a:r>
              <a:rPr lang="en-US" sz="2200" dirty="0">
                <a:latin typeface="Helvetica Neue" panose="02000503000000020004" pitchFamily="2" charset="0"/>
                <a:ea typeface="Helvetica Neue" panose="02000503000000020004" pitchFamily="2" charset="0"/>
                <a:cs typeface="Helvetica Neue" panose="02000503000000020004" pitchFamily="2" charset="0"/>
              </a:rPr>
              <a:t> files contain </a:t>
            </a:r>
            <a:r>
              <a:rPr lang="en-US" sz="2200" i="1" dirty="0">
                <a:latin typeface="Helvetica Neue" panose="02000503000000020004" pitchFamily="2" charset="0"/>
                <a:ea typeface="Helvetica Neue" panose="02000503000000020004" pitchFamily="2" charset="0"/>
                <a:cs typeface="Helvetica Neue" panose="02000503000000020004" pitchFamily="2" charset="0"/>
              </a:rPr>
              <a:t>full, uncoupled fields</a:t>
            </a:r>
            <a:r>
              <a:rPr lang="en-US" sz="2200" dirty="0">
                <a:latin typeface="Helvetica Neue" panose="02000503000000020004" pitchFamily="2" charset="0"/>
                <a:ea typeface="Helvetica Neue" panose="02000503000000020004" pitchFamily="2" charset="0"/>
                <a:cs typeface="Helvetica Neue" panose="02000503000000020004" pitchFamily="2" charset="0"/>
              </a:rPr>
              <a:t> of:</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Potential temperature (</a:t>
            </a:r>
            <a:r>
              <a:rPr lang="en-US" sz="2200" dirty="0" err="1">
                <a:latin typeface="Courier" pitchFamily="2" charset="0"/>
                <a:ea typeface="Helvetica Neue" panose="02000503000000020004" pitchFamily="2" charset="0"/>
                <a:cs typeface="Helvetica Neue" panose="02000503000000020004" pitchFamily="2" charset="0"/>
              </a:rPr>
              <a:t>lbc_theta</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Dry density (</a:t>
            </a:r>
            <a:r>
              <a:rPr lang="en-US" sz="2200" dirty="0" err="1">
                <a:latin typeface="Courier" pitchFamily="2" charset="0"/>
                <a:ea typeface="Helvetica Neue" panose="02000503000000020004" pitchFamily="2" charset="0"/>
                <a:cs typeface="Helvetica Neue" panose="02000503000000020004" pitchFamily="2" charset="0"/>
              </a:rPr>
              <a:t>lbc_rho</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Normal component of horizontal winds on edges (</a:t>
            </a:r>
            <a:r>
              <a:rPr lang="en-US" sz="2200" dirty="0" err="1">
                <a:latin typeface="Courier" pitchFamily="2" charset="0"/>
                <a:ea typeface="Helvetica Neue" panose="02000503000000020004" pitchFamily="2" charset="0"/>
                <a:cs typeface="Helvetica Neue" panose="02000503000000020004" pitchFamily="2" charset="0"/>
              </a:rPr>
              <a:t>lbc_u</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Vertical velocity on vertical cell interfaces (</a:t>
            </a:r>
            <a:r>
              <a:rPr lang="en-US" sz="2200" dirty="0" err="1">
                <a:latin typeface="Courier" pitchFamily="2" charset="0"/>
                <a:ea typeface="Helvetica Neue" panose="02000503000000020004" pitchFamily="2" charset="0"/>
                <a:cs typeface="Helvetica Neue" panose="02000503000000020004" pitchFamily="2" charset="0"/>
              </a:rPr>
              <a:t>lbc_w</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Scalars (</a:t>
            </a:r>
            <a:r>
              <a:rPr lang="en-US" sz="2200" dirty="0" err="1">
                <a:latin typeface="Courier" pitchFamily="2" charset="0"/>
                <a:ea typeface="Helvetica Neue" panose="02000503000000020004" pitchFamily="2" charset="0"/>
                <a:cs typeface="Helvetica Neue" panose="02000503000000020004" pitchFamily="2" charset="0"/>
              </a:rPr>
              <a:t>lbc_qv</a:t>
            </a:r>
            <a:r>
              <a:rPr lang="en-US" sz="2200" dirty="0">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latin typeface="Courier" pitchFamily="2" charset="0"/>
                <a:ea typeface="Helvetica Neue" panose="02000503000000020004" pitchFamily="2" charset="0"/>
                <a:cs typeface="Helvetica Neue" panose="02000503000000020004" pitchFamily="2" charset="0"/>
              </a:rPr>
              <a:t>lbc_qc</a:t>
            </a:r>
            <a:r>
              <a:rPr lang="en-US" sz="2200" dirty="0">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latin typeface="Courier" pitchFamily="2" charset="0"/>
                <a:ea typeface="Helvetica Neue" panose="02000503000000020004" pitchFamily="2" charset="0"/>
                <a:cs typeface="Helvetica Neue" panose="02000503000000020004" pitchFamily="2" charset="0"/>
              </a:rPr>
              <a:t>lbc_qr</a:t>
            </a:r>
            <a:r>
              <a:rPr lang="en-US" sz="2200" dirty="0">
                <a:latin typeface="Helvetica Neue" panose="02000503000000020004" pitchFamily="2" charset="0"/>
                <a:ea typeface="Helvetica Neue" panose="02000503000000020004" pitchFamily="2" charset="0"/>
                <a:cs typeface="Helvetica Neue" panose="02000503000000020004" pitchFamily="2" charset="0"/>
              </a:rPr>
              <a:t>, etc.)</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Valid time of fields (</a:t>
            </a:r>
            <a:r>
              <a:rPr lang="en-US" sz="2200" dirty="0" err="1">
                <a:latin typeface="Courier" pitchFamily="2" charset="0"/>
                <a:ea typeface="Helvetica Neue" panose="02000503000000020004" pitchFamily="2" charset="0"/>
                <a:cs typeface="Helvetica Neue" panose="02000503000000020004" pitchFamily="2" charset="0"/>
              </a:rPr>
              <a:t>xtime</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14987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CF72B-0FD9-D04E-B1BE-D99875C1B6F9}"/>
              </a:ext>
            </a:extLst>
          </p:cNvPr>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Applying LBCs during the simulation</a:t>
            </a:r>
          </a:p>
        </p:txBody>
      </p:sp>
      <p:sp>
        <p:nvSpPr>
          <p:cNvPr id="4" name="Rectangle 3">
            <a:extLst>
              <a:ext uri="{FF2B5EF4-FFF2-40B4-BE49-F238E27FC236}">
                <a16:creationId xmlns:a16="http://schemas.microsoft.com/office/drawing/2014/main" id="{3010BE28-B7F9-C740-8B77-07B3F6A55E4B}"/>
              </a:ext>
            </a:extLst>
          </p:cNvPr>
          <p:cNvSpPr>
            <a:spLocks noChangeArrowheads="1"/>
          </p:cNvSpPr>
          <p:nvPr/>
        </p:nvSpPr>
        <p:spPr bwMode="auto">
          <a:xfrm>
            <a:off x="317841" y="2018079"/>
            <a:ext cx="8183607" cy="103404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TextBox 4">
            <a:extLst>
              <a:ext uri="{FF2B5EF4-FFF2-40B4-BE49-F238E27FC236}">
                <a16:creationId xmlns:a16="http://schemas.microsoft.com/office/drawing/2014/main" id="{2A2E203E-7945-7642-9826-C0DA9C48C25D}"/>
              </a:ext>
            </a:extLst>
          </p:cNvPr>
          <p:cNvSpPr txBox="1"/>
          <p:nvPr/>
        </p:nvSpPr>
        <p:spPr>
          <a:xfrm>
            <a:off x="317842" y="1011180"/>
            <a:ext cx="8368958"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When running the atmosphere core (i.e., the model itself), enable the enforcement of LBCs in the </a:t>
            </a:r>
            <a:r>
              <a:rPr lang="en-US" sz="2200" dirty="0" err="1">
                <a:latin typeface="Courier" pitchFamily="2" charset="0"/>
                <a:ea typeface="Helvetica Neue" panose="02000503000000020004" pitchFamily="2" charset="0"/>
                <a:cs typeface="Helvetica Neue" panose="02000503000000020004" pitchFamily="2" charset="0"/>
              </a:rPr>
              <a:t>namelist.atmosphere</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3" name="Rectangle 2">
            <a:extLst>
              <a:ext uri="{FF2B5EF4-FFF2-40B4-BE49-F238E27FC236}">
                <a16:creationId xmlns:a16="http://schemas.microsoft.com/office/drawing/2014/main" id="{3173AE86-ECEB-D340-9945-61C54DDEDD20}"/>
              </a:ext>
            </a:extLst>
          </p:cNvPr>
          <p:cNvSpPr/>
          <p:nvPr/>
        </p:nvSpPr>
        <p:spPr>
          <a:xfrm>
            <a:off x="469556" y="2133875"/>
            <a:ext cx="4337222" cy="830997"/>
          </a:xfrm>
          <a:prstGeom prst="rect">
            <a:avLst/>
          </a:prstGeom>
        </p:spPr>
        <p:txBody>
          <a:bodyPr wrap="square">
            <a:spAutoFit/>
          </a:bodyPr>
          <a:lstStyle/>
          <a:p>
            <a:r>
              <a:rPr lang="en-US" sz="1600" dirty="0">
                <a:latin typeface="Courier" pitchFamily="2" charset="0"/>
              </a:rPr>
              <a:t>&amp;</a:t>
            </a:r>
            <a:r>
              <a:rPr lang="en-US" sz="1600" dirty="0" err="1">
                <a:latin typeface="Courier" pitchFamily="2" charset="0"/>
              </a:rPr>
              <a:t>limited_area</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config_apply_lbcs</a:t>
            </a:r>
            <a:r>
              <a:rPr lang="en-US" sz="1600" dirty="0">
                <a:latin typeface="Courier" pitchFamily="2" charset="0"/>
              </a:rPr>
              <a:t> = true</a:t>
            </a:r>
          </a:p>
          <a:p>
            <a:r>
              <a:rPr lang="en-US" sz="1600" dirty="0">
                <a:latin typeface="Courier" pitchFamily="2" charset="0"/>
              </a:rPr>
              <a:t>/</a:t>
            </a:r>
          </a:p>
        </p:txBody>
      </p:sp>
      <p:sp>
        <p:nvSpPr>
          <p:cNvPr id="7" name="TextBox 6">
            <a:extLst>
              <a:ext uri="{FF2B5EF4-FFF2-40B4-BE49-F238E27FC236}">
                <a16:creationId xmlns:a16="http://schemas.microsoft.com/office/drawing/2014/main" id="{BD777B6A-41A0-B04B-8B4C-F402F3BA7975}"/>
              </a:ext>
            </a:extLst>
          </p:cNvPr>
          <p:cNvSpPr txBox="1"/>
          <p:nvPr/>
        </p:nvSpPr>
        <p:spPr>
          <a:xfrm>
            <a:off x="353442" y="3191323"/>
            <a:ext cx="8217244" cy="338554"/>
          </a:xfrm>
          <a:prstGeom prst="rect">
            <a:avLst/>
          </a:prstGeom>
          <a:noFill/>
        </p:spPr>
        <p:txBody>
          <a:bodyPr wrap="square" rtlCol="0">
            <a:spAutoFit/>
          </a:bodyPr>
          <a:lstStyle/>
          <a:p>
            <a:r>
              <a:rPr lang="en-US" sz="1600" i="1" dirty="0">
                <a:latin typeface="Helvetica Neue" panose="02000503000000020004" pitchFamily="2" charset="0"/>
                <a:ea typeface="Helvetica Neue" panose="02000503000000020004" pitchFamily="2" charset="0"/>
                <a:cs typeface="Helvetica Neue" panose="02000503000000020004" pitchFamily="2" charset="0"/>
              </a:rPr>
              <a:t>Above: The only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namelist</a:t>
            </a:r>
            <a:r>
              <a:rPr lang="en-US" sz="1600" i="1" dirty="0">
                <a:latin typeface="Helvetica Neue" panose="02000503000000020004" pitchFamily="2" charset="0"/>
                <a:ea typeface="Helvetica Neue" panose="02000503000000020004" pitchFamily="2" charset="0"/>
                <a:cs typeface="Helvetica Neue" panose="02000503000000020004" pitchFamily="2" charset="0"/>
              </a:rPr>
              <a:t> option needed to “activate” a regional simulation in MPAS v8.2</a:t>
            </a:r>
          </a:p>
        </p:txBody>
      </p:sp>
      <p:sp>
        <p:nvSpPr>
          <p:cNvPr id="8" name="Rectangle 7">
            <a:extLst>
              <a:ext uri="{FF2B5EF4-FFF2-40B4-BE49-F238E27FC236}">
                <a16:creationId xmlns:a16="http://schemas.microsoft.com/office/drawing/2014/main" id="{B20C38C5-555B-DD44-9627-583E0FD4ED40}"/>
              </a:ext>
            </a:extLst>
          </p:cNvPr>
          <p:cNvSpPr>
            <a:spLocks noChangeArrowheads="1"/>
          </p:cNvSpPr>
          <p:nvPr/>
        </p:nvSpPr>
        <p:spPr bwMode="auto">
          <a:xfrm>
            <a:off x="0" y="4781472"/>
            <a:ext cx="9143999" cy="128549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TextBox 8">
            <a:extLst>
              <a:ext uri="{FF2B5EF4-FFF2-40B4-BE49-F238E27FC236}">
                <a16:creationId xmlns:a16="http://schemas.microsoft.com/office/drawing/2014/main" id="{732BC6EA-0271-AA4C-AAB0-61FC73F82B9C}"/>
              </a:ext>
            </a:extLst>
          </p:cNvPr>
          <p:cNvSpPr txBox="1"/>
          <p:nvPr/>
        </p:nvSpPr>
        <p:spPr>
          <a:xfrm>
            <a:off x="317842" y="3770954"/>
            <a:ext cx="8368958"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If </a:t>
            </a:r>
            <a:r>
              <a:rPr lang="en-US" sz="2200" dirty="0" err="1">
                <a:latin typeface="Courier" pitchFamily="2" charset="0"/>
                <a:ea typeface="Helvetica Neue" panose="02000503000000020004" pitchFamily="2" charset="0"/>
                <a:cs typeface="Helvetica Neue" panose="02000503000000020004" pitchFamily="2" charset="0"/>
              </a:rPr>
              <a:t>config_apply_lbcs</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is not set to true for a regional simulation, the model will stop with the following error:</a:t>
            </a:r>
          </a:p>
        </p:txBody>
      </p:sp>
      <p:sp>
        <p:nvSpPr>
          <p:cNvPr id="11" name="Rectangle 10">
            <a:extLst>
              <a:ext uri="{FF2B5EF4-FFF2-40B4-BE49-F238E27FC236}">
                <a16:creationId xmlns:a16="http://schemas.microsoft.com/office/drawing/2014/main" id="{0D962688-538D-5C4C-BA98-6F79C218E639}"/>
              </a:ext>
            </a:extLst>
          </p:cNvPr>
          <p:cNvSpPr/>
          <p:nvPr/>
        </p:nvSpPr>
        <p:spPr>
          <a:xfrm>
            <a:off x="0" y="5042452"/>
            <a:ext cx="9144000" cy="738664"/>
          </a:xfrm>
          <a:prstGeom prst="rect">
            <a:avLst/>
          </a:prstGeom>
        </p:spPr>
        <p:txBody>
          <a:bodyPr wrap="square">
            <a:spAutoFit/>
          </a:bodyPr>
          <a:lstStyle/>
          <a:p>
            <a:r>
              <a:rPr lang="en-US" sz="1400" dirty="0">
                <a:latin typeface="Courier" pitchFamily="2" charset="0"/>
              </a:rPr>
              <a:t>ERROR: Boundary cells found in the </a:t>
            </a:r>
            <a:r>
              <a:rPr lang="en-US" sz="1400" dirty="0" err="1">
                <a:latin typeface="Courier" pitchFamily="2" charset="0"/>
              </a:rPr>
              <a:t>bdyMaskCell</a:t>
            </a:r>
            <a:r>
              <a:rPr lang="en-US" sz="1400" dirty="0">
                <a:latin typeface="Courier" pitchFamily="2" charset="0"/>
              </a:rPr>
              <a:t> field, but </a:t>
            </a:r>
            <a:r>
              <a:rPr lang="en-US" sz="1400" dirty="0" err="1">
                <a:latin typeface="Courier" pitchFamily="2" charset="0"/>
              </a:rPr>
              <a:t>config_apply_lbcs</a:t>
            </a:r>
            <a:r>
              <a:rPr lang="en-US" sz="1400" dirty="0">
                <a:latin typeface="Courier" pitchFamily="2" charset="0"/>
              </a:rPr>
              <a:t> = false.</a:t>
            </a:r>
          </a:p>
          <a:p>
            <a:r>
              <a:rPr lang="en-US" sz="1400" dirty="0">
                <a:latin typeface="Courier" pitchFamily="2" charset="0"/>
              </a:rPr>
              <a:t>ERROR: Please ensure that </a:t>
            </a:r>
            <a:r>
              <a:rPr lang="en-US" sz="1400" dirty="0" err="1">
                <a:latin typeface="Courier" pitchFamily="2" charset="0"/>
              </a:rPr>
              <a:t>config_apply_lbcs</a:t>
            </a:r>
            <a:r>
              <a:rPr lang="en-US" sz="1400" dirty="0">
                <a:latin typeface="Courier" pitchFamily="2" charset="0"/>
              </a:rPr>
              <a:t> = true for limited-area simulations.</a:t>
            </a:r>
          </a:p>
          <a:p>
            <a:r>
              <a:rPr lang="en-US" sz="1400" dirty="0">
                <a:latin typeface="Courier" pitchFamily="2" charset="0"/>
              </a:rPr>
              <a:t>ERROR: Please correct issues with the model input fields and/or </a:t>
            </a:r>
            <a:r>
              <a:rPr lang="en-US" sz="1400" dirty="0" err="1">
                <a:latin typeface="Courier" pitchFamily="2" charset="0"/>
              </a:rPr>
              <a:t>namelist</a:t>
            </a:r>
            <a:r>
              <a:rPr lang="en-US" sz="1400" dirty="0">
                <a:latin typeface="Courier" pitchFamily="2" charset="0"/>
              </a:rPr>
              <a:t>.</a:t>
            </a:r>
          </a:p>
        </p:txBody>
      </p:sp>
    </p:spTree>
    <p:extLst>
      <p:ext uri="{BB962C8B-B14F-4D97-AF65-F5344CB8AC3E}">
        <p14:creationId xmlns:p14="http://schemas.microsoft.com/office/powerpoint/2010/main" val="275584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6CF72B-0FD9-D04E-B1BE-D99875C1B6F9}"/>
              </a:ext>
            </a:extLst>
          </p:cNvPr>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Applying LBCs during the simulation</a:t>
            </a:r>
          </a:p>
        </p:txBody>
      </p:sp>
      <p:sp>
        <p:nvSpPr>
          <p:cNvPr id="4" name="Rectangle 3">
            <a:extLst>
              <a:ext uri="{FF2B5EF4-FFF2-40B4-BE49-F238E27FC236}">
                <a16:creationId xmlns:a16="http://schemas.microsoft.com/office/drawing/2014/main" id="{3010BE28-B7F9-C740-8B77-07B3F6A55E4B}"/>
              </a:ext>
            </a:extLst>
          </p:cNvPr>
          <p:cNvSpPr>
            <a:spLocks noChangeArrowheads="1"/>
          </p:cNvSpPr>
          <p:nvPr/>
        </p:nvSpPr>
        <p:spPr bwMode="auto">
          <a:xfrm>
            <a:off x="317841" y="2518621"/>
            <a:ext cx="8183607" cy="1685456"/>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TextBox 4">
            <a:extLst>
              <a:ext uri="{FF2B5EF4-FFF2-40B4-BE49-F238E27FC236}">
                <a16:creationId xmlns:a16="http://schemas.microsoft.com/office/drawing/2014/main" id="{2A2E203E-7945-7642-9826-C0DA9C48C25D}"/>
              </a:ext>
            </a:extLst>
          </p:cNvPr>
          <p:cNvSpPr txBox="1"/>
          <p:nvPr/>
        </p:nvSpPr>
        <p:spPr>
          <a:xfrm>
            <a:off x="317842" y="1011180"/>
            <a:ext cx="8368958" cy="1384995"/>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Additionally, set the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input_interval</a:t>
            </a:r>
            <a:r>
              <a:rPr lang="en-US" sz="2200" dirty="0">
                <a:latin typeface="Helvetica Neue" panose="02000503000000020004" pitchFamily="2" charset="0"/>
                <a:ea typeface="Helvetica Neue" panose="02000503000000020004" pitchFamily="2" charset="0"/>
                <a:cs typeface="Helvetica Neue" panose="02000503000000020004" pitchFamily="2" charset="0"/>
              </a:rPr>
              <a:t>” for the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lbc_in</a:t>
            </a:r>
            <a:r>
              <a:rPr lang="en-US" sz="2200" dirty="0">
                <a:latin typeface="Helvetica Neue" panose="02000503000000020004" pitchFamily="2" charset="0"/>
                <a:ea typeface="Helvetica Neue" panose="02000503000000020004" pitchFamily="2" charset="0"/>
                <a:cs typeface="Helvetica Neue" panose="02000503000000020004" pitchFamily="2" charset="0"/>
              </a:rPr>
              <a:t>” stream in the </a:t>
            </a:r>
            <a:r>
              <a:rPr lang="en-US" sz="2200" dirty="0" err="1">
                <a:latin typeface="Courier New" panose="02070309020205020404" pitchFamily="49" charset="0"/>
                <a:ea typeface="Helvetica Neue" panose="02000503000000020004" pitchFamily="2" charset="0"/>
                <a:cs typeface="Courier New" panose="02070309020205020404" pitchFamily="49" charset="0"/>
              </a:rPr>
              <a:t>streams.atmosphere</a:t>
            </a:r>
            <a:r>
              <a:rPr lang="en-US" sz="2200" dirty="0">
                <a:latin typeface="Courier New" panose="02070309020205020404" pitchFamily="49" charset="0"/>
                <a:ea typeface="Helvetica Neue" panose="02000503000000020004" pitchFamily="2" charset="0"/>
                <a:cs typeface="Courier New" panose="02070309020205020404" pitchFamily="49"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a:p>
            <a:pPr marL="342900" indent="-342900">
              <a:spcAft>
                <a:spcPts val="6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interval </a:t>
            </a:r>
            <a:r>
              <a:rPr lang="en-US" sz="2000" i="1" dirty="0">
                <a:latin typeface="Helvetica Neue" panose="02000503000000020004" pitchFamily="2" charset="0"/>
                <a:ea typeface="Helvetica Neue" panose="02000503000000020004" pitchFamily="2" charset="0"/>
                <a:cs typeface="Helvetica Neue" panose="02000503000000020004" pitchFamily="2" charset="0"/>
              </a:rPr>
              <a:t>must not be higher in frequency </a:t>
            </a:r>
            <a:r>
              <a:rPr lang="en-US" sz="2000" dirty="0">
                <a:latin typeface="Helvetica Neue" panose="02000503000000020004" pitchFamily="2" charset="0"/>
                <a:ea typeface="Helvetica Neue" panose="02000503000000020004" pitchFamily="2" charset="0"/>
                <a:cs typeface="Helvetica Neue" panose="02000503000000020004" pitchFamily="2" charset="0"/>
              </a:rPr>
              <a:t>than the interval at which LBC files were produced!</a:t>
            </a:r>
          </a:p>
        </p:txBody>
      </p:sp>
      <p:sp>
        <p:nvSpPr>
          <p:cNvPr id="3" name="Rectangle 2">
            <a:extLst>
              <a:ext uri="{FF2B5EF4-FFF2-40B4-BE49-F238E27FC236}">
                <a16:creationId xmlns:a16="http://schemas.microsoft.com/office/drawing/2014/main" id="{3173AE86-ECEB-D340-9945-61C54DDEDD20}"/>
              </a:ext>
            </a:extLst>
          </p:cNvPr>
          <p:cNvSpPr/>
          <p:nvPr/>
        </p:nvSpPr>
        <p:spPr>
          <a:xfrm>
            <a:off x="469557" y="2634417"/>
            <a:ext cx="8031892" cy="1569660"/>
          </a:xfrm>
          <a:prstGeom prst="rect">
            <a:avLst/>
          </a:prstGeom>
        </p:spPr>
        <p:txBody>
          <a:bodyPr wrap="square">
            <a:spAutoFit/>
          </a:bodyPr>
          <a:lstStyle/>
          <a:p>
            <a:r>
              <a:rPr lang="en-US" sz="1600" dirty="0">
                <a:latin typeface="Courier" pitchFamily="2" charset="0"/>
              </a:rPr>
              <a:t>&lt;</a:t>
            </a:r>
            <a:r>
              <a:rPr lang="en-US" sz="1600" dirty="0" err="1">
                <a:latin typeface="Courier" pitchFamily="2" charset="0"/>
              </a:rPr>
              <a:t>immutable_stream</a:t>
            </a:r>
            <a:r>
              <a:rPr lang="en-US" sz="1600" dirty="0">
                <a:latin typeface="Courier" pitchFamily="2" charset="0"/>
              </a:rPr>
              <a:t> name="</a:t>
            </a:r>
            <a:r>
              <a:rPr lang="en-US" sz="1600" dirty="0" err="1">
                <a:latin typeface="Courier" pitchFamily="2" charset="0"/>
              </a:rPr>
              <a:t>lbc_in</a:t>
            </a:r>
            <a:r>
              <a:rPr lang="en-US" sz="1600" dirty="0">
                <a:latin typeface="Courier" pitchFamily="2" charset="0"/>
              </a:rPr>
              <a:t>"</a:t>
            </a:r>
          </a:p>
          <a:p>
            <a:r>
              <a:rPr lang="en-US" sz="1600" dirty="0">
                <a:latin typeface="Courier" pitchFamily="2" charset="0"/>
              </a:rPr>
              <a:t>                  type="input"</a:t>
            </a:r>
          </a:p>
          <a:p>
            <a:r>
              <a:rPr lang="en-US" sz="1600" dirty="0">
                <a:latin typeface="Courier" pitchFamily="2" charset="0"/>
              </a:rPr>
              <a:t>                  </a:t>
            </a:r>
            <a:r>
              <a:rPr lang="en-US" sz="1600" dirty="0" err="1">
                <a:latin typeface="Courier" pitchFamily="2" charset="0"/>
              </a:rPr>
              <a:t>filename_template</a:t>
            </a:r>
            <a:r>
              <a:rPr lang="en-US" sz="1600" dirty="0">
                <a:latin typeface="Courier" pitchFamily="2" charset="0"/>
              </a:rPr>
              <a:t>="</a:t>
            </a:r>
            <a:r>
              <a:rPr lang="en-US" sz="1600" dirty="0" err="1">
                <a:latin typeface="Courier" pitchFamily="2" charset="0"/>
              </a:rPr>
              <a:t>lbc</a:t>
            </a:r>
            <a:r>
              <a:rPr lang="en-US" sz="1600" dirty="0">
                <a:latin typeface="Courier" pitchFamily="2" charset="0"/>
              </a:rPr>
              <a:t>.$Y-$M-$D_$h.$m.$</a:t>
            </a:r>
            <a:r>
              <a:rPr lang="en-US" sz="1600" dirty="0" err="1">
                <a:latin typeface="Courier" pitchFamily="2" charset="0"/>
              </a:rPr>
              <a:t>s.nc</a:t>
            </a:r>
            <a:r>
              <a:rPr lang="en-US" sz="1600" dirty="0">
                <a:latin typeface="Courier" pitchFamily="2" charset="0"/>
              </a:rPr>
              <a:t>"</a:t>
            </a:r>
          </a:p>
          <a:p>
            <a:r>
              <a:rPr lang="en-US" sz="1600" dirty="0">
                <a:latin typeface="Courier" pitchFamily="2" charset="0"/>
              </a:rPr>
              <a:t>                  </a:t>
            </a:r>
            <a:r>
              <a:rPr lang="en-US" sz="1600" dirty="0" err="1">
                <a:latin typeface="Courier" pitchFamily="2" charset="0"/>
              </a:rPr>
              <a:t>filename_interval</a:t>
            </a:r>
            <a:r>
              <a:rPr lang="en-US" sz="1600" dirty="0">
                <a:latin typeface="Courier" pitchFamily="2" charset="0"/>
              </a:rPr>
              <a:t>="</a:t>
            </a:r>
            <a:r>
              <a:rPr lang="en-US" sz="1600" dirty="0" err="1">
                <a:latin typeface="Courier" pitchFamily="2" charset="0"/>
              </a:rPr>
              <a:t>input_interval</a:t>
            </a:r>
            <a:r>
              <a:rPr lang="en-US" sz="1600" dirty="0">
                <a:latin typeface="Courier" pitchFamily="2" charset="0"/>
              </a:rPr>
              <a:t>"</a:t>
            </a:r>
          </a:p>
          <a:p>
            <a:r>
              <a:rPr lang="en-US" sz="1600" dirty="0">
                <a:latin typeface="Courier" pitchFamily="2" charset="0"/>
              </a:rPr>
              <a:t>                  packages="</a:t>
            </a:r>
            <a:r>
              <a:rPr lang="en-US" sz="1600" dirty="0" err="1">
                <a:latin typeface="Courier" pitchFamily="2" charset="0"/>
              </a:rPr>
              <a:t>limited_area</a:t>
            </a:r>
            <a:r>
              <a:rPr lang="en-US" sz="1600" dirty="0">
                <a:latin typeface="Courier" pitchFamily="2" charset="0"/>
              </a:rPr>
              <a:t>"</a:t>
            </a:r>
          </a:p>
          <a:p>
            <a:r>
              <a:rPr lang="en-US" sz="1600" dirty="0">
                <a:latin typeface="Courier" pitchFamily="2" charset="0"/>
              </a:rPr>
              <a:t>                  </a:t>
            </a:r>
            <a:r>
              <a:rPr lang="en-US" sz="1600" dirty="0" err="1">
                <a:latin typeface="Courier" pitchFamily="2" charset="0"/>
              </a:rPr>
              <a:t>input_interval</a:t>
            </a:r>
            <a:r>
              <a:rPr lang="en-US" sz="1600" dirty="0">
                <a:latin typeface="Courier" pitchFamily="2" charset="0"/>
              </a:rPr>
              <a:t>="3:00:00" /&gt;</a:t>
            </a:r>
          </a:p>
        </p:txBody>
      </p:sp>
      <p:sp>
        <p:nvSpPr>
          <p:cNvPr id="7" name="Rectangle 6">
            <a:extLst>
              <a:ext uri="{FF2B5EF4-FFF2-40B4-BE49-F238E27FC236}">
                <a16:creationId xmlns:a16="http://schemas.microsoft.com/office/drawing/2014/main" id="{B9F12FC8-C1E5-C040-9B51-2EB4D660A352}"/>
              </a:ext>
            </a:extLst>
          </p:cNvPr>
          <p:cNvSpPr>
            <a:spLocks noChangeArrowheads="1"/>
          </p:cNvSpPr>
          <p:nvPr/>
        </p:nvSpPr>
        <p:spPr bwMode="auto">
          <a:xfrm>
            <a:off x="0" y="5057238"/>
            <a:ext cx="9143999" cy="128549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8" name="Rectangle 7">
            <a:extLst>
              <a:ext uri="{FF2B5EF4-FFF2-40B4-BE49-F238E27FC236}">
                <a16:creationId xmlns:a16="http://schemas.microsoft.com/office/drawing/2014/main" id="{03F19600-9D9B-D147-940C-3F9147D38E72}"/>
              </a:ext>
            </a:extLst>
          </p:cNvPr>
          <p:cNvSpPr/>
          <p:nvPr/>
        </p:nvSpPr>
        <p:spPr>
          <a:xfrm>
            <a:off x="0" y="5318218"/>
            <a:ext cx="9144000" cy="738664"/>
          </a:xfrm>
          <a:prstGeom prst="rect">
            <a:avLst/>
          </a:prstGeom>
        </p:spPr>
        <p:txBody>
          <a:bodyPr wrap="square">
            <a:spAutoFit/>
          </a:bodyPr>
          <a:lstStyle/>
          <a:p>
            <a:r>
              <a:rPr lang="en-US" sz="1400" dirty="0">
                <a:latin typeface="Courier" pitchFamily="2" charset="0"/>
              </a:rPr>
              <a:t>ERROR: Could not read from '</a:t>
            </a:r>
            <a:r>
              <a:rPr lang="en-US" sz="1400" dirty="0" err="1">
                <a:latin typeface="Courier" pitchFamily="2" charset="0"/>
              </a:rPr>
              <a:t>lbc_in</a:t>
            </a:r>
            <a:r>
              <a:rPr lang="en-US" sz="1400" dirty="0">
                <a:latin typeface="Courier" pitchFamily="2" charset="0"/>
              </a:rPr>
              <a:t>' stream after the current date to update lateral boundary tendencies</a:t>
            </a:r>
          </a:p>
          <a:p>
            <a:r>
              <a:rPr lang="en-US" sz="1400" dirty="0">
                <a:latin typeface="Courier" pitchFamily="2" charset="0"/>
              </a:rPr>
              <a:t>ERROR: Failed to process LBC data at next time after 2019-08-31_00:00:00</a:t>
            </a:r>
          </a:p>
        </p:txBody>
      </p:sp>
      <p:sp>
        <p:nvSpPr>
          <p:cNvPr id="9" name="TextBox 8">
            <a:extLst>
              <a:ext uri="{FF2B5EF4-FFF2-40B4-BE49-F238E27FC236}">
                <a16:creationId xmlns:a16="http://schemas.microsoft.com/office/drawing/2014/main" id="{D8C6DB06-FCA5-5448-BA6B-DFACFCFBB568}"/>
              </a:ext>
            </a:extLst>
          </p:cNvPr>
          <p:cNvSpPr txBox="1"/>
          <p:nvPr/>
        </p:nvSpPr>
        <p:spPr>
          <a:xfrm>
            <a:off x="317842" y="4323932"/>
            <a:ext cx="8368958" cy="707886"/>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If 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input_interval</a:t>
            </a:r>
            <a:r>
              <a:rPr lang="en-US" sz="2000" dirty="0">
                <a:latin typeface="Helvetica Neue" panose="02000503000000020004" pitchFamily="2" charset="0"/>
                <a:ea typeface="Helvetica Neue" panose="02000503000000020004" pitchFamily="2" charset="0"/>
                <a:cs typeface="Helvetica Neue" panose="02000503000000020004" pitchFamily="2" charset="0"/>
              </a:rPr>
              <a:t>” is smaller than the interval of LBC files, the model will stop with an error like:</a:t>
            </a:r>
          </a:p>
        </p:txBody>
      </p:sp>
    </p:spTree>
    <p:extLst>
      <p:ext uri="{BB962C8B-B14F-4D97-AF65-F5344CB8AC3E}">
        <p14:creationId xmlns:p14="http://schemas.microsoft.com/office/powerpoint/2010/main" val="1620502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99D2FA-7F2B-D64A-A6FF-B2B1972062DD}"/>
              </a:ext>
            </a:extLst>
          </p:cNvPr>
          <p:cNvSpPr>
            <a:spLocks noGrp="1"/>
          </p:cNvSpPr>
          <p:nvPr>
            <p:ph type="title"/>
          </p:nvPr>
        </p:nvSpPr>
        <p:spPr bwMode="auto">
          <a:xfrm>
            <a:off x="2011680" y="267891"/>
            <a:ext cx="6879102" cy="51771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normAutofit/>
          </a:bodyPr>
          <a:lstStyle/>
          <a:p>
            <a:r>
              <a:rPr lang="en-US" sz="2500" dirty="0">
                <a:latin typeface="Helvetica Neue" charset="0"/>
                <a:ea typeface="ヒラギノ角ゴ ProN W3" charset="0"/>
                <a:cs typeface="Helvetica Neue" charset="0"/>
              </a:rPr>
              <a:t>Example simulation: Hurricane Harvey</a:t>
            </a:r>
          </a:p>
        </p:txBody>
      </p:sp>
      <p:sp>
        <p:nvSpPr>
          <p:cNvPr id="8" name="TextBox 7">
            <a:extLst>
              <a:ext uri="{FF2B5EF4-FFF2-40B4-BE49-F238E27FC236}">
                <a16:creationId xmlns:a16="http://schemas.microsoft.com/office/drawing/2014/main" id="{8E6381FF-73B5-E648-8CA0-7CCEF1D2CB6B}"/>
              </a:ext>
            </a:extLst>
          </p:cNvPr>
          <p:cNvSpPr txBox="1"/>
          <p:nvPr/>
        </p:nvSpPr>
        <p:spPr>
          <a:xfrm>
            <a:off x="361908" y="5672056"/>
            <a:ext cx="8217244" cy="584775"/>
          </a:xfrm>
          <a:prstGeom prst="rect">
            <a:avLst/>
          </a:prstGeom>
          <a:noFill/>
        </p:spPr>
        <p:txBody>
          <a:bodyPr wrap="square" rtlCol="0">
            <a:spAutoFit/>
          </a:bodyPr>
          <a:lstStyle/>
          <a:p>
            <a:r>
              <a:rPr lang="en-US" sz="1600" i="1" dirty="0">
                <a:latin typeface="Helvetica Neue" panose="02000503000000020004" pitchFamily="2" charset="0"/>
                <a:ea typeface="Helvetica Neue" panose="02000503000000020004" pitchFamily="2" charset="0"/>
                <a:cs typeface="Helvetica Neue" panose="02000503000000020004" pitchFamily="2" charset="0"/>
              </a:rPr>
              <a:t>Above: Animation of the precipitable water field from a 6-day variable-resolution, global simulation alongside a 6-day regional simulation </a:t>
            </a:r>
          </a:p>
        </p:txBody>
      </p:sp>
      <p:pic>
        <p:nvPicPr>
          <p:cNvPr id="4" name="harvey_global_regional.avi">
            <a:hlinkClick r:id="" action="ppaction://media"/>
            <a:extLst>
              <a:ext uri="{FF2B5EF4-FFF2-40B4-BE49-F238E27FC236}">
                <a16:creationId xmlns:a16="http://schemas.microsoft.com/office/drawing/2014/main" id="{DCD75ED6-B882-42D6-9C8F-D47D12BD97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02613"/>
            <a:ext cx="9144000" cy="4751387"/>
          </a:xfrm>
          <a:prstGeom prst="rect">
            <a:avLst/>
          </a:prstGeom>
        </p:spPr>
      </p:pic>
    </p:spTree>
    <p:extLst>
      <p:ext uri="{BB962C8B-B14F-4D97-AF65-F5344CB8AC3E}">
        <p14:creationId xmlns:p14="http://schemas.microsoft.com/office/powerpoint/2010/main" val="302743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99D2FA-7F2B-D64A-A6FF-B2B1972062DD}"/>
              </a:ext>
            </a:extLst>
          </p:cNvPr>
          <p:cNvSpPr>
            <a:spLocks noGrp="1"/>
          </p:cNvSpPr>
          <p:nvPr>
            <p:ph type="title"/>
          </p:nvPr>
        </p:nvSpPr>
        <p:spPr bwMode="auto">
          <a:xfrm>
            <a:off x="2011680" y="267891"/>
            <a:ext cx="6879102" cy="51771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normAutofit/>
          </a:bodyPr>
          <a:lstStyle/>
          <a:p>
            <a:r>
              <a:rPr lang="en-US" sz="2500" dirty="0">
                <a:latin typeface="Helvetica Neue" charset="0"/>
                <a:ea typeface="ヒラギノ角ゴ ProN W3" charset="0"/>
                <a:cs typeface="Helvetica Neue" charset="0"/>
              </a:rPr>
              <a:t>Post-processing concerns</a:t>
            </a:r>
          </a:p>
        </p:txBody>
      </p:sp>
      <p:sp>
        <p:nvSpPr>
          <p:cNvPr id="9" name="TextBox 8">
            <a:extLst>
              <a:ext uri="{FF2B5EF4-FFF2-40B4-BE49-F238E27FC236}">
                <a16:creationId xmlns:a16="http://schemas.microsoft.com/office/drawing/2014/main" id="{748568C2-6105-004E-8C83-EE315ACCBC3B}"/>
              </a:ext>
            </a:extLst>
          </p:cNvPr>
          <p:cNvSpPr txBox="1"/>
          <p:nvPr/>
        </p:nvSpPr>
        <p:spPr>
          <a:xfrm>
            <a:off x="317842" y="1011180"/>
            <a:ext cx="8368958" cy="313932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Along the lateral boundaries of meshes cells, edges, and vertices will be missing “neighbors”</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If using the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cellsOnCell</a:t>
            </a:r>
            <a:r>
              <a:rPr lang="en-US" sz="2200" dirty="0">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edgesOnVertex</a:t>
            </a:r>
            <a:r>
              <a:rPr lang="en-US" sz="2200" dirty="0">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cellsOnEdge</a:t>
            </a:r>
            <a:r>
              <a:rPr lang="en-US" sz="2200" dirty="0">
                <a:latin typeface="Helvetica Neue" panose="02000503000000020004" pitchFamily="2" charset="0"/>
                <a:ea typeface="Helvetica Neue" panose="02000503000000020004" pitchFamily="2" charset="0"/>
                <a:cs typeface="Helvetica Neue" panose="02000503000000020004" pitchFamily="2" charset="0"/>
              </a:rPr>
              <a:t>, or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edgesOnEdge</a:t>
            </a:r>
            <a:r>
              <a:rPr lang="en-US" sz="2200" dirty="0">
                <a:latin typeface="Helvetica Neue" panose="02000503000000020004" pitchFamily="2" charset="0"/>
                <a:ea typeface="Helvetica Neue" panose="02000503000000020004" pitchFamily="2" charset="0"/>
                <a:cs typeface="Helvetica Neue" panose="02000503000000020004" pitchFamily="2" charset="0"/>
              </a:rPr>
              <a:t> fields, remember that a neighbor index of 0 indicates a non-existent neighbor</a:t>
            </a:r>
          </a:p>
          <a:p>
            <a:pPr marL="342900" indent="-342900">
              <a:buFont typeface="Arial" panose="020B0604020202020204" pitchFamily="34" charset="0"/>
              <a:buChar char="•"/>
            </a:pP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This may be important particularly when applying horizontal operators (e.g., smoothing) to model input or output fields</a:t>
            </a:r>
          </a:p>
        </p:txBody>
      </p:sp>
    </p:spTree>
    <p:extLst>
      <p:ext uri="{BB962C8B-B14F-4D97-AF65-F5344CB8AC3E}">
        <p14:creationId xmlns:p14="http://schemas.microsoft.com/office/powerpoint/2010/main" val="3699161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1303AD-414E-FF43-85B1-AE397FAD8383}"/>
              </a:ext>
            </a:extLst>
          </p:cNvPr>
          <p:cNvPicPr>
            <a:picLocks noChangeAspect="1"/>
          </p:cNvPicPr>
          <p:nvPr/>
        </p:nvPicPr>
        <p:blipFill>
          <a:blip r:embed="rId3"/>
          <a:stretch>
            <a:fillRect/>
          </a:stretch>
        </p:blipFill>
        <p:spPr>
          <a:xfrm>
            <a:off x="4390927" y="2591138"/>
            <a:ext cx="4021980" cy="3641739"/>
          </a:xfrm>
          <a:prstGeom prst="rect">
            <a:avLst/>
          </a:prstGeom>
        </p:spPr>
      </p:pic>
      <p:sp>
        <p:nvSpPr>
          <p:cNvPr id="19" name="Title 1">
            <a:extLst>
              <a:ext uri="{FF2B5EF4-FFF2-40B4-BE49-F238E27FC236}">
                <a16:creationId xmlns:a16="http://schemas.microsoft.com/office/drawing/2014/main" id="{C099D2FA-7F2B-D64A-A6FF-B2B1972062DD}"/>
              </a:ext>
            </a:extLst>
          </p:cNvPr>
          <p:cNvSpPr>
            <a:spLocks noGrp="1"/>
          </p:cNvSpPr>
          <p:nvPr>
            <p:ph type="title"/>
          </p:nvPr>
        </p:nvSpPr>
        <p:spPr bwMode="auto">
          <a:xfrm>
            <a:off x="2011680" y="267891"/>
            <a:ext cx="6879102" cy="51771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normAutofit/>
          </a:bodyPr>
          <a:lstStyle/>
          <a:p>
            <a:r>
              <a:rPr lang="en-US" sz="2500" dirty="0">
                <a:latin typeface="Helvetica Neue" charset="0"/>
                <a:ea typeface="ヒラギノ角ゴ ProN W3" charset="0"/>
                <a:cs typeface="Helvetica Neue" charset="0"/>
              </a:rPr>
              <a:t>Post-processing concerns</a:t>
            </a:r>
          </a:p>
        </p:txBody>
      </p:sp>
      <p:sp>
        <p:nvSpPr>
          <p:cNvPr id="9" name="TextBox 8">
            <a:extLst>
              <a:ext uri="{FF2B5EF4-FFF2-40B4-BE49-F238E27FC236}">
                <a16:creationId xmlns:a16="http://schemas.microsoft.com/office/drawing/2014/main" id="{748568C2-6105-004E-8C83-EE315ACCBC3B}"/>
              </a:ext>
            </a:extLst>
          </p:cNvPr>
          <p:cNvSpPr txBox="1"/>
          <p:nvPr/>
        </p:nvSpPr>
        <p:spPr>
          <a:xfrm>
            <a:off x="317842" y="1011180"/>
            <a:ext cx="8368958" cy="1938992"/>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As of today, the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convert_mpas</a:t>
            </a:r>
            <a:r>
              <a:rPr lang="en-US" sz="2200" dirty="0">
                <a:latin typeface="Helvetica Neue" panose="02000503000000020004" pitchFamily="2" charset="0"/>
                <a:ea typeface="Helvetica Neue" panose="02000503000000020004" pitchFamily="2" charset="0"/>
                <a:cs typeface="Helvetica Neue" panose="02000503000000020004" pitchFamily="2" charset="0"/>
              </a:rPr>
              <a:t> program doesn’t handle limited-area meshes very well…</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“Smearing” or “streaking” is almost certainly an interpolation artifact and not a problem in your model fields</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We expect to fix this soon!</a:t>
            </a:r>
          </a:p>
        </p:txBody>
      </p:sp>
      <p:sp>
        <p:nvSpPr>
          <p:cNvPr id="6" name="TextBox 5">
            <a:extLst>
              <a:ext uri="{FF2B5EF4-FFF2-40B4-BE49-F238E27FC236}">
                <a16:creationId xmlns:a16="http://schemas.microsoft.com/office/drawing/2014/main" id="{FCF341D5-BB66-C947-80F8-CF7F4A79160D}"/>
              </a:ext>
            </a:extLst>
          </p:cNvPr>
          <p:cNvSpPr txBox="1"/>
          <p:nvPr/>
        </p:nvSpPr>
        <p:spPr>
          <a:xfrm>
            <a:off x="711200" y="4412008"/>
            <a:ext cx="3037840" cy="830997"/>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These are interpolation artifacts produced by the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convert_mpas</a:t>
            </a:r>
            <a:r>
              <a:rPr lang="en-US" sz="1600" i="1" dirty="0">
                <a:latin typeface="Helvetica Neue" panose="02000503000000020004" pitchFamily="2" charset="0"/>
                <a:ea typeface="Helvetica Neue" panose="02000503000000020004" pitchFamily="2" charset="0"/>
                <a:cs typeface="Helvetica Neue" panose="02000503000000020004" pitchFamily="2" charset="0"/>
              </a:rPr>
              <a:t> program as of this tutorial… </a:t>
            </a:r>
          </a:p>
        </p:txBody>
      </p:sp>
      <p:sp>
        <p:nvSpPr>
          <p:cNvPr id="3" name="Oval 2">
            <a:extLst>
              <a:ext uri="{FF2B5EF4-FFF2-40B4-BE49-F238E27FC236}">
                <a16:creationId xmlns:a16="http://schemas.microsoft.com/office/drawing/2014/main" id="{A7AB73F7-EA50-4E45-97E4-822554CDE445}"/>
              </a:ext>
            </a:extLst>
          </p:cNvPr>
          <p:cNvSpPr/>
          <p:nvPr/>
        </p:nvSpPr>
        <p:spPr>
          <a:xfrm>
            <a:off x="5704117" y="5503296"/>
            <a:ext cx="1720379" cy="804531"/>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086F519-89F8-DB49-9DC0-38418807F478}"/>
              </a:ext>
            </a:extLst>
          </p:cNvPr>
          <p:cNvCxnSpPr>
            <a:cxnSpLocks/>
            <a:stCxn id="3" idx="2"/>
            <a:endCxn id="6" idx="3"/>
          </p:cNvCxnSpPr>
          <p:nvPr/>
        </p:nvCxnSpPr>
        <p:spPr>
          <a:xfrm flipH="1" flipV="1">
            <a:off x="3749040" y="4827507"/>
            <a:ext cx="1955077" cy="1078055"/>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894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3056F6C-7D57-6040-9056-261EA351A614}"/>
              </a:ext>
            </a:extLst>
          </p:cNvPr>
          <p:cNvSpPr txBox="1"/>
          <p:nvPr/>
        </p:nvSpPr>
        <p:spPr>
          <a:xfrm>
            <a:off x="317841" y="2006200"/>
            <a:ext cx="8677877" cy="4708981"/>
          </a:xfrm>
          <a:prstGeom prst="rect">
            <a:avLst/>
          </a:prstGeom>
          <a:noFill/>
        </p:spPr>
        <p:txBody>
          <a:bodyPr wrap="square" rtlCol="0">
            <a:spAutoFit/>
          </a:bodyPr>
          <a:lstStyle/>
          <a:p>
            <a:pPr marL="457200" indent="-457200">
              <a:buAutoNum type="arabicParenR"/>
            </a:pPr>
            <a:r>
              <a:rPr lang="en-US" sz="2000" dirty="0">
                <a:latin typeface="Helvetica Neue" panose="02000503000000020004" pitchFamily="2" charset="0"/>
                <a:ea typeface="Helvetica Neue" panose="02000503000000020004" pitchFamily="2" charset="0"/>
                <a:cs typeface="Helvetica Neue" panose="02000503000000020004" pitchFamily="2" charset="0"/>
              </a:rPr>
              <a:t>Create a subset of an existing mesh with the MPAS-Limited-Area tool</a:t>
            </a:r>
          </a:p>
          <a:p>
            <a:pPr marL="457200" indent="-457200">
              <a:buAutoNum type="arabicParenR"/>
            </a:pPr>
            <a:r>
              <a:rPr lang="en-US" sz="2000" dirty="0">
                <a:latin typeface="Helvetica Neue" panose="02000503000000020004" pitchFamily="2" charset="0"/>
                <a:ea typeface="Helvetica Neue" panose="02000503000000020004" pitchFamily="2" charset="0"/>
                <a:cs typeface="Helvetica Neue" panose="02000503000000020004" pitchFamily="2" charset="0"/>
              </a:rPr>
              <a:t>Generate initial conditions using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init</a:t>
            </a:r>
            <a:r>
              <a:rPr lang="en-US" sz="2000" dirty="0">
                <a:latin typeface="Helvetica Neue" panose="02000503000000020004" pitchFamily="2" charset="0"/>
                <a:ea typeface="Helvetica Neue" panose="02000503000000020004" pitchFamily="2" charset="0"/>
                <a:cs typeface="Helvetica Neue" panose="02000503000000020004" pitchFamily="2" charset="0"/>
              </a:rPr>
              <a:t> case” 7 as usual, but set</a:t>
            </a:r>
          </a:p>
          <a:p>
            <a:pPr marL="457200" indent="-457200">
              <a:buAutoNum type="arabicParen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AutoNum type="arabicParen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AutoNum type="arabicParen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AutoNum type="arabicParen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AutoNum type="arabicParenR"/>
            </a:pPr>
            <a:r>
              <a:rPr lang="en-US" sz="2000" dirty="0">
                <a:latin typeface="Helvetica Neue" panose="02000503000000020004" pitchFamily="2" charset="0"/>
                <a:ea typeface="Helvetica Neue" panose="02000503000000020004" pitchFamily="2" charset="0"/>
                <a:cs typeface="Helvetica Neue" panose="02000503000000020004" pitchFamily="2" charset="0"/>
              </a:rPr>
              <a:t>Generate LBCs using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init</a:t>
            </a:r>
            <a:r>
              <a:rPr lang="en-US" sz="2000" dirty="0">
                <a:latin typeface="Helvetica Neue" panose="02000503000000020004" pitchFamily="2" charset="0"/>
                <a:ea typeface="Helvetica Neue" panose="02000503000000020004" pitchFamily="2" charset="0"/>
                <a:cs typeface="Helvetica Neue" panose="02000503000000020004" pitchFamily="2" charset="0"/>
              </a:rPr>
              <a:t> case” 9</a:t>
            </a:r>
          </a:p>
          <a:p>
            <a:pPr marL="457200" indent="-457200">
              <a:buAutoNum type="arabicParenR"/>
            </a:pPr>
            <a:r>
              <a:rPr lang="en-US" sz="2000" dirty="0">
                <a:latin typeface="Helvetica Neue" panose="02000503000000020004" pitchFamily="2" charset="0"/>
                <a:ea typeface="Helvetica Neue" panose="02000503000000020004" pitchFamily="2" charset="0"/>
                <a:cs typeface="Helvetica Neue" panose="02000503000000020004" pitchFamily="2" charset="0"/>
              </a:rPr>
              <a:t>Run the model as usual, but set</a:t>
            </a:r>
          </a:p>
          <a:p>
            <a:pPr marL="457200" indent="-457200">
              <a:buAutoNum type="arabicParen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AutoNum type="arabicParen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AutoNum type="arabicParen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68313" indent="-468313"/>
            <a:r>
              <a:rPr lang="en-US" sz="2000" dirty="0">
                <a:latin typeface="Helvetica Neue" panose="02000503000000020004" pitchFamily="2" charset="0"/>
                <a:ea typeface="Helvetica Neue" panose="02000503000000020004" pitchFamily="2" charset="0"/>
                <a:cs typeface="Helvetica Neue" panose="02000503000000020004" pitchFamily="2" charset="0"/>
              </a:rPr>
              <a:t>	</a:t>
            </a:r>
          </a:p>
          <a:p>
            <a:pPr marL="468313" indent="-468313"/>
            <a:r>
              <a:rPr lang="en-US" sz="2000" dirty="0">
                <a:latin typeface="Helvetica Neue" panose="02000503000000020004" pitchFamily="2" charset="0"/>
                <a:ea typeface="Helvetica Neue" panose="02000503000000020004" pitchFamily="2" charset="0"/>
                <a:cs typeface="Helvetica Neue" panose="02000503000000020004" pitchFamily="2" charset="0"/>
              </a:rPr>
              <a:t>	and set the input interval for 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lbc_in</a:t>
            </a:r>
            <a:r>
              <a:rPr lang="en-US" sz="2000" dirty="0">
                <a:latin typeface="Helvetica Neue" panose="02000503000000020004" pitchFamily="2" charset="0"/>
                <a:ea typeface="Helvetica Neue" panose="02000503000000020004" pitchFamily="2" charset="0"/>
                <a:cs typeface="Helvetica Neue" panose="02000503000000020004" pitchFamily="2" charset="0"/>
              </a:rPr>
              <a:t>” stream in the </a:t>
            </a:r>
            <a:r>
              <a:rPr lang="en-US" sz="2000" dirty="0" err="1">
                <a:latin typeface="Courier" pitchFamily="2" charset="0"/>
                <a:ea typeface="Helvetica Neue" panose="02000503000000020004" pitchFamily="2" charset="0"/>
                <a:cs typeface="Helvetica Neue" panose="02000503000000020004" pitchFamily="2" charset="0"/>
              </a:rPr>
              <a:t>streams.atmosphere</a:t>
            </a:r>
            <a:r>
              <a:rPr lang="en-US" sz="2000" dirty="0">
                <a:latin typeface="Courier"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file</a:t>
            </a:r>
          </a:p>
          <a:p>
            <a:endParaRPr lang="en-US" sz="2000" i="1" dirty="0">
              <a:ea typeface="Helvetica Neue" panose="02000503000000020004" pitchFamily="2" charset="0"/>
              <a:cs typeface="Helvetica Neue" panose="02000503000000020004" pitchFamily="2" charset="0"/>
            </a:endParaRPr>
          </a:p>
        </p:txBody>
      </p:sp>
      <p:sp>
        <p:nvSpPr>
          <p:cNvPr id="19" name="Title 1">
            <a:extLst>
              <a:ext uri="{FF2B5EF4-FFF2-40B4-BE49-F238E27FC236}">
                <a16:creationId xmlns:a16="http://schemas.microsoft.com/office/drawing/2014/main" id="{C099D2FA-7F2B-D64A-A6FF-B2B1972062DD}"/>
              </a:ext>
            </a:extLst>
          </p:cNvPr>
          <p:cNvSpPr>
            <a:spLocks noGrp="1"/>
          </p:cNvSpPr>
          <p:nvPr>
            <p:ph type="title"/>
          </p:nvPr>
        </p:nvSpPr>
        <p:spPr bwMode="auto">
          <a:xfrm>
            <a:off x="2011680" y="267891"/>
            <a:ext cx="6879102" cy="51771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normAutofit/>
          </a:bodyPr>
          <a:lstStyle/>
          <a:p>
            <a:r>
              <a:rPr lang="en-US" sz="2500" dirty="0">
                <a:latin typeface="Helvetica Neue" charset="0"/>
                <a:ea typeface="ヒラギノ角ゴ ProN W3" charset="0"/>
                <a:cs typeface="Helvetica Neue" charset="0"/>
              </a:rPr>
              <a:t>Summary</a:t>
            </a:r>
          </a:p>
        </p:txBody>
      </p:sp>
      <p:sp>
        <p:nvSpPr>
          <p:cNvPr id="9" name="TextBox 8">
            <a:extLst>
              <a:ext uri="{FF2B5EF4-FFF2-40B4-BE49-F238E27FC236}">
                <a16:creationId xmlns:a16="http://schemas.microsoft.com/office/drawing/2014/main" id="{748568C2-6105-004E-8C83-EE315ACCBC3B}"/>
              </a:ext>
            </a:extLst>
          </p:cNvPr>
          <p:cNvSpPr txBox="1"/>
          <p:nvPr/>
        </p:nvSpPr>
        <p:spPr>
          <a:xfrm>
            <a:off x="317842" y="1011180"/>
            <a:ext cx="8368958"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Running limited-area simulations is only slightly more difficult than running a global simulation!</a:t>
            </a:r>
          </a:p>
        </p:txBody>
      </p:sp>
      <p:sp>
        <p:nvSpPr>
          <p:cNvPr id="11" name="Rectangle 10">
            <a:extLst>
              <a:ext uri="{FF2B5EF4-FFF2-40B4-BE49-F238E27FC236}">
                <a16:creationId xmlns:a16="http://schemas.microsoft.com/office/drawing/2014/main" id="{42FDE057-6BE6-D743-BC52-BCC5138025D2}"/>
              </a:ext>
            </a:extLst>
          </p:cNvPr>
          <p:cNvSpPr>
            <a:spLocks noChangeArrowheads="1"/>
          </p:cNvSpPr>
          <p:nvPr/>
        </p:nvSpPr>
        <p:spPr bwMode="auto">
          <a:xfrm>
            <a:off x="917815" y="2817403"/>
            <a:ext cx="6912952" cy="926341"/>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3" name="Rectangle 2">
            <a:extLst>
              <a:ext uri="{FF2B5EF4-FFF2-40B4-BE49-F238E27FC236}">
                <a16:creationId xmlns:a16="http://schemas.microsoft.com/office/drawing/2014/main" id="{9AD6E9A5-3E18-3844-8CD7-3AE9DFA97F84}"/>
              </a:ext>
            </a:extLst>
          </p:cNvPr>
          <p:cNvSpPr>
            <a:spLocks/>
          </p:cNvSpPr>
          <p:nvPr/>
        </p:nvSpPr>
        <p:spPr bwMode="auto">
          <a:xfrm>
            <a:off x="1027132" y="2919659"/>
            <a:ext cx="6029911" cy="82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&amp;</a:t>
            </a:r>
            <a:r>
              <a:rPr lang="en-US" sz="1600" dirty="0" err="1">
                <a:latin typeface="Courier" pitchFamily="2" charset="0"/>
              </a:rPr>
              <a:t>vertical_grid</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config_blend_bdy_terrain</a:t>
            </a:r>
            <a:r>
              <a:rPr lang="en-US" sz="1600" dirty="0">
                <a:latin typeface="Courier" pitchFamily="2" charset="0"/>
              </a:rPr>
              <a:t> = true</a:t>
            </a:r>
          </a:p>
          <a:p>
            <a:r>
              <a:rPr lang="en-US" sz="1600" dirty="0">
                <a:latin typeface="Courier" pitchFamily="2" charset="0"/>
              </a:rPr>
              <a:t>/</a:t>
            </a:r>
          </a:p>
        </p:txBody>
      </p:sp>
      <p:sp>
        <p:nvSpPr>
          <p:cNvPr id="15" name="Rectangle 14">
            <a:extLst>
              <a:ext uri="{FF2B5EF4-FFF2-40B4-BE49-F238E27FC236}">
                <a16:creationId xmlns:a16="http://schemas.microsoft.com/office/drawing/2014/main" id="{ABC3AF18-8C70-F941-AB83-473E53A7FB8F}"/>
              </a:ext>
            </a:extLst>
          </p:cNvPr>
          <p:cNvSpPr>
            <a:spLocks noChangeArrowheads="1"/>
          </p:cNvSpPr>
          <p:nvPr/>
        </p:nvSpPr>
        <p:spPr bwMode="auto">
          <a:xfrm>
            <a:off x="916743" y="4620197"/>
            <a:ext cx="6912952" cy="926341"/>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6" name="Rectangle 2">
            <a:extLst>
              <a:ext uri="{FF2B5EF4-FFF2-40B4-BE49-F238E27FC236}">
                <a16:creationId xmlns:a16="http://schemas.microsoft.com/office/drawing/2014/main" id="{921092A7-57F5-3342-B1A2-0E7AA4C1094C}"/>
              </a:ext>
            </a:extLst>
          </p:cNvPr>
          <p:cNvSpPr>
            <a:spLocks/>
          </p:cNvSpPr>
          <p:nvPr/>
        </p:nvSpPr>
        <p:spPr bwMode="auto">
          <a:xfrm>
            <a:off x="1026060" y="4722453"/>
            <a:ext cx="6029911" cy="82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&amp;</a:t>
            </a:r>
            <a:r>
              <a:rPr lang="en-US" sz="1600" dirty="0" err="1">
                <a:latin typeface="Courier" pitchFamily="2" charset="0"/>
              </a:rPr>
              <a:t>lbcs</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config_apply_lbcs</a:t>
            </a:r>
            <a:r>
              <a:rPr lang="en-US" sz="1600" dirty="0">
                <a:latin typeface="Courier" pitchFamily="2" charset="0"/>
              </a:rPr>
              <a:t> = true</a:t>
            </a:r>
          </a:p>
          <a:p>
            <a:r>
              <a:rPr lang="en-US" sz="1600" dirty="0">
                <a:latin typeface="Courier" pitchFamily="2" charset="0"/>
              </a:rPr>
              <a:t>/</a:t>
            </a:r>
          </a:p>
        </p:txBody>
      </p:sp>
    </p:spTree>
    <p:extLst>
      <p:ext uri="{BB962C8B-B14F-4D97-AF65-F5344CB8AC3E}">
        <p14:creationId xmlns:p14="http://schemas.microsoft.com/office/powerpoint/2010/main" val="283377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As mentioned elsewhere, generating new CVT meshes can be quite time consuming</a:t>
            </a:r>
          </a:p>
        </p:txBody>
      </p:sp>
      <p:sp>
        <p:nvSpPr>
          <p:cNvPr id="5" name="TextBox 4">
            <a:extLst>
              <a:ext uri="{FF2B5EF4-FFF2-40B4-BE49-F238E27FC236}">
                <a16:creationId xmlns:a16="http://schemas.microsoft.com/office/drawing/2014/main" id="{4938D034-7490-4A48-92CB-127A2A269786}"/>
              </a:ext>
            </a:extLst>
          </p:cNvPr>
          <p:cNvSpPr txBox="1"/>
          <p:nvPr/>
        </p:nvSpPr>
        <p:spPr>
          <a:xfrm>
            <a:off x="303774" y="1834352"/>
            <a:ext cx="8061750" cy="70788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At present, limited-area meshes are created by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subsetting</a:t>
            </a:r>
            <a:r>
              <a:rPr lang="en-US" sz="2000" dirty="0">
                <a:latin typeface="Helvetica Neue" panose="02000503000000020004" pitchFamily="2" charset="0"/>
                <a:ea typeface="Helvetica Neue" panose="02000503000000020004" pitchFamily="2" charset="0"/>
                <a:cs typeface="Helvetica Neue" panose="02000503000000020004" pitchFamily="2" charset="0"/>
              </a:rPr>
              <a:t> existing meshes with the MPAS-Limited-Area tool</a:t>
            </a:r>
          </a:p>
        </p:txBody>
      </p:sp>
      <p:pic>
        <p:nvPicPr>
          <p:cNvPr id="18" name="Picture 17">
            <a:extLst>
              <a:ext uri="{FF2B5EF4-FFF2-40B4-BE49-F238E27FC236}">
                <a16:creationId xmlns:a16="http://schemas.microsoft.com/office/drawing/2014/main" id="{6765A4DF-C525-1D46-81BD-314FC9EBF421}"/>
              </a:ext>
            </a:extLst>
          </p:cNvPr>
          <p:cNvPicPr>
            <a:picLocks noChangeAspect="1"/>
          </p:cNvPicPr>
          <p:nvPr/>
        </p:nvPicPr>
        <p:blipFill>
          <a:blip r:embed="rId3"/>
          <a:stretch>
            <a:fillRect/>
          </a:stretch>
        </p:blipFill>
        <p:spPr>
          <a:xfrm>
            <a:off x="382678" y="2674305"/>
            <a:ext cx="2859405" cy="2857500"/>
          </a:xfrm>
          <a:prstGeom prst="rect">
            <a:avLst/>
          </a:prstGeom>
        </p:spPr>
      </p:pic>
      <p:pic>
        <p:nvPicPr>
          <p:cNvPr id="20" name="Picture 19">
            <a:extLst>
              <a:ext uri="{FF2B5EF4-FFF2-40B4-BE49-F238E27FC236}">
                <a16:creationId xmlns:a16="http://schemas.microsoft.com/office/drawing/2014/main" id="{5CCFF553-6041-3247-8211-0C1F5213CA09}"/>
              </a:ext>
            </a:extLst>
          </p:cNvPr>
          <p:cNvPicPr>
            <a:picLocks noChangeAspect="1"/>
          </p:cNvPicPr>
          <p:nvPr/>
        </p:nvPicPr>
        <p:blipFill>
          <a:blip r:embed="rId4"/>
          <a:stretch>
            <a:fillRect/>
          </a:stretch>
        </p:blipFill>
        <p:spPr>
          <a:xfrm>
            <a:off x="5827395" y="2674305"/>
            <a:ext cx="2859405" cy="2857500"/>
          </a:xfrm>
          <a:prstGeom prst="rect">
            <a:avLst/>
          </a:prstGeom>
        </p:spPr>
      </p:pic>
      <p:cxnSp>
        <p:nvCxnSpPr>
          <p:cNvPr id="4" name="Straight Arrow Connector 3">
            <a:extLst>
              <a:ext uri="{FF2B5EF4-FFF2-40B4-BE49-F238E27FC236}">
                <a16:creationId xmlns:a16="http://schemas.microsoft.com/office/drawing/2014/main" id="{F05E5B77-6510-7143-90BC-6B3175013C99}"/>
              </a:ext>
            </a:extLst>
          </p:cNvPr>
          <p:cNvCxnSpPr/>
          <p:nvPr/>
        </p:nvCxnSpPr>
        <p:spPr>
          <a:xfrm>
            <a:off x="3582861" y="3874192"/>
            <a:ext cx="1920240" cy="0"/>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4F443E6-162C-B24D-95D8-B1B9688B44DF}"/>
              </a:ext>
            </a:extLst>
          </p:cNvPr>
          <p:cNvSpPr txBox="1"/>
          <p:nvPr/>
        </p:nvSpPr>
        <p:spPr>
          <a:xfrm>
            <a:off x="3242084" y="4098868"/>
            <a:ext cx="2585312" cy="1077218"/>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Each cell in the limited-area mesh is exactly coincident with a cell in the ”parent” mesh</a:t>
            </a:r>
          </a:p>
        </p:txBody>
      </p:sp>
      <p:sp>
        <p:nvSpPr>
          <p:cNvPr id="14" name="TextBox 13">
            <a:extLst>
              <a:ext uri="{FF2B5EF4-FFF2-40B4-BE49-F238E27FC236}">
                <a16:creationId xmlns:a16="http://schemas.microsoft.com/office/drawing/2014/main" id="{B383D755-49B4-C64F-ABC5-E6825433A4EF}"/>
              </a:ext>
            </a:extLst>
          </p:cNvPr>
          <p:cNvSpPr txBox="1"/>
          <p:nvPr/>
        </p:nvSpPr>
        <p:spPr>
          <a:xfrm>
            <a:off x="303774" y="5579296"/>
            <a:ext cx="8061750" cy="70788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key point is that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subsetting</a:t>
            </a:r>
            <a:r>
              <a:rPr lang="en-US" sz="2000" dirty="0">
                <a:latin typeface="Helvetica Neue" panose="02000503000000020004" pitchFamily="2" charset="0"/>
                <a:ea typeface="Helvetica Neue" panose="02000503000000020004" pitchFamily="2" charset="0"/>
                <a:cs typeface="Helvetica Neue" panose="02000503000000020004" pitchFamily="2" charset="0"/>
              </a:rPr>
              <a:t> mesh is computational trivial, while generating a new mesh is not!</a:t>
            </a:r>
          </a:p>
        </p:txBody>
      </p:sp>
    </p:spTree>
    <p:extLst>
      <p:ext uri="{BB962C8B-B14F-4D97-AF65-F5344CB8AC3E}">
        <p14:creationId xmlns:p14="http://schemas.microsoft.com/office/powerpoint/2010/main" val="16311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1046440"/>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MPAS-Limited-Area is a simple (~1300 lines) Python tool</a:t>
            </a: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Python NumPy, and NetCDF4 modules are required</a:t>
            </a: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A “parent” mesh and a region definition file are the only inputs</a:t>
            </a:r>
          </a:p>
        </p:txBody>
      </p:sp>
      <p:pic>
        <p:nvPicPr>
          <p:cNvPr id="4" name="Picture 3">
            <a:extLst>
              <a:ext uri="{FF2B5EF4-FFF2-40B4-BE49-F238E27FC236}">
                <a16:creationId xmlns:a16="http://schemas.microsoft.com/office/drawing/2014/main" id="{965BD771-65FE-9C43-8E8C-0C831F38751B}"/>
              </a:ext>
            </a:extLst>
          </p:cNvPr>
          <p:cNvPicPr>
            <a:picLocks noChangeAspect="1"/>
          </p:cNvPicPr>
          <p:nvPr/>
        </p:nvPicPr>
        <p:blipFill>
          <a:blip r:embed="rId3"/>
          <a:stretch>
            <a:fillRect/>
          </a:stretch>
        </p:blipFill>
        <p:spPr>
          <a:xfrm>
            <a:off x="289261" y="2293704"/>
            <a:ext cx="1907540" cy="1907540"/>
          </a:xfrm>
          <a:prstGeom prst="rect">
            <a:avLst/>
          </a:prstGeom>
        </p:spPr>
      </p:pic>
      <p:pic>
        <p:nvPicPr>
          <p:cNvPr id="7" name="Picture 6">
            <a:extLst>
              <a:ext uri="{FF2B5EF4-FFF2-40B4-BE49-F238E27FC236}">
                <a16:creationId xmlns:a16="http://schemas.microsoft.com/office/drawing/2014/main" id="{A841396A-43CD-4E41-AFF9-F4A90FF7F876}"/>
              </a:ext>
            </a:extLst>
          </p:cNvPr>
          <p:cNvPicPr>
            <a:picLocks noChangeAspect="1"/>
          </p:cNvPicPr>
          <p:nvPr/>
        </p:nvPicPr>
        <p:blipFill>
          <a:blip r:embed="rId4"/>
          <a:stretch>
            <a:fillRect/>
          </a:stretch>
        </p:blipFill>
        <p:spPr>
          <a:xfrm>
            <a:off x="2508375" y="2293704"/>
            <a:ext cx="1907540" cy="1907540"/>
          </a:xfrm>
          <a:prstGeom prst="rect">
            <a:avLst/>
          </a:prstGeom>
        </p:spPr>
      </p:pic>
      <p:pic>
        <p:nvPicPr>
          <p:cNvPr id="21" name="Picture 20">
            <a:extLst>
              <a:ext uri="{FF2B5EF4-FFF2-40B4-BE49-F238E27FC236}">
                <a16:creationId xmlns:a16="http://schemas.microsoft.com/office/drawing/2014/main" id="{4B77830E-0F90-024D-9E6E-F36D00FA0917}"/>
              </a:ext>
            </a:extLst>
          </p:cNvPr>
          <p:cNvPicPr>
            <a:picLocks noChangeAspect="1"/>
          </p:cNvPicPr>
          <p:nvPr/>
        </p:nvPicPr>
        <p:blipFill>
          <a:blip r:embed="rId5"/>
          <a:stretch>
            <a:fillRect/>
          </a:stretch>
        </p:blipFill>
        <p:spPr>
          <a:xfrm>
            <a:off x="4727489" y="2293704"/>
            <a:ext cx="1905000" cy="1905000"/>
          </a:xfrm>
          <a:prstGeom prst="rect">
            <a:avLst/>
          </a:prstGeom>
        </p:spPr>
      </p:pic>
      <p:pic>
        <p:nvPicPr>
          <p:cNvPr id="23" name="Picture 22">
            <a:extLst>
              <a:ext uri="{FF2B5EF4-FFF2-40B4-BE49-F238E27FC236}">
                <a16:creationId xmlns:a16="http://schemas.microsoft.com/office/drawing/2014/main" id="{AFD27FC0-6754-8441-BF4E-A038FB19C7BA}"/>
              </a:ext>
            </a:extLst>
          </p:cNvPr>
          <p:cNvPicPr>
            <a:picLocks noChangeAspect="1"/>
          </p:cNvPicPr>
          <p:nvPr/>
        </p:nvPicPr>
        <p:blipFill>
          <a:blip r:embed="rId6"/>
          <a:stretch>
            <a:fillRect/>
          </a:stretch>
        </p:blipFill>
        <p:spPr>
          <a:xfrm>
            <a:off x="6944063" y="2293704"/>
            <a:ext cx="1906270" cy="1907540"/>
          </a:xfrm>
          <a:prstGeom prst="rect">
            <a:avLst/>
          </a:prstGeom>
        </p:spPr>
      </p:pic>
      <p:grpSp>
        <p:nvGrpSpPr>
          <p:cNvPr id="9" name="Group 8">
            <a:extLst>
              <a:ext uri="{FF2B5EF4-FFF2-40B4-BE49-F238E27FC236}">
                <a16:creationId xmlns:a16="http://schemas.microsoft.com/office/drawing/2014/main" id="{07C6A6A1-873B-BD4C-9D77-1A38200FD42D}"/>
              </a:ext>
            </a:extLst>
          </p:cNvPr>
          <p:cNvGrpSpPr/>
          <p:nvPr/>
        </p:nvGrpSpPr>
        <p:grpSpPr>
          <a:xfrm>
            <a:off x="1433393" y="5656357"/>
            <a:ext cx="6916128" cy="596154"/>
            <a:chOff x="1297466" y="5779927"/>
            <a:chExt cx="6277232" cy="596154"/>
          </a:xfrm>
        </p:grpSpPr>
        <p:sp>
          <p:nvSpPr>
            <p:cNvPr id="10" name="Rectangle 9">
              <a:extLst>
                <a:ext uri="{FF2B5EF4-FFF2-40B4-BE49-F238E27FC236}">
                  <a16:creationId xmlns:a16="http://schemas.microsoft.com/office/drawing/2014/main" id="{89C6B22D-D8C9-AF44-A1FB-3783040764D1}"/>
                </a:ext>
              </a:extLst>
            </p:cNvPr>
            <p:cNvSpPr>
              <a:spLocks noChangeArrowheads="1"/>
            </p:cNvSpPr>
            <p:nvPr/>
          </p:nvSpPr>
          <p:spPr bwMode="auto">
            <a:xfrm>
              <a:off x="1297466" y="5779927"/>
              <a:ext cx="6277232" cy="596154"/>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1" name="Rectangle 2">
              <a:extLst>
                <a:ext uri="{FF2B5EF4-FFF2-40B4-BE49-F238E27FC236}">
                  <a16:creationId xmlns:a16="http://schemas.microsoft.com/office/drawing/2014/main" id="{0813CA1C-2F56-9B41-9C31-5F6C8108DD3D}"/>
                </a:ext>
              </a:extLst>
            </p:cNvPr>
            <p:cNvSpPr>
              <a:spLocks/>
            </p:cNvSpPr>
            <p:nvPr/>
          </p:nvSpPr>
          <p:spPr bwMode="auto">
            <a:xfrm>
              <a:off x="1297466" y="5906525"/>
              <a:ext cx="6277232" cy="35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https://</a:t>
              </a:r>
              <a:r>
                <a:rPr lang="en-US" altLang="en-US" sz="2200" dirty="0" err="1">
                  <a:solidFill>
                    <a:srgbClr val="1F497D"/>
                  </a:solidFill>
                  <a:latin typeface="Helvetica Neue" panose="02000503000000020004" pitchFamily="2" charset="0"/>
                  <a:sym typeface="Helvetica" pitchFamily="2" charset="0"/>
                </a:rPr>
                <a:t>github.com</a:t>
              </a:r>
              <a:r>
                <a:rPr lang="en-US" altLang="en-US" sz="2200" dirty="0">
                  <a:solidFill>
                    <a:srgbClr val="1F497D"/>
                  </a:solidFill>
                  <a:latin typeface="Helvetica Neue" panose="02000503000000020004" pitchFamily="2" charset="0"/>
                  <a:sym typeface="Helvetica" pitchFamily="2" charset="0"/>
                </a:rPr>
                <a:t>/MPAS-Dev/MPAS-Limited-Area</a:t>
              </a:r>
            </a:p>
          </p:txBody>
        </p:sp>
      </p:grpSp>
      <p:sp>
        <p:nvSpPr>
          <p:cNvPr id="12" name="TextBox 11">
            <a:extLst>
              <a:ext uri="{FF2B5EF4-FFF2-40B4-BE49-F238E27FC236}">
                <a16:creationId xmlns:a16="http://schemas.microsoft.com/office/drawing/2014/main" id="{C0AC1816-B51E-E146-B62B-C7403A215CB2}"/>
              </a:ext>
            </a:extLst>
          </p:cNvPr>
          <p:cNvSpPr txBox="1"/>
          <p:nvPr/>
        </p:nvSpPr>
        <p:spPr>
          <a:xfrm>
            <a:off x="303774" y="4324540"/>
            <a:ext cx="8383026" cy="1046440"/>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Various region types are supported for defining regions: circles, ellipses, channels, and general polygons</a:t>
            </a:r>
          </a:p>
          <a:p>
            <a:pPr marL="342900" indent="-342900">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With some Python knowledge, adding new region types should be easy</a:t>
            </a:r>
          </a:p>
        </p:txBody>
      </p:sp>
    </p:spTree>
    <p:extLst>
      <p:ext uri="{BB962C8B-B14F-4D97-AF65-F5344CB8AC3E}">
        <p14:creationId xmlns:p14="http://schemas.microsoft.com/office/powerpoint/2010/main" val="25854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 circular region</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For circular regions, the region definition looks like the following</a:t>
            </a:r>
          </a:p>
        </p:txBody>
      </p:sp>
      <p:sp>
        <p:nvSpPr>
          <p:cNvPr id="11" name="Rectangle 10">
            <a:extLst>
              <a:ext uri="{FF2B5EF4-FFF2-40B4-BE49-F238E27FC236}">
                <a16:creationId xmlns:a16="http://schemas.microsoft.com/office/drawing/2014/main" id="{981A3219-3139-2642-B9EC-6B29A46BE45A}"/>
              </a:ext>
            </a:extLst>
          </p:cNvPr>
          <p:cNvSpPr>
            <a:spLocks noChangeArrowheads="1"/>
          </p:cNvSpPr>
          <p:nvPr/>
        </p:nvSpPr>
        <p:spPr bwMode="auto">
          <a:xfrm>
            <a:off x="365760" y="1828799"/>
            <a:ext cx="3977639" cy="320040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8" name="Rectangle 2">
            <a:extLst>
              <a:ext uri="{FF2B5EF4-FFF2-40B4-BE49-F238E27FC236}">
                <a16:creationId xmlns:a16="http://schemas.microsoft.com/office/drawing/2014/main" id="{3562302B-FFAC-4242-AD13-33B4E5C45542}"/>
              </a:ext>
            </a:extLst>
          </p:cNvPr>
          <p:cNvSpPr>
            <a:spLocks/>
          </p:cNvSpPr>
          <p:nvPr/>
        </p:nvSpPr>
        <p:spPr bwMode="auto">
          <a:xfrm>
            <a:off x="502920" y="1965960"/>
            <a:ext cx="4123625" cy="30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2000" dirty="0">
                <a:latin typeface="Courier" pitchFamily="2" charset="0"/>
              </a:rPr>
              <a:t>Name: Antarctic</a:t>
            </a:r>
          </a:p>
          <a:p>
            <a:r>
              <a:rPr lang="en-US" sz="2000" dirty="0">
                <a:latin typeface="Courier" pitchFamily="2" charset="0"/>
              </a:rPr>
              <a:t>Type: circle</a:t>
            </a:r>
          </a:p>
          <a:p>
            <a:r>
              <a:rPr lang="en-US" sz="2000" dirty="0">
                <a:latin typeface="Courier" pitchFamily="2" charset="0"/>
              </a:rPr>
              <a:t>Point: -90.0, 0.0</a:t>
            </a:r>
          </a:p>
          <a:p>
            <a:r>
              <a:rPr lang="en-US" sz="2000" dirty="0">
                <a:latin typeface="Courier" pitchFamily="2" charset="0"/>
              </a:rPr>
              <a:t>radius: 3300</a:t>
            </a:r>
          </a:p>
        </p:txBody>
      </p:sp>
      <p:pic>
        <p:nvPicPr>
          <p:cNvPr id="6" name="Picture 5">
            <a:extLst>
              <a:ext uri="{FF2B5EF4-FFF2-40B4-BE49-F238E27FC236}">
                <a16:creationId xmlns:a16="http://schemas.microsoft.com/office/drawing/2014/main" id="{08C841AA-8B3C-F84E-8442-7136B97D5E91}"/>
              </a:ext>
            </a:extLst>
          </p:cNvPr>
          <p:cNvPicPr>
            <a:picLocks noChangeAspect="1"/>
          </p:cNvPicPr>
          <p:nvPr/>
        </p:nvPicPr>
        <p:blipFill>
          <a:blip r:embed="rId3"/>
          <a:stretch>
            <a:fillRect/>
          </a:stretch>
        </p:blipFill>
        <p:spPr>
          <a:xfrm>
            <a:off x="4480560" y="1737360"/>
            <a:ext cx="4572000" cy="4572000"/>
          </a:xfrm>
          <a:prstGeom prst="rect">
            <a:avLst/>
          </a:prstGeom>
        </p:spPr>
      </p:pic>
      <p:sp>
        <p:nvSpPr>
          <p:cNvPr id="9" name="TextBox 8">
            <a:extLst>
              <a:ext uri="{FF2B5EF4-FFF2-40B4-BE49-F238E27FC236}">
                <a16:creationId xmlns:a16="http://schemas.microsoft.com/office/drawing/2014/main" id="{3AFF6E7F-76CA-1C47-8942-78F9F5CDC837}"/>
              </a:ext>
            </a:extLst>
          </p:cNvPr>
          <p:cNvSpPr txBox="1"/>
          <p:nvPr/>
        </p:nvSpPr>
        <p:spPr>
          <a:xfrm>
            <a:off x="365759" y="5172890"/>
            <a:ext cx="3977639" cy="830997"/>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”Point” gives the latitude and longitude at the center of the circle, and “radius” gives the radius in km</a:t>
            </a:r>
          </a:p>
        </p:txBody>
      </p:sp>
    </p:spTree>
    <p:extLst>
      <p:ext uri="{BB962C8B-B14F-4D97-AF65-F5344CB8AC3E}">
        <p14:creationId xmlns:p14="http://schemas.microsoft.com/office/powerpoint/2010/main" val="1199768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 elliptical region</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For elliptical regions, the region definition looks like the following</a:t>
            </a:r>
          </a:p>
        </p:txBody>
      </p:sp>
      <p:sp>
        <p:nvSpPr>
          <p:cNvPr id="11" name="Rectangle 10">
            <a:extLst>
              <a:ext uri="{FF2B5EF4-FFF2-40B4-BE49-F238E27FC236}">
                <a16:creationId xmlns:a16="http://schemas.microsoft.com/office/drawing/2014/main" id="{981A3219-3139-2642-B9EC-6B29A46BE45A}"/>
              </a:ext>
            </a:extLst>
          </p:cNvPr>
          <p:cNvSpPr>
            <a:spLocks noChangeArrowheads="1"/>
          </p:cNvSpPr>
          <p:nvPr/>
        </p:nvSpPr>
        <p:spPr bwMode="auto">
          <a:xfrm>
            <a:off x="365760" y="1828800"/>
            <a:ext cx="3977639" cy="320040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8" name="Rectangle 2">
            <a:extLst>
              <a:ext uri="{FF2B5EF4-FFF2-40B4-BE49-F238E27FC236}">
                <a16:creationId xmlns:a16="http://schemas.microsoft.com/office/drawing/2014/main" id="{3562302B-FFAC-4242-AD13-33B4E5C45542}"/>
              </a:ext>
            </a:extLst>
          </p:cNvPr>
          <p:cNvSpPr>
            <a:spLocks/>
          </p:cNvSpPr>
          <p:nvPr/>
        </p:nvSpPr>
        <p:spPr bwMode="auto">
          <a:xfrm>
            <a:off x="503960" y="1965961"/>
            <a:ext cx="3829094" cy="201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2000" dirty="0">
                <a:latin typeface="Courier" pitchFamily="2" charset="0"/>
              </a:rPr>
              <a:t>Name: Japan</a:t>
            </a:r>
          </a:p>
          <a:p>
            <a:r>
              <a:rPr lang="en-US" sz="2000" dirty="0">
                <a:latin typeface="Courier" pitchFamily="2" charset="0"/>
              </a:rPr>
              <a:t>Type: ellipse</a:t>
            </a:r>
          </a:p>
          <a:p>
            <a:r>
              <a:rPr lang="en-US" sz="2000" dirty="0">
                <a:latin typeface="Courier" pitchFamily="2" charset="0"/>
              </a:rPr>
              <a:t>Point: 38.0, 138.0</a:t>
            </a:r>
          </a:p>
          <a:p>
            <a:r>
              <a:rPr lang="en-US" sz="2000" dirty="0">
                <a:latin typeface="Courier" pitchFamily="2" charset="0"/>
              </a:rPr>
              <a:t>Semi-major-axis: 2000000</a:t>
            </a:r>
          </a:p>
          <a:p>
            <a:r>
              <a:rPr lang="en-US" sz="2000" dirty="0">
                <a:latin typeface="Courier" pitchFamily="2" charset="0"/>
              </a:rPr>
              <a:t>Semi-minor-axis: 1000000</a:t>
            </a:r>
          </a:p>
          <a:p>
            <a:r>
              <a:rPr lang="en-US" sz="2000" dirty="0">
                <a:latin typeface="Courier" pitchFamily="2" charset="0"/>
              </a:rPr>
              <a:t>Orientation-angle: 45</a:t>
            </a:r>
          </a:p>
        </p:txBody>
      </p:sp>
      <p:pic>
        <p:nvPicPr>
          <p:cNvPr id="6" name="Picture 5">
            <a:extLst>
              <a:ext uri="{FF2B5EF4-FFF2-40B4-BE49-F238E27FC236}">
                <a16:creationId xmlns:a16="http://schemas.microsoft.com/office/drawing/2014/main" id="{48BD5528-640B-BC45-94D5-75A55810477D}"/>
              </a:ext>
            </a:extLst>
          </p:cNvPr>
          <p:cNvPicPr>
            <a:picLocks noChangeAspect="1"/>
          </p:cNvPicPr>
          <p:nvPr/>
        </p:nvPicPr>
        <p:blipFill>
          <a:blip r:embed="rId3"/>
          <a:stretch>
            <a:fillRect/>
          </a:stretch>
        </p:blipFill>
        <p:spPr>
          <a:xfrm>
            <a:off x="4480560" y="1737360"/>
            <a:ext cx="4572000" cy="4572000"/>
          </a:xfrm>
          <a:prstGeom prst="rect">
            <a:avLst/>
          </a:prstGeom>
        </p:spPr>
      </p:pic>
      <p:sp>
        <p:nvSpPr>
          <p:cNvPr id="9" name="TextBox 8">
            <a:extLst>
              <a:ext uri="{FF2B5EF4-FFF2-40B4-BE49-F238E27FC236}">
                <a16:creationId xmlns:a16="http://schemas.microsoft.com/office/drawing/2014/main" id="{93E73BED-FAF5-7C47-B554-FBFDEE604B2C}"/>
              </a:ext>
            </a:extLst>
          </p:cNvPr>
          <p:cNvSpPr txBox="1"/>
          <p:nvPr/>
        </p:nvSpPr>
        <p:spPr>
          <a:xfrm>
            <a:off x="365759" y="5067960"/>
            <a:ext cx="3977639" cy="1323439"/>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”Point” gives the latitude and longitude at the center of the ellipse, ”Semi-major-axis” and “Semi-minor-axis” are in meters, and “Orientation-angle” gives the rotation of the axes of the ellipse</a:t>
            </a:r>
          </a:p>
        </p:txBody>
      </p:sp>
    </p:spTree>
    <p:extLst>
      <p:ext uri="{BB962C8B-B14F-4D97-AF65-F5344CB8AC3E}">
        <p14:creationId xmlns:p14="http://schemas.microsoft.com/office/powerpoint/2010/main" val="1666023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 channel region</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For channel regions, the region definition looks like the following</a:t>
            </a:r>
          </a:p>
        </p:txBody>
      </p:sp>
      <p:sp>
        <p:nvSpPr>
          <p:cNvPr id="11" name="Rectangle 10">
            <a:extLst>
              <a:ext uri="{FF2B5EF4-FFF2-40B4-BE49-F238E27FC236}">
                <a16:creationId xmlns:a16="http://schemas.microsoft.com/office/drawing/2014/main" id="{981A3219-3139-2642-B9EC-6B29A46BE45A}"/>
              </a:ext>
            </a:extLst>
          </p:cNvPr>
          <p:cNvSpPr>
            <a:spLocks noChangeArrowheads="1"/>
          </p:cNvSpPr>
          <p:nvPr/>
        </p:nvSpPr>
        <p:spPr bwMode="auto">
          <a:xfrm>
            <a:off x="365760" y="1828800"/>
            <a:ext cx="3977639" cy="320040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8" name="Rectangle 2">
            <a:extLst>
              <a:ext uri="{FF2B5EF4-FFF2-40B4-BE49-F238E27FC236}">
                <a16:creationId xmlns:a16="http://schemas.microsoft.com/office/drawing/2014/main" id="{3562302B-FFAC-4242-AD13-33B4E5C45542}"/>
              </a:ext>
            </a:extLst>
          </p:cNvPr>
          <p:cNvSpPr>
            <a:spLocks/>
          </p:cNvSpPr>
          <p:nvPr/>
        </p:nvSpPr>
        <p:spPr bwMode="auto">
          <a:xfrm>
            <a:off x="503959" y="1965960"/>
            <a:ext cx="4142179" cy="313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2000" dirty="0">
                <a:latin typeface="Courier" pitchFamily="2" charset="0"/>
              </a:rPr>
              <a:t>Name: Tropics</a:t>
            </a:r>
          </a:p>
          <a:p>
            <a:r>
              <a:rPr lang="en-US" sz="2000" dirty="0">
                <a:latin typeface="Courier" pitchFamily="2" charset="0"/>
              </a:rPr>
              <a:t>Type: channel</a:t>
            </a:r>
          </a:p>
          <a:p>
            <a:r>
              <a:rPr lang="en-US" sz="2000" dirty="0" err="1">
                <a:latin typeface="Courier" pitchFamily="2" charset="0"/>
              </a:rPr>
              <a:t>ulat</a:t>
            </a:r>
            <a:r>
              <a:rPr lang="en-US" sz="2000" dirty="0">
                <a:latin typeface="Courier" pitchFamily="2" charset="0"/>
              </a:rPr>
              <a:t>: 23.4</a:t>
            </a:r>
          </a:p>
          <a:p>
            <a:r>
              <a:rPr lang="en-US" sz="2000" dirty="0" err="1">
                <a:latin typeface="Courier" pitchFamily="2" charset="0"/>
              </a:rPr>
              <a:t>llat</a:t>
            </a:r>
            <a:r>
              <a:rPr lang="en-US" sz="2000" dirty="0">
                <a:latin typeface="Courier" pitchFamily="2" charset="0"/>
              </a:rPr>
              <a:t>: -10.0</a:t>
            </a:r>
          </a:p>
        </p:txBody>
      </p:sp>
      <p:pic>
        <p:nvPicPr>
          <p:cNvPr id="6" name="Picture 5">
            <a:extLst>
              <a:ext uri="{FF2B5EF4-FFF2-40B4-BE49-F238E27FC236}">
                <a16:creationId xmlns:a16="http://schemas.microsoft.com/office/drawing/2014/main" id="{A8D81D01-5F6E-1246-9A76-C07CE094F8E5}"/>
              </a:ext>
            </a:extLst>
          </p:cNvPr>
          <p:cNvPicPr>
            <a:picLocks noChangeAspect="1"/>
          </p:cNvPicPr>
          <p:nvPr/>
        </p:nvPicPr>
        <p:blipFill>
          <a:blip r:embed="rId3"/>
          <a:stretch>
            <a:fillRect/>
          </a:stretch>
        </p:blipFill>
        <p:spPr>
          <a:xfrm>
            <a:off x="4480560" y="1737360"/>
            <a:ext cx="4572000" cy="4572000"/>
          </a:xfrm>
          <a:prstGeom prst="rect">
            <a:avLst/>
          </a:prstGeom>
        </p:spPr>
      </p:pic>
      <p:sp>
        <p:nvSpPr>
          <p:cNvPr id="9" name="TextBox 8">
            <a:extLst>
              <a:ext uri="{FF2B5EF4-FFF2-40B4-BE49-F238E27FC236}">
                <a16:creationId xmlns:a16="http://schemas.microsoft.com/office/drawing/2014/main" id="{D46B2F17-E628-464F-A9B1-33158910FB39}"/>
              </a:ext>
            </a:extLst>
          </p:cNvPr>
          <p:cNvSpPr txBox="1"/>
          <p:nvPr/>
        </p:nvSpPr>
        <p:spPr>
          <a:xfrm>
            <a:off x="365759" y="5172890"/>
            <a:ext cx="3977639" cy="830997"/>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ulat</a:t>
            </a:r>
            <a:r>
              <a:rPr lang="en-US" sz="1600" i="1" dirty="0">
                <a:latin typeface="Helvetica Neue" panose="02000503000000020004" pitchFamily="2" charset="0"/>
                <a:ea typeface="Helvetica Neue" panose="02000503000000020004" pitchFamily="2" charset="0"/>
                <a:cs typeface="Helvetica Neue" panose="02000503000000020004" pitchFamily="2" charset="0"/>
              </a:rPr>
              <a:t>” gives the upper latitude of the channel, and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llat</a:t>
            </a:r>
            <a:r>
              <a:rPr lang="en-US" sz="1600" i="1" dirty="0">
                <a:latin typeface="Helvetica Neue" panose="02000503000000020004" pitchFamily="2" charset="0"/>
                <a:ea typeface="Helvetica Neue" panose="02000503000000020004" pitchFamily="2" charset="0"/>
                <a:cs typeface="Helvetica Neue" panose="02000503000000020004" pitchFamily="2" charset="0"/>
              </a:rPr>
              <a:t>” gives the lower latitude of the channel</a:t>
            </a:r>
          </a:p>
        </p:txBody>
      </p:sp>
    </p:spTree>
    <p:extLst>
      <p:ext uri="{BB962C8B-B14F-4D97-AF65-F5344CB8AC3E}">
        <p14:creationId xmlns:p14="http://schemas.microsoft.com/office/powerpoint/2010/main" val="3798579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 polygon region</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For polygon regions, the region definition looks like the following</a:t>
            </a:r>
          </a:p>
        </p:txBody>
      </p:sp>
      <p:sp>
        <p:nvSpPr>
          <p:cNvPr id="11" name="Rectangle 10">
            <a:extLst>
              <a:ext uri="{FF2B5EF4-FFF2-40B4-BE49-F238E27FC236}">
                <a16:creationId xmlns:a16="http://schemas.microsoft.com/office/drawing/2014/main" id="{981A3219-3139-2642-B9EC-6B29A46BE45A}"/>
              </a:ext>
            </a:extLst>
          </p:cNvPr>
          <p:cNvSpPr>
            <a:spLocks noChangeArrowheads="1"/>
          </p:cNvSpPr>
          <p:nvPr/>
        </p:nvSpPr>
        <p:spPr bwMode="auto">
          <a:xfrm>
            <a:off x="365760" y="1828799"/>
            <a:ext cx="3977639" cy="320040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8" name="Rectangle 2">
            <a:extLst>
              <a:ext uri="{FF2B5EF4-FFF2-40B4-BE49-F238E27FC236}">
                <a16:creationId xmlns:a16="http://schemas.microsoft.com/office/drawing/2014/main" id="{3562302B-FFAC-4242-AD13-33B4E5C45542}"/>
              </a:ext>
            </a:extLst>
          </p:cNvPr>
          <p:cNvSpPr>
            <a:spLocks/>
          </p:cNvSpPr>
          <p:nvPr/>
        </p:nvSpPr>
        <p:spPr bwMode="auto">
          <a:xfrm>
            <a:off x="503959" y="1965960"/>
            <a:ext cx="4142179" cy="313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2000" dirty="0">
                <a:latin typeface="Courier" pitchFamily="2" charset="0"/>
              </a:rPr>
              <a:t>Name: Australia</a:t>
            </a:r>
          </a:p>
          <a:p>
            <a:r>
              <a:rPr lang="en-US" sz="2000" dirty="0">
                <a:latin typeface="Courier" pitchFamily="2" charset="0"/>
              </a:rPr>
              <a:t>Type: Custom</a:t>
            </a:r>
          </a:p>
          <a:p>
            <a:r>
              <a:rPr lang="en-US" sz="2000" dirty="0">
                <a:latin typeface="Courier" pitchFamily="2" charset="0"/>
              </a:rPr>
              <a:t>Point: -24.0, 134.0</a:t>
            </a:r>
          </a:p>
          <a:p>
            <a:r>
              <a:rPr lang="en-US" sz="2000" dirty="0">
                <a:latin typeface="Courier" pitchFamily="2" charset="0"/>
              </a:rPr>
              <a:t>-11.36, 137.50</a:t>
            </a:r>
          </a:p>
          <a:p>
            <a:r>
              <a:rPr lang="en-US" sz="2000" dirty="0">
                <a:latin typeface="Courier" pitchFamily="2" charset="0"/>
              </a:rPr>
              <a:t>-10.27, 130.85</a:t>
            </a:r>
          </a:p>
          <a:p>
            <a:r>
              <a:rPr lang="en-US" sz="2000" dirty="0">
                <a:latin typeface="Courier" pitchFamily="2" charset="0"/>
              </a:rPr>
              <a:t>-11.24, 129.46</a:t>
            </a:r>
          </a:p>
          <a:p>
            <a:r>
              <a:rPr lang="en-US" sz="2000" dirty="0">
                <a:latin typeface="Courier" pitchFamily="2" charset="0"/>
              </a:rPr>
              <a:t>...</a:t>
            </a:r>
          </a:p>
          <a:p>
            <a:r>
              <a:rPr lang="en-US" sz="2000" dirty="0">
                <a:latin typeface="Courier" pitchFamily="2" charset="0"/>
              </a:rPr>
              <a:t>-15.17, 137.40</a:t>
            </a:r>
          </a:p>
          <a:p>
            <a:r>
              <a:rPr lang="en-US" sz="2000" dirty="0">
                <a:latin typeface="Courier" pitchFamily="2" charset="0"/>
              </a:rPr>
              <a:t>-13.20, 137.78</a:t>
            </a:r>
          </a:p>
        </p:txBody>
      </p:sp>
      <p:pic>
        <p:nvPicPr>
          <p:cNvPr id="4" name="Picture 3">
            <a:extLst>
              <a:ext uri="{FF2B5EF4-FFF2-40B4-BE49-F238E27FC236}">
                <a16:creationId xmlns:a16="http://schemas.microsoft.com/office/drawing/2014/main" id="{9A47B9FE-FBD7-4343-AAA5-33B19B6C4FDB}"/>
              </a:ext>
            </a:extLst>
          </p:cNvPr>
          <p:cNvPicPr>
            <a:picLocks noChangeAspect="1"/>
          </p:cNvPicPr>
          <p:nvPr/>
        </p:nvPicPr>
        <p:blipFill>
          <a:blip r:embed="rId3"/>
          <a:stretch>
            <a:fillRect/>
          </a:stretch>
        </p:blipFill>
        <p:spPr>
          <a:xfrm>
            <a:off x="4480560" y="1734215"/>
            <a:ext cx="4572000" cy="4572000"/>
          </a:xfrm>
          <a:prstGeom prst="rect">
            <a:avLst/>
          </a:prstGeom>
        </p:spPr>
      </p:pic>
      <p:sp>
        <p:nvSpPr>
          <p:cNvPr id="9" name="TextBox 8">
            <a:extLst>
              <a:ext uri="{FF2B5EF4-FFF2-40B4-BE49-F238E27FC236}">
                <a16:creationId xmlns:a16="http://schemas.microsoft.com/office/drawing/2014/main" id="{9C91C829-D0B1-4E49-BF79-7818D6DD5B72}"/>
              </a:ext>
            </a:extLst>
          </p:cNvPr>
          <p:cNvSpPr txBox="1"/>
          <p:nvPr/>
        </p:nvSpPr>
        <p:spPr>
          <a:xfrm>
            <a:off x="365759" y="5172890"/>
            <a:ext cx="3977639" cy="1077218"/>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”Point” gives the latitude and longitude of a point that is interior to the polygon, and it is followed by a list of latitude, longitude boundary points</a:t>
            </a:r>
          </a:p>
        </p:txBody>
      </p:sp>
    </p:spTree>
    <p:extLst>
      <p:ext uri="{BB962C8B-B14F-4D97-AF65-F5344CB8AC3E}">
        <p14:creationId xmlns:p14="http://schemas.microsoft.com/office/powerpoint/2010/main" val="1376694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97612" y="267891"/>
            <a:ext cx="6850966" cy="5058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Creating limited-area meshes: refinement</a:t>
            </a:r>
          </a:p>
        </p:txBody>
      </p:sp>
      <p:sp>
        <p:nvSpPr>
          <p:cNvPr id="8" name="TextBox 7">
            <a:extLst>
              <a:ext uri="{FF2B5EF4-FFF2-40B4-BE49-F238E27FC236}">
                <a16:creationId xmlns:a16="http://schemas.microsoft.com/office/drawing/2014/main" id="{284256F9-C478-CE46-BCBF-D79D59868FCC}"/>
              </a:ext>
            </a:extLst>
          </p:cNvPr>
          <p:cNvSpPr txBox="1"/>
          <p:nvPr/>
        </p:nvSpPr>
        <p:spPr>
          <a:xfrm>
            <a:off x="303774" y="1081519"/>
            <a:ext cx="8383026"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Creating limited-area meshes from variable-resolution “parent” meshes works equally well…</a:t>
            </a:r>
          </a:p>
        </p:txBody>
      </p:sp>
      <p:sp>
        <p:nvSpPr>
          <p:cNvPr id="9" name="TextBox 8">
            <a:extLst>
              <a:ext uri="{FF2B5EF4-FFF2-40B4-BE49-F238E27FC236}">
                <a16:creationId xmlns:a16="http://schemas.microsoft.com/office/drawing/2014/main" id="{78F049CF-676F-D246-A98B-910824DAD0D8}"/>
              </a:ext>
            </a:extLst>
          </p:cNvPr>
          <p:cNvSpPr txBox="1"/>
          <p:nvPr/>
        </p:nvSpPr>
        <p:spPr>
          <a:xfrm>
            <a:off x="303774" y="1851038"/>
            <a:ext cx="4268226" cy="1323439"/>
          </a:xfrm>
          <a:prstGeom prst="rect">
            <a:avLst/>
          </a:prstGeom>
          <a:noFill/>
        </p:spPr>
        <p:txBody>
          <a:bodyPr wrap="square" rtlCol="0">
            <a:spAutoFit/>
          </a:bodyPr>
          <a:lstStyle/>
          <a:p>
            <a:pPr marL="457200" indent="-457200">
              <a:spcAft>
                <a:spcPts val="1200"/>
              </a:spcAft>
              <a:buAutoNum type="arabicParenR"/>
            </a:pPr>
            <a:r>
              <a:rPr lang="en-US" sz="2000" dirty="0">
                <a:latin typeface="Helvetica Neue" panose="02000503000000020004" pitchFamily="2" charset="0"/>
                <a:ea typeface="Helvetica Neue" panose="02000503000000020004" pitchFamily="2" charset="0"/>
                <a:cs typeface="Helvetica Neue" panose="02000503000000020004" pitchFamily="2" charset="0"/>
              </a:rPr>
              <a:t>Rotate the refinement to a region of interest using the </a:t>
            </a:r>
            <a:r>
              <a:rPr lang="en-US" sz="2000" i="1" dirty="0" err="1">
                <a:latin typeface="Helvetica Neue" panose="02000503000000020004" pitchFamily="2" charset="0"/>
                <a:ea typeface="Helvetica Neue" panose="02000503000000020004" pitchFamily="2" charset="0"/>
                <a:cs typeface="Helvetica Neue" panose="02000503000000020004" pitchFamily="2" charset="0"/>
              </a:rPr>
              <a:t>grid_rotate</a:t>
            </a:r>
            <a:r>
              <a:rPr lang="en-US" sz="2000" dirty="0">
                <a:latin typeface="Helvetica Neue" panose="02000503000000020004" pitchFamily="2" charset="0"/>
                <a:ea typeface="Helvetica Neue" panose="02000503000000020004" pitchFamily="2" charset="0"/>
                <a:cs typeface="Helvetica Neue" panose="02000503000000020004" pitchFamily="2" charset="0"/>
              </a:rPr>
              <a:t> tool described earlier</a:t>
            </a:r>
          </a:p>
        </p:txBody>
      </p:sp>
      <p:pic>
        <p:nvPicPr>
          <p:cNvPr id="4" name="Picture 3">
            <a:extLst>
              <a:ext uri="{FF2B5EF4-FFF2-40B4-BE49-F238E27FC236}">
                <a16:creationId xmlns:a16="http://schemas.microsoft.com/office/drawing/2014/main" id="{FAA0055C-D2DA-3C43-94E9-B731E6C80825}"/>
              </a:ext>
            </a:extLst>
          </p:cNvPr>
          <p:cNvPicPr>
            <a:picLocks noChangeAspect="1"/>
          </p:cNvPicPr>
          <p:nvPr/>
        </p:nvPicPr>
        <p:blipFill>
          <a:blip r:embed="rId3"/>
          <a:stretch>
            <a:fillRect/>
          </a:stretch>
        </p:blipFill>
        <p:spPr>
          <a:xfrm>
            <a:off x="658288" y="4855885"/>
            <a:ext cx="2896959" cy="1446550"/>
          </a:xfrm>
          <a:prstGeom prst="rect">
            <a:avLst/>
          </a:prstGeom>
        </p:spPr>
      </p:pic>
      <p:pic>
        <p:nvPicPr>
          <p:cNvPr id="6" name="Picture 5">
            <a:extLst>
              <a:ext uri="{FF2B5EF4-FFF2-40B4-BE49-F238E27FC236}">
                <a16:creationId xmlns:a16="http://schemas.microsoft.com/office/drawing/2014/main" id="{11FC2330-67CA-A64F-A08F-4C1E1B47A781}"/>
              </a:ext>
            </a:extLst>
          </p:cNvPr>
          <p:cNvPicPr>
            <a:picLocks noChangeAspect="1"/>
          </p:cNvPicPr>
          <p:nvPr/>
        </p:nvPicPr>
        <p:blipFill>
          <a:blip r:embed="rId4"/>
          <a:stretch>
            <a:fillRect/>
          </a:stretch>
        </p:blipFill>
        <p:spPr>
          <a:xfrm>
            <a:off x="645057" y="3267608"/>
            <a:ext cx="2910192" cy="1453158"/>
          </a:xfrm>
          <a:prstGeom prst="rect">
            <a:avLst/>
          </a:prstGeom>
        </p:spPr>
      </p:pic>
      <p:sp>
        <p:nvSpPr>
          <p:cNvPr id="14" name="TextBox 13">
            <a:extLst>
              <a:ext uri="{FF2B5EF4-FFF2-40B4-BE49-F238E27FC236}">
                <a16:creationId xmlns:a16="http://schemas.microsoft.com/office/drawing/2014/main" id="{3440C0CB-D799-1449-871D-7DD3A4CF1AD3}"/>
              </a:ext>
            </a:extLst>
          </p:cNvPr>
          <p:cNvSpPr txBox="1"/>
          <p:nvPr/>
        </p:nvSpPr>
        <p:spPr>
          <a:xfrm>
            <a:off x="4572000" y="1815536"/>
            <a:ext cx="4276578" cy="707886"/>
          </a:xfrm>
          <a:prstGeom prst="rect">
            <a:avLst/>
          </a:prstGeom>
          <a:noFill/>
        </p:spPr>
        <p:txBody>
          <a:bodyPr wrap="square" rtlCol="0">
            <a:spAutoFit/>
          </a:bodyPr>
          <a:lstStyle/>
          <a:p>
            <a:pPr marL="295275" indent="-295275">
              <a:spcAft>
                <a:spcPts val="1200"/>
              </a:spcAft>
            </a:pPr>
            <a:r>
              <a:rPr lang="en-US" sz="2000" dirty="0">
                <a:latin typeface="Helvetica Neue" panose="02000503000000020004" pitchFamily="2" charset="0"/>
                <a:ea typeface="Helvetica Neue" panose="02000503000000020004" pitchFamily="2" charset="0"/>
                <a:cs typeface="Helvetica Neue" panose="02000503000000020004" pitchFamily="2" charset="0"/>
              </a:rPr>
              <a:t>2) Extract a limited-area mesh using MPAS-Limited-Area</a:t>
            </a:r>
          </a:p>
        </p:txBody>
      </p:sp>
      <p:pic>
        <p:nvPicPr>
          <p:cNvPr id="10" name="Picture 9">
            <a:extLst>
              <a:ext uri="{FF2B5EF4-FFF2-40B4-BE49-F238E27FC236}">
                <a16:creationId xmlns:a16="http://schemas.microsoft.com/office/drawing/2014/main" id="{8333D61B-1681-9C4B-9A1A-42F96A245416}"/>
              </a:ext>
            </a:extLst>
          </p:cNvPr>
          <p:cNvPicPr>
            <a:picLocks noChangeAspect="1"/>
          </p:cNvPicPr>
          <p:nvPr/>
        </p:nvPicPr>
        <p:blipFill>
          <a:blip r:embed="rId5"/>
          <a:stretch>
            <a:fillRect/>
          </a:stretch>
        </p:blipFill>
        <p:spPr>
          <a:xfrm>
            <a:off x="4683208" y="2476396"/>
            <a:ext cx="3784600" cy="3815080"/>
          </a:xfrm>
          <a:prstGeom prst="rect">
            <a:avLst/>
          </a:prstGeom>
        </p:spPr>
      </p:pic>
    </p:spTree>
    <p:extLst>
      <p:ext uri="{BB962C8B-B14F-4D97-AF65-F5344CB8AC3E}">
        <p14:creationId xmlns:p14="http://schemas.microsoft.com/office/powerpoint/2010/main" val="12003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11340</TotalTime>
  <Words>2041</Words>
  <Application>Microsoft Macintosh PowerPoint</Application>
  <PresentationFormat>On-screen Show (4:3)</PresentationFormat>
  <Paragraphs>229</Paragraphs>
  <Slides>26</Slides>
  <Notes>25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Courier</vt:lpstr>
      <vt:lpstr>Courier New</vt:lpstr>
      <vt:lpstr>Helvetica Neue</vt:lpstr>
      <vt:lpstr>1_Office Theme</vt:lpstr>
      <vt:lpstr>Custom Design</vt:lpstr>
      <vt:lpstr>Running MPAS Part 3: Preparing limited-area meshes and lateral boundary conditions</vt:lpstr>
      <vt:lpstr>Overview</vt:lpstr>
      <vt:lpstr>Creating limited-area meshes</vt:lpstr>
      <vt:lpstr>Creating limited-area meshes</vt:lpstr>
      <vt:lpstr>Creating limited-area meshes: circular region</vt:lpstr>
      <vt:lpstr>Creating limited-area meshes: elliptical region</vt:lpstr>
      <vt:lpstr>Creating limited-area meshes: channel region</vt:lpstr>
      <vt:lpstr>Creating limited-area meshes: polygon region</vt:lpstr>
      <vt:lpstr>Creating limited-area meshes: refinement</vt:lpstr>
      <vt:lpstr>Creating limited-area meshes: boundary cells</vt:lpstr>
      <vt:lpstr>Creating limited-area meshes: boundary cells</vt:lpstr>
      <vt:lpstr>Creating limited-area meshes: partitioning</vt:lpstr>
      <vt:lpstr>Creating limited-area meshes: static fields</vt:lpstr>
      <vt:lpstr>Regional ICs</vt:lpstr>
      <vt:lpstr>Regional ICs: blending boundary terrain</vt:lpstr>
      <vt:lpstr>Regional ICs: blending boundary terrain</vt:lpstr>
      <vt:lpstr>Generating regional LBCs</vt:lpstr>
      <vt:lpstr>Generating regional LBCs</vt:lpstr>
      <vt:lpstr>Generating regional LBCs</vt:lpstr>
      <vt:lpstr>What’s in an LBC file?</vt:lpstr>
      <vt:lpstr>Applying LBCs during the simulation</vt:lpstr>
      <vt:lpstr>Applying LBCs during the simulation</vt:lpstr>
      <vt:lpstr>Example simulation: Hurricane Harvey</vt:lpstr>
      <vt:lpstr>Post-processing concerns</vt:lpstr>
      <vt:lpstr>Post-processing concerns</vt:lpstr>
      <vt:lpstr>Summary</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Skamarock</dc:creator>
  <cp:lastModifiedBy>Michael Duda</cp:lastModifiedBy>
  <cp:revision>237</cp:revision>
  <dcterms:created xsi:type="dcterms:W3CDTF">2017-06-06T19:56:44Z</dcterms:created>
  <dcterms:modified xsi:type="dcterms:W3CDTF">2024-08-11T20:56:23Z</dcterms:modified>
</cp:coreProperties>
</file>