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 id="2147483696" r:id="rId2"/>
  </p:sldMasterIdLst>
  <p:notesMasterIdLst>
    <p:notesMasterId r:id="rId34"/>
  </p:notesMasterIdLst>
  <p:handoutMasterIdLst>
    <p:handoutMasterId r:id="rId35"/>
  </p:handoutMasterIdLst>
  <p:sldIdLst>
    <p:sldId id="256" r:id="rId3"/>
    <p:sldId id="338" r:id="rId4"/>
    <p:sldId id="394" r:id="rId5"/>
    <p:sldId id="339" r:id="rId6"/>
    <p:sldId id="284" r:id="rId7"/>
    <p:sldId id="385" r:id="rId8"/>
    <p:sldId id="386" r:id="rId9"/>
    <p:sldId id="378" r:id="rId10"/>
    <p:sldId id="287" r:id="rId11"/>
    <p:sldId id="288" r:id="rId12"/>
    <p:sldId id="289" r:id="rId13"/>
    <p:sldId id="390" r:id="rId14"/>
    <p:sldId id="294" r:id="rId15"/>
    <p:sldId id="395" r:id="rId16"/>
    <p:sldId id="295" r:id="rId17"/>
    <p:sldId id="296" r:id="rId18"/>
    <p:sldId id="297" r:id="rId19"/>
    <p:sldId id="298" r:id="rId20"/>
    <p:sldId id="299" r:id="rId21"/>
    <p:sldId id="393" r:id="rId22"/>
    <p:sldId id="392" r:id="rId23"/>
    <p:sldId id="302" r:id="rId24"/>
    <p:sldId id="303" r:id="rId25"/>
    <p:sldId id="304" r:id="rId26"/>
    <p:sldId id="305" r:id="rId27"/>
    <p:sldId id="306" r:id="rId28"/>
    <p:sldId id="381" r:id="rId29"/>
    <p:sldId id="281" r:id="rId30"/>
    <p:sldId id="290" r:id="rId31"/>
    <p:sldId id="388" r:id="rId32"/>
    <p:sldId id="38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6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67"/>
    <p:restoredTop sz="88836" autoAdjust="0"/>
  </p:normalViewPr>
  <p:slideViewPr>
    <p:cSldViewPr snapToGrid="0">
      <p:cViewPr varScale="1">
        <p:scale>
          <a:sx n="108" d="100"/>
          <a:sy n="108" d="100"/>
        </p:scale>
        <p:origin x="2432" y="18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F626E3-DD80-AD4B-892B-327615D2FFCD}" type="datetimeFigureOut">
              <a:rPr lang="en-US" smtClean="0"/>
              <a:t>8/11/24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B8A413-5ED3-D444-9605-52B28B664D66}" type="slidenum">
              <a:rPr lang="en-US" smtClean="0"/>
              <a:t>‹#›</a:t>
            </a:fld>
            <a:endParaRPr lang="en-US"/>
          </a:p>
        </p:txBody>
      </p:sp>
    </p:spTree>
    <p:extLst>
      <p:ext uri="{BB962C8B-B14F-4D97-AF65-F5344CB8AC3E}">
        <p14:creationId xmlns:p14="http://schemas.microsoft.com/office/powerpoint/2010/main" val="5534389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5CF06-92EC-DA45-8CD9-F4D06F8F4D28}" type="datetimeFigureOut">
              <a:rPr lang="en-US" smtClean="0"/>
              <a:t>8/11/24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95F2E-B8E7-3146-AFF4-9C7E77EEA880}" type="slidenum">
              <a:rPr lang="en-US" smtClean="0"/>
              <a:t>‹#›</a:t>
            </a:fld>
            <a:endParaRPr lang="en-US"/>
          </a:p>
        </p:txBody>
      </p:sp>
    </p:spTree>
    <p:extLst>
      <p:ext uri="{BB962C8B-B14F-4D97-AF65-F5344CB8AC3E}">
        <p14:creationId xmlns:p14="http://schemas.microsoft.com/office/powerpoint/2010/main" val="190434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95F2E-B8E7-3146-AFF4-9C7E77EEA880}" type="slidenum">
              <a:rPr lang="en-US" smtClean="0"/>
              <a:t>4</a:t>
            </a:fld>
            <a:endParaRPr lang="en-US"/>
          </a:p>
        </p:txBody>
      </p:sp>
    </p:spTree>
    <p:extLst>
      <p:ext uri="{BB962C8B-B14F-4D97-AF65-F5344CB8AC3E}">
        <p14:creationId xmlns:p14="http://schemas.microsoft.com/office/powerpoint/2010/main" val="293743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95F2E-B8E7-3146-AFF4-9C7E77EEA880}" type="slidenum">
              <a:rPr lang="en-US" smtClean="0"/>
              <a:t>18</a:t>
            </a:fld>
            <a:endParaRPr lang="en-US"/>
          </a:p>
        </p:txBody>
      </p:sp>
    </p:spTree>
    <p:extLst>
      <p:ext uri="{BB962C8B-B14F-4D97-AF65-F5344CB8AC3E}">
        <p14:creationId xmlns:p14="http://schemas.microsoft.com/office/powerpoint/2010/main" val="261289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95F2E-B8E7-3146-AFF4-9C7E77EEA880}" type="slidenum">
              <a:rPr lang="en-US" smtClean="0"/>
              <a:t>19</a:t>
            </a:fld>
            <a:endParaRPr lang="en-US"/>
          </a:p>
        </p:txBody>
      </p:sp>
    </p:spTree>
    <p:extLst>
      <p:ext uri="{BB962C8B-B14F-4D97-AF65-F5344CB8AC3E}">
        <p14:creationId xmlns:p14="http://schemas.microsoft.com/office/powerpoint/2010/main" val="1485446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4380A7D-25B8-6A4E-8C78-E0C346DDA263}" type="slidenum">
              <a:rPr lang="en-US" sz="1200"/>
              <a:pPr eaLnBrk="1" hangingPunct="1"/>
              <a:t>20</a:t>
            </a:fld>
            <a:endParaRPr lang="en-US" sz="1200"/>
          </a:p>
        </p:txBody>
      </p:sp>
    </p:spTree>
    <p:extLst>
      <p:ext uri="{BB962C8B-B14F-4D97-AF65-F5344CB8AC3E}">
        <p14:creationId xmlns:p14="http://schemas.microsoft.com/office/powerpoint/2010/main" val="146647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4380A7D-25B8-6A4E-8C78-E0C346DDA263}" type="slidenum">
              <a:rPr lang="en-US" sz="1200"/>
              <a:pPr eaLnBrk="1" hangingPunct="1"/>
              <a:t>21</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4380A7D-25B8-6A4E-8C78-E0C346DDA263}" type="slidenum">
              <a:rPr lang="en-US" sz="1200"/>
              <a:pPr eaLnBrk="1" hangingPunct="1"/>
              <a:t>22</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4380A7D-25B8-6A4E-8C78-E0C346DDA263}" type="slidenum">
              <a:rPr lang="en-US" sz="1200"/>
              <a:pPr eaLnBrk="1" hangingPunct="1"/>
              <a:t>23</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4380A7D-25B8-6A4E-8C78-E0C346DDA263}" type="slidenum">
              <a:rPr lang="en-US" sz="1200"/>
              <a:pPr eaLnBrk="1" hangingPunct="1"/>
              <a:t>24</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4380A7D-25B8-6A4E-8C78-E0C346DDA263}" type="slidenum">
              <a:rPr lang="en-US" sz="1200"/>
              <a:pPr eaLnBrk="1" hangingPunct="1"/>
              <a:t>25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4380A7D-25B8-6A4E-8C78-E0C346DDA263}" type="slidenum">
              <a:rPr lang="en-US" sz="1200"/>
              <a:pPr eaLnBrk="1" hangingPunct="1"/>
              <a:t>27</a:t>
            </a:fld>
            <a:endParaRPr lang="en-US" sz="1200"/>
          </a:p>
        </p:txBody>
      </p:sp>
    </p:spTree>
    <p:extLst>
      <p:ext uri="{BB962C8B-B14F-4D97-AF65-F5344CB8AC3E}">
        <p14:creationId xmlns:p14="http://schemas.microsoft.com/office/powerpoint/2010/main" val="3009506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95F2E-B8E7-3146-AFF4-9C7E77EEA880}" type="slidenum">
              <a:rPr lang="en-US" smtClean="0"/>
              <a:t>28</a:t>
            </a:fld>
            <a:endParaRPr lang="en-US"/>
          </a:p>
        </p:txBody>
      </p:sp>
    </p:spTree>
    <p:extLst>
      <p:ext uri="{BB962C8B-B14F-4D97-AF65-F5344CB8AC3E}">
        <p14:creationId xmlns:p14="http://schemas.microsoft.com/office/powerpoint/2010/main" val="119865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95F2E-B8E7-3146-AFF4-9C7E77EEA880}" type="slidenum">
              <a:rPr lang="en-US" smtClean="0"/>
              <a:t>8</a:t>
            </a:fld>
            <a:endParaRPr lang="en-US"/>
          </a:p>
        </p:txBody>
      </p:sp>
    </p:spTree>
    <p:extLst>
      <p:ext uri="{BB962C8B-B14F-4D97-AF65-F5344CB8AC3E}">
        <p14:creationId xmlns:p14="http://schemas.microsoft.com/office/powerpoint/2010/main" val="1314527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F3CE2B-5E0B-104B-81A6-3DC19539DB2C}" type="slidenum">
              <a:rPr lang="en-US" smtClean="0"/>
              <a:pPr>
                <a:defRPr/>
              </a:pPr>
              <a:t>29</a:t>
            </a:fld>
            <a:endParaRPr lang="en-US"/>
          </a:p>
        </p:txBody>
      </p:sp>
    </p:spTree>
    <p:extLst>
      <p:ext uri="{BB962C8B-B14F-4D97-AF65-F5344CB8AC3E}">
        <p14:creationId xmlns:p14="http://schemas.microsoft.com/office/powerpoint/2010/main" val="327955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F3CE2B-5E0B-104B-81A6-3DC19539DB2C}" type="slidenum">
              <a:rPr lang="en-US" smtClean="0"/>
              <a:pPr>
                <a:defRPr/>
              </a:pPr>
              <a:t>30</a:t>
            </a:fld>
            <a:endParaRPr lang="en-US"/>
          </a:p>
        </p:txBody>
      </p:sp>
    </p:spTree>
    <p:extLst>
      <p:ext uri="{BB962C8B-B14F-4D97-AF65-F5344CB8AC3E}">
        <p14:creationId xmlns:p14="http://schemas.microsoft.com/office/powerpoint/2010/main" val="100373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95F2E-B8E7-3146-AFF4-9C7E77EEA880}" type="slidenum">
              <a:rPr lang="en-US" smtClean="0"/>
              <a:t>9</a:t>
            </a:fld>
            <a:endParaRPr lang="en-US"/>
          </a:p>
        </p:txBody>
      </p:sp>
    </p:spTree>
    <p:extLst>
      <p:ext uri="{BB962C8B-B14F-4D97-AF65-F5344CB8AC3E}">
        <p14:creationId xmlns:p14="http://schemas.microsoft.com/office/powerpoint/2010/main" val="78923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95F2E-B8E7-3146-AFF4-9C7E77EEA880}" type="slidenum">
              <a:rPr lang="en-US" smtClean="0"/>
              <a:t>10</a:t>
            </a:fld>
            <a:endParaRPr lang="en-US"/>
          </a:p>
        </p:txBody>
      </p:sp>
    </p:spTree>
    <p:extLst>
      <p:ext uri="{BB962C8B-B14F-4D97-AF65-F5344CB8AC3E}">
        <p14:creationId xmlns:p14="http://schemas.microsoft.com/office/powerpoint/2010/main" val="428956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F3CE2B-5E0B-104B-81A6-3DC19539DB2C}" type="slidenum">
              <a:rPr lang="en-US" smtClean="0"/>
              <a:pPr>
                <a:defRPr/>
              </a:pPr>
              <a:t>11</a:t>
            </a:fld>
            <a:endParaRPr lang="en-US"/>
          </a:p>
        </p:txBody>
      </p:sp>
    </p:spTree>
    <p:extLst>
      <p:ext uri="{BB962C8B-B14F-4D97-AF65-F5344CB8AC3E}">
        <p14:creationId xmlns:p14="http://schemas.microsoft.com/office/powerpoint/2010/main" val="164846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F3CE2B-5E0B-104B-81A6-3DC19539DB2C}" type="slidenum">
              <a:rPr lang="en-US" smtClean="0"/>
              <a:pPr>
                <a:defRPr/>
              </a:pPr>
              <a:t>12</a:t>
            </a:fld>
            <a:endParaRPr lang="en-US"/>
          </a:p>
        </p:txBody>
      </p:sp>
    </p:spTree>
    <p:extLst>
      <p:ext uri="{BB962C8B-B14F-4D97-AF65-F5344CB8AC3E}">
        <p14:creationId xmlns:p14="http://schemas.microsoft.com/office/powerpoint/2010/main" val="50556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F3CE2B-5E0B-104B-81A6-3DC19539DB2C}" type="slidenum">
              <a:rPr lang="en-US" smtClean="0"/>
              <a:pPr>
                <a:defRPr/>
              </a:pPr>
              <a:t>13</a:t>
            </a:fld>
            <a:endParaRPr lang="en-US"/>
          </a:p>
        </p:txBody>
      </p:sp>
    </p:spTree>
    <p:extLst>
      <p:ext uri="{BB962C8B-B14F-4D97-AF65-F5344CB8AC3E}">
        <p14:creationId xmlns:p14="http://schemas.microsoft.com/office/powerpoint/2010/main" val="198973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F3CE2B-5E0B-104B-81A6-3DC19539DB2C}" type="slidenum">
              <a:rPr lang="en-US" smtClean="0"/>
              <a:pPr>
                <a:defRPr/>
              </a:pPr>
              <a:t>14</a:t>
            </a:fld>
            <a:endParaRPr lang="en-US"/>
          </a:p>
        </p:txBody>
      </p:sp>
    </p:spTree>
    <p:extLst>
      <p:ext uri="{BB962C8B-B14F-4D97-AF65-F5344CB8AC3E}">
        <p14:creationId xmlns:p14="http://schemas.microsoft.com/office/powerpoint/2010/main" val="2938600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F3CE2B-5E0B-104B-81A6-3DC19539DB2C}" type="slidenum">
              <a:rPr lang="en-US" smtClean="0"/>
              <a:pPr>
                <a:defRPr/>
              </a:pPr>
              <a:t>15</a:t>
            </a:fld>
            <a:endParaRPr lang="en-US"/>
          </a:p>
        </p:txBody>
      </p:sp>
    </p:spTree>
    <p:extLst>
      <p:ext uri="{BB962C8B-B14F-4D97-AF65-F5344CB8AC3E}">
        <p14:creationId xmlns:p14="http://schemas.microsoft.com/office/powerpoint/2010/main" val="197740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dirty="0" err="1"/>
              <a:t>Click</a:t>
            </a:r>
            <a:r>
              <a:rPr lang="pl-PL" dirty="0"/>
              <a:t> to </a:t>
            </a:r>
            <a:r>
              <a:rPr lang="pl-PL" dirty="0" err="1"/>
              <a:t>edit</a:t>
            </a:r>
            <a:r>
              <a:rPr lang="pl-PL" dirty="0"/>
              <a:t> Master </a:t>
            </a:r>
            <a:r>
              <a:rPr lang="pl-PL" dirty="0" err="1"/>
              <a:t>title</a:t>
            </a:r>
            <a:r>
              <a:rPr lang="pl-PL" dirty="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lang="en-US"/>
          </a:p>
        </p:txBody>
      </p:sp>
      <p:sp>
        <p:nvSpPr>
          <p:cNvPr id="4" name="Date Placeholder 3">
            <a:extLst>
              <a:ext uri="{FF2B5EF4-FFF2-40B4-BE49-F238E27FC236}">
                <a16:creationId xmlns:a16="http://schemas.microsoft.com/office/drawing/2014/main" id="{3B361DD7-9630-4F49-814D-7BE44F346DF7}"/>
              </a:ext>
            </a:extLst>
          </p:cNvPr>
          <p:cNvSpPr>
            <a:spLocks noGrp="1"/>
          </p:cNvSpPr>
          <p:nvPr>
            <p:ph type="dt" sz="half" idx="10"/>
          </p:nvPr>
        </p:nvSpPr>
        <p:spPr>
          <a:xfrm>
            <a:off x="457200" y="6356350"/>
            <a:ext cx="1249363" cy="365125"/>
          </a:xfrm>
          <a:prstGeom prst="rect">
            <a:avLst/>
          </a:prstGeom>
        </p:spPr>
        <p:txBody>
          <a:bodyPr/>
          <a:lstStyle>
            <a:lvl1pPr>
              <a:defRPr/>
            </a:lvl1pPr>
          </a:lstStyle>
          <a:p>
            <a:fld id="{D6C7EF91-BC59-7242-A4D8-5D03A6B45E2C}" type="datetime1">
              <a:rPr lang="en-US" altLang="en-US" smtClean="0"/>
              <a:t>8/11/24</a:t>
            </a:fld>
            <a:endParaRPr lang="en-US" altLang="en-US"/>
          </a:p>
        </p:txBody>
      </p:sp>
      <p:sp>
        <p:nvSpPr>
          <p:cNvPr id="6" name="Slide Number Placeholder 5">
            <a:extLst>
              <a:ext uri="{FF2B5EF4-FFF2-40B4-BE49-F238E27FC236}">
                <a16:creationId xmlns:a16="http://schemas.microsoft.com/office/drawing/2014/main" id="{69446727-0891-154B-8C2A-E263F2E60416}"/>
              </a:ext>
            </a:extLst>
          </p:cNvPr>
          <p:cNvSpPr>
            <a:spLocks noGrp="1"/>
          </p:cNvSpPr>
          <p:nvPr>
            <p:ph type="sldNum" sz="quarter" idx="12"/>
          </p:nvPr>
        </p:nvSpPr>
        <p:spPr/>
        <p:txBody>
          <a:bodyPr/>
          <a:lstStyle>
            <a:lvl1pPr>
              <a:defRPr/>
            </a:lvl1pPr>
          </a:lstStyle>
          <a:p>
            <a:fld id="{266E54F4-440F-9646-8626-D43115D17357}" type="slidenum">
              <a:rPr lang="en-US" altLang="en-US"/>
              <a:pPr/>
              <a:t>‹#›</a:t>
            </a:fld>
            <a:endParaRPr lang="en-US" altLang="en-US"/>
          </a:p>
        </p:txBody>
      </p:sp>
    </p:spTree>
    <p:extLst>
      <p:ext uri="{BB962C8B-B14F-4D97-AF65-F5344CB8AC3E}">
        <p14:creationId xmlns:p14="http://schemas.microsoft.com/office/powerpoint/2010/main" val="225619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AF06EB79-C020-F84F-B108-6555003B8BE2}"/>
              </a:ext>
            </a:extLst>
          </p:cNvPr>
          <p:cNvSpPr>
            <a:spLocks noGrp="1"/>
          </p:cNvSpPr>
          <p:nvPr>
            <p:ph type="dt" sz="half" idx="10"/>
          </p:nvPr>
        </p:nvSpPr>
        <p:spPr>
          <a:xfrm>
            <a:off x="457200" y="6356350"/>
            <a:ext cx="1249363" cy="365125"/>
          </a:xfrm>
          <a:prstGeom prst="rect">
            <a:avLst/>
          </a:prstGeom>
        </p:spPr>
        <p:txBody>
          <a:bodyPr/>
          <a:lstStyle>
            <a:lvl1pPr>
              <a:defRPr/>
            </a:lvl1pPr>
          </a:lstStyle>
          <a:p>
            <a:fld id="{F696ED3F-0B2E-3D49-8C97-E1AB3AA19EA9}"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156E286E-6B40-EF45-A381-10230C08DB8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40978D0-9938-E14C-B893-7D3089FC5AD1}"/>
              </a:ext>
            </a:extLst>
          </p:cNvPr>
          <p:cNvSpPr>
            <a:spLocks noGrp="1"/>
          </p:cNvSpPr>
          <p:nvPr>
            <p:ph type="sldNum" sz="quarter" idx="12"/>
          </p:nvPr>
        </p:nvSpPr>
        <p:spPr/>
        <p:txBody>
          <a:bodyPr/>
          <a:lstStyle>
            <a:lvl1pPr>
              <a:defRPr/>
            </a:lvl1pPr>
          </a:lstStyle>
          <a:p>
            <a:fld id="{25A82F2F-E668-A946-9959-D1C8C9FC6D08}" type="slidenum">
              <a:rPr lang="en-US" altLang="en-US"/>
              <a:pPr/>
              <a:t>‹#›</a:t>
            </a:fld>
            <a:endParaRPr lang="en-US" altLang="en-US"/>
          </a:p>
        </p:txBody>
      </p:sp>
    </p:spTree>
    <p:extLst>
      <p:ext uri="{BB962C8B-B14F-4D97-AF65-F5344CB8AC3E}">
        <p14:creationId xmlns:p14="http://schemas.microsoft.com/office/powerpoint/2010/main" val="50741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4B0680C3-83F4-F348-A185-5810DFEBE987}"/>
              </a:ext>
            </a:extLst>
          </p:cNvPr>
          <p:cNvSpPr>
            <a:spLocks noGrp="1"/>
          </p:cNvSpPr>
          <p:nvPr>
            <p:ph type="dt" sz="half" idx="10"/>
          </p:nvPr>
        </p:nvSpPr>
        <p:spPr>
          <a:xfrm>
            <a:off x="457200" y="6356350"/>
            <a:ext cx="1249363" cy="365125"/>
          </a:xfrm>
          <a:prstGeom prst="rect">
            <a:avLst/>
          </a:prstGeom>
        </p:spPr>
        <p:txBody>
          <a:bodyPr/>
          <a:lstStyle>
            <a:lvl1pPr>
              <a:defRPr/>
            </a:lvl1pPr>
          </a:lstStyle>
          <a:p>
            <a:fld id="{D4966594-C6CB-4349-BA0E-76D74D049AAB}"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BEB3B0C9-2767-AF4D-98BA-4F842100BEBC}"/>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6204FAD-C4FA-794B-9707-E41BF3520492}"/>
              </a:ext>
            </a:extLst>
          </p:cNvPr>
          <p:cNvSpPr>
            <a:spLocks noGrp="1"/>
          </p:cNvSpPr>
          <p:nvPr>
            <p:ph type="sldNum" sz="quarter" idx="12"/>
          </p:nvPr>
        </p:nvSpPr>
        <p:spPr/>
        <p:txBody>
          <a:bodyPr/>
          <a:lstStyle>
            <a:lvl1pPr>
              <a:defRPr/>
            </a:lvl1pPr>
          </a:lstStyle>
          <a:p>
            <a:fld id="{3A614407-2068-584C-B9C7-280443802E15}" type="slidenum">
              <a:rPr lang="en-US" altLang="en-US"/>
              <a:pPr/>
              <a:t>‹#›</a:t>
            </a:fld>
            <a:endParaRPr lang="en-US" altLang="en-US"/>
          </a:p>
        </p:txBody>
      </p:sp>
    </p:spTree>
    <p:extLst>
      <p:ext uri="{BB962C8B-B14F-4D97-AF65-F5344CB8AC3E}">
        <p14:creationId xmlns:p14="http://schemas.microsoft.com/office/powerpoint/2010/main" val="2838815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956A-DD41-604E-BB9B-DC54A8BC863B}"/>
              </a:ext>
            </a:extLst>
          </p:cNvPr>
          <p:cNvSpPr>
            <a:spLocks noGrp="1"/>
          </p:cNvSpPr>
          <p:nvPr>
            <p:ph type="ctrTitle"/>
          </p:nvPr>
        </p:nvSpPr>
        <p:spPr>
          <a:xfrm>
            <a:off x="1143360" y="1121879"/>
            <a:ext cx="6857280" cy="2387771"/>
          </a:xfrm>
          <a:prstGeom prst="rect">
            <a:avLst/>
          </a:prstGeom>
        </p:spPr>
        <p:txBody>
          <a:bodyPr anchor="b"/>
          <a:lstStyle>
            <a:lvl1pPr algn="ctr">
              <a:defRPr sz="5443"/>
            </a:lvl1pPr>
          </a:lstStyle>
          <a:p>
            <a:r>
              <a:rPr lang="en-US"/>
              <a:t>Click to edit Master title style</a:t>
            </a:r>
          </a:p>
        </p:txBody>
      </p:sp>
      <p:sp>
        <p:nvSpPr>
          <p:cNvPr id="3" name="Subtitle 2">
            <a:extLst>
              <a:ext uri="{FF2B5EF4-FFF2-40B4-BE49-F238E27FC236}">
                <a16:creationId xmlns:a16="http://schemas.microsoft.com/office/drawing/2014/main" id="{D00998DD-1095-6347-9A80-132FD5DF36DF}"/>
              </a:ext>
            </a:extLst>
          </p:cNvPr>
          <p:cNvSpPr>
            <a:spLocks noGrp="1"/>
          </p:cNvSpPr>
          <p:nvPr>
            <p:ph type="subTitle" idx="1"/>
          </p:nvPr>
        </p:nvSpPr>
        <p:spPr>
          <a:xfrm>
            <a:off x="1143360" y="3601819"/>
            <a:ext cx="6857280" cy="1656174"/>
          </a:xfrm>
          <a:prstGeom prst="rect">
            <a:avLst/>
          </a:prstGeo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p>
        </p:txBody>
      </p:sp>
      <p:sp>
        <p:nvSpPr>
          <p:cNvPr id="4" name="Date Placeholder 3">
            <a:extLst>
              <a:ext uri="{FF2B5EF4-FFF2-40B4-BE49-F238E27FC236}">
                <a16:creationId xmlns:a16="http://schemas.microsoft.com/office/drawing/2014/main" id="{6D8E5183-E8CA-F641-8335-BAD2D333ED14}"/>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5" name="Footer Placeholder 4">
            <a:extLst>
              <a:ext uri="{FF2B5EF4-FFF2-40B4-BE49-F238E27FC236}">
                <a16:creationId xmlns:a16="http://schemas.microsoft.com/office/drawing/2014/main" id="{B3339825-B9AA-4C41-834F-8C0278053C86}"/>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884390-91B6-8542-8B1E-D61F7364D03C}"/>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902345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2AFA-1F84-6B4C-A6FF-7FE5F7E69E0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A636C1-DB2D-F94C-A31A-366EAA435A79}"/>
              </a:ext>
            </a:extLst>
          </p:cNvPr>
          <p:cNvSpPr>
            <a:spLocks noGrp="1"/>
          </p:cNvSpPr>
          <p:nvPr>
            <p:ph idx="1"/>
          </p:nvPr>
        </p:nvSpPr>
        <p:spPr>
          <a:xfrm>
            <a:off x="629280" y="1826112"/>
            <a:ext cx="788544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40F7B-392F-F149-9AA5-36E3BE77CB7A}"/>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5" name="Footer Placeholder 4">
            <a:extLst>
              <a:ext uri="{FF2B5EF4-FFF2-40B4-BE49-F238E27FC236}">
                <a16:creationId xmlns:a16="http://schemas.microsoft.com/office/drawing/2014/main" id="{D84A14E6-8F3B-4947-9600-BDBE1BDEE24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759F50-F3CE-DF49-AC41-991C0814A24D}"/>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517132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2CD7-B8F1-9144-A25C-502616CD5A3D}"/>
              </a:ext>
            </a:extLst>
          </p:cNvPr>
          <p:cNvSpPr>
            <a:spLocks noGrp="1"/>
          </p:cNvSpPr>
          <p:nvPr>
            <p:ph type="title"/>
          </p:nvPr>
        </p:nvSpPr>
        <p:spPr>
          <a:xfrm>
            <a:off x="623521" y="1709460"/>
            <a:ext cx="7886880" cy="2852939"/>
          </a:xfrm>
          <a:prstGeom prst="rect">
            <a:avLst/>
          </a:prstGeom>
        </p:spPr>
        <p:txBody>
          <a:bodyPr anchor="b"/>
          <a:lstStyle>
            <a:lvl1pPr>
              <a:defRPr sz="5443"/>
            </a:lvl1pPr>
          </a:lstStyle>
          <a:p>
            <a:r>
              <a:rPr lang="en-US"/>
              <a:t>Click to edit Master title style</a:t>
            </a:r>
          </a:p>
        </p:txBody>
      </p:sp>
      <p:sp>
        <p:nvSpPr>
          <p:cNvPr id="3" name="Text Placeholder 2">
            <a:extLst>
              <a:ext uri="{FF2B5EF4-FFF2-40B4-BE49-F238E27FC236}">
                <a16:creationId xmlns:a16="http://schemas.microsoft.com/office/drawing/2014/main" id="{1FE72774-323F-4246-A5E3-6FCC17B0ACA2}"/>
              </a:ext>
            </a:extLst>
          </p:cNvPr>
          <p:cNvSpPr>
            <a:spLocks noGrp="1"/>
          </p:cNvSpPr>
          <p:nvPr>
            <p:ph type="body" idx="1"/>
          </p:nvPr>
        </p:nvSpPr>
        <p:spPr>
          <a:xfrm>
            <a:off x="623521" y="4589763"/>
            <a:ext cx="7886880" cy="1499197"/>
          </a:xfrm>
          <a:prstGeom prst="rect">
            <a:avLst/>
          </a:prstGeo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7B4AF2-8349-7440-A27C-B3DEA7CDC67D}"/>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5" name="Footer Placeholder 4">
            <a:extLst>
              <a:ext uri="{FF2B5EF4-FFF2-40B4-BE49-F238E27FC236}">
                <a16:creationId xmlns:a16="http://schemas.microsoft.com/office/drawing/2014/main" id="{5FECA0FD-6084-384B-94A9-BBF4D4615BA8}"/>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F46618-B2AE-9442-86B7-5099FA3B6A9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483671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2D49-D17F-8349-952C-E8CD57BBBFB5}"/>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96A734-C4E8-4341-902F-E05A59FFABCC}"/>
              </a:ext>
            </a:extLst>
          </p:cNvPr>
          <p:cNvSpPr>
            <a:spLocks noGrp="1"/>
          </p:cNvSpPr>
          <p:nvPr>
            <p:ph sz="half" idx="1"/>
          </p:nvPr>
        </p:nvSpPr>
        <p:spPr>
          <a:xfrm>
            <a:off x="62928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9D6BA9-C972-FE4E-86C6-48B9B8D7ADF5}"/>
              </a:ext>
            </a:extLst>
          </p:cNvPr>
          <p:cNvSpPr>
            <a:spLocks noGrp="1"/>
          </p:cNvSpPr>
          <p:nvPr>
            <p:ph sz="half" idx="2"/>
          </p:nvPr>
        </p:nvSpPr>
        <p:spPr>
          <a:xfrm>
            <a:off x="464112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94E6A-6A75-5F41-837F-0EFE69AED57E}"/>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6" name="Footer Placeholder 5">
            <a:extLst>
              <a:ext uri="{FF2B5EF4-FFF2-40B4-BE49-F238E27FC236}">
                <a16:creationId xmlns:a16="http://schemas.microsoft.com/office/drawing/2014/main" id="{68C6D7CF-FDC0-DC4E-AA2C-80354922D89E}"/>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D96F16-1E2C-6046-A300-A02922B9CCBF}"/>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416062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F539-A224-C14B-A750-B3145D8B0D18}"/>
              </a:ext>
            </a:extLst>
          </p:cNvPr>
          <p:cNvSpPr>
            <a:spLocks noGrp="1"/>
          </p:cNvSpPr>
          <p:nvPr>
            <p:ph type="title"/>
          </p:nvPr>
        </p:nvSpPr>
        <p:spPr>
          <a:xfrm>
            <a:off x="629281" y="365798"/>
            <a:ext cx="7886880" cy="1324939"/>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9C000E-D5AF-154A-B7A0-5ACE5577DEF3}"/>
              </a:ext>
            </a:extLst>
          </p:cNvPr>
          <p:cNvSpPr>
            <a:spLocks noGrp="1"/>
          </p:cNvSpPr>
          <p:nvPr>
            <p:ph type="body" idx="1"/>
          </p:nvPr>
        </p:nvSpPr>
        <p:spPr>
          <a:xfrm>
            <a:off x="629280" y="1680657"/>
            <a:ext cx="386928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8C077FC2-6FD5-C647-93CA-89CC6EA748F4}"/>
              </a:ext>
            </a:extLst>
          </p:cNvPr>
          <p:cNvSpPr>
            <a:spLocks noGrp="1"/>
          </p:cNvSpPr>
          <p:nvPr>
            <p:ph sz="half" idx="2"/>
          </p:nvPr>
        </p:nvSpPr>
        <p:spPr>
          <a:xfrm>
            <a:off x="629280" y="2504424"/>
            <a:ext cx="386928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06E47D-E3B6-FC44-8C8D-B54362EEC426}"/>
              </a:ext>
            </a:extLst>
          </p:cNvPr>
          <p:cNvSpPr>
            <a:spLocks noGrp="1"/>
          </p:cNvSpPr>
          <p:nvPr>
            <p:ph type="body" sz="quarter" idx="3"/>
          </p:nvPr>
        </p:nvSpPr>
        <p:spPr>
          <a:xfrm>
            <a:off x="4629600" y="1680657"/>
            <a:ext cx="388656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A6241EF1-7760-C34A-B72F-A8622527E3FD}"/>
              </a:ext>
            </a:extLst>
          </p:cNvPr>
          <p:cNvSpPr>
            <a:spLocks noGrp="1"/>
          </p:cNvSpPr>
          <p:nvPr>
            <p:ph sz="quarter" idx="4"/>
          </p:nvPr>
        </p:nvSpPr>
        <p:spPr>
          <a:xfrm>
            <a:off x="4629600" y="2504424"/>
            <a:ext cx="388656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3C29-17FE-0B4F-9535-75B1022706F0}"/>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8" name="Footer Placeholder 7">
            <a:extLst>
              <a:ext uri="{FF2B5EF4-FFF2-40B4-BE49-F238E27FC236}">
                <a16:creationId xmlns:a16="http://schemas.microsoft.com/office/drawing/2014/main" id="{18B1754A-17E2-B845-A01D-05D0095178D4}"/>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A56430-CF41-174C-A68D-23F89C376A2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159353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3105-F302-024D-87BD-68FCC4A316D6}"/>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BEBD684-34D6-A84F-A2B0-9C3C7BA80CDE}"/>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4" name="Footer Placeholder 3">
            <a:extLst>
              <a:ext uri="{FF2B5EF4-FFF2-40B4-BE49-F238E27FC236}">
                <a16:creationId xmlns:a16="http://schemas.microsoft.com/office/drawing/2014/main" id="{6D56426B-9927-AC4F-999E-5C593773A2BD}"/>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852C78-59C7-0B48-B577-C2B9967C4A10}"/>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4202723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3151F-469C-694C-AAA7-CAB167B2F9D5}"/>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3" name="Footer Placeholder 2">
            <a:extLst>
              <a:ext uri="{FF2B5EF4-FFF2-40B4-BE49-F238E27FC236}">
                <a16:creationId xmlns:a16="http://schemas.microsoft.com/office/drawing/2014/main" id="{3ABEA69F-3386-894E-BDF1-BC8647ECD3C3}"/>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44F4610-9D2C-A14A-B1C0-75FF3D74BAC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84495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D204-3E0E-774E-8D2B-C993A9EAFF79}"/>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Content Placeholder 2">
            <a:extLst>
              <a:ext uri="{FF2B5EF4-FFF2-40B4-BE49-F238E27FC236}">
                <a16:creationId xmlns:a16="http://schemas.microsoft.com/office/drawing/2014/main" id="{2E068101-2ABE-F044-AE68-7804E9C7C6D1}"/>
              </a:ext>
            </a:extLst>
          </p:cNvPr>
          <p:cNvSpPr>
            <a:spLocks noGrp="1"/>
          </p:cNvSpPr>
          <p:nvPr>
            <p:ph idx="1"/>
          </p:nvPr>
        </p:nvSpPr>
        <p:spPr>
          <a:xfrm>
            <a:off x="3888000" y="987944"/>
            <a:ext cx="4628160"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6F0FB0-C972-BE4B-85A9-36E3A97D632B}"/>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F8879870-D402-1A47-BC5B-7B7DB31CD392}"/>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6" name="Footer Placeholder 5">
            <a:extLst>
              <a:ext uri="{FF2B5EF4-FFF2-40B4-BE49-F238E27FC236}">
                <a16:creationId xmlns:a16="http://schemas.microsoft.com/office/drawing/2014/main" id="{FC3147AC-C0FD-0C42-906D-2CEB4628E65B}"/>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950882-B4FF-3F4E-9474-A24AC1ADB3A4}"/>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00150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1C2D20AD-A46E-754B-BE90-8EF6A8D46E9F}"/>
              </a:ext>
            </a:extLst>
          </p:cNvPr>
          <p:cNvSpPr>
            <a:spLocks noGrp="1"/>
          </p:cNvSpPr>
          <p:nvPr>
            <p:ph type="dt" sz="half" idx="10"/>
          </p:nvPr>
        </p:nvSpPr>
        <p:spPr>
          <a:xfrm>
            <a:off x="457200" y="6356350"/>
            <a:ext cx="1249363" cy="365125"/>
          </a:xfrm>
          <a:prstGeom prst="rect">
            <a:avLst/>
          </a:prstGeom>
        </p:spPr>
        <p:txBody>
          <a:bodyPr/>
          <a:lstStyle>
            <a:lvl1pPr>
              <a:defRPr/>
            </a:lvl1pPr>
          </a:lstStyle>
          <a:p>
            <a:fld id="{A5250D65-8EDF-1145-B0AA-FE6706238014}"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4F1485F1-CD56-E940-A461-1249EB9EEE7D}"/>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547E3935-FECD-124D-A6BE-408E87D9FF86}"/>
              </a:ext>
            </a:extLst>
          </p:cNvPr>
          <p:cNvSpPr>
            <a:spLocks noGrp="1"/>
          </p:cNvSpPr>
          <p:nvPr>
            <p:ph type="sldNum" sz="quarter" idx="12"/>
          </p:nvPr>
        </p:nvSpPr>
        <p:spPr/>
        <p:txBody>
          <a:bodyPr/>
          <a:lstStyle>
            <a:lvl1pPr>
              <a:defRPr/>
            </a:lvl1pPr>
          </a:lstStyle>
          <a:p>
            <a:fld id="{A315DF5D-7F83-9940-85BE-AFB33E8C4133}" type="slidenum">
              <a:rPr lang="en-US" altLang="en-US"/>
              <a:pPr/>
              <a:t>‹#›</a:t>
            </a:fld>
            <a:endParaRPr lang="en-US" altLang="en-US"/>
          </a:p>
        </p:txBody>
      </p:sp>
    </p:spTree>
    <p:extLst>
      <p:ext uri="{BB962C8B-B14F-4D97-AF65-F5344CB8AC3E}">
        <p14:creationId xmlns:p14="http://schemas.microsoft.com/office/powerpoint/2010/main" val="175720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F7EE-59D7-4A4B-8DAB-3AAD24087B1B}"/>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Picture Placeholder 2">
            <a:extLst>
              <a:ext uri="{FF2B5EF4-FFF2-40B4-BE49-F238E27FC236}">
                <a16:creationId xmlns:a16="http://schemas.microsoft.com/office/drawing/2014/main" id="{2612DCEC-FBEC-B04B-B7A9-4433AAB903FD}"/>
              </a:ext>
            </a:extLst>
          </p:cNvPr>
          <p:cNvSpPr>
            <a:spLocks noGrp="1"/>
          </p:cNvSpPr>
          <p:nvPr>
            <p:ph type="pic" idx="1"/>
          </p:nvPr>
        </p:nvSpPr>
        <p:spPr>
          <a:xfrm>
            <a:off x="3888000" y="987944"/>
            <a:ext cx="4628160" cy="4873472"/>
          </a:xfrm>
          <a:prstGeom prst="rect">
            <a:avLst/>
          </a:prstGeo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a:extLst>
              <a:ext uri="{FF2B5EF4-FFF2-40B4-BE49-F238E27FC236}">
                <a16:creationId xmlns:a16="http://schemas.microsoft.com/office/drawing/2014/main" id="{FF82AE82-90ED-3243-B556-7E8AF06B2092}"/>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92BF6C2F-6006-E241-BC24-DF46DC20B3ED}"/>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6" name="Footer Placeholder 5">
            <a:extLst>
              <a:ext uri="{FF2B5EF4-FFF2-40B4-BE49-F238E27FC236}">
                <a16:creationId xmlns:a16="http://schemas.microsoft.com/office/drawing/2014/main" id="{091AB08E-9213-AA4A-9E1C-19F75837F8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1AF5A5-EF91-1A4F-939C-296D41ADE635}"/>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841879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4541-E4CE-7A44-A8EC-46CEE5AE7F1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A82E0C-E97D-C44E-B6B5-3127919C6C8E}"/>
              </a:ext>
            </a:extLst>
          </p:cNvPr>
          <p:cNvSpPr>
            <a:spLocks noGrp="1"/>
          </p:cNvSpPr>
          <p:nvPr>
            <p:ph type="body" orient="vert" idx="1"/>
          </p:nvPr>
        </p:nvSpPr>
        <p:spPr>
          <a:xfrm>
            <a:off x="629280" y="1826112"/>
            <a:ext cx="7885440" cy="43506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BA764-3DD7-734F-96E2-29E4440C4886}"/>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5" name="Footer Placeholder 4">
            <a:extLst>
              <a:ext uri="{FF2B5EF4-FFF2-40B4-BE49-F238E27FC236}">
                <a16:creationId xmlns:a16="http://schemas.microsoft.com/office/drawing/2014/main" id="{B7B60696-A0CA-4944-A70B-4312457C0F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1715C-275A-6440-909E-604E353E619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756435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6BA3F-6458-8245-B8FE-998207A5363B}"/>
              </a:ext>
            </a:extLst>
          </p:cNvPr>
          <p:cNvSpPr>
            <a:spLocks noGrp="1"/>
          </p:cNvSpPr>
          <p:nvPr>
            <p:ph type="title" orient="vert"/>
          </p:nvPr>
        </p:nvSpPr>
        <p:spPr>
          <a:xfrm>
            <a:off x="6543360" y="365799"/>
            <a:ext cx="1971360" cy="581101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6413D9-AE60-0341-97D3-C17D5AF2695C}"/>
              </a:ext>
            </a:extLst>
          </p:cNvPr>
          <p:cNvSpPr>
            <a:spLocks noGrp="1"/>
          </p:cNvSpPr>
          <p:nvPr>
            <p:ph type="body" orient="vert" idx="1"/>
          </p:nvPr>
        </p:nvSpPr>
        <p:spPr>
          <a:xfrm>
            <a:off x="629280" y="365799"/>
            <a:ext cx="5775840" cy="5811011"/>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A5AFF-B136-EE4D-B7B7-AEB745961332}"/>
              </a:ext>
            </a:extLst>
          </p:cNvPr>
          <p:cNvSpPr>
            <a:spLocks noGrp="1"/>
          </p:cNvSpPr>
          <p:nvPr>
            <p:ph type="dt" sz="half" idx="10"/>
          </p:nvPr>
        </p:nvSpPr>
        <p:spPr>
          <a:xfrm>
            <a:off x="629280" y="6356827"/>
            <a:ext cx="2056320" cy="364359"/>
          </a:xfrm>
          <a:prstGeom prst="rect">
            <a:avLst/>
          </a:prstGeom>
        </p:spPr>
        <p:txBody>
          <a:bodyPr/>
          <a:lstStyle/>
          <a:p>
            <a:fld id="{FE02D9F3-70F7-904E-86D0-69A4A81B7BE5}" type="datetimeFigureOut">
              <a:rPr lang="en-US" smtClean="0"/>
              <a:t>8/11/24</a:t>
            </a:fld>
            <a:endParaRPr lang="en-US"/>
          </a:p>
        </p:txBody>
      </p:sp>
      <p:sp>
        <p:nvSpPr>
          <p:cNvPr id="5" name="Footer Placeholder 4">
            <a:extLst>
              <a:ext uri="{FF2B5EF4-FFF2-40B4-BE49-F238E27FC236}">
                <a16:creationId xmlns:a16="http://schemas.microsoft.com/office/drawing/2014/main" id="{5632531D-9C86-454E-A041-9B106EDAC430}"/>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83282-9D3F-1641-B067-760D8B83D867}"/>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57827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Click to edit Master text styles</a:t>
            </a:r>
          </a:p>
        </p:txBody>
      </p:sp>
      <p:sp>
        <p:nvSpPr>
          <p:cNvPr id="4" name="Date Placeholder 3">
            <a:extLst>
              <a:ext uri="{FF2B5EF4-FFF2-40B4-BE49-F238E27FC236}">
                <a16:creationId xmlns:a16="http://schemas.microsoft.com/office/drawing/2014/main" id="{F779CBDF-2FA3-0E4F-9FBA-2D1E0316B99D}"/>
              </a:ext>
            </a:extLst>
          </p:cNvPr>
          <p:cNvSpPr>
            <a:spLocks noGrp="1"/>
          </p:cNvSpPr>
          <p:nvPr>
            <p:ph type="dt" sz="half" idx="10"/>
          </p:nvPr>
        </p:nvSpPr>
        <p:spPr>
          <a:xfrm>
            <a:off x="457200" y="6356350"/>
            <a:ext cx="1249363" cy="365125"/>
          </a:xfrm>
          <a:prstGeom prst="rect">
            <a:avLst/>
          </a:prstGeom>
        </p:spPr>
        <p:txBody>
          <a:bodyPr/>
          <a:lstStyle>
            <a:lvl1pPr>
              <a:defRPr/>
            </a:lvl1pPr>
          </a:lstStyle>
          <a:p>
            <a:fld id="{F83055FF-518D-CE49-AC3C-7F2BEC69C50E}"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BF13444A-C4CE-E146-8EF3-32D51712C11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21D0B7F-52B8-2D4E-9AAE-1D1D73C3BB25}"/>
              </a:ext>
            </a:extLst>
          </p:cNvPr>
          <p:cNvSpPr>
            <a:spLocks noGrp="1"/>
          </p:cNvSpPr>
          <p:nvPr>
            <p:ph type="sldNum" sz="quarter" idx="12"/>
          </p:nvPr>
        </p:nvSpPr>
        <p:spPr/>
        <p:txBody>
          <a:bodyPr/>
          <a:lstStyle>
            <a:lvl1pPr>
              <a:defRPr/>
            </a:lvl1pPr>
          </a:lstStyle>
          <a:p>
            <a:fld id="{F054D320-C0E7-6045-BF08-D2A7155099BD}" type="slidenum">
              <a:rPr lang="en-US" altLang="en-US"/>
              <a:pPr/>
              <a:t>‹#›</a:t>
            </a:fld>
            <a:endParaRPr lang="en-US" altLang="en-US"/>
          </a:p>
        </p:txBody>
      </p:sp>
    </p:spTree>
    <p:extLst>
      <p:ext uri="{BB962C8B-B14F-4D97-AF65-F5344CB8AC3E}">
        <p14:creationId xmlns:p14="http://schemas.microsoft.com/office/powerpoint/2010/main" val="2674466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dirty="0"/>
              <a:t>Click to edit Master text styles</a:t>
            </a:r>
          </a:p>
          <a:p>
            <a:pPr lvl="1"/>
            <a:r>
              <a:rPr lang="pl-PL" dirty="0"/>
              <a:t>Second level</a:t>
            </a:r>
          </a:p>
          <a:p>
            <a:pPr lvl="2"/>
            <a:r>
              <a:rPr lang="pl-PL" dirty="0"/>
              <a:t>Third level</a:t>
            </a:r>
          </a:p>
          <a:p>
            <a:pPr lvl="3"/>
            <a:r>
              <a:rPr lang="pl-PL" dirty="0"/>
              <a:t>Fourth level</a:t>
            </a:r>
          </a:p>
          <a:p>
            <a:pPr lvl="4"/>
            <a:r>
              <a:rPr lang="pl-PL"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Date Placeholder 4">
            <a:extLst>
              <a:ext uri="{FF2B5EF4-FFF2-40B4-BE49-F238E27FC236}">
                <a16:creationId xmlns:a16="http://schemas.microsoft.com/office/drawing/2014/main" id="{3A5879DD-087C-4C4F-AC0F-D187F4D4BD8C}"/>
              </a:ext>
            </a:extLst>
          </p:cNvPr>
          <p:cNvSpPr>
            <a:spLocks noGrp="1"/>
          </p:cNvSpPr>
          <p:nvPr>
            <p:ph type="dt" sz="half" idx="10"/>
          </p:nvPr>
        </p:nvSpPr>
        <p:spPr>
          <a:xfrm>
            <a:off x="457200" y="6356350"/>
            <a:ext cx="1249363" cy="365125"/>
          </a:xfrm>
          <a:prstGeom prst="rect">
            <a:avLst/>
          </a:prstGeom>
        </p:spPr>
        <p:txBody>
          <a:bodyPr/>
          <a:lstStyle>
            <a:lvl1pPr>
              <a:defRPr/>
            </a:lvl1pPr>
          </a:lstStyle>
          <a:p>
            <a:fld id="{9E66FF76-7168-5E44-A8ED-2B20CFC8B6DD}"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55DE3C2A-2426-1F47-88F6-21D09ED57091}"/>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E7977E4-D847-3C46-BD65-C9330183F7AE}"/>
              </a:ext>
            </a:extLst>
          </p:cNvPr>
          <p:cNvSpPr>
            <a:spLocks noGrp="1"/>
          </p:cNvSpPr>
          <p:nvPr>
            <p:ph type="sldNum" sz="quarter" idx="12"/>
          </p:nvPr>
        </p:nvSpPr>
        <p:spPr/>
        <p:txBody>
          <a:bodyPr/>
          <a:lstStyle>
            <a:lvl1pPr>
              <a:defRPr/>
            </a:lvl1pPr>
          </a:lstStyle>
          <a:p>
            <a:fld id="{6B98B4C4-0E06-354C-97A1-C6AB6A4DDBBF}" type="slidenum">
              <a:rPr lang="en-US" altLang="en-US"/>
              <a:pPr/>
              <a:t>‹#›</a:t>
            </a:fld>
            <a:endParaRPr lang="en-US" altLang="en-US"/>
          </a:p>
        </p:txBody>
      </p:sp>
    </p:spTree>
    <p:extLst>
      <p:ext uri="{BB962C8B-B14F-4D97-AF65-F5344CB8AC3E}">
        <p14:creationId xmlns:p14="http://schemas.microsoft.com/office/powerpoint/2010/main" val="336840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7" name="Date Placeholder 6">
            <a:extLst>
              <a:ext uri="{FF2B5EF4-FFF2-40B4-BE49-F238E27FC236}">
                <a16:creationId xmlns:a16="http://schemas.microsoft.com/office/drawing/2014/main" id="{A6C78E14-5164-2A4E-8BC1-CEDC3EB7B1E6}"/>
              </a:ext>
            </a:extLst>
          </p:cNvPr>
          <p:cNvSpPr>
            <a:spLocks noGrp="1"/>
          </p:cNvSpPr>
          <p:nvPr>
            <p:ph type="dt" sz="half" idx="10"/>
          </p:nvPr>
        </p:nvSpPr>
        <p:spPr>
          <a:xfrm>
            <a:off x="457200" y="6356350"/>
            <a:ext cx="1249363" cy="365125"/>
          </a:xfrm>
          <a:prstGeom prst="rect">
            <a:avLst/>
          </a:prstGeom>
        </p:spPr>
        <p:txBody>
          <a:bodyPr/>
          <a:lstStyle>
            <a:lvl1pPr>
              <a:defRPr/>
            </a:lvl1pPr>
          </a:lstStyle>
          <a:p>
            <a:fld id="{E028DB26-B211-2344-AD93-E5E6AE213441}" type="datetime1">
              <a:rPr lang="en-US" altLang="en-US" smtClean="0"/>
              <a:t>8/11/24</a:t>
            </a:fld>
            <a:endParaRPr lang="en-US" altLang="en-US"/>
          </a:p>
        </p:txBody>
      </p:sp>
      <p:sp>
        <p:nvSpPr>
          <p:cNvPr id="8" name="Footer Placeholder 7">
            <a:extLst>
              <a:ext uri="{FF2B5EF4-FFF2-40B4-BE49-F238E27FC236}">
                <a16:creationId xmlns:a16="http://schemas.microsoft.com/office/drawing/2014/main" id="{621B6F7E-F012-764C-993B-A9933F4C7A49}"/>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a:extLst>
              <a:ext uri="{FF2B5EF4-FFF2-40B4-BE49-F238E27FC236}">
                <a16:creationId xmlns:a16="http://schemas.microsoft.com/office/drawing/2014/main" id="{3E0FE518-DC0F-0147-B5B1-7EC53C49A18A}"/>
              </a:ext>
            </a:extLst>
          </p:cNvPr>
          <p:cNvSpPr>
            <a:spLocks noGrp="1"/>
          </p:cNvSpPr>
          <p:nvPr>
            <p:ph type="sldNum" sz="quarter" idx="12"/>
          </p:nvPr>
        </p:nvSpPr>
        <p:spPr/>
        <p:txBody>
          <a:bodyPr/>
          <a:lstStyle>
            <a:lvl1pPr>
              <a:defRPr/>
            </a:lvl1pPr>
          </a:lstStyle>
          <a:p>
            <a:fld id="{25023B01-B2A4-A343-A185-0613A60BEAFB}" type="slidenum">
              <a:rPr lang="en-US" altLang="en-US"/>
              <a:pPr/>
              <a:t>‹#›</a:t>
            </a:fld>
            <a:endParaRPr lang="en-US" altLang="en-US"/>
          </a:p>
        </p:txBody>
      </p:sp>
    </p:spTree>
    <p:extLst>
      <p:ext uri="{BB962C8B-B14F-4D97-AF65-F5344CB8AC3E}">
        <p14:creationId xmlns:p14="http://schemas.microsoft.com/office/powerpoint/2010/main" val="156680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Date Placeholder 2">
            <a:extLst>
              <a:ext uri="{FF2B5EF4-FFF2-40B4-BE49-F238E27FC236}">
                <a16:creationId xmlns:a16="http://schemas.microsoft.com/office/drawing/2014/main" id="{FB13C4C3-1D44-104C-B7BC-FA12279B981E}"/>
              </a:ext>
            </a:extLst>
          </p:cNvPr>
          <p:cNvSpPr>
            <a:spLocks noGrp="1"/>
          </p:cNvSpPr>
          <p:nvPr>
            <p:ph type="dt" sz="half" idx="10"/>
          </p:nvPr>
        </p:nvSpPr>
        <p:spPr>
          <a:xfrm>
            <a:off x="457200" y="6356350"/>
            <a:ext cx="1249363" cy="365125"/>
          </a:xfrm>
          <a:prstGeom prst="rect">
            <a:avLst/>
          </a:prstGeom>
        </p:spPr>
        <p:txBody>
          <a:bodyPr/>
          <a:lstStyle>
            <a:lvl1pPr>
              <a:defRPr/>
            </a:lvl1pPr>
          </a:lstStyle>
          <a:p>
            <a:fld id="{73099F5A-D57E-2147-A753-2B74664646AD}" type="datetime1">
              <a:rPr lang="en-US" altLang="en-US" smtClean="0"/>
              <a:t>8/11/24</a:t>
            </a:fld>
            <a:endParaRPr lang="en-US" altLang="en-US"/>
          </a:p>
        </p:txBody>
      </p:sp>
      <p:sp>
        <p:nvSpPr>
          <p:cNvPr id="4" name="Footer Placeholder 3">
            <a:extLst>
              <a:ext uri="{FF2B5EF4-FFF2-40B4-BE49-F238E27FC236}">
                <a16:creationId xmlns:a16="http://schemas.microsoft.com/office/drawing/2014/main" id="{4E6D6541-29CD-EF47-877E-640F3E50CECF}"/>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F402577D-2634-5B4A-8DD5-11FFDD7AC3A9}"/>
              </a:ext>
            </a:extLst>
          </p:cNvPr>
          <p:cNvSpPr>
            <a:spLocks noGrp="1"/>
          </p:cNvSpPr>
          <p:nvPr>
            <p:ph type="sldNum" sz="quarter" idx="12"/>
          </p:nvPr>
        </p:nvSpPr>
        <p:spPr/>
        <p:txBody>
          <a:bodyPr/>
          <a:lstStyle>
            <a:lvl1pPr>
              <a:defRPr/>
            </a:lvl1pPr>
          </a:lstStyle>
          <a:p>
            <a:fld id="{8C84CE91-AEA6-914F-90D9-16BDBBCC3ED5}" type="slidenum">
              <a:rPr lang="en-US" altLang="en-US"/>
              <a:pPr/>
              <a:t>‹#›</a:t>
            </a:fld>
            <a:endParaRPr lang="en-US" altLang="en-US"/>
          </a:p>
        </p:txBody>
      </p:sp>
    </p:spTree>
    <p:extLst>
      <p:ext uri="{BB962C8B-B14F-4D97-AF65-F5344CB8AC3E}">
        <p14:creationId xmlns:p14="http://schemas.microsoft.com/office/powerpoint/2010/main" val="3122040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429F-6658-8543-B0A8-D4F355CD9FAC}"/>
              </a:ext>
            </a:extLst>
          </p:cNvPr>
          <p:cNvSpPr>
            <a:spLocks noGrp="1"/>
          </p:cNvSpPr>
          <p:nvPr>
            <p:ph type="dt" sz="half" idx="10"/>
          </p:nvPr>
        </p:nvSpPr>
        <p:spPr>
          <a:xfrm>
            <a:off x="457200" y="6356350"/>
            <a:ext cx="1249363" cy="365125"/>
          </a:xfrm>
          <a:prstGeom prst="rect">
            <a:avLst/>
          </a:prstGeom>
        </p:spPr>
        <p:txBody>
          <a:bodyPr/>
          <a:lstStyle>
            <a:lvl1pPr>
              <a:defRPr/>
            </a:lvl1pPr>
          </a:lstStyle>
          <a:p>
            <a:fld id="{BFDCBC66-90CC-1B4A-9943-D524F8E51B20}" type="datetime1">
              <a:rPr lang="en-US" altLang="en-US" smtClean="0"/>
              <a:t>8/11/24</a:t>
            </a:fld>
            <a:endParaRPr lang="en-US" altLang="en-US"/>
          </a:p>
        </p:txBody>
      </p:sp>
      <p:sp>
        <p:nvSpPr>
          <p:cNvPr id="3" name="Footer Placeholder 2">
            <a:extLst>
              <a:ext uri="{FF2B5EF4-FFF2-40B4-BE49-F238E27FC236}">
                <a16:creationId xmlns:a16="http://schemas.microsoft.com/office/drawing/2014/main" id="{6C734284-7197-2946-BCF5-6C0FAA0784B5}"/>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59DAA201-8EE4-DD4F-86BC-8D66E6B568F5}"/>
              </a:ext>
            </a:extLst>
          </p:cNvPr>
          <p:cNvSpPr>
            <a:spLocks noGrp="1"/>
          </p:cNvSpPr>
          <p:nvPr>
            <p:ph type="sldNum" sz="quarter" idx="12"/>
          </p:nvPr>
        </p:nvSpPr>
        <p:spPr/>
        <p:txBody>
          <a:bodyPr/>
          <a:lstStyle>
            <a:lvl1pPr>
              <a:defRPr/>
            </a:lvl1pPr>
          </a:lstStyle>
          <a:p>
            <a:fld id="{DAFE56EF-E2BC-7D41-9B22-51E136CBA94D}" type="slidenum">
              <a:rPr lang="en-US" altLang="en-US"/>
              <a:pPr/>
              <a:t>‹#›</a:t>
            </a:fld>
            <a:endParaRPr lang="en-US" altLang="en-US"/>
          </a:p>
        </p:txBody>
      </p:sp>
    </p:spTree>
    <p:extLst>
      <p:ext uri="{BB962C8B-B14F-4D97-AF65-F5344CB8AC3E}">
        <p14:creationId xmlns:p14="http://schemas.microsoft.com/office/powerpoint/2010/main" val="16495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76AD381B-DB3C-FB44-A204-BFED55491EE1}"/>
              </a:ext>
            </a:extLst>
          </p:cNvPr>
          <p:cNvSpPr>
            <a:spLocks noGrp="1"/>
          </p:cNvSpPr>
          <p:nvPr>
            <p:ph type="dt" sz="half" idx="10"/>
          </p:nvPr>
        </p:nvSpPr>
        <p:spPr>
          <a:xfrm>
            <a:off x="457200" y="6356350"/>
            <a:ext cx="1249363" cy="365125"/>
          </a:xfrm>
          <a:prstGeom prst="rect">
            <a:avLst/>
          </a:prstGeom>
        </p:spPr>
        <p:txBody>
          <a:bodyPr/>
          <a:lstStyle>
            <a:lvl1pPr>
              <a:defRPr/>
            </a:lvl1pPr>
          </a:lstStyle>
          <a:p>
            <a:fld id="{1B18DA48-E725-CD48-A789-D55325320329}"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D442FAA3-5B1A-7543-AC36-C1D9EA9A2CB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80F0A8C-08C8-9542-9551-59748416D43B}"/>
              </a:ext>
            </a:extLst>
          </p:cNvPr>
          <p:cNvSpPr>
            <a:spLocks noGrp="1"/>
          </p:cNvSpPr>
          <p:nvPr>
            <p:ph type="sldNum" sz="quarter" idx="12"/>
          </p:nvPr>
        </p:nvSpPr>
        <p:spPr/>
        <p:txBody>
          <a:bodyPr/>
          <a:lstStyle>
            <a:lvl1pPr>
              <a:defRPr/>
            </a:lvl1pPr>
          </a:lstStyle>
          <a:p>
            <a:fld id="{34B23DB3-D36A-FB4C-95CF-393292DF0C4E}" type="slidenum">
              <a:rPr lang="en-US" altLang="en-US"/>
              <a:pPr/>
              <a:t>‹#›</a:t>
            </a:fld>
            <a:endParaRPr lang="en-US" altLang="en-US"/>
          </a:p>
        </p:txBody>
      </p:sp>
    </p:spTree>
    <p:extLst>
      <p:ext uri="{BB962C8B-B14F-4D97-AF65-F5344CB8AC3E}">
        <p14:creationId xmlns:p14="http://schemas.microsoft.com/office/powerpoint/2010/main" val="60790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E4819FB9-502C-0A45-A1E0-8A2347B5539C}"/>
              </a:ext>
            </a:extLst>
          </p:cNvPr>
          <p:cNvSpPr>
            <a:spLocks noGrp="1"/>
          </p:cNvSpPr>
          <p:nvPr>
            <p:ph type="dt" sz="half" idx="10"/>
          </p:nvPr>
        </p:nvSpPr>
        <p:spPr>
          <a:xfrm>
            <a:off x="457200" y="6356350"/>
            <a:ext cx="1249363" cy="365125"/>
          </a:xfrm>
          <a:prstGeom prst="rect">
            <a:avLst/>
          </a:prstGeom>
        </p:spPr>
        <p:txBody>
          <a:bodyPr/>
          <a:lstStyle>
            <a:lvl1pPr>
              <a:defRPr/>
            </a:lvl1pPr>
          </a:lstStyle>
          <a:p>
            <a:fld id="{238DF3D1-79A4-7A4F-95D7-92A0664766AF}"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5D50B0C3-320B-EC46-AC29-11C96F880F0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F3867BA-39CE-DE43-9EF1-E6584BFCFDD5}"/>
              </a:ext>
            </a:extLst>
          </p:cNvPr>
          <p:cNvSpPr>
            <a:spLocks noGrp="1"/>
          </p:cNvSpPr>
          <p:nvPr>
            <p:ph type="sldNum" sz="quarter" idx="12"/>
          </p:nvPr>
        </p:nvSpPr>
        <p:spPr/>
        <p:txBody>
          <a:bodyPr/>
          <a:lstStyle>
            <a:lvl1pPr>
              <a:defRPr/>
            </a:lvl1pPr>
          </a:lstStyle>
          <a:p>
            <a:fld id="{921C5293-8393-C745-B4CF-F3E76A95F61B}" type="slidenum">
              <a:rPr lang="en-US" altLang="en-US"/>
              <a:pPr/>
              <a:t>‹#›</a:t>
            </a:fld>
            <a:endParaRPr lang="en-US" altLang="en-US"/>
          </a:p>
        </p:txBody>
      </p:sp>
    </p:spTree>
    <p:extLst>
      <p:ext uri="{BB962C8B-B14F-4D97-AF65-F5344CB8AC3E}">
        <p14:creationId xmlns:p14="http://schemas.microsoft.com/office/powerpoint/2010/main" val="89803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74070-5F64-7B81-5826-194E6FDD6D87}"/>
              </a:ext>
            </a:extLst>
          </p:cNvPr>
          <p:cNvPicPr>
            <a:picLocks noChangeAspect="1"/>
          </p:cNvPicPr>
          <p:nvPr userDrawn="1"/>
        </p:nvPicPr>
        <p:blipFill>
          <a:blip r:embed="rId13"/>
          <a:stretch>
            <a:fillRect/>
          </a:stretch>
        </p:blipFill>
        <p:spPr>
          <a:xfrm>
            <a:off x="0" y="6356350"/>
            <a:ext cx="9144000" cy="501650"/>
          </a:xfrm>
          <a:prstGeom prst="rect">
            <a:avLst/>
          </a:prstGeom>
        </p:spPr>
      </p:pic>
      <p:sp>
        <p:nvSpPr>
          <p:cNvPr id="2" name="Title Placeholder 1">
            <a:extLst>
              <a:ext uri="{FF2B5EF4-FFF2-40B4-BE49-F238E27FC236}">
                <a16:creationId xmlns:a16="http://schemas.microsoft.com/office/drawing/2014/main" id="{5096F021-5EE4-0D4C-BCF1-8E7AABD94F4B}"/>
              </a:ext>
            </a:extLst>
          </p:cNvPr>
          <p:cNvSpPr>
            <a:spLocks noGrp="1"/>
          </p:cNvSpPr>
          <p:nvPr>
            <p:ph type="title"/>
          </p:nvPr>
        </p:nvSpPr>
        <p:spPr>
          <a:xfrm>
            <a:off x="1980924" y="149225"/>
            <a:ext cx="6705875" cy="64135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a:extLst>
              <a:ext uri="{FF2B5EF4-FFF2-40B4-BE49-F238E27FC236}">
                <a16:creationId xmlns:a16="http://schemas.microsoft.com/office/drawing/2014/main" id="{84A69F83-2FE9-E041-9865-A93C1986EA01}"/>
              </a:ext>
            </a:extLst>
          </p:cNvPr>
          <p:cNvSpPr>
            <a:spLocks noGrp="1"/>
          </p:cNvSpPr>
          <p:nvPr>
            <p:ph type="body" idx="1"/>
          </p:nvPr>
        </p:nvSpPr>
        <p:spPr bwMode="auto">
          <a:xfrm>
            <a:off x="457200" y="1098550"/>
            <a:ext cx="8229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F750C1A2-DDE1-6E40-BEDC-9B20C7968042}"/>
              </a:ext>
            </a:extLst>
          </p:cNvPr>
          <p:cNvSpPr>
            <a:spLocks noGrp="1"/>
          </p:cNvSpPr>
          <p:nvPr>
            <p:ph type="sldNum" sz="quarter" idx="4"/>
          </p:nvPr>
        </p:nvSpPr>
        <p:spPr>
          <a:xfrm>
            <a:off x="146304" y="6419088"/>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01DEF435-E60A-BB47-B744-1DEBFE4557EF}" type="slidenum">
              <a:rPr lang="en-US" altLang="en-US" smtClean="0"/>
              <a:pPr/>
              <a:t>‹#›</a:t>
            </a:fld>
            <a:endParaRPr lang="en-US" altLang="en-US" dirty="0"/>
          </a:p>
        </p:txBody>
      </p:sp>
      <p:pic>
        <p:nvPicPr>
          <p:cNvPr id="7" name="Picture 6">
            <a:extLst>
              <a:ext uri="{FF2B5EF4-FFF2-40B4-BE49-F238E27FC236}">
                <a16:creationId xmlns:a16="http://schemas.microsoft.com/office/drawing/2014/main" id="{0DDCF9F0-29D0-3C47-A78F-4292D79B9463}"/>
              </a:ext>
            </a:extLst>
          </p:cNvPr>
          <p:cNvPicPr>
            <a:picLocks noChangeAspect="1" noChangeArrowheads="1"/>
          </p:cNvPicPr>
          <p:nvPr userDrawn="1"/>
        </p:nvPicPr>
        <p:blipFill>
          <a:blip r:embed="rId14"/>
          <a:srcRect/>
          <a:stretch>
            <a:fillRect/>
          </a:stretch>
        </p:blipFill>
        <p:spPr bwMode="auto">
          <a:xfrm>
            <a:off x="1" y="1"/>
            <a:ext cx="1980924" cy="709560"/>
          </a:xfrm>
          <a:prstGeom prst="rect">
            <a:avLst/>
          </a:prstGeom>
          <a:noFill/>
          <a:ln w="12700" cap="flat">
            <a:noFill/>
            <a:miter lim="800000"/>
            <a:headEnd/>
            <a:tailEnd/>
          </a:ln>
        </p:spPr>
      </p:pic>
      <p:cxnSp>
        <p:nvCxnSpPr>
          <p:cNvPr id="8" name="Straight Connector 7">
            <a:extLst>
              <a:ext uri="{FF2B5EF4-FFF2-40B4-BE49-F238E27FC236}">
                <a16:creationId xmlns:a16="http://schemas.microsoft.com/office/drawing/2014/main" id="{AA565966-63A2-6A4B-A2EE-FB43D5EBEE2E}"/>
              </a:ext>
            </a:extLst>
          </p:cNvPr>
          <p:cNvCxnSpPr/>
          <p:nvPr userDrawn="1"/>
        </p:nvCxnSpPr>
        <p:spPr>
          <a:xfrm flipV="1">
            <a:off x="284343" y="843465"/>
            <a:ext cx="8585797" cy="949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3F39853-89DA-1111-5F06-2024DD0A23A1}"/>
              </a:ext>
            </a:extLst>
          </p:cNvPr>
          <p:cNvSpPr txBox="1"/>
          <p:nvPr userDrawn="1"/>
        </p:nvSpPr>
        <p:spPr>
          <a:xfrm>
            <a:off x="1003119" y="6435351"/>
            <a:ext cx="5367367" cy="338554"/>
          </a:xfrm>
          <a:prstGeom prst="rect">
            <a:avLst/>
          </a:prstGeom>
          <a:noFill/>
        </p:spPr>
        <p:txBody>
          <a:bodyPr wrap="square">
            <a:spAutoFit/>
          </a:bodyPr>
          <a:lstStyle/>
          <a:p>
            <a:r>
              <a:rPr lang="en-US" sz="1600" dirty="0">
                <a:solidFill>
                  <a:schemeClr val="bg1"/>
                </a:solidFill>
              </a:rPr>
              <a:t>MONAN: INPE MPAS-A Training 2024 (12 – 14 August)</a:t>
            </a:r>
            <a:endParaRPr lang="en-US" sz="1600" dirty="0">
              <a:solidFill>
                <a:schemeClr val="bg1"/>
              </a:solidFill>
              <a:latin typeface="Helvetica Neue"/>
              <a:ea typeface="Helvetica Neue"/>
              <a:cs typeface="Helvetica Neue"/>
              <a:sym typeface="Helvetica Neue"/>
            </a:endParaRPr>
          </a:p>
        </p:txBody>
      </p:sp>
      <p:sp>
        <p:nvSpPr>
          <p:cNvPr id="12" name="Hexagon 11">
            <a:extLst>
              <a:ext uri="{FF2B5EF4-FFF2-40B4-BE49-F238E27FC236}">
                <a16:creationId xmlns:a16="http://schemas.microsoft.com/office/drawing/2014/main" id="{3AC24FCC-44F8-F0A2-A62B-4F1E79F220C2}"/>
              </a:ext>
            </a:extLst>
          </p:cNvPr>
          <p:cNvSpPr/>
          <p:nvPr userDrawn="1"/>
        </p:nvSpPr>
        <p:spPr>
          <a:xfrm>
            <a:off x="157411" y="6406554"/>
            <a:ext cx="457337" cy="394256"/>
          </a:xfrm>
          <a:prstGeom prst="hexagon">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766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0" fontAlgn="base" hangingPunct="0">
        <a:spcBef>
          <a:spcPct val="0"/>
        </a:spcBef>
        <a:spcAft>
          <a:spcPct val="0"/>
        </a:spcAft>
        <a:defRPr sz="2800" kern="1200" cap="none" baseline="0">
          <a:solidFill>
            <a:schemeClr val="tx1"/>
          </a:solidFill>
          <a:latin typeface="Helvetica Neue"/>
          <a:ea typeface="ＭＳ Ｐゴシック" charset="0"/>
          <a:cs typeface="ＭＳ Ｐゴシック" charset="0"/>
        </a:defRPr>
      </a:lvl1pPr>
      <a:lvl2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2pPr>
      <a:lvl3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3pPr>
      <a:lvl4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4pPr>
      <a:lvl5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5pPr>
      <a:lvl6pPr marL="4572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6pPr>
      <a:lvl7pPr marL="9144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7pPr>
      <a:lvl8pPr marL="13716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8pPr>
      <a:lvl9pPr marL="18288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9pPr>
    </p:titleStyle>
    <p:bodyStyle>
      <a:lvl1pPr marL="223838" indent="-223838" algn="l" defTabSz="457200" rtl="0" eaLnBrk="0" fontAlgn="base" hangingPunct="0">
        <a:spcBef>
          <a:spcPct val="20000"/>
        </a:spcBef>
        <a:spcAft>
          <a:spcPct val="0"/>
        </a:spcAft>
        <a:buSzPct val="130000"/>
        <a:buFont typeface="Arial" panose="020B0604020202020204" pitchFamily="34" charset="0"/>
        <a:buChar char="•"/>
        <a:defRPr sz="2400" kern="1200">
          <a:solidFill>
            <a:schemeClr val="tx2"/>
          </a:solidFill>
          <a:latin typeface="Helvetica Neue"/>
          <a:ea typeface="ＭＳ Ｐゴシック" charset="0"/>
          <a:cs typeface="ＭＳ Ｐゴシック" charset="0"/>
        </a:defRPr>
      </a:lvl1pPr>
      <a:lvl2pPr marL="682625" indent="-225425"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2pPr>
      <a:lvl3pPr marL="1089025" indent="-174625" algn="l" defTabSz="457200" rtl="0" eaLnBrk="0" fontAlgn="base" hangingPunct="0">
        <a:spcBef>
          <a:spcPct val="20000"/>
        </a:spcBef>
        <a:spcAft>
          <a:spcPct val="0"/>
        </a:spcAft>
        <a:buSzPct val="130000"/>
        <a:buFont typeface="Arial" panose="020B0604020202020204" pitchFamily="34" charset="0"/>
        <a:buChar char="•"/>
        <a:defRPr sz="2000" kern="1200">
          <a:solidFill>
            <a:schemeClr val="tx2"/>
          </a:solidFill>
          <a:latin typeface="Helvetica Neue"/>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04BD61-3DD6-FA45-86C3-3A1BAA5BBA4C}"/>
              </a:ext>
            </a:extLst>
          </p:cNvPr>
          <p:cNvPicPr>
            <a:picLocks noChangeAspect="1"/>
          </p:cNvPicPr>
          <p:nvPr userDrawn="1"/>
        </p:nvPicPr>
        <p:blipFill rotWithShape="1">
          <a:blip r:embed="rId13"/>
          <a:srcRect l="5651" r="5897"/>
          <a:stretch/>
        </p:blipFill>
        <p:spPr>
          <a:xfrm>
            <a:off x="919" y="1"/>
            <a:ext cx="9143081" cy="6892527"/>
          </a:xfrm>
          <a:prstGeom prst="rect">
            <a:avLst/>
          </a:prstGeom>
        </p:spPr>
      </p:pic>
      <p:sp>
        <p:nvSpPr>
          <p:cNvPr id="10" name="Google Shape;20;p4">
            <a:extLst>
              <a:ext uri="{FF2B5EF4-FFF2-40B4-BE49-F238E27FC236}">
                <a16:creationId xmlns:a16="http://schemas.microsoft.com/office/drawing/2014/main" id="{EC5F2CBC-8443-4E4F-B3B9-40207D13E9F3}"/>
              </a:ext>
            </a:extLst>
          </p:cNvPr>
          <p:cNvSpPr/>
          <p:nvPr userDrawn="1"/>
        </p:nvSpPr>
        <p:spPr>
          <a:xfrm>
            <a:off x="-3633" y="6489437"/>
            <a:ext cx="9147633" cy="403090"/>
          </a:xfrm>
          <a:prstGeom prst="rect">
            <a:avLst/>
          </a:prstGeom>
          <a:solidFill>
            <a:srgbClr val="1A658F"/>
          </a:solidFill>
          <a:ln>
            <a:noFill/>
          </a:ln>
        </p:spPr>
        <p:txBody>
          <a:bodyPr spcFirstLastPara="1" wrap="square" lIns="82930" tIns="82930" rIns="82930" bIns="82930" anchor="ctr" anchorCtr="0">
            <a:noAutofit/>
          </a:bodyPr>
          <a:lstStyle/>
          <a:p>
            <a:pPr marL="0" lvl="0" indent="0" algn="l" rtl="0">
              <a:spcBef>
                <a:spcPts val="0"/>
              </a:spcBef>
              <a:spcAft>
                <a:spcPts val="0"/>
              </a:spcAft>
              <a:buNone/>
            </a:pPr>
            <a:endParaRPr sz="1633"/>
          </a:p>
        </p:txBody>
      </p:sp>
      <p:pic>
        <p:nvPicPr>
          <p:cNvPr id="2" name="Graphic 1">
            <a:extLst>
              <a:ext uri="{FF2B5EF4-FFF2-40B4-BE49-F238E27FC236}">
                <a16:creationId xmlns:a16="http://schemas.microsoft.com/office/drawing/2014/main" id="{53115A4A-A9BC-BF42-7736-8D217B34505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5303520"/>
            <a:ext cx="3600450" cy="1200150"/>
          </a:xfrm>
          <a:prstGeom prst="rect">
            <a:avLst/>
          </a:prstGeom>
        </p:spPr>
      </p:pic>
      <p:sp>
        <p:nvSpPr>
          <p:cNvPr id="3" name="Google Shape;21;p4">
            <a:extLst>
              <a:ext uri="{FF2B5EF4-FFF2-40B4-BE49-F238E27FC236}">
                <a16:creationId xmlns:a16="http://schemas.microsoft.com/office/drawing/2014/main" id="{31904134-6F0A-E0C9-A0A9-EFBC51C8EFEE}"/>
              </a:ext>
            </a:extLst>
          </p:cNvPr>
          <p:cNvSpPr txBox="1"/>
          <p:nvPr userDrawn="1"/>
        </p:nvSpPr>
        <p:spPr>
          <a:xfrm>
            <a:off x="687878" y="6479257"/>
            <a:ext cx="7785562" cy="403090"/>
          </a:xfrm>
          <a:prstGeom prst="rect">
            <a:avLst/>
          </a:prstGeom>
          <a:noFill/>
          <a:ln>
            <a:noFill/>
          </a:ln>
        </p:spPr>
        <p:txBody>
          <a:bodyPr spcFirstLastPara="1" wrap="square" lIns="82930" tIns="82930" rIns="82930" bIns="82930" anchor="ctr" anchorCtr="0">
            <a:noAutofit/>
          </a:bodyPr>
          <a:lstStyle/>
          <a:p>
            <a:pPr marL="0" lvl="0" indent="0" algn="ctr" rtl="0">
              <a:spcBef>
                <a:spcPts val="0"/>
              </a:spcBef>
              <a:spcAft>
                <a:spcPts val="0"/>
              </a:spcAft>
              <a:buNone/>
            </a:pPr>
            <a:r>
              <a:rPr lang="en-US" sz="800" dirty="0">
                <a:solidFill>
                  <a:schemeClr val="bg1"/>
                </a:solidFill>
              </a:rPr>
              <a:t>This material is based upon work supported by the NSF National Center for Atmospheric Research, a major facility sponsored by the U.S. National Science Foundation and managed by the University Corporation for Atmospheric Research. Any opinions, findings and conclusions or recommendations expressed in this material do not necessarily reflect the views of NSF.</a:t>
            </a:r>
            <a:endParaRPr sz="635"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355516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207363" indent="-207363" algn="l" defTabSz="829452"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1928-C2A7-9D41-B513-D965FAA93D38}"/>
              </a:ext>
            </a:extLst>
          </p:cNvPr>
          <p:cNvSpPr>
            <a:spLocks noGrp="1"/>
          </p:cNvSpPr>
          <p:nvPr>
            <p:ph type="ctrTitle"/>
          </p:nvPr>
        </p:nvSpPr>
        <p:spPr/>
        <p:txBody>
          <a:bodyPr>
            <a:normAutofit/>
          </a:bodyPr>
          <a:lstStyle/>
          <a:p>
            <a:pPr eaLnBrk="1" fontAlgn="auto" hangingPunct="1">
              <a:spcAft>
                <a:spcPts val="0"/>
              </a:spcAft>
              <a:defRPr/>
            </a:pPr>
            <a:r>
              <a:rPr lang="en-US" sz="3600" dirty="0">
                <a:ea typeface="+mj-ea"/>
                <a:cs typeface="+mj-cs"/>
              </a:rPr>
              <a:t>An Overview of the Structure of MPAS Meshes</a:t>
            </a:r>
          </a:p>
        </p:txBody>
      </p:sp>
      <p:sp>
        <p:nvSpPr>
          <p:cNvPr id="3" name="Title 1">
            <a:extLst>
              <a:ext uri="{FF2B5EF4-FFF2-40B4-BE49-F238E27FC236}">
                <a16:creationId xmlns:a16="http://schemas.microsoft.com/office/drawing/2014/main" id="{D1362636-C57D-6545-AB02-E0D6D5CCC6E7}"/>
              </a:ext>
            </a:extLst>
          </p:cNvPr>
          <p:cNvSpPr txBox="1">
            <a:spLocks/>
          </p:cNvSpPr>
          <p:nvPr/>
        </p:nvSpPr>
        <p:spPr>
          <a:xfrm>
            <a:off x="1143360" y="3854367"/>
            <a:ext cx="6857280" cy="641057"/>
          </a:xfrm>
          <a:prstGeom prst="rect">
            <a:avLst/>
          </a:prstGeom>
        </p:spPr>
        <p:txBody>
          <a:bodyPr anchor="b">
            <a:normAutofit fontScale="97500"/>
          </a:bodyPr>
          <a:lstStyle>
            <a:lvl1pPr algn="ctr" defTabSz="829452" rtl="0" eaLnBrk="1" latinLnBrk="0" hangingPunct="1">
              <a:lnSpc>
                <a:spcPct val="90000"/>
              </a:lnSpc>
              <a:spcBef>
                <a:spcPct val="0"/>
              </a:spcBef>
              <a:buNone/>
              <a:defRPr sz="5443" kern="1200">
                <a:solidFill>
                  <a:schemeClr val="tx1"/>
                </a:solidFill>
                <a:latin typeface="+mj-lt"/>
                <a:ea typeface="+mj-ea"/>
                <a:cs typeface="+mj-cs"/>
              </a:defRPr>
            </a:lvl1pPr>
          </a:lstStyle>
          <a:p>
            <a:pPr>
              <a:defRPr/>
            </a:pPr>
            <a:r>
              <a:rPr lang="en-US" sz="2000" dirty="0"/>
              <a:t>Michael G. </a:t>
            </a:r>
            <a:r>
              <a:rPr lang="en-US" sz="2000" dirty="0" err="1"/>
              <a:t>Duda</a:t>
            </a:r>
            <a:endParaRPr lang="en-US" sz="2000" dirty="0"/>
          </a:p>
          <a:p>
            <a:pPr>
              <a:defRPr/>
            </a:pPr>
            <a:r>
              <a:rPr lang="en-US" sz="2000" dirty="0"/>
              <a:t>NCAR/MMM</a:t>
            </a:r>
          </a:p>
        </p:txBody>
      </p:sp>
    </p:spTree>
    <p:extLst>
      <p:ext uri="{BB962C8B-B14F-4D97-AF65-F5344CB8AC3E}">
        <p14:creationId xmlns:p14="http://schemas.microsoft.com/office/powerpoint/2010/main" val="2288759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7" name="TextBox 6"/>
          <p:cNvSpPr txBox="1"/>
          <p:nvPr/>
        </p:nvSpPr>
        <p:spPr>
          <a:xfrm>
            <a:off x="293071" y="898638"/>
            <a:ext cx="8538294" cy="1569660"/>
          </a:xfrm>
          <a:prstGeom prst="rect">
            <a:avLst/>
          </a:prstGeom>
          <a:noFill/>
        </p:spPr>
        <p:txBody>
          <a:bodyPr wrap="square" rtlCol="0">
            <a:spAutoFit/>
          </a:bodyPr>
          <a:lstStyle/>
          <a:p>
            <a:r>
              <a:rPr lang="en-US" sz="2400" i="1" dirty="0">
                <a:cs typeface="Times New Roman"/>
              </a:rPr>
              <a:t>For the unstructured, horizontal dimension</a:t>
            </a:r>
            <a:r>
              <a:rPr lang="en-US" sz="2400" dirty="0">
                <a:cs typeface="Times New Roman"/>
              </a:rPr>
              <a:t> there is nothing to be gained from using 2-d arrays...</a:t>
            </a:r>
          </a:p>
          <a:p>
            <a:r>
              <a:rPr lang="en-US" sz="2400" dirty="0">
                <a:cs typeface="Times New Roman"/>
              </a:rPr>
              <a:t>...hence, the horizontal dimension is collapsed into a single array dimension. </a:t>
            </a:r>
            <a:r>
              <a:rPr lang="en-US" sz="2400" i="1" dirty="0">
                <a:cs typeface="Times New Roman"/>
              </a:rPr>
              <a:t>We then have a simple list of elements!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49" y="2634449"/>
            <a:ext cx="3225800" cy="304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762065" y="5798008"/>
            <a:ext cx="4536440" cy="187960"/>
          </a:xfrm>
          <a:prstGeom prst="rect">
            <a:avLst/>
          </a:prstGeom>
        </p:spPr>
      </p:pic>
      <p:sp>
        <p:nvSpPr>
          <p:cNvPr id="8" name="TextBox 7"/>
          <p:cNvSpPr txBox="1"/>
          <p:nvPr/>
        </p:nvSpPr>
        <p:spPr>
          <a:xfrm>
            <a:off x="4405194" y="3115243"/>
            <a:ext cx="4484566" cy="1631216"/>
          </a:xfrm>
          <a:prstGeom prst="rect">
            <a:avLst/>
          </a:prstGeom>
          <a:noFill/>
        </p:spPr>
        <p:txBody>
          <a:bodyPr wrap="square" rtlCol="0">
            <a:spAutoFit/>
          </a:bodyPr>
          <a:lstStyle/>
          <a:p>
            <a:r>
              <a:rPr lang="en-US" sz="2000" i="1" dirty="0"/>
              <a:t>From the perspective of the MPAS solver, any ordering of cells in the mesh is as good as any other</a:t>
            </a:r>
            <a:r>
              <a:rPr lang="en-US" sz="2000" i="1" baseline="30000" dirty="0"/>
              <a:t>1</a:t>
            </a:r>
            <a:r>
              <a:rPr lang="en-US" sz="2000" i="1" dirty="0"/>
              <a:t>, as long as the mesh representation is consistent with this ordering.</a:t>
            </a:r>
          </a:p>
        </p:txBody>
      </p:sp>
      <p:sp>
        <p:nvSpPr>
          <p:cNvPr id="11" name="TextBox 10"/>
          <p:cNvSpPr txBox="1"/>
          <p:nvPr/>
        </p:nvSpPr>
        <p:spPr>
          <a:xfrm>
            <a:off x="251604" y="6018471"/>
            <a:ext cx="8409945" cy="369332"/>
          </a:xfrm>
          <a:prstGeom prst="rect">
            <a:avLst/>
          </a:prstGeom>
          <a:noFill/>
        </p:spPr>
        <p:txBody>
          <a:bodyPr wrap="square" rtlCol="0">
            <a:spAutoFit/>
          </a:bodyPr>
          <a:lstStyle/>
          <a:p>
            <a:r>
              <a:rPr lang="en-US" i="1" baseline="30000" dirty="0"/>
              <a:t>1</a:t>
            </a:r>
            <a:r>
              <a:rPr lang="en-US" i="1" dirty="0"/>
              <a:t>Though some orderings may give better performance, e.g., due to better cache reuse.</a:t>
            </a:r>
            <a:endParaRPr lang="en-US" i="1" baseline="30000" dirty="0"/>
          </a:p>
        </p:txBody>
      </p:sp>
      <p:sp>
        <p:nvSpPr>
          <p:cNvPr id="5" name="Slide Number Placeholder 4">
            <a:extLst>
              <a:ext uri="{FF2B5EF4-FFF2-40B4-BE49-F238E27FC236}">
                <a16:creationId xmlns:a16="http://schemas.microsoft.com/office/drawing/2014/main" id="{29EA5967-E4D1-6B4D-9EA7-B3A90932BA13}"/>
              </a:ext>
            </a:extLst>
          </p:cNvPr>
          <p:cNvSpPr>
            <a:spLocks noGrp="1"/>
          </p:cNvSpPr>
          <p:nvPr>
            <p:ph type="sldNum" sz="quarter" idx="12"/>
          </p:nvPr>
        </p:nvSpPr>
        <p:spPr/>
        <p:txBody>
          <a:bodyPr/>
          <a:lstStyle/>
          <a:p>
            <a:fld id="{DAFE56EF-E2BC-7D41-9B22-51E136CBA94D}" type="slidenum">
              <a:rPr lang="en-US" altLang="en-US" smtClean="0"/>
              <a:pPr/>
              <a:t>9</a:t>
            </a:fld>
            <a:endParaRPr lang="en-US" altLang="en-US"/>
          </a:p>
        </p:txBody>
      </p:sp>
      <p:sp>
        <p:nvSpPr>
          <p:cNvPr id="12" name="Rectangle 9">
            <a:extLst>
              <a:ext uri="{FF2B5EF4-FFF2-40B4-BE49-F238E27FC236}">
                <a16:creationId xmlns:a16="http://schemas.microsoft.com/office/drawing/2014/main" id="{F6EDF7F3-ECCB-034E-9315-06A3E62F91F6}"/>
              </a:ext>
            </a:extLst>
          </p:cNvPr>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2200" dirty="0"/>
              <a:t>How does MPAS keep track of this unstructured mesh?</a:t>
            </a:r>
            <a:endParaRPr lang="en-US" sz="2200" i="1" dirty="0"/>
          </a:p>
        </p:txBody>
      </p:sp>
    </p:spTree>
    <p:extLst>
      <p:ext uri="{BB962C8B-B14F-4D97-AF65-F5344CB8AC3E}">
        <p14:creationId xmlns:p14="http://schemas.microsoft.com/office/powerpoint/2010/main" val="231709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7219" y="4125515"/>
            <a:ext cx="4286250" cy="155376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64291" tIns="32146" rIns="64291" bIns="32146" anchor="ctr"/>
          <a:lstStyle/>
          <a:p>
            <a:pPr>
              <a:defRPr/>
            </a:pPr>
            <a:endParaRPr lang="en-US">
              <a:ln>
                <a:solidFill>
                  <a:schemeClr val="tx1"/>
                </a:solidFill>
              </a:ln>
            </a:endParaRPr>
          </a:p>
        </p:txBody>
      </p:sp>
      <p:pic>
        <p:nvPicPr>
          <p:cNvPr id="450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891" y="3287146"/>
            <a:ext cx="3289005" cy="308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 name="Rectangle 2"/>
          <p:cNvSpPr>
            <a:spLocks/>
          </p:cNvSpPr>
          <p:nvPr/>
        </p:nvSpPr>
        <p:spPr bwMode="auto">
          <a:xfrm>
            <a:off x="183791" y="964407"/>
            <a:ext cx="8009692" cy="2498080"/>
          </a:xfrm>
          <a:prstGeom prst="rect">
            <a:avLst/>
          </a:prstGeom>
          <a:noFill/>
          <a:ln w="12700">
            <a:noFill/>
            <a:miter lim="800000"/>
            <a:headEnd/>
            <a:tailEnd/>
          </a:ln>
        </p:spPr>
        <p:txBody>
          <a:bodyPr lIns="0" tIns="0" rIns="0" bIns="0"/>
          <a:lstStyle/>
          <a:p>
            <a:pPr indent="123895">
              <a:lnSpc>
                <a:spcPct val="120000"/>
              </a:lnSpc>
              <a:spcBef>
                <a:spcPts val="543"/>
              </a:spcBef>
              <a:buSzPct val="125000"/>
              <a:buFont typeface="Helvetica" charset="0"/>
              <a:buChar char="•"/>
              <a:defRPr/>
            </a:pPr>
            <a:r>
              <a:rPr lang="en-US" sz="1500" b="1" dirty="0" err="1">
                <a:solidFill>
                  <a:srgbClr val="000000"/>
                </a:solidFill>
                <a:latin typeface="Helvetica Neue"/>
                <a:ea typeface="Helvetica" charset="0"/>
                <a:cs typeface="Helvetica Neue"/>
                <a:sym typeface="Helvetica" charset="0"/>
              </a:rPr>
              <a:t>nEdgesOnCell</a:t>
            </a:r>
            <a:r>
              <a:rPr lang="en-US" sz="1500" b="1" dirty="0">
                <a:solidFill>
                  <a:srgbClr val="000000"/>
                </a:solidFill>
                <a:latin typeface="Helvetica Neue"/>
                <a:ea typeface="Helvetica" charset="0"/>
                <a:cs typeface="Helvetica Neue"/>
                <a:sym typeface="Helvetica" charset="0"/>
              </a:rPr>
              <a:t>(</a:t>
            </a:r>
            <a:r>
              <a:rPr lang="en-US" sz="1500" b="1" dirty="0" err="1">
                <a:solidFill>
                  <a:srgbClr val="000000"/>
                </a:solidFill>
                <a:latin typeface="Helvetica Neue"/>
                <a:ea typeface="Helvetica" charset="0"/>
                <a:cs typeface="Helvetica Neue"/>
                <a:sym typeface="Helvetica" charset="0"/>
              </a:rPr>
              <a:t>nCells</a:t>
            </a:r>
            <a:r>
              <a:rPr lang="en-US" sz="1500" b="1" dirty="0">
                <a:solidFill>
                  <a:srgbClr val="000000"/>
                </a:solidFill>
                <a:latin typeface="Helvetica Neue"/>
                <a:ea typeface="Helvetica" charset="0"/>
                <a:cs typeface="Helvetica Neue"/>
                <a:sym typeface="Helvetica" charset="0"/>
              </a:rPr>
              <a:t>) </a:t>
            </a:r>
            <a:r>
              <a:rPr lang="en-US" sz="1500" dirty="0">
                <a:solidFill>
                  <a:srgbClr val="000000"/>
                </a:solidFill>
                <a:latin typeface="Helvetica Neue"/>
                <a:ea typeface="Helvetica" charset="0"/>
                <a:cs typeface="Helvetica Neue"/>
                <a:sym typeface="Helvetica" charset="0"/>
              </a:rPr>
              <a:t>– the number of neighbors for each cell</a:t>
            </a:r>
          </a:p>
          <a:p>
            <a:pPr indent="123895">
              <a:lnSpc>
                <a:spcPct val="120000"/>
              </a:lnSpc>
              <a:spcBef>
                <a:spcPts val="543"/>
              </a:spcBef>
              <a:buSzPct val="125000"/>
              <a:buFont typeface="Helvetica" charset="0"/>
              <a:buChar char="•"/>
              <a:defRPr/>
            </a:pPr>
            <a:r>
              <a:rPr lang="en-US" sz="1500" b="1" dirty="0" err="1">
                <a:solidFill>
                  <a:srgbClr val="000000"/>
                </a:solidFill>
                <a:latin typeface="Helvetica Neue"/>
                <a:ea typeface="Helvetica" charset="0"/>
                <a:cs typeface="Helvetica Neue"/>
                <a:sym typeface="Helvetica" charset="0"/>
              </a:rPr>
              <a:t>cellsOnCell(maxEdges</a:t>
            </a:r>
            <a:r>
              <a:rPr lang="en-US" sz="1500" b="1" dirty="0">
                <a:solidFill>
                  <a:srgbClr val="000000"/>
                </a:solidFill>
                <a:latin typeface="Helvetica Neue"/>
                <a:ea typeface="Helvetica" charset="0"/>
                <a:cs typeface="Helvetica Neue"/>
                <a:sym typeface="Helvetica" charset="0"/>
              </a:rPr>
              <a:t>, </a:t>
            </a:r>
            <a:r>
              <a:rPr lang="en-US" sz="1500" b="1" dirty="0" err="1">
                <a:solidFill>
                  <a:srgbClr val="000000"/>
                </a:solidFill>
                <a:latin typeface="Helvetica Neue"/>
                <a:ea typeface="Helvetica" charset="0"/>
                <a:cs typeface="Helvetica Neue"/>
                <a:sym typeface="Helvetica" charset="0"/>
              </a:rPr>
              <a:t>nCells</a:t>
            </a:r>
            <a:r>
              <a:rPr lang="en-US" sz="1500" b="1" dirty="0">
                <a:solidFill>
                  <a:srgbClr val="000000"/>
                </a:solidFill>
                <a:latin typeface="Helvetica Neue"/>
                <a:ea typeface="Helvetica" charset="0"/>
                <a:cs typeface="Helvetica Neue"/>
                <a:sym typeface="Helvetica" charset="0"/>
              </a:rPr>
              <a:t>) </a:t>
            </a:r>
            <a:r>
              <a:rPr lang="en-US" sz="1500" dirty="0">
                <a:solidFill>
                  <a:srgbClr val="000000"/>
                </a:solidFill>
                <a:latin typeface="Helvetica Neue"/>
                <a:ea typeface="Helvetica" charset="0"/>
                <a:cs typeface="Helvetica Neue"/>
                <a:sym typeface="Helvetica" charset="0"/>
              </a:rPr>
              <a:t>– the indices of neighboring cells for each cell</a:t>
            </a:r>
          </a:p>
          <a:p>
            <a:pPr indent="123895">
              <a:lnSpc>
                <a:spcPct val="120000"/>
              </a:lnSpc>
              <a:spcBef>
                <a:spcPts val="543"/>
              </a:spcBef>
              <a:buSzPct val="125000"/>
              <a:buFont typeface="Helvetica" charset="0"/>
              <a:buChar char="•"/>
              <a:defRPr/>
            </a:pPr>
            <a:r>
              <a:rPr lang="en-US" sz="1500" b="1" dirty="0" err="1">
                <a:solidFill>
                  <a:srgbClr val="000000"/>
                </a:solidFill>
                <a:latin typeface="Helvetica Neue"/>
                <a:ea typeface="Helvetica" charset="0"/>
                <a:cs typeface="Helvetica Neue"/>
                <a:sym typeface="Helvetica" charset="0"/>
              </a:rPr>
              <a:t>edgesOnCell(maxEdges</a:t>
            </a:r>
            <a:r>
              <a:rPr lang="en-US" sz="1500" b="1" dirty="0">
                <a:solidFill>
                  <a:srgbClr val="000000"/>
                </a:solidFill>
                <a:latin typeface="Helvetica Neue"/>
                <a:ea typeface="Helvetica" charset="0"/>
                <a:cs typeface="Helvetica Neue"/>
                <a:sym typeface="Helvetica" charset="0"/>
              </a:rPr>
              <a:t>, </a:t>
            </a:r>
            <a:r>
              <a:rPr lang="en-US" sz="1500" b="1" dirty="0" err="1">
                <a:solidFill>
                  <a:srgbClr val="000000"/>
                </a:solidFill>
                <a:latin typeface="Helvetica Neue"/>
                <a:ea typeface="Helvetica" charset="0"/>
                <a:cs typeface="Helvetica Neue"/>
                <a:sym typeface="Helvetica" charset="0"/>
              </a:rPr>
              <a:t>nCells</a:t>
            </a:r>
            <a:r>
              <a:rPr lang="en-US" sz="1500" b="1" dirty="0">
                <a:solidFill>
                  <a:srgbClr val="000000"/>
                </a:solidFill>
                <a:latin typeface="Helvetica Neue"/>
                <a:ea typeface="Helvetica" charset="0"/>
                <a:cs typeface="Helvetica Neue"/>
                <a:sym typeface="Helvetica" charset="0"/>
              </a:rPr>
              <a:t>) </a:t>
            </a:r>
            <a:r>
              <a:rPr lang="en-US" sz="1500" dirty="0">
                <a:solidFill>
                  <a:srgbClr val="000000"/>
                </a:solidFill>
                <a:latin typeface="Helvetica Neue"/>
                <a:ea typeface="Helvetica" charset="0"/>
                <a:cs typeface="Helvetica Neue"/>
                <a:sym typeface="Helvetica" charset="0"/>
              </a:rPr>
              <a:t>– the indices of bounding edges for each cell</a:t>
            </a:r>
          </a:p>
          <a:p>
            <a:pPr indent="123895">
              <a:lnSpc>
                <a:spcPct val="120000"/>
              </a:lnSpc>
              <a:spcBef>
                <a:spcPts val="543"/>
              </a:spcBef>
              <a:buSzPct val="125000"/>
              <a:buFont typeface="Helvetica" charset="0"/>
              <a:buChar char="•"/>
              <a:defRPr/>
            </a:pPr>
            <a:r>
              <a:rPr lang="en-US" sz="1500" b="1" dirty="0" err="1">
                <a:solidFill>
                  <a:srgbClr val="000000"/>
                </a:solidFill>
                <a:latin typeface="Helvetica Neue"/>
                <a:ea typeface="Helvetica" charset="0"/>
                <a:cs typeface="Helvetica Neue"/>
                <a:sym typeface="Helvetica" charset="0"/>
              </a:rPr>
              <a:t>verticesOnCell(maxEdges</a:t>
            </a:r>
            <a:r>
              <a:rPr lang="en-US" sz="1500" b="1" dirty="0">
                <a:solidFill>
                  <a:srgbClr val="000000"/>
                </a:solidFill>
                <a:latin typeface="Helvetica Neue"/>
                <a:ea typeface="Helvetica" charset="0"/>
                <a:cs typeface="Helvetica Neue"/>
                <a:sym typeface="Helvetica" charset="0"/>
              </a:rPr>
              <a:t>, </a:t>
            </a:r>
            <a:r>
              <a:rPr lang="en-US" sz="1500" b="1" dirty="0" err="1">
                <a:solidFill>
                  <a:srgbClr val="000000"/>
                </a:solidFill>
                <a:latin typeface="Helvetica Neue"/>
                <a:ea typeface="Helvetica" charset="0"/>
                <a:cs typeface="Helvetica Neue"/>
                <a:sym typeface="Helvetica" charset="0"/>
              </a:rPr>
              <a:t>nCells</a:t>
            </a:r>
            <a:r>
              <a:rPr lang="en-US" sz="1500" b="1" dirty="0">
                <a:solidFill>
                  <a:srgbClr val="000000"/>
                </a:solidFill>
                <a:latin typeface="Helvetica Neue"/>
                <a:ea typeface="Helvetica" charset="0"/>
                <a:cs typeface="Helvetica Neue"/>
                <a:sym typeface="Helvetica" charset="0"/>
              </a:rPr>
              <a:t>) </a:t>
            </a:r>
            <a:r>
              <a:rPr lang="en-US" sz="1500" dirty="0">
                <a:solidFill>
                  <a:srgbClr val="000000"/>
                </a:solidFill>
                <a:latin typeface="Helvetica Neue"/>
                <a:ea typeface="Helvetica" charset="0"/>
                <a:cs typeface="Helvetica Neue"/>
                <a:sym typeface="Helvetica" charset="0"/>
              </a:rPr>
              <a:t>– the indices of corner vertices for each cell</a:t>
            </a:r>
          </a:p>
          <a:p>
            <a:pPr indent="123895">
              <a:lnSpc>
                <a:spcPct val="120000"/>
              </a:lnSpc>
              <a:spcBef>
                <a:spcPts val="543"/>
              </a:spcBef>
              <a:buSzPct val="125000"/>
              <a:buFont typeface="Helvetica" charset="0"/>
              <a:buChar char="•"/>
              <a:defRPr/>
            </a:pPr>
            <a:r>
              <a:rPr lang="en-US" sz="1500" b="1" dirty="0" err="1">
                <a:solidFill>
                  <a:srgbClr val="000000"/>
                </a:solidFill>
                <a:latin typeface="Helvetica Neue"/>
                <a:ea typeface="Helvetica" charset="0"/>
                <a:cs typeface="Helvetica Neue"/>
                <a:sym typeface="Helvetica" charset="0"/>
              </a:rPr>
              <a:t>edgesOnVertex</a:t>
            </a:r>
            <a:r>
              <a:rPr lang="en-US" sz="1500" b="1" dirty="0">
                <a:solidFill>
                  <a:srgbClr val="000000"/>
                </a:solidFill>
                <a:latin typeface="Helvetica Neue"/>
                <a:ea typeface="Helvetica" charset="0"/>
                <a:cs typeface="Helvetica Neue"/>
                <a:sym typeface="Helvetica" charset="0"/>
              </a:rPr>
              <a:t>(</a:t>
            </a:r>
            <a:r>
              <a:rPr lang="en-US" sz="1500" b="1" dirty="0" err="1">
                <a:solidFill>
                  <a:srgbClr val="000000"/>
                </a:solidFill>
                <a:latin typeface="Helvetica Neue"/>
                <a:ea typeface="Helvetica" charset="0"/>
                <a:cs typeface="Helvetica Neue"/>
                <a:sym typeface="Helvetica" charset="0"/>
              </a:rPr>
              <a:t>vertexDegree,nVertices</a:t>
            </a:r>
            <a:r>
              <a:rPr lang="en-US" sz="1500" b="1" dirty="0">
                <a:solidFill>
                  <a:srgbClr val="000000"/>
                </a:solidFill>
                <a:latin typeface="Helvetica Neue"/>
                <a:ea typeface="Helvetica" charset="0"/>
                <a:cs typeface="Helvetica Neue"/>
                <a:sym typeface="Helvetica" charset="0"/>
              </a:rPr>
              <a:t>) </a:t>
            </a:r>
            <a:r>
              <a:rPr lang="en-US" sz="1500" dirty="0">
                <a:solidFill>
                  <a:srgbClr val="000000"/>
                </a:solidFill>
                <a:latin typeface="Helvetica Neue"/>
                <a:ea typeface="Helvetica" charset="0"/>
                <a:cs typeface="Helvetica Neue"/>
                <a:sym typeface="Helvetica" charset="0"/>
              </a:rPr>
              <a:t>– the indices of edges incident with each vertex</a:t>
            </a:r>
          </a:p>
          <a:p>
            <a:pPr indent="123895">
              <a:lnSpc>
                <a:spcPct val="120000"/>
              </a:lnSpc>
              <a:spcBef>
                <a:spcPts val="543"/>
              </a:spcBef>
              <a:buSzPct val="125000"/>
              <a:buFont typeface="Helvetica" charset="0"/>
              <a:buChar char="•"/>
              <a:defRPr/>
            </a:pPr>
            <a:r>
              <a:rPr lang="en-US" sz="1500" b="1" dirty="0">
                <a:solidFill>
                  <a:srgbClr val="000000"/>
                </a:solidFill>
                <a:latin typeface="Helvetica Neue"/>
                <a:ea typeface="Helvetica" charset="0"/>
                <a:cs typeface="Helvetica Neue"/>
                <a:sym typeface="Helvetica" charset="0"/>
              </a:rPr>
              <a:t>verticesOnEdge(2,nEdges) </a:t>
            </a:r>
            <a:r>
              <a:rPr lang="en-US" sz="1500" dirty="0">
                <a:solidFill>
                  <a:srgbClr val="000000"/>
                </a:solidFill>
                <a:latin typeface="Helvetica Neue"/>
                <a:ea typeface="Helvetica" charset="0"/>
                <a:cs typeface="Helvetica Neue"/>
                <a:sym typeface="Helvetica" charset="0"/>
              </a:rPr>
              <a:t>– the indices of endpoint vertices for each edge</a:t>
            </a:r>
          </a:p>
          <a:p>
            <a:pPr indent="123895">
              <a:lnSpc>
                <a:spcPct val="120000"/>
              </a:lnSpc>
              <a:spcBef>
                <a:spcPts val="543"/>
              </a:spcBef>
              <a:buSzPct val="125000"/>
              <a:buFont typeface="Helvetica" charset="0"/>
              <a:buChar char="•"/>
              <a:defRPr/>
            </a:pPr>
            <a:r>
              <a:rPr lang="en-US" sz="1500" b="1" dirty="0" err="1">
                <a:solidFill>
                  <a:srgbClr val="000000"/>
                </a:solidFill>
                <a:latin typeface="Helvetica Neue"/>
                <a:ea typeface="Helvetica" charset="0"/>
                <a:cs typeface="Helvetica Neue"/>
                <a:sym typeface="Helvetica" charset="0"/>
              </a:rPr>
              <a:t>cellsOnVertex</a:t>
            </a:r>
            <a:r>
              <a:rPr lang="en-US" sz="1500" b="1" dirty="0">
                <a:solidFill>
                  <a:srgbClr val="000000"/>
                </a:solidFill>
                <a:latin typeface="Helvetica Neue"/>
                <a:ea typeface="Helvetica" charset="0"/>
                <a:cs typeface="Helvetica Neue"/>
                <a:sym typeface="Helvetica" charset="0"/>
              </a:rPr>
              <a:t>(</a:t>
            </a:r>
            <a:r>
              <a:rPr lang="en-US" sz="1500" b="1" dirty="0" err="1">
                <a:solidFill>
                  <a:srgbClr val="000000"/>
                </a:solidFill>
                <a:latin typeface="Helvetica Neue"/>
                <a:ea typeface="Helvetica" charset="0"/>
                <a:cs typeface="Helvetica Neue"/>
                <a:sym typeface="Helvetica" charset="0"/>
              </a:rPr>
              <a:t>vertexDegree,nVertices</a:t>
            </a:r>
            <a:r>
              <a:rPr lang="en-US" sz="1500" b="1" dirty="0">
                <a:solidFill>
                  <a:srgbClr val="000000"/>
                </a:solidFill>
                <a:latin typeface="Helvetica Neue"/>
                <a:ea typeface="Helvetica" charset="0"/>
                <a:cs typeface="Helvetica Neue"/>
                <a:sym typeface="Helvetica" charset="0"/>
              </a:rPr>
              <a:t>) </a:t>
            </a:r>
            <a:r>
              <a:rPr lang="en-US" sz="1500" dirty="0">
                <a:solidFill>
                  <a:srgbClr val="000000"/>
                </a:solidFill>
                <a:latin typeface="Helvetica Neue"/>
                <a:ea typeface="Helvetica" charset="0"/>
                <a:cs typeface="Helvetica Neue"/>
                <a:sym typeface="Helvetica" charset="0"/>
              </a:rPr>
              <a:t>– the indices of cells meeting at each vertex</a:t>
            </a:r>
          </a:p>
          <a:p>
            <a:pPr indent="123895">
              <a:lnSpc>
                <a:spcPct val="120000"/>
              </a:lnSpc>
              <a:spcBef>
                <a:spcPts val="543"/>
              </a:spcBef>
              <a:buSzPct val="125000"/>
              <a:buFont typeface="Helvetica" charset="0"/>
              <a:buChar char="•"/>
              <a:defRPr/>
            </a:pPr>
            <a:r>
              <a:rPr lang="en-US" sz="1500" b="1" dirty="0">
                <a:solidFill>
                  <a:srgbClr val="000000"/>
                </a:solidFill>
                <a:latin typeface="Helvetica Neue"/>
                <a:ea typeface="Helvetica" charset="0"/>
                <a:cs typeface="Helvetica Neue"/>
                <a:sym typeface="Helvetica" charset="0"/>
              </a:rPr>
              <a:t>cellsOnEdge(2,nEdges) </a:t>
            </a:r>
            <a:r>
              <a:rPr lang="en-US" sz="1500" dirty="0">
                <a:solidFill>
                  <a:srgbClr val="000000"/>
                </a:solidFill>
                <a:latin typeface="Helvetica Neue"/>
                <a:ea typeface="Helvetica" charset="0"/>
                <a:cs typeface="Helvetica Neue"/>
                <a:sym typeface="Helvetica" charset="0"/>
              </a:rPr>
              <a:t>– the indices of cells separated by each edge</a:t>
            </a:r>
          </a:p>
        </p:txBody>
      </p:sp>
      <p:sp>
        <p:nvSpPr>
          <p:cNvPr id="45060" name="TextBox 7"/>
          <p:cNvSpPr txBox="1">
            <a:spLocks noChangeArrowheads="1"/>
          </p:cNvSpPr>
          <p:nvPr/>
        </p:nvSpPr>
        <p:spPr bwMode="auto">
          <a:xfrm>
            <a:off x="660797" y="4179094"/>
            <a:ext cx="2035969" cy="281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400">
                <a:latin typeface="Courier" charset="0"/>
                <a:cs typeface="Courier" charset="0"/>
              </a:rPr>
              <a:t>nEdgesOnCell(7)=6</a:t>
            </a:r>
          </a:p>
        </p:txBody>
      </p:sp>
      <p:sp>
        <p:nvSpPr>
          <p:cNvPr id="45061" name="TextBox 8"/>
          <p:cNvSpPr txBox="1">
            <a:spLocks noChangeArrowheads="1"/>
          </p:cNvSpPr>
          <p:nvPr/>
        </p:nvSpPr>
        <p:spPr bwMode="auto">
          <a:xfrm>
            <a:off x="2696766" y="4179094"/>
            <a:ext cx="2206749" cy="136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400">
                <a:latin typeface="Courier" charset="0"/>
                <a:cs typeface="Courier" charset="0"/>
              </a:rPr>
              <a:t>cellsOnCell(1,7)=8</a:t>
            </a:r>
          </a:p>
          <a:p>
            <a:pPr algn="l" eaLnBrk="1" hangingPunct="1"/>
            <a:r>
              <a:rPr lang="en-US" sz="1400">
                <a:latin typeface="Courier" charset="0"/>
                <a:cs typeface="Courier" charset="0"/>
              </a:rPr>
              <a:t>cellsOnCell(2,7)=11</a:t>
            </a:r>
          </a:p>
          <a:p>
            <a:pPr algn="l" eaLnBrk="1" hangingPunct="1"/>
            <a:r>
              <a:rPr lang="en-US" sz="1400">
                <a:latin typeface="Courier" charset="0"/>
                <a:cs typeface="Courier" charset="0"/>
              </a:rPr>
              <a:t>cellsOnCell(3,7)=10</a:t>
            </a:r>
          </a:p>
          <a:p>
            <a:pPr algn="l" eaLnBrk="1" hangingPunct="1"/>
            <a:r>
              <a:rPr lang="en-US" sz="1400">
                <a:latin typeface="Courier" charset="0"/>
                <a:cs typeface="Courier" charset="0"/>
              </a:rPr>
              <a:t>cellsOnCell(4,7)=6</a:t>
            </a:r>
          </a:p>
          <a:p>
            <a:pPr algn="l" eaLnBrk="1" hangingPunct="1"/>
            <a:r>
              <a:rPr lang="en-US" sz="1400">
                <a:latin typeface="Courier" charset="0"/>
                <a:cs typeface="Courier" charset="0"/>
              </a:rPr>
              <a:t>cellsOnCell(5,7)=3</a:t>
            </a:r>
          </a:p>
          <a:p>
            <a:pPr algn="l" eaLnBrk="1" hangingPunct="1"/>
            <a:r>
              <a:rPr lang="en-US" sz="1400">
                <a:latin typeface="Courier" charset="0"/>
                <a:cs typeface="Courier" charset="0"/>
              </a:rPr>
              <a:t>cellsOnCell(6,7)=4</a:t>
            </a:r>
          </a:p>
        </p:txBody>
      </p:sp>
      <p:sp>
        <p:nvSpPr>
          <p:cNvPr id="45062" name="TextBox 9"/>
          <p:cNvSpPr txBox="1">
            <a:spLocks noChangeArrowheads="1"/>
          </p:cNvSpPr>
          <p:nvPr/>
        </p:nvSpPr>
        <p:spPr bwMode="auto">
          <a:xfrm>
            <a:off x="339329" y="5852466"/>
            <a:ext cx="5578822" cy="497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400" i="1" dirty="0">
                <a:latin typeface="Helvetica Neue" charset="0"/>
                <a:cs typeface="Helvetica Neue" charset="0"/>
              </a:rPr>
              <a:t>At model start-up, all indices in these arrays are re-numbered to a local indexing scheme.</a:t>
            </a:r>
          </a:p>
        </p:txBody>
      </p:sp>
      <p:pic>
        <p:nvPicPr>
          <p:cNvPr id="9" name="Picture 8"/>
          <p:cNvPicPr>
            <a:picLocks noChangeAspect="1" noChangeArrowheads="1"/>
          </p:cNvPicPr>
          <p:nvPr/>
        </p:nvPicPr>
        <p:blipFill>
          <a:blip r:embed="rId4"/>
          <a:srcRect/>
          <a:stretch>
            <a:fillRect/>
          </a:stretch>
        </p:blipFill>
        <p:spPr bwMode="auto">
          <a:xfrm>
            <a:off x="1" y="1"/>
            <a:ext cx="1980924" cy="709560"/>
          </a:xfrm>
          <a:prstGeom prst="rect">
            <a:avLst/>
          </a:prstGeom>
          <a:noFill/>
          <a:ln w="12700" cap="flat">
            <a:noFill/>
            <a:miter lim="800000"/>
            <a:headEnd/>
            <a:tailEnd/>
          </a:ln>
        </p:spPr>
      </p:pic>
      <p:sp>
        <p:nvSpPr>
          <p:cNvPr id="10" name="Rectangle 9"/>
          <p:cNvSpPr>
            <a:spLocks noChangeArrowheads="1"/>
          </p:cNvSpPr>
          <p:nvPr/>
        </p:nvSpPr>
        <p:spPr bwMode="auto">
          <a:xfrm>
            <a:off x="2161009" y="48768"/>
            <a:ext cx="6423204" cy="720274"/>
          </a:xfrm>
          <a:prstGeom prst="rect">
            <a:avLst/>
          </a:prstGeom>
          <a:noFill/>
          <a:ln w="9525">
            <a:noFill/>
            <a:miter lim="800000"/>
            <a:headEnd/>
            <a:tailEnd/>
          </a:ln>
        </p:spPr>
        <p:txBody>
          <a:bodyPr anchor="ctr">
            <a:prstTxWarp prst="textNoShape">
              <a:avLst/>
            </a:prstTxWarp>
          </a:bodyPr>
          <a:lstStyle/>
          <a:p>
            <a:pPr algn="ctr"/>
            <a:r>
              <a:rPr lang="en-US" sz="2800" dirty="0"/>
              <a:t>Explicit connectivity fields </a:t>
            </a:r>
            <a:endParaRPr lang="en-US" sz="2800" i="1" dirty="0"/>
          </a:p>
        </p:txBody>
      </p:sp>
      <p:sp>
        <p:nvSpPr>
          <p:cNvPr id="3" name="Slide Number Placeholder 2">
            <a:extLst>
              <a:ext uri="{FF2B5EF4-FFF2-40B4-BE49-F238E27FC236}">
                <a16:creationId xmlns:a16="http://schemas.microsoft.com/office/drawing/2014/main" id="{8768C1DF-5BEC-0D4A-ABF6-367AD995E378}"/>
              </a:ext>
            </a:extLst>
          </p:cNvPr>
          <p:cNvSpPr>
            <a:spLocks noGrp="1"/>
          </p:cNvSpPr>
          <p:nvPr>
            <p:ph type="sldNum" sz="quarter" idx="12"/>
          </p:nvPr>
        </p:nvSpPr>
        <p:spPr/>
        <p:txBody>
          <a:bodyPr/>
          <a:lstStyle/>
          <a:p>
            <a:fld id="{A315DF5D-7F83-9940-85BE-AFB33E8C4133}" type="slidenum">
              <a:rPr lang="en-US" altLang="en-US" smtClean="0"/>
              <a:pPr/>
              <a:t>10</a:t>
            </a:fld>
            <a:endParaRPr lang="en-US" altLang="en-US"/>
          </a:p>
        </p:txBody>
      </p:sp>
    </p:spTree>
    <p:extLst>
      <p:ext uri="{BB962C8B-B14F-4D97-AF65-F5344CB8AC3E}">
        <p14:creationId xmlns:p14="http://schemas.microsoft.com/office/powerpoint/2010/main" val="2456630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a:off x="263596" y="985376"/>
            <a:ext cx="8692833" cy="720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2000" dirty="0">
                <a:latin typeface="Helvetica Neue" charset="0"/>
                <a:cs typeface="Helvetica Neue" charset="0"/>
                <a:sym typeface="Helvetica" charset="0"/>
              </a:rPr>
              <a:t>In a rectangular C-grid, which directions represent positive normal velocity?</a:t>
            </a:r>
          </a:p>
        </p:txBody>
      </p:sp>
      <p:sp>
        <p:nvSpPr>
          <p:cNvPr id="13" name="Rectangle 1"/>
          <p:cNvSpPr>
            <a:spLocks/>
          </p:cNvSpPr>
          <p:nvPr/>
        </p:nvSpPr>
        <p:spPr bwMode="auto">
          <a:xfrm>
            <a:off x="285750" y="5303725"/>
            <a:ext cx="4286250" cy="117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1700" dirty="0">
                <a:latin typeface="Helvetica Neue" charset="0"/>
                <a:cs typeface="Helvetica Neue" charset="0"/>
                <a:sym typeface="Helvetica" charset="0"/>
              </a:rPr>
              <a:t>On a rectangular grid, one might say that positive U flows from left to right, and positive V flows from bottom to top when looking down on the </a:t>
            </a:r>
            <a:r>
              <a:rPr lang="en-US" sz="1700" dirty="0" err="1">
                <a:latin typeface="Helvetica Neue" charset="0"/>
                <a:cs typeface="Helvetica Neue" charset="0"/>
                <a:sym typeface="Helvetica" charset="0"/>
              </a:rPr>
              <a:t>xy</a:t>
            </a:r>
            <a:r>
              <a:rPr lang="en-US" sz="1700" dirty="0">
                <a:latin typeface="Helvetica Neue" charset="0"/>
                <a:cs typeface="Helvetica Neue" charset="0"/>
                <a:sym typeface="Helvetica" charset="0"/>
              </a:rPr>
              <a:t>-plane.</a:t>
            </a:r>
          </a:p>
        </p:txBody>
      </p:sp>
      <p:pic>
        <p:nvPicPr>
          <p:cNvPr id="2" name="Picture 1" descr="wrf_winds_u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37" y="1360447"/>
            <a:ext cx="4345157" cy="3932935"/>
          </a:xfrm>
          <a:prstGeom prst="rect">
            <a:avLst/>
          </a:prstGeom>
        </p:spPr>
      </p:pic>
      <p:pic>
        <p:nvPicPr>
          <p:cNvPr id="3" name="Picture 2" descr="primal_dual_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639" y="1568945"/>
            <a:ext cx="3717807" cy="3283425"/>
          </a:xfrm>
          <a:prstGeom prst="rect">
            <a:avLst/>
          </a:prstGeom>
        </p:spPr>
      </p:pic>
      <p:sp>
        <p:nvSpPr>
          <p:cNvPr id="16" name="Rectangle 1"/>
          <p:cNvSpPr>
            <a:spLocks/>
          </p:cNvSpPr>
          <p:nvPr/>
        </p:nvSpPr>
        <p:spPr bwMode="auto">
          <a:xfrm>
            <a:off x="4679156" y="5303725"/>
            <a:ext cx="4393406" cy="117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1700" dirty="0">
                <a:latin typeface="Helvetica Neue" charset="0"/>
                <a:cs typeface="Helvetica Neue" charset="0"/>
                <a:sym typeface="Helvetica" charset="0"/>
              </a:rPr>
              <a:t>On a CVT mesh, one could introduce a similar definition, but we have only U, not V, so such a definition becomes more complicated...</a:t>
            </a:r>
          </a:p>
        </p:txBody>
      </p:sp>
      <p:pic>
        <p:nvPicPr>
          <p:cNvPr id="9" name="Picture 8"/>
          <p:cNvPicPr>
            <a:picLocks noChangeAspect="1" noChangeArrowheads="1"/>
          </p:cNvPicPr>
          <p:nvPr/>
        </p:nvPicPr>
        <p:blipFill>
          <a:blip r:embed="rId5"/>
          <a:srcRect/>
          <a:stretch>
            <a:fillRect/>
          </a:stretch>
        </p:blipFill>
        <p:spPr bwMode="auto">
          <a:xfrm>
            <a:off x="1" y="1"/>
            <a:ext cx="1980924" cy="709560"/>
          </a:xfrm>
          <a:prstGeom prst="rect">
            <a:avLst/>
          </a:prstGeom>
          <a:noFill/>
          <a:ln w="12700" cap="flat">
            <a:noFill/>
            <a:miter lim="800000"/>
            <a:headEnd/>
            <a:tailEnd/>
          </a:ln>
        </p:spPr>
      </p:pic>
      <p:sp>
        <p:nvSpPr>
          <p:cNvPr id="10" name="Rectangle 9"/>
          <p:cNvSpPr>
            <a:spLocks noChangeArrowheads="1"/>
          </p:cNvSpPr>
          <p:nvPr/>
        </p:nvSpPr>
        <p:spPr bwMode="auto">
          <a:xfrm>
            <a:off x="2161008" y="48768"/>
            <a:ext cx="6830943" cy="720274"/>
          </a:xfrm>
          <a:prstGeom prst="rect">
            <a:avLst/>
          </a:prstGeom>
          <a:noFill/>
          <a:ln w="9525">
            <a:noFill/>
            <a:miter lim="800000"/>
            <a:headEnd/>
            <a:tailEnd/>
          </a:ln>
        </p:spPr>
        <p:txBody>
          <a:bodyPr anchor="ctr">
            <a:prstTxWarp prst="textNoShape">
              <a:avLst/>
            </a:prstTxWarp>
          </a:bodyPr>
          <a:lstStyle/>
          <a:p>
            <a:pPr algn="ctr"/>
            <a:r>
              <a:rPr lang="en-US" sz="2400" dirty="0"/>
              <a:t>Horizontal wind vectors: how are these defined?</a:t>
            </a:r>
            <a:endParaRPr lang="en-US" sz="2400" i="1" dirty="0"/>
          </a:p>
        </p:txBody>
      </p:sp>
      <p:sp>
        <p:nvSpPr>
          <p:cNvPr id="5" name="Slide Number Placeholder 4">
            <a:extLst>
              <a:ext uri="{FF2B5EF4-FFF2-40B4-BE49-F238E27FC236}">
                <a16:creationId xmlns:a16="http://schemas.microsoft.com/office/drawing/2014/main" id="{1744954D-7A76-154C-A983-C637DF3EA9B2}"/>
              </a:ext>
            </a:extLst>
          </p:cNvPr>
          <p:cNvSpPr>
            <a:spLocks noGrp="1"/>
          </p:cNvSpPr>
          <p:nvPr>
            <p:ph type="sldNum" sz="quarter" idx="12"/>
          </p:nvPr>
        </p:nvSpPr>
        <p:spPr/>
        <p:txBody>
          <a:bodyPr/>
          <a:lstStyle/>
          <a:p>
            <a:fld id="{A315DF5D-7F83-9940-85BE-AFB33E8C4133}" type="slidenum">
              <a:rPr lang="en-US" altLang="en-US" smtClean="0"/>
              <a:pPr/>
              <a:t>11</a:t>
            </a:fld>
            <a:endParaRPr lang="en-US" altLang="en-US"/>
          </a:p>
        </p:txBody>
      </p:sp>
    </p:spTree>
    <p:extLst>
      <p:ext uri="{BB962C8B-B14F-4D97-AF65-F5344CB8AC3E}">
        <p14:creationId xmlns:p14="http://schemas.microsoft.com/office/powerpoint/2010/main" val="4041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positive_u_rasteriz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726" y="1106467"/>
            <a:ext cx="4629098" cy="3733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2" name="Rectangle 1"/>
          <p:cNvSpPr>
            <a:spLocks/>
          </p:cNvSpPr>
          <p:nvPr/>
        </p:nvSpPr>
        <p:spPr bwMode="auto">
          <a:xfrm>
            <a:off x="4998823" y="1079677"/>
            <a:ext cx="3828185" cy="3760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dirty="0">
                <a:latin typeface="Helvetica Neue" charset="0"/>
                <a:cs typeface="Helvetica Neue" charset="0"/>
                <a:sym typeface="Helvetica" charset="0"/>
              </a:rPr>
              <a:t>Positive u (normal) velocity is always defined as flow from </a:t>
            </a:r>
          </a:p>
          <a:p>
            <a:pPr algn="l"/>
            <a:r>
              <a:rPr lang="en-US" dirty="0" err="1">
                <a:latin typeface="Helvetica Neue" charset="0"/>
                <a:cs typeface="Helvetica Neue" charset="0"/>
                <a:sym typeface="Helvetica" charset="0"/>
              </a:rPr>
              <a:t>cellsOnEdge</a:t>
            </a:r>
            <a:r>
              <a:rPr lang="en-US" dirty="0">
                <a:latin typeface="Helvetica Neue" charset="0"/>
                <a:cs typeface="Helvetica Neue" charset="0"/>
                <a:sym typeface="Helvetica" charset="0"/>
              </a:rPr>
              <a:t>(1,iEdge) to </a:t>
            </a:r>
            <a:r>
              <a:rPr lang="en-US" dirty="0" err="1">
                <a:latin typeface="Helvetica Neue" charset="0"/>
                <a:cs typeface="Helvetica Neue" charset="0"/>
                <a:sym typeface="Helvetica" charset="0"/>
              </a:rPr>
              <a:t>cellsOnEdge</a:t>
            </a:r>
            <a:r>
              <a:rPr lang="en-US" dirty="0">
                <a:latin typeface="Helvetica Neue" charset="0"/>
                <a:cs typeface="Helvetica Neue" charset="0"/>
                <a:sym typeface="Helvetica" charset="0"/>
              </a:rPr>
              <a:t>(2,iEdge) for edge </a:t>
            </a:r>
            <a:r>
              <a:rPr lang="en-US" dirty="0" err="1">
                <a:latin typeface="Helvetica Neue" charset="0"/>
                <a:cs typeface="Helvetica Neue" charset="0"/>
                <a:sym typeface="Helvetica" charset="0"/>
              </a:rPr>
              <a:t>iEdge</a:t>
            </a:r>
            <a:endParaRPr lang="en-US" dirty="0">
              <a:latin typeface="Helvetica Neue" charset="0"/>
              <a:cs typeface="Helvetica Neue" charset="0"/>
              <a:sym typeface="Helvetica" charset="0"/>
            </a:endParaRPr>
          </a:p>
          <a:p>
            <a:pPr algn="l"/>
            <a:endParaRPr lang="en-US" dirty="0">
              <a:latin typeface="Helvetica Neue" charset="0"/>
              <a:cs typeface="Helvetica Neue" charset="0"/>
              <a:sym typeface="Helvetica" charset="0"/>
            </a:endParaRPr>
          </a:p>
          <a:p>
            <a:pPr algn="l"/>
            <a:endParaRPr lang="en-US" dirty="0">
              <a:latin typeface="Helvetica Neue" charset="0"/>
              <a:cs typeface="Helvetica Neue" charset="0"/>
              <a:sym typeface="Helvetica" charset="0"/>
            </a:endParaRPr>
          </a:p>
          <a:p>
            <a:pPr algn="l"/>
            <a:r>
              <a:rPr lang="en-US" dirty="0">
                <a:latin typeface="Helvetica Neue" charset="0"/>
                <a:cs typeface="Helvetica Neue" charset="0"/>
                <a:sym typeface="Helvetica" charset="0"/>
              </a:rPr>
              <a:t>Positive v (tangential) velocity is always defined as flow from </a:t>
            </a:r>
            <a:r>
              <a:rPr lang="en-US" dirty="0" err="1">
                <a:latin typeface="Helvetica Neue" charset="0"/>
                <a:cs typeface="Helvetica Neue" charset="0"/>
                <a:sym typeface="Helvetica" charset="0"/>
              </a:rPr>
              <a:t>verticesOnEdge</a:t>
            </a:r>
            <a:r>
              <a:rPr lang="en-US" dirty="0">
                <a:latin typeface="Helvetica Neue" charset="0"/>
                <a:cs typeface="Helvetica Neue" charset="0"/>
                <a:sym typeface="Helvetica" charset="0"/>
              </a:rPr>
              <a:t>(1,iEdge) to </a:t>
            </a:r>
            <a:r>
              <a:rPr lang="en-US" dirty="0" err="1">
                <a:latin typeface="Helvetica Neue" charset="0"/>
                <a:cs typeface="Helvetica Neue" charset="0"/>
                <a:sym typeface="Helvetica" charset="0"/>
              </a:rPr>
              <a:t>verticesOnEdge</a:t>
            </a:r>
            <a:r>
              <a:rPr lang="en-US" dirty="0">
                <a:latin typeface="Helvetica Neue" charset="0"/>
                <a:cs typeface="Helvetica Neue" charset="0"/>
                <a:sym typeface="Helvetica" charset="0"/>
              </a:rPr>
              <a:t>(2,iEdge) for edge </a:t>
            </a:r>
            <a:r>
              <a:rPr lang="en-US" dirty="0" err="1">
                <a:latin typeface="Helvetica Neue" charset="0"/>
                <a:cs typeface="Helvetica Neue" charset="0"/>
                <a:sym typeface="Helvetica" charset="0"/>
              </a:rPr>
              <a:t>iEdge</a:t>
            </a:r>
            <a:endParaRPr lang="en-US" dirty="0">
              <a:latin typeface="Helvetica Neue" charset="0"/>
              <a:cs typeface="Helvetica Neue" charset="0"/>
              <a:sym typeface="Helvetica" charset="0"/>
            </a:endParaRPr>
          </a:p>
          <a:p>
            <a:pPr algn="l"/>
            <a:endParaRPr lang="en-US" dirty="0">
              <a:latin typeface="Helvetica Neue" charset="0"/>
              <a:cs typeface="Helvetica Neue" charset="0"/>
              <a:sym typeface="Helvetica" charset="0"/>
            </a:endParaRPr>
          </a:p>
        </p:txBody>
      </p:sp>
      <p:pic>
        <p:nvPicPr>
          <p:cNvPr id="13" name="Picture 12"/>
          <p:cNvPicPr>
            <a:picLocks noChangeAspect="1" noChangeArrowheads="1"/>
          </p:cNvPicPr>
          <p:nvPr/>
        </p:nvPicPr>
        <p:blipFill>
          <a:blip r:embed="rId4"/>
          <a:srcRect/>
          <a:stretch>
            <a:fillRect/>
          </a:stretch>
        </p:blipFill>
        <p:spPr bwMode="auto">
          <a:xfrm>
            <a:off x="1" y="1"/>
            <a:ext cx="1980924" cy="709560"/>
          </a:xfrm>
          <a:prstGeom prst="rect">
            <a:avLst/>
          </a:prstGeom>
          <a:noFill/>
          <a:ln w="12700" cap="flat">
            <a:noFill/>
            <a:miter lim="800000"/>
            <a:headEnd/>
            <a:tailEnd/>
          </a:ln>
        </p:spPr>
      </p:pic>
      <p:sp>
        <p:nvSpPr>
          <p:cNvPr id="14" name="Rectangle 13"/>
          <p:cNvSpPr>
            <a:spLocks noChangeArrowheads="1"/>
          </p:cNvSpPr>
          <p:nvPr/>
        </p:nvSpPr>
        <p:spPr bwMode="auto">
          <a:xfrm>
            <a:off x="2161008" y="48768"/>
            <a:ext cx="6830943" cy="720274"/>
          </a:xfrm>
          <a:prstGeom prst="rect">
            <a:avLst/>
          </a:prstGeom>
          <a:noFill/>
          <a:ln w="9525">
            <a:noFill/>
            <a:miter lim="800000"/>
            <a:headEnd/>
            <a:tailEnd/>
          </a:ln>
        </p:spPr>
        <p:txBody>
          <a:bodyPr anchor="ctr">
            <a:prstTxWarp prst="textNoShape">
              <a:avLst/>
            </a:prstTxWarp>
          </a:bodyPr>
          <a:lstStyle/>
          <a:p>
            <a:pPr algn="ctr"/>
            <a:r>
              <a:rPr lang="en-US" sz="2400" dirty="0"/>
              <a:t>Horizontal wind vectors: how are these defined?</a:t>
            </a:r>
            <a:endParaRPr lang="en-US" sz="2400" i="1" dirty="0"/>
          </a:p>
        </p:txBody>
      </p:sp>
      <p:sp>
        <p:nvSpPr>
          <p:cNvPr id="3" name="Slide Number Placeholder 2">
            <a:extLst>
              <a:ext uri="{FF2B5EF4-FFF2-40B4-BE49-F238E27FC236}">
                <a16:creationId xmlns:a16="http://schemas.microsoft.com/office/drawing/2014/main" id="{A1BB77C1-CE47-C242-BA1D-F9CD4783247E}"/>
              </a:ext>
            </a:extLst>
          </p:cNvPr>
          <p:cNvSpPr>
            <a:spLocks noGrp="1"/>
          </p:cNvSpPr>
          <p:nvPr>
            <p:ph type="sldNum" sz="quarter" idx="12"/>
          </p:nvPr>
        </p:nvSpPr>
        <p:spPr/>
        <p:txBody>
          <a:bodyPr/>
          <a:lstStyle/>
          <a:p>
            <a:fld id="{A315DF5D-7F83-9940-85BE-AFB33E8C4133}" type="slidenum">
              <a:rPr lang="en-US" altLang="en-US" smtClean="0"/>
              <a:pPr/>
              <a:t>12</a:t>
            </a:fld>
            <a:endParaRPr lang="en-US" altLang="en-US"/>
          </a:p>
        </p:txBody>
      </p:sp>
      <p:sp>
        <p:nvSpPr>
          <p:cNvPr id="15" name="Rectangle 1">
            <a:extLst>
              <a:ext uri="{FF2B5EF4-FFF2-40B4-BE49-F238E27FC236}">
                <a16:creationId xmlns:a16="http://schemas.microsoft.com/office/drawing/2014/main" id="{4457D2DB-81CC-C64F-BC83-853A001B0C85}"/>
              </a:ext>
            </a:extLst>
          </p:cNvPr>
          <p:cNvSpPr>
            <a:spLocks/>
          </p:cNvSpPr>
          <p:nvPr/>
        </p:nvSpPr>
        <p:spPr bwMode="auto">
          <a:xfrm>
            <a:off x="445629" y="5115229"/>
            <a:ext cx="7844931" cy="83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dirty="0">
                <a:latin typeface="Helvetica Neue" charset="0"/>
                <a:cs typeface="Helvetica Neue" charset="0"/>
                <a:sym typeface="Helvetica" charset="0"/>
              </a:rPr>
              <a:t>The cross product of the positive </a:t>
            </a:r>
            <a:r>
              <a:rPr lang="en-US" i="1" dirty="0">
                <a:latin typeface="Helvetica Neue" charset="0"/>
                <a:cs typeface="Helvetica Neue" charset="0"/>
                <a:sym typeface="Helvetica" charset="0"/>
              </a:rPr>
              <a:t>u</a:t>
            </a:r>
            <a:r>
              <a:rPr lang="en-US" dirty="0">
                <a:latin typeface="Helvetica Neue" charset="0"/>
                <a:cs typeface="Helvetica Neue" charset="0"/>
                <a:sym typeface="Helvetica" charset="0"/>
              </a:rPr>
              <a:t> and </a:t>
            </a:r>
            <a:r>
              <a:rPr lang="en-US" i="1" dirty="0">
                <a:latin typeface="Helvetica Neue" charset="0"/>
                <a:cs typeface="Helvetica Neue" charset="0"/>
                <a:sym typeface="Helvetica" charset="0"/>
              </a:rPr>
              <a:t>v</a:t>
            </a:r>
            <a:r>
              <a:rPr lang="en-US" dirty="0">
                <a:latin typeface="Helvetica Neue" charset="0"/>
                <a:cs typeface="Helvetica Neue" charset="0"/>
                <a:sym typeface="Helvetica" charset="0"/>
              </a:rPr>
              <a:t> vectors always points upward (out of the plane)</a:t>
            </a:r>
          </a:p>
          <a:p>
            <a:pPr algn="l"/>
            <a:endParaRPr lang="en-US" dirty="0">
              <a:latin typeface="Helvetica Neue" charset="0"/>
              <a:cs typeface="Helvetica Neue" charset="0"/>
              <a:sym typeface="Helvetica" charset="0"/>
            </a:endParaRPr>
          </a:p>
        </p:txBody>
      </p:sp>
    </p:spTree>
    <p:extLst>
      <p:ext uri="{BB962C8B-B14F-4D97-AF65-F5344CB8AC3E}">
        <p14:creationId xmlns:p14="http://schemas.microsoft.com/office/powerpoint/2010/main" val="4168530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9" descr="angleEd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2640" y="1444093"/>
            <a:ext cx="4642457" cy="3844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6084" name="Group 10"/>
          <p:cNvGrpSpPr>
            <a:grpSpLocks/>
          </p:cNvGrpSpPr>
          <p:nvPr/>
        </p:nvGrpSpPr>
        <p:grpSpPr bwMode="auto">
          <a:xfrm>
            <a:off x="399066" y="1569372"/>
            <a:ext cx="4642458" cy="1059614"/>
            <a:chOff x="52193" y="4876800"/>
            <a:chExt cx="6602607" cy="1506005"/>
          </a:xfrm>
        </p:grpSpPr>
        <p:sp>
          <p:nvSpPr>
            <p:cNvPr id="46089" name="Rectangle 1"/>
            <p:cNvSpPr>
              <a:spLocks/>
            </p:cNvSpPr>
            <p:nvPr/>
          </p:nvSpPr>
          <p:spPr bwMode="auto">
            <a:xfrm>
              <a:off x="52193" y="4876800"/>
              <a:ext cx="660260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pPr algn="l"/>
              <a:r>
                <a:rPr lang="en-US" dirty="0" err="1">
                  <a:solidFill>
                    <a:srgbClr val="000000"/>
                  </a:solidFill>
                  <a:latin typeface="Helvetica Neue" charset="0"/>
                  <a:cs typeface="Helvetica Neue" charset="0"/>
                  <a:sym typeface="Helvetica" charset="0"/>
                </a:rPr>
                <a:t>angleEdge</a:t>
              </a:r>
              <a:r>
                <a:rPr lang="en-US" dirty="0">
                  <a:solidFill>
                    <a:srgbClr val="000000"/>
                  </a:solidFill>
                  <a:latin typeface="Helvetica Neue" charset="0"/>
                  <a:cs typeface="Helvetica Neue" charset="0"/>
                  <a:sym typeface="Helvetica" charset="0"/>
                </a:rPr>
                <a:t>(</a:t>
              </a:r>
              <a:r>
                <a:rPr lang="en-US" dirty="0" err="1">
                  <a:solidFill>
                    <a:srgbClr val="000000"/>
                  </a:solidFill>
                  <a:latin typeface="Helvetica Neue" charset="0"/>
                  <a:cs typeface="Helvetica Neue" charset="0"/>
                  <a:sym typeface="Helvetica" charset="0"/>
                </a:rPr>
                <a:t>nEdges</a:t>
              </a:r>
              <a:r>
                <a:rPr lang="en-US" dirty="0">
                  <a:solidFill>
                    <a:srgbClr val="000000"/>
                  </a:solidFill>
                  <a:latin typeface="Helvetica Neue" charset="0"/>
                  <a:cs typeface="Helvetica Neue" charset="0"/>
                  <a:sym typeface="Helvetica" charset="0"/>
                </a:rPr>
                <a:t>) </a:t>
              </a:r>
              <a:r>
                <a:rPr lang="en-US" sz="1400" dirty="0">
                  <a:solidFill>
                    <a:srgbClr val="000000"/>
                  </a:solidFill>
                  <a:latin typeface="Helvetica Neue" charset="0"/>
                  <a:cs typeface="Helvetica Neue" charset="0"/>
                  <a:sym typeface="Helvetica" charset="0"/>
                </a:rPr>
                <a:t>– angle between east and positive u</a:t>
              </a:r>
            </a:p>
          </p:txBody>
        </p:sp>
        <p:pic>
          <p:nvPicPr>
            <p:cNvPr id="46090" name="Picture 12" descr="angleEdge_de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3" y="5892948"/>
              <a:ext cx="4953000" cy="489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6085" name="Group 13"/>
          <p:cNvGrpSpPr>
            <a:grpSpLocks/>
          </p:cNvGrpSpPr>
          <p:nvPr/>
        </p:nvGrpSpPr>
        <p:grpSpPr bwMode="auto">
          <a:xfrm>
            <a:off x="399066" y="3599654"/>
            <a:ext cx="4232672" cy="2644495"/>
            <a:chOff x="1549400" y="2497635"/>
            <a:chExt cx="6019800" cy="3761060"/>
          </a:xfrm>
        </p:grpSpPr>
        <p:sp>
          <p:nvSpPr>
            <p:cNvPr id="46087" name="Rectangle 1"/>
            <p:cNvSpPr>
              <a:spLocks/>
            </p:cNvSpPr>
            <p:nvPr/>
          </p:nvSpPr>
          <p:spPr bwMode="auto">
            <a:xfrm>
              <a:off x="1549400" y="2497635"/>
              <a:ext cx="6019800" cy="3761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pPr algn="l"/>
              <a:r>
                <a:rPr lang="en-US" dirty="0">
                  <a:latin typeface="Helvetica Neue" charset="0"/>
                  <a:cs typeface="Helvetica Neue" charset="0"/>
                  <a:sym typeface="Helvetica" charset="0"/>
                </a:rPr>
                <a:t>Earth-relative horizontal winds, </a:t>
              </a:r>
              <a:r>
                <a:rPr lang="en-US" dirty="0" err="1">
                  <a:latin typeface="Helvetica Neue" charset="0"/>
                  <a:cs typeface="Helvetica Neue" charset="0"/>
                  <a:sym typeface="Helvetica" charset="0"/>
                </a:rPr>
                <a:t>u</a:t>
              </a:r>
              <a:r>
                <a:rPr lang="en-US" baseline="-25000" dirty="0" err="1">
                  <a:latin typeface="Helvetica Neue" charset="0"/>
                  <a:cs typeface="Helvetica Neue" charset="0"/>
                  <a:sym typeface="Helvetica" charset="0"/>
                </a:rPr>
                <a:t>zonal</a:t>
              </a:r>
              <a:r>
                <a:rPr lang="en-US" dirty="0">
                  <a:latin typeface="Helvetica Neue" charset="0"/>
                  <a:cs typeface="Helvetica Neue" charset="0"/>
                  <a:sym typeface="Helvetica" charset="0"/>
                </a:rPr>
                <a:t> and </a:t>
              </a:r>
              <a:r>
                <a:rPr lang="en-US" dirty="0" err="1">
                  <a:latin typeface="Helvetica Neue" charset="0"/>
                  <a:cs typeface="Helvetica Neue" charset="0"/>
                  <a:sym typeface="Helvetica" charset="0"/>
                </a:rPr>
                <a:t>u</a:t>
              </a:r>
              <a:r>
                <a:rPr lang="en-US" baseline="-25000" dirty="0" err="1">
                  <a:latin typeface="Helvetica Neue" charset="0"/>
                  <a:cs typeface="Helvetica Neue" charset="0"/>
                  <a:sym typeface="Helvetica" charset="0"/>
                </a:rPr>
                <a:t>meridional</a:t>
              </a:r>
              <a:r>
                <a:rPr lang="en-US" dirty="0">
                  <a:latin typeface="Helvetica Neue" charset="0"/>
                  <a:cs typeface="Helvetica Neue" charset="0"/>
                  <a:sym typeface="Helvetica" charset="0"/>
                </a:rPr>
                <a:t>, can be calculated using u and v:</a:t>
              </a:r>
            </a:p>
            <a:p>
              <a:pPr algn="l"/>
              <a:endParaRPr lang="en-US" dirty="0">
                <a:latin typeface="Helvetica Neue" charset="0"/>
                <a:cs typeface="Helvetica Neue" charset="0"/>
                <a:sym typeface="Helvetica" charset="0"/>
              </a:endParaRPr>
            </a:p>
            <a:p>
              <a:pPr algn="l"/>
              <a:endParaRPr lang="en-US" dirty="0">
                <a:latin typeface="Helvetica Neue" charset="0"/>
                <a:cs typeface="Helvetica Neue" charset="0"/>
                <a:sym typeface="Helvetica" charset="0"/>
              </a:endParaRPr>
            </a:p>
            <a:p>
              <a:pPr algn="l"/>
              <a:endParaRPr lang="en-US" dirty="0">
                <a:latin typeface="Helvetica Neue" charset="0"/>
                <a:cs typeface="Helvetica Neue" charset="0"/>
                <a:sym typeface="Helvetica" charset="0"/>
              </a:endParaRPr>
            </a:p>
            <a:p>
              <a:pPr algn="l"/>
              <a:endParaRPr lang="en-US" dirty="0">
                <a:latin typeface="Helvetica Neue" charset="0"/>
                <a:cs typeface="Helvetica Neue" charset="0"/>
                <a:sym typeface="Helvetica" charset="0"/>
              </a:endParaRPr>
            </a:p>
            <a:p>
              <a:pPr algn="l"/>
              <a:endParaRPr lang="en-US" dirty="0">
                <a:latin typeface="Helvetica Neue" charset="0"/>
                <a:cs typeface="Helvetica Neue" charset="0"/>
                <a:sym typeface="Helvetica" charset="0"/>
              </a:endParaRPr>
            </a:p>
            <a:p>
              <a:pPr algn="l"/>
              <a:r>
                <a:rPr lang="en-US" dirty="0">
                  <a:latin typeface="Helvetica Neue" charset="0"/>
                  <a:cs typeface="Helvetica Neue" charset="0"/>
                  <a:sym typeface="Helvetica" charset="0"/>
                </a:rPr>
                <a:t>where </a:t>
              </a:r>
              <a:r>
                <a:rPr lang="en-US" dirty="0">
                  <a:latin typeface="Times New Roman" charset="0"/>
                  <a:cs typeface="Times New Roman" charset="0"/>
                  <a:sym typeface="Helvetica" charset="0"/>
                </a:rPr>
                <a:t>α</a:t>
              </a:r>
              <a:r>
                <a:rPr lang="en-US" dirty="0">
                  <a:latin typeface="Helvetica Neue" charset="0"/>
                  <a:cs typeface="Helvetica Neue" charset="0"/>
                  <a:sym typeface="Helvetica" charset="0"/>
                </a:rPr>
                <a:t> is </a:t>
              </a:r>
              <a:r>
                <a:rPr lang="en-US" dirty="0" err="1">
                  <a:latin typeface="Helvetica Neue" charset="0"/>
                  <a:cs typeface="Helvetica Neue" charset="0"/>
                  <a:sym typeface="Helvetica" charset="0"/>
                </a:rPr>
                <a:t>angleEdge</a:t>
              </a:r>
              <a:r>
                <a:rPr lang="en-US" dirty="0">
                  <a:latin typeface="Helvetica Neue" charset="0"/>
                  <a:cs typeface="Helvetica Neue" charset="0"/>
                  <a:sym typeface="Helvetica" charset="0"/>
                </a:rPr>
                <a:t>.</a:t>
              </a:r>
            </a:p>
          </p:txBody>
        </p:sp>
        <p:pic>
          <p:nvPicPr>
            <p:cNvPr id="46088" name="Picture 15" descr="earth_wind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2350" y="4081251"/>
              <a:ext cx="517576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3" name="Picture 12"/>
          <p:cNvPicPr>
            <a:picLocks noChangeAspect="1" noChangeArrowheads="1"/>
          </p:cNvPicPr>
          <p:nvPr/>
        </p:nvPicPr>
        <p:blipFill>
          <a:blip r:embed="rId6"/>
          <a:srcRect/>
          <a:stretch>
            <a:fillRect/>
          </a:stretch>
        </p:blipFill>
        <p:spPr bwMode="auto">
          <a:xfrm>
            <a:off x="1" y="1"/>
            <a:ext cx="1980924" cy="709560"/>
          </a:xfrm>
          <a:prstGeom prst="rect">
            <a:avLst/>
          </a:prstGeom>
          <a:noFill/>
          <a:ln w="12700" cap="flat">
            <a:noFill/>
            <a:miter lim="800000"/>
            <a:headEnd/>
            <a:tailEnd/>
          </a:ln>
        </p:spPr>
      </p:pic>
      <p:sp>
        <p:nvSpPr>
          <p:cNvPr id="14" name="Rectangle 13"/>
          <p:cNvSpPr>
            <a:spLocks noChangeArrowheads="1"/>
          </p:cNvSpPr>
          <p:nvPr/>
        </p:nvSpPr>
        <p:spPr bwMode="auto">
          <a:xfrm>
            <a:off x="2161008" y="48768"/>
            <a:ext cx="6830943" cy="720274"/>
          </a:xfrm>
          <a:prstGeom prst="rect">
            <a:avLst/>
          </a:prstGeom>
          <a:noFill/>
          <a:ln w="9525">
            <a:noFill/>
            <a:miter lim="800000"/>
            <a:headEnd/>
            <a:tailEnd/>
          </a:ln>
        </p:spPr>
        <p:txBody>
          <a:bodyPr anchor="ctr">
            <a:prstTxWarp prst="textNoShape">
              <a:avLst/>
            </a:prstTxWarp>
          </a:bodyPr>
          <a:lstStyle/>
          <a:p>
            <a:pPr algn="ctr"/>
            <a:r>
              <a:rPr lang="en-US" sz="2400" dirty="0"/>
              <a:t>Horizontal wind vectors: how are these defined?</a:t>
            </a:r>
            <a:endParaRPr lang="en-US" sz="2400" i="1" dirty="0"/>
          </a:p>
        </p:txBody>
      </p:sp>
      <p:sp>
        <p:nvSpPr>
          <p:cNvPr id="3" name="Slide Number Placeholder 2">
            <a:extLst>
              <a:ext uri="{FF2B5EF4-FFF2-40B4-BE49-F238E27FC236}">
                <a16:creationId xmlns:a16="http://schemas.microsoft.com/office/drawing/2014/main" id="{A1BB77C1-CE47-C242-BA1D-F9CD4783247E}"/>
              </a:ext>
            </a:extLst>
          </p:cNvPr>
          <p:cNvSpPr>
            <a:spLocks noGrp="1"/>
          </p:cNvSpPr>
          <p:nvPr>
            <p:ph type="sldNum" sz="quarter" idx="12"/>
          </p:nvPr>
        </p:nvSpPr>
        <p:spPr/>
        <p:txBody>
          <a:bodyPr/>
          <a:lstStyle/>
          <a:p>
            <a:fld id="{A315DF5D-7F83-9940-85BE-AFB33E8C4133}" type="slidenum">
              <a:rPr lang="en-US" altLang="en-US" smtClean="0"/>
              <a:pPr/>
              <a:t>13</a:t>
            </a:fld>
            <a:endParaRPr lang="en-US" altLang="en-US"/>
          </a:p>
        </p:txBody>
      </p:sp>
    </p:spTree>
    <p:extLst>
      <p:ext uri="{BB962C8B-B14F-4D97-AF65-F5344CB8AC3E}">
        <p14:creationId xmlns:p14="http://schemas.microsoft.com/office/powerpoint/2010/main" val="2217864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cart_mes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0531" y="1160859"/>
            <a:ext cx="4738316" cy="3661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1" descr="x_y_z_eq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447" y="5421899"/>
            <a:ext cx="1723430" cy="90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 name="Picture 2" descr="lat_lon_eq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5573" y="5359391"/>
            <a:ext cx="1547068" cy="916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txBox="1">
            <a:spLocks/>
          </p:cNvSpPr>
          <p:nvPr/>
        </p:nvSpPr>
        <p:spPr>
          <a:xfrm>
            <a:off x="4786313" y="4500563"/>
            <a:ext cx="3857625" cy="910828"/>
          </a:xfrm>
          <a:prstGeom prst="rect">
            <a:avLst/>
          </a:prstGeom>
        </p:spPr>
        <p:txBody>
          <a:bodyPr lIns="64291" tIns="32146" rIns="64291" bIns="32146">
            <a:normAutofit/>
          </a:bodyPr>
          <a:lstStyle/>
          <a:p>
            <a:pPr defTabSz="321457">
              <a:spcBef>
                <a:spcPct val="20000"/>
              </a:spcBef>
              <a:buSzPct val="130000"/>
              <a:defRPr/>
            </a:pPr>
            <a:r>
              <a:rPr lang="en-US" sz="1700" dirty="0">
                <a:solidFill>
                  <a:srgbClr val="000000"/>
                </a:solidFill>
                <a:latin typeface="Helvetica Neue"/>
                <a:cs typeface="Helvetica Neue"/>
              </a:rPr>
              <a:t>In the Cartesian plane: all distances and areas are computed in Euclidean geometry.				</a:t>
            </a:r>
          </a:p>
        </p:txBody>
      </p:sp>
      <p:sp>
        <p:nvSpPr>
          <p:cNvPr id="11" name="Content Placeholder 2"/>
          <p:cNvSpPr txBox="1">
            <a:spLocks/>
          </p:cNvSpPr>
          <p:nvPr/>
        </p:nvSpPr>
        <p:spPr>
          <a:xfrm>
            <a:off x="392906" y="4500563"/>
            <a:ext cx="3857625" cy="910828"/>
          </a:xfrm>
          <a:prstGeom prst="rect">
            <a:avLst/>
          </a:prstGeom>
        </p:spPr>
        <p:txBody>
          <a:bodyPr lIns="64291" tIns="32146" rIns="64291" bIns="32146">
            <a:normAutofit/>
          </a:bodyPr>
          <a:lstStyle/>
          <a:p>
            <a:pPr defTabSz="321457">
              <a:spcBef>
                <a:spcPct val="20000"/>
              </a:spcBef>
              <a:buSzPct val="130000"/>
              <a:defRPr/>
            </a:pPr>
            <a:r>
              <a:rPr lang="en-US" sz="1700" dirty="0">
                <a:solidFill>
                  <a:srgbClr val="000000"/>
                </a:solidFill>
                <a:latin typeface="Helvetica Neue"/>
                <a:cs typeface="Helvetica Neue"/>
              </a:rPr>
              <a:t>On the surface of the sphere: all distances and areas are computed in spherical geometry.				</a:t>
            </a:r>
          </a:p>
        </p:txBody>
      </p:sp>
      <p:pic>
        <p:nvPicPr>
          <p:cNvPr id="37896" name="Picture 1" descr="sphere_mesh.png"/>
          <p:cNvPicPr>
            <a:picLocks noChangeAspect="1"/>
          </p:cNvPicPr>
          <p:nvPr/>
        </p:nvPicPr>
        <p:blipFill>
          <a:blip r:embed="rId6">
            <a:extLst>
              <a:ext uri="{28A0092B-C50C-407E-A947-70E740481C1C}">
                <a14:useLocalDpi xmlns:a14="http://schemas.microsoft.com/office/drawing/2010/main" val="0"/>
              </a:ext>
            </a:extLst>
          </a:blip>
          <a:srcRect l="4646" r="-4646"/>
          <a:stretch>
            <a:fillRect/>
          </a:stretch>
        </p:blipFill>
        <p:spPr bwMode="auto">
          <a:xfrm>
            <a:off x="149642" y="919297"/>
            <a:ext cx="4588673" cy="3545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noChangeArrowheads="1"/>
          </p:cNvPicPr>
          <p:nvPr/>
        </p:nvPicPr>
        <p:blipFill>
          <a:blip r:embed="rId7"/>
          <a:srcRect/>
          <a:stretch>
            <a:fillRect/>
          </a:stretch>
        </p:blipFill>
        <p:spPr bwMode="auto">
          <a:xfrm>
            <a:off x="1" y="1"/>
            <a:ext cx="1980924" cy="709560"/>
          </a:xfrm>
          <a:prstGeom prst="rect">
            <a:avLst/>
          </a:prstGeom>
          <a:noFill/>
          <a:ln w="12700" cap="flat">
            <a:noFill/>
            <a:miter lim="800000"/>
            <a:headEnd/>
            <a:tailEnd/>
          </a:ln>
        </p:spPr>
      </p:pic>
      <p:sp>
        <p:nvSpPr>
          <p:cNvPr id="14" name="Rectangle 13"/>
          <p:cNvSpPr>
            <a:spLocks noChangeArrowheads="1"/>
          </p:cNvSpPr>
          <p:nvPr/>
        </p:nvSpPr>
        <p:spPr bwMode="auto">
          <a:xfrm>
            <a:off x="2161008" y="48768"/>
            <a:ext cx="6830943" cy="720274"/>
          </a:xfrm>
          <a:prstGeom prst="rect">
            <a:avLst/>
          </a:prstGeom>
          <a:noFill/>
          <a:ln w="9525">
            <a:noFill/>
            <a:miter lim="800000"/>
            <a:headEnd/>
            <a:tailEnd/>
          </a:ln>
        </p:spPr>
        <p:txBody>
          <a:bodyPr anchor="ctr">
            <a:prstTxWarp prst="textNoShape">
              <a:avLst/>
            </a:prstTxWarp>
          </a:bodyPr>
          <a:lstStyle/>
          <a:p>
            <a:pPr algn="ctr"/>
            <a:r>
              <a:rPr lang="en-US" sz="2400" dirty="0"/>
              <a:t>Which mesh geometries does MPAS support?</a:t>
            </a:r>
            <a:endParaRPr lang="en-US" sz="2400" i="1" dirty="0"/>
          </a:p>
        </p:txBody>
      </p:sp>
      <p:sp>
        <p:nvSpPr>
          <p:cNvPr id="3" name="Slide Number Placeholder 2">
            <a:extLst>
              <a:ext uri="{FF2B5EF4-FFF2-40B4-BE49-F238E27FC236}">
                <a16:creationId xmlns:a16="http://schemas.microsoft.com/office/drawing/2014/main" id="{F909DFF0-A234-2D4B-B213-80E067966B91}"/>
              </a:ext>
            </a:extLst>
          </p:cNvPr>
          <p:cNvSpPr>
            <a:spLocks noGrp="1"/>
          </p:cNvSpPr>
          <p:nvPr>
            <p:ph type="sldNum" sz="quarter" idx="12"/>
          </p:nvPr>
        </p:nvSpPr>
        <p:spPr/>
        <p:txBody>
          <a:bodyPr/>
          <a:lstStyle/>
          <a:p>
            <a:fld id="{A315DF5D-7F83-9940-85BE-AFB33E8C4133}" type="slidenum">
              <a:rPr lang="en-US" altLang="en-US" smtClean="0"/>
              <a:pPr/>
              <a:t>14</a:t>
            </a:fld>
            <a:endParaRPr lang="en-US" altLang="en-US"/>
          </a:p>
        </p:txBody>
      </p:sp>
    </p:spTree>
    <p:extLst>
      <p:ext uri="{BB962C8B-B14F-4D97-AF65-F5344CB8AC3E}">
        <p14:creationId xmlns:p14="http://schemas.microsoft.com/office/powerpoint/2010/main" val="28948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sphere_mesh.png"/>
          <p:cNvPicPr>
            <a:picLocks noChangeAspect="1"/>
          </p:cNvPicPr>
          <p:nvPr/>
        </p:nvPicPr>
        <p:blipFill>
          <a:blip r:embed="rId3">
            <a:extLst>
              <a:ext uri="{28A0092B-C50C-407E-A947-70E740481C1C}">
                <a14:useLocalDpi xmlns:a14="http://schemas.microsoft.com/office/drawing/2010/main" val="0"/>
              </a:ext>
            </a:extLst>
          </a:blip>
          <a:srcRect l="4646" r="-4646"/>
          <a:stretch>
            <a:fillRect/>
          </a:stretch>
        </p:blipFill>
        <p:spPr bwMode="auto">
          <a:xfrm>
            <a:off x="6126882" y="321469"/>
            <a:ext cx="2866430" cy="221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2" name="Picture 2" descr="cell_coords.png"/>
          <p:cNvPicPr>
            <a:picLocks noChangeAspect="1"/>
          </p:cNvPicPr>
          <p:nvPr/>
        </p:nvPicPr>
        <p:blipFill>
          <a:blip r:embed="rId4">
            <a:extLst>
              <a:ext uri="{28A0092B-C50C-407E-A947-70E740481C1C}">
                <a14:useLocalDpi xmlns:a14="http://schemas.microsoft.com/office/drawing/2010/main" val="0"/>
              </a:ext>
            </a:extLst>
          </a:blip>
          <a:srcRect l="23051" t="31876" r="23080" b="31844"/>
          <a:stretch>
            <a:fillRect/>
          </a:stretch>
        </p:blipFill>
        <p:spPr bwMode="auto">
          <a:xfrm>
            <a:off x="339328" y="1178719"/>
            <a:ext cx="4916910" cy="4285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a:spLocks/>
          </p:cNvSpPr>
          <p:nvPr/>
        </p:nvSpPr>
        <p:spPr bwMode="auto">
          <a:xfrm>
            <a:off x="5482828" y="2678906"/>
            <a:ext cx="3482578" cy="3911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defRPr/>
            </a:pPr>
            <a:r>
              <a:rPr lang="pl-PL" sz="1500" dirty="0">
                <a:latin typeface="Helvetica Neue" charset="0"/>
                <a:cs typeface="Helvetica Neue" charset="0"/>
                <a:sym typeface="Helvetica" charset="0"/>
              </a:rPr>
              <a:t>Global </a:t>
            </a:r>
            <a:r>
              <a:rPr lang="pl-PL" sz="1500" dirty="0" err="1">
                <a:latin typeface="Helvetica Neue" charset="0"/>
                <a:cs typeface="Helvetica Neue" charset="0"/>
                <a:sym typeface="Helvetica" charset="0"/>
              </a:rPr>
              <a:t>Cartesian</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are</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computed</a:t>
            </a:r>
            <a:r>
              <a:rPr lang="pl-PL" sz="1500" dirty="0">
                <a:latin typeface="Helvetica Neue" charset="0"/>
                <a:cs typeface="Helvetica Neue" charset="0"/>
                <a:sym typeface="Helvetica" charset="0"/>
              </a:rPr>
              <a:t> for </a:t>
            </a:r>
            <a:r>
              <a:rPr lang="pl-PL" sz="1500" dirty="0" err="1">
                <a:latin typeface="Helvetica Neue" charset="0"/>
                <a:cs typeface="Helvetica Neue" charset="0"/>
                <a:sym typeface="Helvetica" charset="0"/>
              </a:rPr>
              <a:t>each</a:t>
            </a:r>
            <a:r>
              <a:rPr lang="pl-PL" sz="1500" dirty="0">
                <a:latin typeface="Helvetica Neue" charset="0"/>
                <a:cs typeface="Helvetica Neue" charset="0"/>
                <a:sym typeface="Helvetica" charset="0"/>
              </a:rPr>
              <a:t> element</a:t>
            </a:r>
          </a:p>
          <a:p>
            <a:pPr marL="241093" indent="-241093">
              <a:buFont typeface="Arial"/>
              <a:buChar char="•"/>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planar</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meshes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lie</a:t>
            </a:r>
            <a:r>
              <a:rPr lang="pl-PL" sz="1500" dirty="0">
                <a:latin typeface="Helvetica Neue" charset="0"/>
                <a:cs typeface="Helvetica Neue" charset="0"/>
                <a:sym typeface="Helvetica" charset="0"/>
              </a:rPr>
              <a:t> in the </a:t>
            </a:r>
            <a:r>
              <a:rPr lang="pl-PL" sz="1500" dirty="0" err="1">
                <a:latin typeface="Helvetica Neue" charset="0"/>
                <a:cs typeface="Helvetica Neue" charset="0"/>
                <a:sym typeface="Helvetica" charset="0"/>
              </a:rPr>
              <a:t>plane</a:t>
            </a:r>
            <a:r>
              <a:rPr lang="pl-PL" sz="1500" dirty="0">
                <a:latin typeface="Helvetica Neue" charset="0"/>
                <a:cs typeface="Helvetica Neue" charset="0"/>
                <a:sym typeface="Helvetica" charset="0"/>
              </a:rPr>
              <a:t> z=0 </a:t>
            </a:r>
          </a:p>
          <a:p>
            <a:pPr marL="241093" indent="-241093">
              <a:buFont typeface="Arial"/>
              <a:buChar char="•"/>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spherical</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meshes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lie</a:t>
            </a:r>
            <a:r>
              <a:rPr lang="pl-PL" sz="1500" dirty="0">
                <a:latin typeface="Helvetica Neue" charset="0"/>
                <a:cs typeface="Helvetica Neue" charset="0"/>
                <a:sym typeface="Helvetica" charset="0"/>
              </a:rPr>
              <a:t> on the </a:t>
            </a:r>
            <a:r>
              <a:rPr lang="pl-PL" sz="1500" dirty="0" err="1">
                <a:latin typeface="Helvetica Neue" charset="0"/>
                <a:cs typeface="Helvetica Neue" charset="0"/>
                <a:sym typeface="Helvetica" charset="0"/>
              </a:rPr>
              <a:t>surface</a:t>
            </a:r>
            <a:r>
              <a:rPr lang="pl-PL" sz="1500" dirty="0">
                <a:latin typeface="Helvetica Neue" charset="0"/>
                <a:cs typeface="Helvetica Neue" charset="0"/>
                <a:sym typeface="Helvetica" charset="0"/>
              </a:rPr>
              <a:t> of the </a:t>
            </a:r>
            <a:r>
              <a:rPr lang="pl-PL" sz="1500" dirty="0" err="1">
                <a:latin typeface="Helvetica Neue" charset="0"/>
                <a:cs typeface="Helvetica Neue" charset="0"/>
                <a:sym typeface="Helvetica" charset="0"/>
              </a:rPr>
              <a:t>sphere</a:t>
            </a:r>
            <a:endParaRPr lang="pl-PL" sz="1500" dirty="0">
              <a:latin typeface="Helvetica Neue" charset="0"/>
              <a:cs typeface="Helvetica Neue" charset="0"/>
              <a:sym typeface="Helvetica" charset="0"/>
            </a:endParaRPr>
          </a:p>
          <a:p>
            <a:pPr marL="241093" indent="-241093">
              <a:buFont typeface="Arial"/>
              <a:buChar char="•"/>
              <a:defRPr/>
            </a:pPr>
            <a:endParaRPr lang="pl-PL" sz="1500" dirty="0">
              <a:latin typeface="Helvetica Neue" charset="0"/>
              <a:cs typeface="Helvetica Neue" charset="0"/>
              <a:sym typeface="Helvetica" charset="0"/>
            </a:endParaRPr>
          </a:p>
          <a:p>
            <a:pPr algn="l">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cells</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xCell</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yCell</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zCell</a:t>
            </a:r>
            <a:endParaRPr lang="pl-PL" sz="1500" b="1" dirty="0">
              <a:latin typeface="Helvetica Neue" charset="0"/>
              <a:cs typeface="Helvetica Neue" charset="0"/>
              <a:sym typeface="Helvetica" charset="0"/>
            </a:endParaRPr>
          </a:p>
          <a:p>
            <a:pPr algn="l">
              <a:defRPr/>
            </a:pPr>
            <a:endParaRPr lang="pl-PL" sz="1500" dirty="0">
              <a:latin typeface="Helvetica Neue" charset="0"/>
              <a:cs typeface="Helvetica Neue" charset="0"/>
              <a:sym typeface="Helvetica" charset="0"/>
            </a:endParaRPr>
          </a:p>
          <a:p>
            <a:pPr algn="l">
              <a:defRPr/>
            </a:pPr>
            <a:r>
              <a:rPr lang="pl-PL" sz="1500" dirty="0" err="1">
                <a:latin typeface="Helvetica Neue" charset="0"/>
                <a:cs typeface="Helvetica Neue" charset="0"/>
                <a:sym typeface="Helvetica" charset="0"/>
              </a:rPr>
              <a:t>Latitudes</a:t>
            </a:r>
            <a:r>
              <a:rPr lang="pl-PL" sz="1500" dirty="0">
                <a:latin typeface="Helvetica Neue" charset="0"/>
                <a:cs typeface="Helvetica Neue" charset="0"/>
                <a:sym typeface="Helvetica" charset="0"/>
              </a:rPr>
              <a:t> and </a:t>
            </a:r>
            <a:r>
              <a:rPr lang="pl-PL" sz="1500" dirty="0" err="1">
                <a:latin typeface="Helvetica Neue" charset="0"/>
                <a:cs typeface="Helvetica Neue" charset="0"/>
                <a:sym typeface="Helvetica" charset="0"/>
              </a:rPr>
              <a:t>longitudes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are</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computed</a:t>
            </a:r>
            <a:r>
              <a:rPr lang="pl-PL" sz="1500" dirty="0">
                <a:latin typeface="Helvetica Neue" charset="0"/>
                <a:cs typeface="Helvetica Neue" charset="0"/>
                <a:sym typeface="Helvetica" charset="0"/>
              </a:rPr>
              <a:t> from </a:t>
            </a:r>
            <a:r>
              <a:rPr lang="pl-PL" sz="1500" dirty="0" err="1">
                <a:latin typeface="Helvetica Neue" charset="0"/>
                <a:cs typeface="Helvetica Neue" charset="0"/>
                <a:sym typeface="Helvetica" charset="0"/>
              </a:rPr>
              <a:t>Cartesian</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as </a:t>
            </a:r>
            <a:r>
              <a:rPr lang="pl-PL" sz="1500" dirty="0" err="1">
                <a:latin typeface="Helvetica Neue" charset="0"/>
                <a:cs typeface="Helvetica Neue" charset="0"/>
                <a:sym typeface="Helvetica" charset="0"/>
              </a:rPr>
              <a:t>described</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earlier</a:t>
            </a:r>
            <a:r>
              <a:rPr lang="pl-PL" sz="1500" dirty="0">
                <a:latin typeface="Helvetica Neue" charset="0"/>
                <a:cs typeface="Helvetica Neue" charset="0"/>
                <a:sym typeface="Helvetica" charset="0"/>
              </a:rPr>
              <a:t> </a:t>
            </a: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x-</a:t>
            </a:r>
            <a:r>
              <a:rPr lang="pl-PL" sz="1500" dirty="0" err="1">
                <a:latin typeface="Helvetica Neue" charset="0"/>
                <a:cs typeface="Helvetica Neue" charset="0"/>
                <a:sym typeface="Helvetica" charset="0"/>
              </a:rPr>
              <a:t>axis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0° </a:t>
            </a:r>
            <a:r>
              <a:rPr lang="pl-PL" sz="1500" dirty="0" err="1">
                <a:latin typeface="Helvetica Neue" charset="0"/>
                <a:cs typeface="Helvetica Neue" charset="0"/>
                <a:sym typeface="Helvetica" charset="0"/>
              </a:rPr>
              <a:t>longitude</a:t>
            </a:r>
            <a:endParaRPr lang="pl-PL" sz="1500" dirty="0">
              <a:latin typeface="Helvetica Neue" charset="0"/>
              <a:cs typeface="Helvetica Neue" charset="0"/>
              <a:sym typeface="Helvetica" charset="0"/>
            </a:endParaRP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y-</a:t>
            </a:r>
            <a:r>
              <a:rPr lang="pl-PL" sz="1500" dirty="0" err="1">
                <a:latin typeface="Helvetica Neue" charset="0"/>
                <a:cs typeface="Helvetica Neue" charset="0"/>
                <a:sym typeface="Helvetica" charset="0"/>
              </a:rPr>
              <a:t>axis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90° </a:t>
            </a:r>
            <a:r>
              <a:rPr lang="pl-PL" sz="1500" dirty="0" err="1">
                <a:latin typeface="Helvetica Neue" charset="0"/>
                <a:cs typeface="Helvetica Neue" charset="0"/>
                <a:sym typeface="Helvetica" charset="0"/>
              </a:rPr>
              <a:t>longitude</a:t>
            </a:r>
            <a:endParaRPr lang="pl-PL" sz="1500" dirty="0">
              <a:latin typeface="Helvetica Neue" charset="0"/>
              <a:cs typeface="Helvetica Neue" charset="0"/>
              <a:sym typeface="Helvetica" charset="0"/>
            </a:endParaRP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z-</a:t>
            </a:r>
            <a:r>
              <a:rPr lang="pl-PL" sz="1500" dirty="0" err="1">
                <a:latin typeface="Helvetica Neue" charset="0"/>
                <a:cs typeface="Helvetica Neue" charset="0"/>
                <a:sym typeface="Helvetica" charset="0"/>
              </a:rPr>
              <a:t>asix</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90° </a:t>
            </a:r>
            <a:r>
              <a:rPr lang="pl-PL" sz="1500" dirty="0" err="1">
                <a:latin typeface="Helvetica Neue" charset="0"/>
                <a:cs typeface="Helvetica Neue" charset="0"/>
                <a:sym typeface="Helvetica" charset="0"/>
              </a:rPr>
              <a:t>latitude</a:t>
            </a:r>
            <a:endParaRPr lang="pl-PL" sz="1500" dirty="0">
              <a:latin typeface="Helvetica Neue" charset="0"/>
              <a:cs typeface="Helvetica Neue" charset="0"/>
              <a:sym typeface="Helvetica" charset="0"/>
            </a:endParaRPr>
          </a:p>
        </p:txBody>
      </p:sp>
      <p:sp>
        <p:nvSpPr>
          <p:cNvPr id="40964" name="Rectangle 2"/>
          <p:cNvSpPr>
            <a:spLocks/>
          </p:cNvSpPr>
          <p:nvPr/>
        </p:nvSpPr>
        <p:spPr bwMode="auto">
          <a:xfrm>
            <a:off x="339328" y="5695788"/>
            <a:ext cx="4661297" cy="750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pl-PL" sz="1400" i="1" dirty="0" err="1">
                <a:latin typeface="Helvetica Neue" charset="0"/>
                <a:cs typeface="Helvetica Neue" charset="0"/>
                <a:sym typeface="Helvetica" charset="0"/>
              </a:rPr>
              <a:t>Above</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Cartesian</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coordinates</a:t>
            </a:r>
            <a:r>
              <a:rPr lang="pl-PL" sz="1400" i="1" dirty="0">
                <a:latin typeface="Helvetica Neue" charset="0"/>
                <a:cs typeface="Helvetica Neue" charset="0"/>
                <a:sym typeface="Helvetica" charset="0"/>
              </a:rPr>
              <a:t> for </a:t>
            </a:r>
            <a:r>
              <a:rPr lang="pl-PL" sz="1400" i="1" dirty="0" err="1">
                <a:latin typeface="Helvetica Neue" charset="0"/>
                <a:cs typeface="Helvetica Neue" charset="0"/>
                <a:sym typeface="Helvetica" charset="0"/>
              </a:rPr>
              <a:t>cell</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locations</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near</a:t>
            </a:r>
            <a:r>
              <a:rPr lang="pl-PL" sz="1400" i="1" dirty="0">
                <a:latin typeface="Helvetica Neue" charset="0"/>
                <a:cs typeface="Helvetica Neue" charset="0"/>
                <a:sym typeface="Helvetica" charset="0"/>
              </a:rPr>
              <a:t> </a:t>
            </a:r>
          </a:p>
          <a:p>
            <a:pPr algn="l"/>
            <a:r>
              <a:rPr lang="pl-PL" sz="1400" i="1" dirty="0">
                <a:latin typeface="Helvetica Neue" charset="0"/>
                <a:cs typeface="Helvetica Neue" charset="0"/>
                <a:sym typeface="Helvetica" charset="0"/>
              </a:rPr>
              <a:t>(52.9°N lat, 20.8°E lon) in a </a:t>
            </a:r>
            <a:r>
              <a:rPr lang="pl-PL" sz="1400" i="1" dirty="0" err="1">
                <a:latin typeface="Helvetica Neue" charset="0"/>
                <a:cs typeface="Helvetica Neue" charset="0"/>
                <a:sym typeface="Helvetica" charset="0"/>
              </a:rPr>
              <a:t>variable</a:t>
            </a:r>
            <a:r>
              <a:rPr lang="pl-PL" sz="1400" i="1" dirty="0">
                <a:latin typeface="Helvetica Neue" charset="0"/>
                <a:cs typeface="Helvetica Neue" charset="0"/>
                <a:sym typeface="Helvetica" charset="0"/>
              </a:rPr>
              <a:t>-resolution </a:t>
            </a:r>
            <a:r>
              <a:rPr lang="pl-PL" sz="1400" i="1" dirty="0" err="1">
                <a:latin typeface="Helvetica Neue" charset="0"/>
                <a:cs typeface="Helvetica Neue" charset="0"/>
                <a:sym typeface="Helvetica" charset="0"/>
              </a:rPr>
              <a:t>spherical</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mesh</a:t>
            </a:r>
            <a:r>
              <a:rPr lang="pl-PL" sz="1400" i="1" dirty="0">
                <a:latin typeface="Helvetica Neue" charset="0"/>
                <a:cs typeface="Helvetica Neue" charset="0"/>
                <a:sym typeface="Helvetica" charset="0"/>
              </a:rPr>
              <a:t> with radius 6371229 m.</a:t>
            </a:r>
          </a:p>
        </p:txBody>
      </p:sp>
      <p:pic>
        <p:nvPicPr>
          <p:cNvPr id="7" name="Picture 6"/>
          <p:cNvPicPr>
            <a:picLocks noChangeAspect="1" noChangeArrowheads="1"/>
          </p:cNvPicPr>
          <p:nvPr/>
        </p:nvPicPr>
        <p:blipFill>
          <a:blip r:embed="rId5"/>
          <a:srcRect/>
          <a:stretch>
            <a:fillRect/>
          </a:stretch>
        </p:blipFill>
        <p:spPr bwMode="auto">
          <a:xfrm>
            <a:off x="1" y="1"/>
            <a:ext cx="1980924" cy="709560"/>
          </a:xfrm>
          <a:prstGeom prst="rect">
            <a:avLst/>
          </a:prstGeom>
          <a:noFill/>
          <a:ln w="12700" cap="flat">
            <a:noFill/>
            <a:miter lim="800000"/>
            <a:headEnd/>
            <a:tailEnd/>
          </a:ln>
        </p:spPr>
      </p:pic>
      <p:sp>
        <p:nvSpPr>
          <p:cNvPr id="8" name="Rectangle 7"/>
          <p:cNvSpPr>
            <a:spLocks noChangeArrowheads="1"/>
          </p:cNvSpPr>
          <p:nvPr/>
        </p:nvSpPr>
        <p:spPr bwMode="auto">
          <a:xfrm>
            <a:off x="2161008" y="60960"/>
            <a:ext cx="4727471" cy="720274"/>
          </a:xfrm>
          <a:prstGeom prst="rect">
            <a:avLst/>
          </a:prstGeom>
          <a:noFill/>
          <a:ln w="9525">
            <a:noFill/>
            <a:miter lim="800000"/>
            <a:headEnd/>
            <a:tailEnd/>
          </a:ln>
        </p:spPr>
        <p:txBody>
          <a:bodyPr anchor="ctr">
            <a:prstTxWarp prst="textNoShape">
              <a:avLst/>
            </a:prstTxWarp>
          </a:bodyPr>
          <a:lstStyle/>
          <a:p>
            <a:pPr algn="ctr"/>
            <a:r>
              <a:rPr lang="en-US" sz="2400" dirty="0"/>
              <a:t>Notes about MPAS mesh geometry</a:t>
            </a:r>
            <a:endParaRPr lang="en-US" sz="2400" i="1" dirty="0"/>
          </a:p>
        </p:txBody>
      </p:sp>
      <p:sp>
        <p:nvSpPr>
          <p:cNvPr id="3" name="Slide Number Placeholder 2">
            <a:extLst>
              <a:ext uri="{FF2B5EF4-FFF2-40B4-BE49-F238E27FC236}">
                <a16:creationId xmlns:a16="http://schemas.microsoft.com/office/drawing/2014/main" id="{C3FA125D-94F9-9940-82AA-1893EB12F225}"/>
              </a:ext>
            </a:extLst>
          </p:cNvPr>
          <p:cNvSpPr>
            <a:spLocks noGrp="1"/>
          </p:cNvSpPr>
          <p:nvPr>
            <p:ph type="sldNum" sz="quarter" idx="12"/>
          </p:nvPr>
        </p:nvSpPr>
        <p:spPr/>
        <p:txBody>
          <a:bodyPr/>
          <a:lstStyle/>
          <a:p>
            <a:fld id="{A315DF5D-7F83-9940-85BE-AFB33E8C4133}" type="slidenum">
              <a:rPr lang="en-US" altLang="en-US" smtClean="0"/>
              <a:pPr/>
              <a:t>15</a:t>
            </a:fld>
            <a:endParaRPr lang="en-US" altLang="en-US"/>
          </a:p>
        </p:txBody>
      </p:sp>
    </p:spTree>
    <p:extLst>
      <p:ext uri="{BB962C8B-B14F-4D97-AF65-F5344CB8AC3E}">
        <p14:creationId xmlns:p14="http://schemas.microsoft.com/office/powerpoint/2010/main" val="223274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sphere_mesh.png"/>
          <p:cNvPicPr>
            <a:picLocks noChangeAspect="1"/>
          </p:cNvPicPr>
          <p:nvPr/>
        </p:nvPicPr>
        <p:blipFill>
          <a:blip r:embed="rId2">
            <a:extLst>
              <a:ext uri="{28A0092B-C50C-407E-A947-70E740481C1C}">
                <a14:useLocalDpi xmlns:a14="http://schemas.microsoft.com/office/drawing/2010/main" val="0"/>
              </a:ext>
            </a:extLst>
          </a:blip>
          <a:srcRect l="4646" r="-4646"/>
          <a:stretch>
            <a:fillRect/>
          </a:stretch>
        </p:blipFill>
        <p:spPr bwMode="auto">
          <a:xfrm>
            <a:off x="6125765" y="321469"/>
            <a:ext cx="2866430" cy="221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6" name="Picture 1" descr="edge_coords.png"/>
          <p:cNvPicPr>
            <a:picLocks noChangeAspect="1"/>
          </p:cNvPicPr>
          <p:nvPr/>
        </p:nvPicPr>
        <p:blipFill>
          <a:blip r:embed="rId3">
            <a:extLst>
              <a:ext uri="{28A0092B-C50C-407E-A947-70E740481C1C}">
                <a14:useLocalDpi xmlns:a14="http://schemas.microsoft.com/office/drawing/2010/main" val="0"/>
              </a:ext>
            </a:extLst>
          </a:blip>
          <a:srcRect l="23051" t="31876" r="23080" b="31844"/>
          <a:stretch>
            <a:fillRect/>
          </a:stretch>
        </p:blipFill>
        <p:spPr bwMode="auto">
          <a:xfrm>
            <a:off x="340445" y="1176487"/>
            <a:ext cx="4916909" cy="4285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a:spLocks/>
          </p:cNvSpPr>
          <p:nvPr/>
        </p:nvSpPr>
        <p:spPr bwMode="auto">
          <a:xfrm>
            <a:off x="5482828" y="2678906"/>
            <a:ext cx="3482578" cy="3911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defRPr/>
            </a:pPr>
            <a:r>
              <a:rPr lang="pl-PL" sz="1500" dirty="0">
                <a:latin typeface="Helvetica Neue" charset="0"/>
                <a:cs typeface="Helvetica Neue" charset="0"/>
                <a:sym typeface="Helvetica" charset="0"/>
              </a:rPr>
              <a:t>Global </a:t>
            </a:r>
            <a:r>
              <a:rPr lang="pl-PL" sz="1500" dirty="0" err="1">
                <a:latin typeface="Helvetica Neue" charset="0"/>
                <a:cs typeface="Helvetica Neue" charset="0"/>
                <a:sym typeface="Helvetica" charset="0"/>
              </a:rPr>
              <a:t>Cartesian</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are</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computed</a:t>
            </a:r>
            <a:r>
              <a:rPr lang="pl-PL" sz="1500" dirty="0">
                <a:latin typeface="Helvetica Neue" charset="0"/>
                <a:cs typeface="Helvetica Neue" charset="0"/>
                <a:sym typeface="Helvetica" charset="0"/>
              </a:rPr>
              <a:t> for </a:t>
            </a:r>
            <a:r>
              <a:rPr lang="pl-PL" sz="1500" dirty="0" err="1">
                <a:latin typeface="Helvetica Neue" charset="0"/>
                <a:cs typeface="Helvetica Neue" charset="0"/>
                <a:sym typeface="Helvetica" charset="0"/>
              </a:rPr>
              <a:t>each</a:t>
            </a:r>
            <a:r>
              <a:rPr lang="pl-PL" sz="1500" dirty="0">
                <a:latin typeface="Helvetica Neue" charset="0"/>
                <a:cs typeface="Helvetica Neue" charset="0"/>
                <a:sym typeface="Helvetica" charset="0"/>
              </a:rPr>
              <a:t> element</a:t>
            </a:r>
          </a:p>
          <a:p>
            <a:pPr marL="241093" indent="-241093">
              <a:buFont typeface="Arial"/>
              <a:buChar char="•"/>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planar</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meshes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lie</a:t>
            </a:r>
            <a:r>
              <a:rPr lang="pl-PL" sz="1500" dirty="0">
                <a:latin typeface="Helvetica Neue" charset="0"/>
                <a:cs typeface="Helvetica Neue" charset="0"/>
                <a:sym typeface="Helvetica" charset="0"/>
              </a:rPr>
              <a:t> in the </a:t>
            </a:r>
            <a:r>
              <a:rPr lang="pl-PL" sz="1500" dirty="0" err="1">
                <a:latin typeface="Helvetica Neue" charset="0"/>
                <a:cs typeface="Helvetica Neue" charset="0"/>
                <a:sym typeface="Helvetica" charset="0"/>
              </a:rPr>
              <a:t>plane</a:t>
            </a:r>
            <a:r>
              <a:rPr lang="pl-PL" sz="1500" dirty="0">
                <a:latin typeface="Helvetica Neue" charset="0"/>
                <a:cs typeface="Helvetica Neue" charset="0"/>
                <a:sym typeface="Helvetica" charset="0"/>
              </a:rPr>
              <a:t> z=0 </a:t>
            </a:r>
          </a:p>
          <a:p>
            <a:pPr marL="241093" indent="-241093">
              <a:buFont typeface="Arial"/>
              <a:buChar char="•"/>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spherical</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meshes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lie</a:t>
            </a:r>
            <a:r>
              <a:rPr lang="pl-PL" sz="1500" dirty="0">
                <a:latin typeface="Helvetica Neue" charset="0"/>
                <a:cs typeface="Helvetica Neue" charset="0"/>
                <a:sym typeface="Helvetica" charset="0"/>
              </a:rPr>
              <a:t> on the </a:t>
            </a:r>
            <a:r>
              <a:rPr lang="pl-PL" sz="1500" dirty="0" err="1">
                <a:latin typeface="Helvetica Neue" charset="0"/>
                <a:cs typeface="Helvetica Neue" charset="0"/>
                <a:sym typeface="Helvetica" charset="0"/>
              </a:rPr>
              <a:t>surface</a:t>
            </a:r>
            <a:r>
              <a:rPr lang="pl-PL" sz="1500" dirty="0">
                <a:latin typeface="Helvetica Neue" charset="0"/>
                <a:cs typeface="Helvetica Neue" charset="0"/>
                <a:sym typeface="Helvetica" charset="0"/>
              </a:rPr>
              <a:t> of the </a:t>
            </a:r>
            <a:r>
              <a:rPr lang="pl-PL" sz="1500" dirty="0" err="1">
                <a:latin typeface="Helvetica Neue" charset="0"/>
                <a:cs typeface="Helvetica Neue" charset="0"/>
                <a:sym typeface="Helvetica" charset="0"/>
              </a:rPr>
              <a:t>sphere</a:t>
            </a:r>
            <a:endParaRPr lang="pl-PL" sz="1500" dirty="0">
              <a:latin typeface="Helvetica Neue" charset="0"/>
              <a:cs typeface="Helvetica Neue" charset="0"/>
              <a:sym typeface="Helvetica" charset="0"/>
            </a:endParaRPr>
          </a:p>
          <a:p>
            <a:pPr marL="241093" indent="-241093">
              <a:buFont typeface="Arial"/>
              <a:buChar char="•"/>
              <a:defRPr/>
            </a:pPr>
            <a:endParaRPr lang="pl-PL" sz="1500" dirty="0">
              <a:latin typeface="Helvetica Neue" charset="0"/>
              <a:cs typeface="Helvetica Neue" charset="0"/>
              <a:sym typeface="Helvetica" charset="0"/>
            </a:endParaRPr>
          </a:p>
          <a:p>
            <a:pPr algn="l">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cells</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xEdge</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yEdge</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zEdge</a:t>
            </a:r>
            <a:endParaRPr lang="pl-PL" sz="1500" b="1" dirty="0">
              <a:latin typeface="Helvetica Neue" charset="0"/>
              <a:cs typeface="Helvetica Neue" charset="0"/>
              <a:sym typeface="Helvetica" charset="0"/>
            </a:endParaRPr>
          </a:p>
          <a:p>
            <a:pPr algn="l">
              <a:defRPr/>
            </a:pPr>
            <a:endParaRPr lang="pl-PL" sz="1500" dirty="0">
              <a:latin typeface="Helvetica Neue" charset="0"/>
              <a:cs typeface="Helvetica Neue" charset="0"/>
              <a:sym typeface="Helvetica" charset="0"/>
            </a:endParaRPr>
          </a:p>
          <a:p>
            <a:pPr algn="l">
              <a:defRPr/>
            </a:pPr>
            <a:r>
              <a:rPr lang="pl-PL" sz="1500" dirty="0" err="1">
                <a:latin typeface="Helvetica Neue" charset="0"/>
                <a:cs typeface="Helvetica Neue" charset="0"/>
                <a:sym typeface="Helvetica" charset="0"/>
              </a:rPr>
              <a:t>Latitudes</a:t>
            </a:r>
            <a:r>
              <a:rPr lang="pl-PL" sz="1500" dirty="0">
                <a:latin typeface="Helvetica Neue" charset="0"/>
                <a:cs typeface="Helvetica Neue" charset="0"/>
                <a:sym typeface="Helvetica" charset="0"/>
              </a:rPr>
              <a:t> and </a:t>
            </a:r>
            <a:r>
              <a:rPr lang="pl-PL" sz="1500" dirty="0" err="1">
                <a:latin typeface="Helvetica Neue" charset="0"/>
                <a:cs typeface="Helvetica Neue" charset="0"/>
                <a:sym typeface="Helvetica" charset="0"/>
              </a:rPr>
              <a:t>longitudes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are</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computed</a:t>
            </a:r>
            <a:r>
              <a:rPr lang="pl-PL" sz="1500" dirty="0">
                <a:latin typeface="Helvetica Neue" charset="0"/>
                <a:cs typeface="Helvetica Neue" charset="0"/>
                <a:sym typeface="Helvetica" charset="0"/>
              </a:rPr>
              <a:t> from </a:t>
            </a:r>
            <a:r>
              <a:rPr lang="pl-PL" sz="1500" dirty="0" err="1">
                <a:latin typeface="Helvetica Neue" charset="0"/>
                <a:cs typeface="Helvetica Neue" charset="0"/>
                <a:sym typeface="Helvetica" charset="0"/>
              </a:rPr>
              <a:t>Cartesian</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as </a:t>
            </a:r>
            <a:r>
              <a:rPr lang="pl-PL" sz="1500" dirty="0" err="1">
                <a:latin typeface="Helvetica Neue" charset="0"/>
                <a:cs typeface="Helvetica Neue" charset="0"/>
                <a:sym typeface="Helvetica" charset="0"/>
              </a:rPr>
              <a:t>described</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earlier</a:t>
            </a:r>
            <a:r>
              <a:rPr lang="pl-PL" sz="1500" dirty="0">
                <a:latin typeface="Helvetica Neue" charset="0"/>
                <a:cs typeface="Helvetica Neue" charset="0"/>
                <a:sym typeface="Helvetica" charset="0"/>
              </a:rPr>
              <a:t> </a:t>
            </a: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x-</a:t>
            </a:r>
            <a:r>
              <a:rPr lang="pl-PL" sz="1500" dirty="0" err="1">
                <a:latin typeface="Helvetica Neue" charset="0"/>
                <a:cs typeface="Helvetica Neue" charset="0"/>
                <a:sym typeface="Helvetica" charset="0"/>
              </a:rPr>
              <a:t>axis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0° </a:t>
            </a:r>
            <a:r>
              <a:rPr lang="pl-PL" sz="1500" dirty="0" err="1">
                <a:latin typeface="Helvetica Neue" charset="0"/>
                <a:cs typeface="Helvetica Neue" charset="0"/>
                <a:sym typeface="Helvetica" charset="0"/>
              </a:rPr>
              <a:t>longitude</a:t>
            </a:r>
            <a:endParaRPr lang="pl-PL" sz="1500" dirty="0">
              <a:latin typeface="Helvetica Neue" charset="0"/>
              <a:cs typeface="Helvetica Neue" charset="0"/>
              <a:sym typeface="Helvetica" charset="0"/>
            </a:endParaRP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y-</a:t>
            </a:r>
            <a:r>
              <a:rPr lang="pl-PL" sz="1500" dirty="0" err="1">
                <a:latin typeface="Helvetica Neue" charset="0"/>
                <a:cs typeface="Helvetica Neue" charset="0"/>
                <a:sym typeface="Helvetica" charset="0"/>
              </a:rPr>
              <a:t>axis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90° </a:t>
            </a:r>
            <a:r>
              <a:rPr lang="pl-PL" sz="1500" dirty="0" err="1">
                <a:latin typeface="Helvetica Neue" charset="0"/>
                <a:cs typeface="Helvetica Neue" charset="0"/>
                <a:sym typeface="Helvetica" charset="0"/>
              </a:rPr>
              <a:t>longitude</a:t>
            </a:r>
            <a:endParaRPr lang="pl-PL" sz="1500" dirty="0">
              <a:latin typeface="Helvetica Neue" charset="0"/>
              <a:cs typeface="Helvetica Neue" charset="0"/>
              <a:sym typeface="Helvetica" charset="0"/>
            </a:endParaRP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z-</a:t>
            </a:r>
            <a:r>
              <a:rPr lang="pl-PL" sz="1500" dirty="0" err="1">
                <a:latin typeface="Helvetica Neue" charset="0"/>
                <a:cs typeface="Helvetica Neue" charset="0"/>
                <a:sym typeface="Helvetica" charset="0"/>
              </a:rPr>
              <a:t>asix</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90° </a:t>
            </a:r>
            <a:r>
              <a:rPr lang="pl-PL" sz="1500" dirty="0" err="1">
                <a:latin typeface="Helvetica Neue" charset="0"/>
                <a:cs typeface="Helvetica Neue" charset="0"/>
                <a:sym typeface="Helvetica" charset="0"/>
              </a:rPr>
              <a:t>latitude</a:t>
            </a:r>
            <a:endParaRPr lang="pl-PL" sz="1500" dirty="0">
              <a:latin typeface="Helvetica Neue" charset="0"/>
              <a:cs typeface="Helvetica Neue" charset="0"/>
              <a:sym typeface="Helvetica" charset="0"/>
            </a:endParaRPr>
          </a:p>
        </p:txBody>
      </p:sp>
      <p:sp>
        <p:nvSpPr>
          <p:cNvPr id="41988" name="Rectangle 2"/>
          <p:cNvSpPr>
            <a:spLocks/>
          </p:cNvSpPr>
          <p:nvPr/>
        </p:nvSpPr>
        <p:spPr bwMode="auto">
          <a:xfrm>
            <a:off x="339328" y="5695788"/>
            <a:ext cx="4661297" cy="750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pl-PL" sz="1400" i="1" dirty="0" err="1">
                <a:latin typeface="Helvetica Neue" charset="0"/>
                <a:cs typeface="Helvetica Neue" charset="0"/>
                <a:sym typeface="Helvetica" charset="0"/>
              </a:rPr>
              <a:t>Above</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Cartesian</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coordinates</a:t>
            </a:r>
            <a:r>
              <a:rPr lang="pl-PL" sz="1400" i="1" dirty="0">
                <a:latin typeface="Helvetica Neue" charset="0"/>
                <a:cs typeface="Helvetica Neue" charset="0"/>
                <a:sym typeface="Helvetica" charset="0"/>
              </a:rPr>
              <a:t> for </a:t>
            </a:r>
            <a:r>
              <a:rPr lang="pl-PL" sz="1400" i="1" dirty="0" err="1">
                <a:latin typeface="Helvetica Neue" charset="0"/>
                <a:cs typeface="Helvetica Neue" charset="0"/>
                <a:sym typeface="Helvetica" charset="0"/>
              </a:rPr>
              <a:t>cell</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locations</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near</a:t>
            </a:r>
            <a:r>
              <a:rPr lang="pl-PL" sz="1400" i="1" dirty="0">
                <a:latin typeface="Helvetica Neue" charset="0"/>
                <a:cs typeface="Helvetica Neue" charset="0"/>
                <a:sym typeface="Helvetica" charset="0"/>
              </a:rPr>
              <a:t> </a:t>
            </a:r>
          </a:p>
          <a:p>
            <a:pPr algn="l"/>
            <a:r>
              <a:rPr lang="pl-PL" sz="1400" i="1" dirty="0">
                <a:latin typeface="Helvetica Neue" charset="0"/>
                <a:cs typeface="Helvetica Neue" charset="0"/>
                <a:sym typeface="Helvetica" charset="0"/>
              </a:rPr>
              <a:t>(52.9°N lat, 20.8°E lon) in a </a:t>
            </a:r>
            <a:r>
              <a:rPr lang="pl-PL" sz="1400" i="1" dirty="0" err="1">
                <a:latin typeface="Helvetica Neue" charset="0"/>
                <a:cs typeface="Helvetica Neue" charset="0"/>
                <a:sym typeface="Helvetica" charset="0"/>
              </a:rPr>
              <a:t>variable</a:t>
            </a:r>
            <a:r>
              <a:rPr lang="pl-PL" sz="1400" i="1" dirty="0">
                <a:latin typeface="Helvetica Neue" charset="0"/>
                <a:cs typeface="Helvetica Neue" charset="0"/>
                <a:sym typeface="Helvetica" charset="0"/>
              </a:rPr>
              <a:t>-resolution </a:t>
            </a:r>
            <a:r>
              <a:rPr lang="pl-PL" sz="1400" i="1" dirty="0" err="1">
                <a:latin typeface="Helvetica Neue" charset="0"/>
                <a:cs typeface="Helvetica Neue" charset="0"/>
                <a:sym typeface="Helvetica" charset="0"/>
              </a:rPr>
              <a:t>spherical</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mesh</a:t>
            </a:r>
            <a:r>
              <a:rPr lang="pl-PL" sz="1400" i="1" dirty="0">
                <a:latin typeface="Helvetica Neue" charset="0"/>
                <a:cs typeface="Helvetica Neue" charset="0"/>
                <a:sym typeface="Helvetica" charset="0"/>
              </a:rPr>
              <a:t> with radius 6371229 m.</a:t>
            </a:r>
          </a:p>
        </p:txBody>
      </p:sp>
      <p:pic>
        <p:nvPicPr>
          <p:cNvPr id="7" name="Picture 6"/>
          <p:cNvPicPr>
            <a:picLocks noChangeAspect="1" noChangeArrowheads="1"/>
          </p:cNvPicPr>
          <p:nvPr/>
        </p:nvPicPr>
        <p:blipFill>
          <a:blip r:embed="rId4"/>
          <a:srcRect/>
          <a:stretch>
            <a:fillRect/>
          </a:stretch>
        </p:blipFill>
        <p:spPr bwMode="auto">
          <a:xfrm>
            <a:off x="1" y="1"/>
            <a:ext cx="1980924" cy="709560"/>
          </a:xfrm>
          <a:prstGeom prst="rect">
            <a:avLst/>
          </a:prstGeom>
          <a:noFill/>
          <a:ln w="12700" cap="flat">
            <a:noFill/>
            <a:miter lim="800000"/>
            <a:headEnd/>
            <a:tailEnd/>
          </a:ln>
        </p:spPr>
      </p:pic>
      <p:sp>
        <p:nvSpPr>
          <p:cNvPr id="3" name="Slide Number Placeholder 2">
            <a:extLst>
              <a:ext uri="{FF2B5EF4-FFF2-40B4-BE49-F238E27FC236}">
                <a16:creationId xmlns:a16="http://schemas.microsoft.com/office/drawing/2014/main" id="{2DAE27FC-4979-4F4F-9DEF-A7E3B3F63E80}"/>
              </a:ext>
            </a:extLst>
          </p:cNvPr>
          <p:cNvSpPr>
            <a:spLocks noGrp="1"/>
          </p:cNvSpPr>
          <p:nvPr>
            <p:ph type="sldNum" sz="quarter" idx="12"/>
          </p:nvPr>
        </p:nvSpPr>
        <p:spPr/>
        <p:txBody>
          <a:bodyPr/>
          <a:lstStyle/>
          <a:p>
            <a:fld id="{A315DF5D-7F83-9940-85BE-AFB33E8C4133}" type="slidenum">
              <a:rPr lang="en-US" altLang="en-US" smtClean="0"/>
              <a:pPr/>
              <a:t>16</a:t>
            </a:fld>
            <a:endParaRPr lang="en-US" altLang="en-US"/>
          </a:p>
        </p:txBody>
      </p:sp>
      <p:sp>
        <p:nvSpPr>
          <p:cNvPr id="9" name="Rectangle 8">
            <a:extLst>
              <a:ext uri="{FF2B5EF4-FFF2-40B4-BE49-F238E27FC236}">
                <a16:creationId xmlns:a16="http://schemas.microsoft.com/office/drawing/2014/main" id="{8B715876-D8EF-E14B-9FED-D05C9D073630}"/>
              </a:ext>
            </a:extLst>
          </p:cNvPr>
          <p:cNvSpPr>
            <a:spLocks noChangeArrowheads="1"/>
          </p:cNvSpPr>
          <p:nvPr/>
        </p:nvSpPr>
        <p:spPr bwMode="auto">
          <a:xfrm>
            <a:off x="2161008" y="60960"/>
            <a:ext cx="4727471" cy="720274"/>
          </a:xfrm>
          <a:prstGeom prst="rect">
            <a:avLst/>
          </a:prstGeom>
          <a:noFill/>
          <a:ln w="9525">
            <a:noFill/>
            <a:miter lim="800000"/>
            <a:headEnd/>
            <a:tailEnd/>
          </a:ln>
        </p:spPr>
        <p:txBody>
          <a:bodyPr anchor="ctr">
            <a:prstTxWarp prst="textNoShape">
              <a:avLst/>
            </a:prstTxWarp>
          </a:bodyPr>
          <a:lstStyle/>
          <a:p>
            <a:pPr algn="ctr"/>
            <a:r>
              <a:rPr lang="en-US" sz="2400" dirty="0"/>
              <a:t>Notes about MPAS mesh geometry</a:t>
            </a:r>
            <a:endParaRPr lang="en-US" sz="2400" i="1" dirty="0"/>
          </a:p>
        </p:txBody>
      </p:sp>
    </p:spTree>
    <p:extLst>
      <p:ext uri="{BB962C8B-B14F-4D97-AF65-F5344CB8AC3E}">
        <p14:creationId xmlns:p14="http://schemas.microsoft.com/office/powerpoint/2010/main" val="381607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sphere_mesh.png"/>
          <p:cNvPicPr>
            <a:picLocks noChangeAspect="1"/>
          </p:cNvPicPr>
          <p:nvPr/>
        </p:nvPicPr>
        <p:blipFill>
          <a:blip r:embed="rId2">
            <a:extLst>
              <a:ext uri="{28A0092B-C50C-407E-A947-70E740481C1C}">
                <a14:useLocalDpi xmlns:a14="http://schemas.microsoft.com/office/drawing/2010/main" val="0"/>
              </a:ext>
            </a:extLst>
          </a:blip>
          <a:srcRect l="4646" r="-4646"/>
          <a:stretch>
            <a:fillRect/>
          </a:stretch>
        </p:blipFill>
        <p:spPr bwMode="auto">
          <a:xfrm>
            <a:off x="6125765" y="321469"/>
            <a:ext cx="2866430" cy="221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0" name="Picture 1" descr="vertex_coords.png"/>
          <p:cNvPicPr>
            <a:picLocks noChangeAspect="1"/>
          </p:cNvPicPr>
          <p:nvPr/>
        </p:nvPicPr>
        <p:blipFill>
          <a:blip r:embed="rId3">
            <a:extLst>
              <a:ext uri="{28A0092B-C50C-407E-A947-70E740481C1C}">
                <a14:useLocalDpi xmlns:a14="http://schemas.microsoft.com/office/drawing/2010/main" val="0"/>
              </a:ext>
            </a:extLst>
          </a:blip>
          <a:srcRect l="23051" t="31876" r="23080" b="31844"/>
          <a:stretch>
            <a:fillRect/>
          </a:stretch>
        </p:blipFill>
        <p:spPr bwMode="auto">
          <a:xfrm>
            <a:off x="339328" y="1176487"/>
            <a:ext cx="4916910" cy="4285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a:spLocks/>
          </p:cNvSpPr>
          <p:nvPr/>
        </p:nvSpPr>
        <p:spPr bwMode="auto">
          <a:xfrm>
            <a:off x="5482828" y="2678906"/>
            <a:ext cx="3482578" cy="3911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defRPr/>
            </a:pPr>
            <a:r>
              <a:rPr lang="pl-PL" sz="1500" dirty="0">
                <a:latin typeface="Helvetica Neue" charset="0"/>
                <a:cs typeface="Helvetica Neue" charset="0"/>
                <a:sym typeface="Helvetica" charset="0"/>
              </a:rPr>
              <a:t>Global </a:t>
            </a:r>
            <a:r>
              <a:rPr lang="pl-PL" sz="1500" dirty="0" err="1">
                <a:latin typeface="Helvetica Neue" charset="0"/>
                <a:cs typeface="Helvetica Neue" charset="0"/>
                <a:sym typeface="Helvetica" charset="0"/>
              </a:rPr>
              <a:t>Cartesian</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are</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computed</a:t>
            </a:r>
            <a:r>
              <a:rPr lang="pl-PL" sz="1500" dirty="0">
                <a:latin typeface="Helvetica Neue" charset="0"/>
                <a:cs typeface="Helvetica Neue" charset="0"/>
                <a:sym typeface="Helvetica" charset="0"/>
              </a:rPr>
              <a:t> for </a:t>
            </a:r>
            <a:r>
              <a:rPr lang="pl-PL" sz="1500" dirty="0" err="1">
                <a:latin typeface="Helvetica Neue" charset="0"/>
                <a:cs typeface="Helvetica Neue" charset="0"/>
                <a:sym typeface="Helvetica" charset="0"/>
              </a:rPr>
              <a:t>each</a:t>
            </a:r>
            <a:r>
              <a:rPr lang="pl-PL" sz="1500" dirty="0">
                <a:latin typeface="Helvetica Neue" charset="0"/>
                <a:cs typeface="Helvetica Neue" charset="0"/>
                <a:sym typeface="Helvetica" charset="0"/>
              </a:rPr>
              <a:t> element</a:t>
            </a:r>
          </a:p>
          <a:p>
            <a:pPr marL="241093" indent="-241093">
              <a:buFont typeface="Arial"/>
              <a:buChar char="•"/>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planar</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meshes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lie</a:t>
            </a:r>
            <a:r>
              <a:rPr lang="pl-PL" sz="1500" dirty="0">
                <a:latin typeface="Helvetica Neue" charset="0"/>
                <a:cs typeface="Helvetica Neue" charset="0"/>
                <a:sym typeface="Helvetica" charset="0"/>
              </a:rPr>
              <a:t> in the </a:t>
            </a:r>
            <a:r>
              <a:rPr lang="pl-PL" sz="1500" dirty="0" err="1">
                <a:latin typeface="Helvetica Neue" charset="0"/>
                <a:cs typeface="Helvetica Neue" charset="0"/>
                <a:sym typeface="Helvetica" charset="0"/>
              </a:rPr>
              <a:t>plane</a:t>
            </a:r>
            <a:r>
              <a:rPr lang="pl-PL" sz="1500" dirty="0">
                <a:latin typeface="Helvetica Neue" charset="0"/>
                <a:cs typeface="Helvetica Neue" charset="0"/>
                <a:sym typeface="Helvetica" charset="0"/>
              </a:rPr>
              <a:t> z=0 </a:t>
            </a:r>
          </a:p>
          <a:p>
            <a:pPr marL="241093" indent="-241093">
              <a:buFont typeface="Arial"/>
              <a:buChar char="•"/>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spherical</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meshes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lie</a:t>
            </a:r>
            <a:r>
              <a:rPr lang="pl-PL" sz="1500" dirty="0">
                <a:latin typeface="Helvetica Neue" charset="0"/>
                <a:cs typeface="Helvetica Neue" charset="0"/>
                <a:sym typeface="Helvetica" charset="0"/>
              </a:rPr>
              <a:t> on the </a:t>
            </a:r>
            <a:r>
              <a:rPr lang="pl-PL" sz="1500" dirty="0" err="1">
                <a:latin typeface="Helvetica Neue" charset="0"/>
                <a:cs typeface="Helvetica Neue" charset="0"/>
                <a:sym typeface="Helvetica" charset="0"/>
              </a:rPr>
              <a:t>surface</a:t>
            </a:r>
            <a:r>
              <a:rPr lang="pl-PL" sz="1500" dirty="0">
                <a:latin typeface="Helvetica Neue" charset="0"/>
                <a:cs typeface="Helvetica Neue" charset="0"/>
                <a:sym typeface="Helvetica" charset="0"/>
              </a:rPr>
              <a:t> of the </a:t>
            </a:r>
            <a:r>
              <a:rPr lang="pl-PL" sz="1500" dirty="0" err="1">
                <a:latin typeface="Helvetica Neue" charset="0"/>
                <a:cs typeface="Helvetica Neue" charset="0"/>
                <a:sym typeface="Helvetica" charset="0"/>
              </a:rPr>
              <a:t>sphere</a:t>
            </a:r>
            <a:endParaRPr lang="pl-PL" sz="1500" dirty="0">
              <a:latin typeface="Helvetica Neue" charset="0"/>
              <a:cs typeface="Helvetica Neue" charset="0"/>
              <a:sym typeface="Helvetica" charset="0"/>
            </a:endParaRPr>
          </a:p>
          <a:p>
            <a:pPr marL="241093" indent="-241093">
              <a:buFont typeface="Arial"/>
              <a:buChar char="•"/>
              <a:defRPr/>
            </a:pPr>
            <a:endParaRPr lang="pl-PL" sz="1500" dirty="0">
              <a:latin typeface="Helvetica Neue" charset="0"/>
              <a:cs typeface="Helvetica Neue" charset="0"/>
              <a:sym typeface="Helvetica" charset="0"/>
            </a:endParaRPr>
          </a:p>
          <a:p>
            <a:pPr algn="l">
              <a:defRPr/>
            </a:pPr>
            <a:r>
              <a:rPr lang="pl-PL" sz="1500" dirty="0">
                <a:latin typeface="Helvetica Neue" charset="0"/>
                <a:cs typeface="Helvetica Neue" charset="0"/>
                <a:sym typeface="Helvetica" charset="0"/>
              </a:rPr>
              <a:t>For </a:t>
            </a:r>
            <a:r>
              <a:rPr lang="pl-PL" sz="1500" dirty="0" err="1">
                <a:latin typeface="Helvetica Neue" charset="0"/>
                <a:cs typeface="Helvetica Neue" charset="0"/>
                <a:sym typeface="Helvetica" charset="0"/>
              </a:rPr>
              <a:t>cells</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xVertex</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yVertex</a:t>
            </a:r>
            <a:r>
              <a:rPr lang="pl-PL" sz="1500" dirty="0">
                <a:latin typeface="Helvetica Neue" charset="0"/>
                <a:cs typeface="Helvetica Neue" charset="0"/>
                <a:sym typeface="Helvetica" charset="0"/>
              </a:rPr>
              <a:t>, </a:t>
            </a:r>
            <a:r>
              <a:rPr lang="pl-PL" sz="1500" b="1" dirty="0" err="1">
                <a:latin typeface="Helvetica Neue" charset="0"/>
                <a:cs typeface="Helvetica Neue" charset="0"/>
                <a:sym typeface="Helvetica" charset="0"/>
              </a:rPr>
              <a:t>zVertex</a:t>
            </a:r>
            <a:endParaRPr lang="pl-PL" sz="1500" b="1" dirty="0">
              <a:latin typeface="Helvetica Neue" charset="0"/>
              <a:cs typeface="Helvetica Neue" charset="0"/>
              <a:sym typeface="Helvetica" charset="0"/>
            </a:endParaRPr>
          </a:p>
          <a:p>
            <a:pPr algn="l">
              <a:defRPr/>
            </a:pPr>
            <a:endParaRPr lang="pl-PL" sz="1500" dirty="0">
              <a:latin typeface="Helvetica Neue" charset="0"/>
              <a:cs typeface="Helvetica Neue" charset="0"/>
              <a:sym typeface="Helvetica" charset="0"/>
            </a:endParaRPr>
          </a:p>
          <a:p>
            <a:pPr algn="l">
              <a:defRPr/>
            </a:pPr>
            <a:r>
              <a:rPr lang="pl-PL" sz="1500" dirty="0" err="1">
                <a:latin typeface="Helvetica Neue" charset="0"/>
                <a:cs typeface="Helvetica Neue" charset="0"/>
                <a:sym typeface="Helvetica" charset="0"/>
              </a:rPr>
              <a:t>Latitudes</a:t>
            </a:r>
            <a:r>
              <a:rPr lang="pl-PL" sz="1500" dirty="0">
                <a:latin typeface="Helvetica Neue" charset="0"/>
                <a:cs typeface="Helvetica Neue" charset="0"/>
                <a:sym typeface="Helvetica" charset="0"/>
              </a:rPr>
              <a:t> and </a:t>
            </a:r>
            <a:r>
              <a:rPr lang="pl-PL" sz="1500" dirty="0" err="1">
                <a:latin typeface="Helvetica Neue" charset="0"/>
                <a:cs typeface="Helvetica Neue" charset="0"/>
                <a:sym typeface="Helvetica" charset="0"/>
              </a:rPr>
              <a:t>longitudes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are</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computed</a:t>
            </a:r>
            <a:r>
              <a:rPr lang="pl-PL" sz="1500" dirty="0">
                <a:latin typeface="Helvetica Neue" charset="0"/>
                <a:cs typeface="Helvetica Neue" charset="0"/>
                <a:sym typeface="Helvetica" charset="0"/>
              </a:rPr>
              <a:t> from </a:t>
            </a:r>
            <a:r>
              <a:rPr lang="pl-PL" sz="1500" dirty="0" err="1">
                <a:latin typeface="Helvetica Neue" charset="0"/>
                <a:cs typeface="Helvetica Neue" charset="0"/>
                <a:sym typeface="Helvetica" charset="0"/>
              </a:rPr>
              <a:t>Cartesian</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coordinates</a:t>
            </a:r>
            <a:r>
              <a:rPr lang="pl-PL" sz="1500" dirty="0">
                <a:latin typeface="Helvetica Neue" charset="0"/>
                <a:cs typeface="Helvetica Neue" charset="0"/>
                <a:sym typeface="Helvetica" charset="0"/>
              </a:rPr>
              <a:t> as </a:t>
            </a:r>
            <a:r>
              <a:rPr lang="pl-PL" sz="1500" dirty="0" err="1">
                <a:latin typeface="Helvetica Neue" charset="0"/>
                <a:cs typeface="Helvetica Neue" charset="0"/>
                <a:sym typeface="Helvetica" charset="0"/>
              </a:rPr>
              <a:t>described</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earlier</a:t>
            </a:r>
            <a:r>
              <a:rPr lang="pl-PL" sz="1500" dirty="0">
                <a:latin typeface="Helvetica Neue" charset="0"/>
                <a:cs typeface="Helvetica Neue" charset="0"/>
                <a:sym typeface="Helvetica" charset="0"/>
              </a:rPr>
              <a:t> </a:t>
            </a: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x-</a:t>
            </a:r>
            <a:r>
              <a:rPr lang="pl-PL" sz="1500" dirty="0" err="1">
                <a:latin typeface="Helvetica Neue" charset="0"/>
                <a:cs typeface="Helvetica Neue" charset="0"/>
                <a:sym typeface="Helvetica" charset="0"/>
              </a:rPr>
              <a:t>axis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0° </a:t>
            </a:r>
            <a:r>
              <a:rPr lang="pl-PL" sz="1500" dirty="0" err="1">
                <a:latin typeface="Helvetica Neue" charset="0"/>
                <a:cs typeface="Helvetica Neue" charset="0"/>
                <a:sym typeface="Helvetica" charset="0"/>
              </a:rPr>
              <a:t>longitude</a:t>
            </a:r>
            <a:endParaRPr lang="pl-PL" sz="1500" dirty="0">
              <a:latin typeface="Helvetica Neue" charset="0"/>
              <a:cs typeface="Helvetica Neue" charset="0"/>
              <a:sym typeface="Helvetica" charset="0"/>
            </a:endParaRP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y-</a:t>
            </a:r>
            <a:r>
              <a:rPr lang="pl-PL" sz="1500" dirty="0" err="1">
                <a:latin typeface="Helvetica Neue" charset="0"/>
                <a:cs typeface="Helvetica Neue" charset="0"/>
                <a:sym typeface="Helvetica" charset="0"/>
              </a:rPr>
              <a:t>axis</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90° </a:t>
            </a:r>
            <a:r>
              <a:rPr lang="pl-PL" sz="1500" dirty="0" err="1">
                <a:latin typeface="Helvetica Neue" charset="0"/>
                <a:cs typeface="Helvetica Neue" charset="0"/>
                <a:sym typeface="Helvetica" charset="0"/>
              </a:rPr>
              <a:t>longitude</a:t>
            </a:r>
            <a:endParaRPr lang="pl-PL" sz="1500" dirty="0">
              <a:latin typeface="Helvetica Neue" charset="0"/>
              <a:cs typeface="Helvetica Neue" charset="0"/>
              <a:sym typeface="Helvetica" charset="0"/>
            </a:endParaRPr>
          </a:p>
          <a:p>
            <a:pPr marL="241093" indent="-241093">
              <a:buFont typeface="Arial"/>
              <a:buChar char="•"/>
              <a:defRPr/>
            </a:pPr>
            <a:r>
              <a:rPr lang="pl-PL" sz="1500" dirty="0" err="1">
                <a:latin typeface="Helvetica Neue" charset="0"/>
                <a:cs typeface="Helvetica Neue" charset="0"/>
                <a:sym typeface="Helvetica" charset="0"/>
              </a:rPr>
              <a:t>positive</a:t>
            </a:r>
            <a:r>
              <a:rPr lang="pl-PL" sz="1500" dirty="0">
                <a:latin typeface="Helvetica Neue" charset="0"/>
                <a:cs typeface="Helvetica Neue" charset="0"/>
                <a:sym typeface="Helvetica" charset="0"/>
              </a:rPr>
              <a:t> z-</a:t>
            </a:r>
            <a:r>
              <a:rPr lang="pl-PL" sz="1500" dirty="0" err="1">
                <a:latin typeface="Helvetica Neue" charset="0"/>
                <a:cs typeface="Helvetica Neue" charset="0"/>
                <a:sym typeface="Helvetica" charset="0"/>
              </a:rPr>
              <a:t>asix</a:t>
            </a:r>
            <a:r>
              <a:rPr lang="pl-PL" sz="1500" dirty="0">
                <a:latin typeface="Helvetica Neue" charset="0"/>
                <a:cs typeface="Helvetica Neue" charset="0"/>
                <a:sym typeface="Helvetica" charset="0"/>
              </a:rPr>
              <a:t> </a:t>
            </a:r>
            <a:r>
              <a:rPr lang="pl-PL" sz="1500" dirty="0" err="1">
                <a:latin typeface="Helvetica Neue" charset="0"/>
                <a:cs typeface="Helvetica Neue" charset="0"/>
                <a:sym typeface="Helvetica" charset="0"/>
              </a:rPr>
              <a:t>through</a:t>
            </a:r>
            <a:r>
              <a:rPr lang="pl-PL" sz="1500" dirty="0">
                <a:latin typeface="Helvetica Neue" charset="0"/>
                <a:cs typeface="Helvetica Neue" charset="0"/>
                <a:sym typeface="Helvetica" charset="0"/>
              </a:rPr>
              <a:t> 90° </a:t>
            </a:r>
            <a:r>
              <a:rPr lang="pl-PL" sz="1500" dirty="0" err="1">
                <a:latin typeface="Helvetica Neue" charset="0"/>
                <a:cs typeface="Helvetica Neue" charset="0"/>
                <a:sym typeface="Helvetica" charset="0"/>
              </a:rPr>
              <a:t>latitude</a:t>
            </a:r>
            <a:endParaRPr lang="pl-PL" sz="1500" dirty="0">
              <a:latin typeface="Helvetica Neue" charset="0"/>
              <a:cs typeface="Helvetica Neue" charset="0"/>
              <a:sym typeface="Helvetica" charset="0"/>
            </a:endParaRPr>
          </a:p>
        </p:txBody>
      </p:sp>
      <p:sp>
        <p:nvSpPr>
          <p:cNvPr id="43012" name="Rectangle 2"/>
          <p:cNvSpPr>
            <a:spLocks/>
          </p:cNvSpPr>
          <p:nvPr/>
        </p:nvSpPr>
        <p:spPr bwMode="auto">
          <a:xfrm>
            <a:off x="339328" y="5695788"/>
            <a:ext cx="4661297" cy="750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pl-PL" sz="1400" i="1" dirty="0" err="1">
                <a:latin typeface="Helvetica Neue" charset="0"/>
                <a:cs typeface="Helvetica Neue" charset="0"/>
                <a:sym typeface="Helvetica" charset="0"/>
              </a:rPr>
              <a:t>Above</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Cartesian</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coordinates</a:t>
            </a:r>
            <a:r>
              <a:rPr lang="pl-PL" sz="1400" i="1" dirty="0">
                <a:latin typeface="Helvetica Neue" charset="0"/>
                <a:cs typeface="Helvetica Neue" charset="0"/>
                <a:sym typeface="Helvetica" charset="0"/>
              </a:rPr>
              <a:t> for </a:t>
            </a:r>
            <a:r>
              <a:rPr lang="pl-PL" sz="1400" i="1" dirty="0" err="1">
                <a:latin typeface="Helvetica Neue" charset="0"/>
                <a:cs typeface="Helvetica Neue" charset="0"/>
                <a:sym typeface="Helvetica" charset="0"/>
              </a:rPr>
              <a:t>cell</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locations</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near</a:t>
            </a:r>
            <a:r>
              <a:rPr lang="pl-PL" sz="1400" i="1" dirty="0">
                <a:latin typeface="Helvetica Neue" charset="0"/>
                <a:cs typeface="Helvetica Neue" charset="0"/>
                <a:sym typeface="Helvetica" charset="0"/>
              </a:rPr>
              <a:t> </a:t>
            </a:r>
          </a:p>
          <a:p>
            <a:pPr algn="l"/>
            <a:r>
              <a:rPr lang="pl-PL" sz="1400" i="1" dirty="0">
                <a:latin typeface="Helvetica Neue" charset="0"/>
                <a:cs typeface="Helvetica Neue" charset="0"/>
                <a:sym typeface="Helvetica" charset="0"/>
              </a:rPr>
              <a:t>(52.9°N lat, 20.8°E lon) in a </a:t>
            </a:r>
            <a:r>
              <a:rPr lang="pl-PL" sz="1400" i="1" dirty="0" err="1">
                <a:latin typeface="Helvetica Neue" charset="0"/>
                <a:cs typeface="Helvetica Neue" charset="0"/>
                <a:sym typeface="Helvetica" charset="0"/>
              </a:rPr>
              <a:t>variable</a:t>
            </a:r>
            <a:r>
              <a:rPr lang="pl-PL" sz="1400" i="1" dirty="0">
                <a:latin typeface="Helvetica Neue" charset="0"/>
                <a:cs typeface="Helvetica Neue" charset="0"/>
                <a:sym typeface="Helvetica" charset="0"/>
              </a:rPr>
              <a:t>-resolution </a:t>
            </a:r>
            <a:r>
              <a:rPr lang="pl-PL" sz="1400" i="1" dirty="0" err="1">
                <a:latin typeface="Helvetica Neue" charset="0"/>
                <a:cs typeface="Helvetica Neue" charset="0"/>
                <a:sym typeface="Helvetica" charset="0"/>
              </a:rPr>
              <a:t>spherical</a:t>
            </a:r>
            <a:r>
              <a:rPr lang="pl-PL" sz="1400" i="1" dirty="0">
                <a:latin typeface="Helvetica Neue" charset="0"/>
                <a:cs typeface="Helvetica Neue" charset="0"/>
                <a:sym typeface="Helvetica" charset="0"/>
              </a:rPr>
              <a:t> </a:t>
            </a:r>
            <a:r>
              <a:rPr lang="pl-PL" sz="1400" i="1" dirty="0" err="1">
                <a:latin typeface="Helvetica Neue" charset="0"/>
                <a:cs typeface="Helvetica Neue" charset="0"/>
                <a:sym typeface="Helvetica" charset="0"/>
              </a:rPr>
              <a:t>mesh</a:t>
            </a:r>
            <a:r>
              <a:rPr lang="pl-PL" sz="1400" i="1" dirty="0">
                <a:latin typeface="Helvetica Neue" charset="0"/>
                <a:cs typeface="Helvetica Neue" charset="0"/>
                <a:sym typeface="Helvetica" charset="0"/>
              </a:rPr>
              <a:t> with radius 6371229 m.</a:t>
            </a:r>
          </a:p>
        </p:txBody>
      </p:sp>
      <p:pic>
        <p:nvPicPr>
          <p:cNvPr id="7" name="Picture 6"/>
          <p:cNvPicPr>
            <a:picLocks noChangeAspect="1" noChangeArrowheads="1"/>
          </p:cNvPicPr>
          <p:nvPr/>
        </p:nvPicPr>
        <p:blipFill>
          <a:blip r:embed="rId4"/>
          <a:srcRect/>
          <a:stretch>
            <a:fillRect/>
          </a:stretch>
        </p:blipFill>
        <p:spPr bwMode="auto">
          <a:xfrm>
            <a:off x="1" y="1"/>
            <a:ext cx="1980924" cy="709560"/>
          </a:xfrm>
          <a:prstGeom prst="rect">
            <a:avLst/>
          </a:prstGeom>
          <a:noFill/>
          <a:ln w="12700" cap="flat">
            <a:noFill/>
            <a:miter lim="800000"/>
            <a:headEnd/>
            <a:tailEnd/>
          </a:ln>
        </p:spPr>
      </p:pic>
      <p:sp>
        <p:nvSpPr>
          <p:cNvPr id="3" name="Slide Number Placeholder 2">
            <a:extLst>
              <a:ext uri="{FF2B5EF4-FFF2-40B4-BE49-F238E27FC236}">
                <a16:creationId xmlns:a16="http://schemas.microsoft.com/office/drawing/2014/main" id="{C9DA0E34-4C15-EF4B-97F1-DED1119EB57D}"/>
              </a:ext>
            </a:extLst>
          </p:cNvPr>
          <p:cNvSpPr>
            <a:spLocks noGrp="1"/>
          </p:cNvSpPr>
          <p:nvPr>
            <p:ph type="sldNum" sz="quarter" idx="12"/>
          </p:nvPr>
        </p:nvSpPr>
        <p:spPr/>
        <p:txBody>
          <a:bodyPr/>
          <a:lstStyle/>
          <a:p>
            <a:fld id="{A315DF5D-7F83-9940-85BE-AFB33E8C4133}" type="slidenum">
              <a:rPr lang="en-US" altLang="en-US" smtClean="0"/>
              <a:pPr/>
              <a:t>17</a:t>
            </a:fld>
            <a:endParaRPr lang="en-US" altLang="en-US"/>
          </a:p>
        </p:txBody>
      </p:sp>
      <p:sp>
        <p:nvSpPr>
          <p:cNvPr id="9" name="Rectangle 8">
            <a:extLst>
              <a:ext uri="{FF2B5EF4-FFF2-40B4-BE49-F238E27FC236}">
                <a16:creationId xmlns:a16="http://schemas.microsoft.com/office/drawing/2014/main" id="{3420F997-D8E2-5F49-BF3C-7C743540835D}"/>
              </a:ext>
            </a:extLst>
          </p:cNvPr>
          <p:cNvSpPr>
            <a:spLocks noChangeArrowheads="1"/>
          </p:cNvSpPr>
          <p:nvPr/>
        </p:nvSpPr>
        <p:spPr bwMode="auto">
          <a:xfrm>
            <a:off x="2161008" y="60960"/>
            <a:ext cx="4727471" cy="720274"/>
          </a:xfrm>
          <a:prstGeom prst="rect">
            <a:avLst/>
          </a:prstGeom>
          <a:noFill/>
          <a:ln w="9525">
            <a:noFill/>
            <a:miter lim="800000"/>
            <a:headEnd/>
            <a:tailEnd/>
          </a:ln>
        </p:spPr>
        <p:txBody>
          <a:bodyPr anchor="ctr">
            <a:prstTxWarp prst="textNoShape">
              <a:avLst/>
            </a:prstTxWarp>
          </a:bodyPr>
          <a:lstStyle/>
          <a:p>
            <a:pPr algn="ctr"/>
            <a:r>
              <a:rPr lang="en-US" sz="2400" dirty="0"/>
              <a:t>Notes about MPAS mesh geometry</a:t>
            </a:r>
            <a:endParaRPr lang="en-US" sz="2400" i="1" dirty="0"/>
          </a:p>
        </p:txBody>
      </p:sp>
    </p:spTree>
    <p:extLst>
      <p:ext uri="{BB962C8B-B14F-4D97-AF65-F5344CB8AC3E}">
        <p14:creationId xmlns:p14="http://schemas.microsoft.com/office/powerpoint/2010/main" val="3399937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229900" y="5796621"/>
            <a:ext cx="4324310" cy="589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buSzPct val="125000"/>
            </a:pPr>
            <a:r>
              <a:rPr lang="en-US" sz="1700" dirty="0" err="1">
                <a:solidFill>
                  <a:srgbClr val="000000"/>
                </a:solidFill>
                <a:latin typeface="Helvetica Neue" charset="0"/>
                <a:cs typeface="Helvetica Neue" charset="0"/>
                <a:sym typeface="Helvetica" charset="0"/>
              </a:rPr>
              <a:t>kiteAreasOnVertex</a:t>
            </a:r>
            <a:r>
              <a:rPr lang="en-US" sz="1700" dirty="0">
                <a:solidFill>
                  <a:srgbClr val="000000"/>
                </a:solidFill>
                <a:latin typeface="Helvetica Neue" charset="0"/>
                <a:cs typeface="Helvetica Neue" charset="0"/>
                <a:sym typeface="Helvetica" charset="0"/>
              </a:rPr>
              <a:t>(</a:t>
            </a:r>
            <a:r>
              <a:rPr lang="en-US" sz="1700" dirty="0" err="1">
                <a:solidFill>
                  <a:srgbClr val="000000"/>
                </a:solidFill>
                <a:latin typeface="Helvetica Neue" charset="0"/>
                <a:cs typeface="Helvetica Neue" charset="0"/>
                <a:sym typeface="Helvetica" charset="0"/>
              </a:rPr>
              <a:t>vertexDegree,nVertices</a:t>
            </a:r>
            <a:r>
              <a:rPr lang="en-US" sz="1700" dirty="0">
                <a:solidFill>
                  <a:srgbClr val="000000"/>
                </a:solidFill>
                <a:latin typeface="Helvetica Neue" charset="0"/>
                <a:cs typeface="Helvetica Neue" charset="0"/>
                <a:sym typeface="Helvetica" charset="0"/>
              </a:rPr>
              <a:t>) </a:t>
            </a:r>
            <a:r>
              <a:rPr lang="en-US" sz="1300" dirty="0">
                <a:solidFill>
                  <a:srgbClr val="000000"/>
                </a:solidFill>
                <a:latin typeface="Helvetica Neue" charset="0"/>
                <a:cs typeface="Helvetica Neue" charset="0"/>
                <a:sym typeface="Helvetica" charset="0"/>
              </a:rPr>
              <a:t>– area of intersection between dual- and primal-mesh cells</a:t>
            </a: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2" y="3698710"/>
            <a:ext cx="1955602" cy="2035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6406" y="939634"/>
            <a:ext cx="2182193" cy="2188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3566407"/>
            <a:ext cx="2191122" cy="2196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4037" name="Picture 1" descr="areaCell.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8687" y="889340"/>
            <a:ext cx="2406551" cy="2250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8" name="Rectangle 1"/>
          <p:cNvSpPr>
            <a:spLocks/>
          </p:cNvSpPr>
          <p:nvPr/>
        </p:nvSpPr>
        <p:spPr bwMode="auto">
          <a:xfrm>
            <a:off x="4704538" y="5743043"/>
            <a:ext cx="4080867"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1700" dirty="0" err="1">
                <a:solidFill>
                  <a:srgbClr val="000000"/>
                </a:solidFill>
                <a:latin typeface="Helvetica Neue" charset="0"/>
                <a:cs typeface="Helvetica Neue" charset="0"/>
                <a:sym typeface="Helvetica" charset="0"/>
              </a:rPr>
              <a:t>dcEdge</a:t>
            </a:r>
            <a:r>
              <a:rPr lang="en-US" sz="1700" dirty="0">
                <a:solidFill>
                  <a:srgbClr val="000000"/>
                </a:solidFill>
                <a:latin typeface="Helvetica Neue" charset="0"/>
                <a:cs typeface="Helvetica Neue" charset="0"/>
                <a:sym typeface="Helvetica" charset="0"/>
              </a:rPr>
              <a:t>(</a:t>
            </a:r>
            <a:r>
              <a:rPr lang="en-US" sz="1700" dirty="0" err="1">
                <a:solidFill>
                  <a:srgbClr val="000000"/>
                </a:solidFill>
                <a:latin typeface="Helvetica Neue" charset="0"/>
                <a:cs typeface="Helvetica Neue" charset="0"/>
                <a:sym typeface="Helvetica" charset="0"/>
              </a:rPr>
              <a:t>nEdges</a:t>
            </a:r>
            <a:r>
              <a:rPr lang="en-US" sz="1700" dirty="0">
                <a:solidFill>
                  <a:srgbClr val="000000"/>
                </a:solidFill>
                <a:latin typeface="Helvetica Neue" charset="0"/>
                <a:cs typeface="Helvetica Neue" charset="0"/>
                <a:sym typeface="Helvetica" charset="0"/>
              </a:rPr>
              <a:t>) </a:t>
            </a:r>
            <a:r>
              <a:rPr lang="en-US" sz="1300" dirty="0">
                <a:solidFill>
                  <a:srgbClr val="000000"/>
                </a:solidFill>
                <a:latin typeface="Helvetica Neue" charset="0"/>
                <a:cs typeface="Helvetica Neue" charset="0"/>
                <a:sym typeface="Helvetica" charset="0"/>
              </a:rPr>
              <a:t>– distances between cell centers</a:t>
            </a:r>
          </a:p>
          <a:p>
            <a:pPr algn="l">
              <a:buSzPct val="125000"/>
            </a:pPr>
            <a:r>
              <a:rPr lang="en-US" sz="1700" dirty="0" err="1">
                <a:solidFill>
                  <a:srgbClr val="000000"/>
                </a:solidFill>
                <a:latin typeface="Helvetica Neue" charset="0"/>
                <a:cs typeface="Helvetica Neue" charset="0"/>
                <a:sym typeface="Helvetica" charset="0"/>
              </a:rPr>
              <a:t>dvEdge</a:t>
            </a:r>
            <a:r>
              <a:rPr lang="en-US" sz="1700" dirty="0">
                <a:solidFill>
                  <a:srgbClr val="000000"/>
                </a:solidFill>
                <a:latin typeface="Helvetica Neue" charset="0"/>
                <a:cs typeface="Helvetica Neue" charset="0"/>
                <a:sym typeface="Helvetica" charset="0"/>
              </a:rPr>
              <a:t>(</a:t>
            </a:r>
            <a:r>
              <a:rPr lang="en-US" sz="1700" dirty="0" err="1">
                <a:solidFill>
                  <a:srgbClr val="000000"/>
                </a:solidFill>
                <a:latin typeface="Helvetica Neue" charset="0"/>
                <a:cs typeface="Helvetica Neue" charset="0"/>
                <a:sym typeface="Helvetica" charset="0"/>
              </a:rPr>
              <a:t>nEdges</a:t>
            </a:r>
            <a:r>
              <a:rPr lang="en-US" sz="1700" dirty="0">
                <a:solidFill>
                  <a:srgbClr val="000000"/>
                </a:solidFill>
                <a:latin typeface="Helvetica Neue" charset="0"/>
                <a:cs typeface="Helvetica Neue" charset="0"/>
                <a:sym typeface="Helvetica" charset="0"/>
              </a:rPr>
              <a:t>) </a:t>
            </a:r>
            <a:r>
              <a:rPr lang="en-US" sz="1300" dirty="0">
                <a:solidFill>
                  <a:srgbClr val="000000"/>
                </a:solidFill>
                <a:latin typeface="Helvetica Neue" charset="0"/>
                <a:cs typeface="Helvetica Neue" charset="0"/>
                <a:sym typeface="Helvetica" charset="0"/>
              </a:rPr>
              <a:t>– length of each edge</a:t>
            </a:r>
          </a:p>
        </p:txBody>
      </p:sp>
      <p:sp>
        <p:nvSpPr>
          <p:cNvPr id="44039" name="Rectangle 1"/>
          <p:cNvSpPr>
            <a:spLocks/>
          </p:cNvSpPr>
          <p:nvPr/>
        </p:nvSpPr>
        <p:spPr bwMode="auto">
          <a:xfrm>
            <a:off x="767953" y="3124145"/>
            <a:ext cx="3107531" cy="482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buSzPct val="125000"/>
            </a:pPr>
            <a:r>
              <a:rPr lang="en-US" sz="1700" dirty="0" err="1">
                <a:latin typeface="Helvetica Neue" charset="0"/>
                <a:cs typeface="Helvetica Neue" charset="0"/>
                <a:sym typeface="Helvetica" charset="0"/>
              </a:rPr>
              <a:t>areaCell</a:t>
            </a:r>
            <a:r>
              <a:rPr lang="en-US" sz="1700" dirty="0">
                <a:latin typeface="Helvetica Neue" charset="0"/>
                <a:cs typeface="Helvetica Neue" charset="0"/>
                <a:sym typeface="Helvetica" charset="0"/>
              </a:rPr>
              <a:t>(</a:t>
            </a:r>
            <a:r>
              <a:rPr lang="en-US" sz="1700" dirty="0" err="1">
                <a:latin typeface="Helvetica Neue" charset="0"/>
                <a:cs typeface="Helvetica Neue" charset="0"/>
                <a:sym typeface="Helvetica" charset="0"/>
              </a:rPr>
              <a:t>nCells</a:t>
            </a:r>
            <a:r>
              <a:rPr lang="en-US" sz="1700" dirty="0">
                <a:latin typeface="Helvetica Neue" charset="0"/>
                <a:cs typeface="Helvetica Neue" charset="0"/>
                <a:sym typeface="Helvetica" charset="0"/>
              </a:rPr>
              <a:t>) </a:t>
            </a:r>
            <a:r>
              <a:rPr lang="en-US" sz="1300" dirty="0">
                <a:latin typeface="Helvetica Neue" charset="0"/>
                <a:cs typeface="Helvetica Neue" charset="0"/>
                <a:sym typeface="Helvetica" charset="0"/>
              </a:rPr>
              <a:t>– area of each cell</a:t>
            </a:r>
          </a:p>
        </p:txBody>
      </p:sp>
      <p:sp>
        <p:nvSpPr>
          <p:cNvPr id="44040" name="Rectangle 1"/>
          <p:cNvSpPr>
            <a:spLocks/>
          </p:cNvSpPr>
          <p:nvPr/>
        </p:nvSpPr>
        <p:spPr bwMode="auto">
          <a:xfrm>
            <a:off x="4518422" y="3124145"/>
            <a:ext cx="4393406"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buSzPct val="125000"/>
            </a:pPr>
            <a:r>
              <a:rPr lang="en-US" sz="1700" dirty="0" err="1">
                <a:solidFill>
                  <a:srgbClr val="000000"/>
                </a:solidFill>
                <a:latin typeface="Helvetica Neue" charset="0"/>
                <a:cs typeface="Helvetica Neue" charset="0"/>
                <a:sym typeface="Helvetica" charset="0"/>
              </a:rPr>
              <a:t>areaTriangle</a:t>
            </a:r>
            <a:r>
              <a:rPr lang="en-US" sz="1700" dirty="0">
                <a:solidFill>
                  <a:srgbClr val="000000"/>
                </a:solidFill>
                <a:latin typeface="Helvetica Neue" charset="0"/>
                <a:cs typeface="Helvetica Neue" charset="0"/>
                <a:sym typeface="Helvetica" charset="0"/>
              </a:rPr>
              <a:t>(</a:t>
            </a:r>
            <a:r>
              <a:rPr lang="en-US" sz="1700" dirty="0" err="1">
                <a:solidFill>
                  <a:srgbClr val="000000"/>
                </a:solidFill>
                <a:latin typeface="Helvetica Neue" charset="0"/>
                <a:cs typeface="Helvetica Neue" charset="0"/>
                <a:sym typeface="Helvetica" charset="0"/>
              </a:rPr>
              <a:t>nVertices</a:t>
            </a:r>
            <a:r>
              <a:rPr lang="en-US" sz="1700" dirty="0">
                <a:solidFill>
                  <a:srgbClr val="000000"/>
                </a:solidFill>
                <a:latin typeface="Helvetica Neue" charset="0"/>
                <a:cs typeface="Helvetica Neue" charset="0"/>
                <a:sym typeface="Helvetica" charset="0"/>
              </a:rPr>
              <a:t>) </a:t>
            </a:r>
            <a:r>
              <a:rPr lang="en-US" sz="1300" dirty="0">
                <a:solidFill>
                  <a:srgbClr val="000000"/>
                </a:solidFill>
                <a:latin typeface="Helvetica Neue" charset="0"/>
                <a:cs typeface="Helvetica Neue" charset="0"/>
                <a:sym typeface="Helvetica" charset="0"/>
              </a:rPr>
              <a:t>– area of each dual-grid cell</a:t>
            </a:r>
          </a:p>
        </p:txBody>
      </p:sp>
      <p:pic>
        <p:nvPicPr>
          <p:cNvPr id="12" name="Picture 11"/>
          <p:cNvPicPr>
            <a:picLocks noChangeAspect="1" noChangeArrowheads="1"/>
          </p:cNvPicPr>
          <p:nvPr/>
        </p:nvPicPr>
        <p:blipFill>
          <a:blip r:embed="rId7"/>
          <a:srcRect/>
          <a:stretch>
            <a:fillRect/>
          </a:stretch>
        </p:blipFill>
        <p:spPr bwMode="auto">
          <a:xfrm>
            <a:off x="1" y="1"/>
            <a:ext cx="1980924" cy="709560"/>
          </a:xfrm>
          <a:prstGeom prst="rect">
            <a:avLst/>
          </a:prstGeom>
          <a:noFill/>
          <a:ln w="12700" cap="flat">
            <a:noFill/>
            <a:miter lim="800000"/>
            <a:headEnd/>
            <a:tailEnd/>
          </a:ln>
        </p:spPr>
      </p:pic>
      <p:sp>
        <p:nvSpPr>
          <p:cNvPr id="13" name="Rectangle 12"/>
          <p:cNvSpPr>
            <a:spLocks noChangeArrowheads="1"/>
          </p:cNvSpPr>
          <p:nvPr/>
        </p:nvSpPr>
        <p:spPr bwMode="auto">
          <a:xfrm>
            <a:off x="2161008" y="0"/>
            <a:ext cx="6830943" cy="720274"/>
          </a:xfrm>
          <a:prstGeom prst="rect">
            <a:avLst/>
          </a:prstGeom>
          <a:noFill/>
          <a:ln w="9525">
            <a:noFill/>
            <a:miter lim="800000"/>
            <a:headEnd/>
            <a:tailEnd/>
          </a:ln>
        </p:spPr>
        <p:txBody>
          <a:bodyPr anchor="ctr">
            <a:prstTxWarp prst="textNoShape">
              <a:avLst/>
            </a:prstTxWarp>
          </a:bodyPr>
          <a:lstStyle/>
          <a:p>
            <a:pPr algn="ctr"/>
            <a:r>
              <a:rPr lang="en-US" sz="2400" dirty="0"/>
              <a:t>Mesh geometry fields in MPAS</a:t>
            </a:r>
            <a:endParaRPr lang="en-US" sz="2400" i="1" dirty="0"/>
          </a:p>
        </p:txBody>
      </p:sp>
      <p:sp>
        <p:nvSpPr>
          <p:cNvPr id="3" name="Slide Number Placeholder 2">
            <a:extLst>
              <a:ext uri="{FF2B5EF4-FFF2-40B4-BE49-F238E27FC236}">
                <a16:creationId xmlns:a16="http://schemas.microsoft.com/office/drawing/2014/main" id="{20FC796B-0F36-5040-88A7-0351354B12DC}"/>
              </a:ext>
            </a:extLst>
          </p:cNvPr>
          <p:cNvSpPr>
            <a:spLocks noGrp="1"/>
          </p:cNvSpPr>
          <p:nvPr>
            <p:ph type="sldNum" sz="quarter" idx="12"/>
          </p:nvPr>
        </p:nvSpPr>
        <p:spPr/>
        <p:txBody>
          <a:bodyPr/>
          <a:lstStyle/>
          <a:p>
            <a:fld id="{A315DF5D-7F83-9940-85BE-AFB33E8C4133}" type="slidenum">
              <a:rPr lang="en-US" altLang="en-US" smtClean="0"/>
              <a:pPr/>
              <a:t>18</a:t>
            </a:fld>
            <a:endParaRPr lang="en-US" altLang="en-US"/>
          </a:p>
        </p:txBody>
      </p:sp>
    </p:spTree>
    <p:extLst>
      <p:ext uri="{BB962C8B-B14F-4D97-AF65-F5344CB8AC3E}">
        <p14:creationId xmlns:p14="http://schemas.microsoft.com/office/powerpoint/2010/main" val="337156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0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 grpId="0"/>
      <p:bldP spid="44038" grpId="0"/>
      <p:bldP spid="440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Content Placeholder 2"/>
          <p:cNvSpPr>
            <a:spLocks noGrp="1"/>
          </p:cNvSpPr>
          <p:nvPr>
            <p:ph idx="1"/>
          </p:nvPr>
        </p:nvSpPr>
        <p:spPr>
          <a:xfrm>
            <a:off x="312520" y="876412"/>
            <a:ext cx="8501159" cy="1552128"/>
          </a:xfrm>
        </p:spPr>
        <p:txBody>
          <a:bodyPr>
            <a:normAutofit/>
          </a:bodyPr>
          <a:lstStyle/>
          <a:p>
            <a:pPr marL="0" indent="0">
              <a:buNone/>
            </a:pPr>
            <a:r>
              <a:rPr lang="en-US" sz="2000" dirty="0">
                <a:solidFill>
                  <a:srgbClr val="000000"/>
                </a:solidFill>
                <a:latin typeface="Helvetica Neue" charset="0"/>
                <a:ea typeface="ヒラギノ角ゴ ProN W3" charset="0"/>
              </a:rPr>
              <a:t>The use of </a:t>
            </a:r>
            <a:r>
              <a:rPr lang="en-US" sz="2000" b="1" dirty="0">
                <a:solidFill>
                  <a:srgbClr val="000000"/>
                </a:solidFill>
                <a:latin typeface="Helvetica Neue" charset="0"/>
                <a:ea typeface="ヒラギノ角ゴ ProN W3" charset="0"/>
              </a:rPr>
              <a:t>centroidal Voronoi tessellations</a:t>
            </a:r>
            <a:r>
              <a:rPr lang="en-US" sz="2000" dirty="0">
                <a:solidFill>
                  <a:srgbClr val="000000"/>
                </a:solidFill>
                <a:latin typeface="Helvetica Neue" charset="0"/>
                <a:ea typeface="ヒラギノ角ゴ ProN W3" charset="0"/>
              </a:rPr>
              <a:t> (CVTs) with a C-grid staggering of velocity components is a defining feature of MPAS-A  </a:t>
            </a:r>
            <a:endParaRPr lang="en-US" sz="1600" dirty="0">
              <a:solidFill>
                <a:srgbClr val="000000"/>
              </a:solidFill>
              <a:latin typeface="Helvetica Neue" charset="0"/>
              <a:ea typeface="ヒラギノ角ゴ ProN W3" charset="0"/>
            </a:endParaRPr>
          </a:p>
          <a:p>
            <a:pPr lvl="1">
              <a:spcBef>
                <a:spcPts val="984"/>
              </a:spcBef>
            </a:pPr>
            <a:r>
              <a:rPr lang="en-US" sz="1800" dirty="0">
                <a:solidFill>
                  <a:srgbClr val="000000"/>
                </a:solidFill>
                <a:latin typeface="Helvetica Neue" charset="0"/>
                <a:ea typeface="ヒラギノ角ゴ ProN W3" charset="0"/>
              </a:rPr>
              <a:t>When constrained to lie on the surface of a sphere, we often call them spherical </a:t>
            </a:r>
            <a:r>
              <a:rPr lang="en-US" sz="1800" dirty="0" err="1">
                <a:solidFill>
                  <a:srgbClr val="000000"/>
                </a:solidFill>
                <a:latin typeface="Helvetica Neue" charset="0"/>
                <a:ea typeface="ヒラギノ角ゴ ProN W3" charset="0"/>
              </a:rPr>
              <a:t>centroidal</a:t>
            </a:r>
            <a:r>
              <a:rPr lang="en-US" sz="1800" dirty="0">
                <a:solidFill>
                  <a:srgbClr val="000000"/>
                </a:solidFill>
                <a:latin typeface="Helvetica Neue" charset="0"/>
                <a:ea typeface="ヒラギノ角ゴ ProN W3" charset="0"/>
              </a:rPr>
              <a:t> </a:t>
            </a:r>
            <a:r>
              <a:rPr lang="en-US" sz="1800" dirty="0" err="1">
                <a:solidFill>
                  <a:srgbClr val="000000"/>
                </a:solidFill>
                <a:latin typeface="Helvetica Neue" charset="0"/>
                <a:ea typeface="ヒラギノ角ゴ ProN W3" charset="0"/>
              </a:rPr>
              <a:t>Voronoi</a:t>
            </a:r>
            <a:r>
              <a:rPr lang="en-US" sz="1800" dirty="0">
                <a:solidFill>
                  <a:srgbClr val="000000"/>
                </a:solidFill>
                <a:latin typeface="Helvetica Neue" charset="0"/>
                <a:ea typeface="ヒラギノ角ゴ ProN W3" charset="0"/>
              </a:rPr>
              <a:t> tessellations (SCVTs)</a:t>
            </a:r>
          </a:p>
        </p:txBody>
      </p:sp>
      <p:pic>
        <p:nvPicPr>
          <p:cNvPr id="2" name="Picture 1">
            <a:extLst>
              <a:ext uri="{FF2B5EF4-FFF2-40B4-BE49-F238E27FC236}">
                <a16:creationId xmlns:a16="http://schemas.microsoft.com/office/drawing/2014/main" id="{BA7219AA-131D-454F-9382-C024A577CF3B}"/>
              </a:ext>
            </a:extLst>
          </p:cNvPr>
          <p:cNvPicPr>
            <a:picLocks noChangeAspect="1"/>
          </p:cNvPicPr>
          <p:nvPr/>
        </p:nvPicPr>
        <p:blipFill>
          <a:blip r:embed="rId2"/>
          <a:stretch>
            <a:fillRect/>
          </a:stretch>
        </p:blipFill>
        <p:spPr>
          <a:xfrm>
            <a:off x="605642" y="2309347"/>
            <a:ext cx="4012400" cy="3949213"/>
          </a:xfrm>
          <a:prstGeom prst="rect">
            <a:avLst/>
          </a:prstGeom>
        </p:spPr>
      </p:pic>
      <p:sp>
        <p:nvSpPr>
          <p:cNvPr id="4" name="Slide Number Placeholder 3">
            <a:extLst>
              <a:ext uri="{FF2B5EF4-FFF2-40B4-BE49-F238E27FC236}">
                <a16:creationId xmlns:a16="http://schemas.microsoft.com/office/drawing/2014/main" id="{5AB71489-D96F-764B-866D-F31979FCCF7D}"/>
              </a:ext>
            </a:extLst>
          </p:cNvPr>
          <p:cNvSpPr>
            <a:spLocks noGrp="1"/>
          </p:cNvSpPr>
          <p:nvPr>
            <p:ph type="sldNum" sz="quarter" idx="12"/>
          </p:nvPr>
        </p:nvSpPr>
        <p:spPr/>
        <p:txBody>
          <a:bodyPr/>
          <a:lstStyle/>
          <a:p>
            <a:fld id="{A315DF5D-7F83-9940-85BE-AFB33E8C4133}" type="slidenum">
              <a:rPr lang="en-US" altLang="en-US" smtClean="0"/>
              <a:pPr/>
              <a:t>1</a:t>
            </a:fld>
            <a:endParaRPr lang="en-US" altLang="en-US"/>
          </a:p>
        </p:txBody>
      </p:sp>
      <p:sp>
        <p:nvSpPr>
          <p:cNvPr id="5" name="Rectangle 9">
            <a:extLst>
              <a:ext uri="{FF2B5EF4-FFF2-40B4-BE49-F238E27FC236}">
                <a16:creationId xmlns:a16="http://schemas.microsoft.com/office/drawing/2014/main" id="{5CE83E00-8FC4-9444-A905-8EEA5DF59EDA}"/>
              </a:ext>
            </a:extLst>
          </p:cNvPr>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3200" dirty="0"/>
              <a:t>Background</a:t>
            </a:r>
            <a:endParaRPr lang="en-US" sz="3200" i="1" dirty="0"/>
          </a:p>
        </p:txBody>
      </p:sp>
      <p:pic>
        <p:nvPicPr>
          <p:cNvPr id="6" name="Picture 5" descr="mesh_for_duda.pdf">
            <a:extLst>
              <a:ext uri="{FF2B5EF4-FFF2-40B4-BE49-F238E27FC236}">
                <a16:creationId xmlns:a16="http://schemas.microsoft.com/office/drawing/2014/main" id="{AAF14BBE-6B6D-6E82-A923-DB697DF0B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101" y="2381218"/>
            <a:ext cx="3991418" cy="3854959"/>
          </a:xfrm>
          <a:prstGeom prst="rect">
            <a:avLst/>
          </a:prstGeom>
        </p:spPr>
      </p:pic>
    </p:spTree>
    <p:extLst>
      <p:ext uri="{BB962C8B-B14F-4D97-AF65-F5344CB8AC3E}">
        <p14:creationId xmlns:p14="http://schemas.microsoft.com/office/powerpoint/2010/main" val="3752822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13" name="Rectangle 12"/>
          <p:cNvSpPr>
            <a:spLocks noChangeArrowheads="1"/>
          </p:cNvSpPr>
          <p:nvPr/>
        </p:nvSpPr>
        <p:spPr bwMode="auto">
          <a:xfrm>
            <a:off x="2161008" y="0"/>
            <a:ext cx="6830943" cy="720274"/>
          </a:xfrm>
          <a:prstGeom prst="rect">
            <a:avLst/>
          </a:prstGeom>
          <a:noFill/>
          <a:ln w="9525">
            <a:noFill/>
            <a:miter lim="800000"/>
            <a:headEnd/>
            <a:tailEnd/>
          </a:ln>
        </p:spPr>
        <p:txBody>
          <a:bodyPr anchor="ctr">
            <a:prstTxWarp prst="textNoShape">
              <a:avLst/>
            </a:prstTxWarp>
          </a:bodyPr>
          <a:lstStyle/>
          <a:p>
            <a:pPr algn="ctr"/>
            <a:r>
              <a:rPr lang="en-US" sz="2200" dirty="0"/>
              <a:t>Indexing of mesh fields, both connectivity and geometry</a:t>
            </a:r>
            <a:endParaRPr lang="en-US" sz="2200" i="1" dirty="0"/>
          </a:p>
        </p:txBody>
      </p:sp>
      <p:sp>
        <p:nvSpPr>
          <p:cNvPr id="14" name="TextBox 13"/>
          <p:cNvSpPr txBox="1"/>
          <p:nvPr/>
        </p:nvSpPr>
        <p:spPr>
          <a:xfrm>
            <a:off x="293071" y="898638"/>
            <a:ext cx="7937842" cy="2923877"/>
          </a:xfrm>
          <a:prstGeom prst="rect">
            <a:avLst/>
          </a:prstGeom>
          <a:noFill/>
        </p:spPr>
        <p:txBody>
          <a:bodyPr wrap="square" rtlCol="0">
            <a:spAutoFit/>
          </a:bodyPr>
          <a:lstStyle/>
          <a:p>
            <a:pPr marL="342900" indent="-342900">
              <a:buFont typeface="Arial"/>
              <a:buChar char="•"/>
            </a:pPr>
            <a:r>
              <a:rPr lang="en-US" sz="2400" dirty="0">
                <a:cs typeface="Times New Roman"/>
              </a:rPr>
              <a:t>For *On* arrays (e.g., </a:t>
            </a:r>
            <a:r>
              <a:rPr lang="en-US" sz="2400" dirty="0" err="1">
                <a:cs typeface="Times New Roman"/>
              </a:rPr>
              <a:t>cellsOnCell</a:t>
            </a:r>
            <a:r>
              <a:rPr lang="en-US" sz="2400" dirty="0">
                <a:cs typeface="Times New Roman"/>
              </a:rPr>
              <a:t>), elements are listed in anti-clockwise order</a:t>
            </a:r>
          </a:p>
          <a:p>
            <a:pPr marL="800100" lvl="1" indent="-342900">
              <a:buFont typeface="Arial"/>
              <a:buChar char="•"/>
            </a:pPr>
            <a:r>
              <a:rPr lang="en-US" sz="2000" dirty="0">
                <a:cs typeface="Times New Roman"/>
              </a:rPr>
              <a:t>Whenever possible, starting points are consistent between indexing arrays (e.g., </a:t>
            </a:r>
            <a:r>
              <a:rPr lang="en-US" sz="2000" dirty="0" err="1">
                <a:cs typeface="Times New Roman"/>
              </a:rPr>
              <a:t>cellsOnVertex</a:t>
            </a:r>
            <a:r>
              <a:rPr lang="en-US" sz="2000" dirty="0">
                <a:cs typeface="Times New Roman"/>
              </a:rPr>
              <a:t> and </a:t>
            </a:r>
            <a:r>
              <a:rPr lang="en-US" sz="2000" dirty="0" err="1">
                <a:cs typeface="Times New Roman"/>
              </a:rPr>
              <a:t>kiteAreasOnVertex</a:t>
            </a:r>
            <a:r>
              <a:rPr lang="en-US" sz="2000" dirty="0">
                <a:cs typeface="Times New Roman"/>
              </a:rPr>
              <a:t>)</a:t>
            </a:r>
          </a:p>
          <a:p>
            <a:pPr marL="800100" lvl="1" indent="-342900">
              <a:buFont typeface="Arial"/>
              <a:buChar char="•"/>
            </a:pPr>
            <a:r>
              <a:rPr lang="en-US" sz="2000" dirty="0">
                <a:cs typeface="Times New Roman"/>
              </a:rPr>
              <a:t>E.g., the first </a:t>
            </a:r>
            <a:r>
              <a:rPr lang="en-US" sz="2000" dirty="0" err="1">
                <a:cs typeface="Times New Roman"/>
              </a:rPr>
              <a:t>edgeOnCell</a:t>
            </a:r>
            <a:r>
              <a:rPr lang="en-US" sz="2000" dirty="0">
                <a:cs typeface="Times New Roman"/>
              </a:rPr>
              <a:t> separates a given cell from the first </a:t>
            </a:r>
            <a:r>
              <a:rPr lang="en-US" sz="2000" dirty="0" err="1">
                <a:cs typeface="Times New Roman"/>
              </a:rPr>
              <a:t>cellOnCell</a:t>
            </a:r>
            <a:endParaRPr lang="en-US" sz="2000" dirty="0">
              <a:cs typeface="Times New Roman"/>
            </a:endParaRPr>
          </a:p>
          <a:p>
            <a:pPr marL="342900" indent="-342900">
              <a:buFont typeface="Arial"/>
              <a:buChar char="•"/>
            </a:pPr>
            <a:endParaRPr lang="en-US" sz="1200" dirty="0">
              <a:cs typeface="Times New Roman"/>
            </a:endParaRPr>
          </a:p>
          <a:p>
            <a:pPr marL="342900" indent="-342900">
              <a:buFont typeface="Arial"/>
              <a:buChar char="•"/>
            </a:pPr>
            <a:r>
              <a:rPr lang="en-US" sz="2400" dirty="0">
                <a:cs typeface="Times New Roman"/>
              </a:rPr>
              <a:t>All indices are 1-based</a:t>
            </a:r>
          </a:p>
          <a:p>
            <a:pPr marL="800100" lvl="1" indent="-342900">
              <a:buFont typeface="Arial"/>
              <a:buChar char="•"/>
            </a:pPr>
            <a:r>
              <a:rPr lang="en-US" sz="2000" dirty="0">
                <a:cs typeface="Times New Roman"/>
              </a:rPr>
              <a:t>(MPAS is written in Fortran, after all...)</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811" y="3821594"/>
            <a:ext cx="2191122" cy="2196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 name="Picture 1" descr="areaCel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42446" y="3821595"/>
            <a:ext cx="2406551" cy="2250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021915" y="6019282"/>
            <a:ext cx="1876235" cy="369332"/>
          </a:xfrm>
          <a:prstGeom prst="rect">
            <a:avLst/>
          </a:prstGeom>
          <a:noFill/>
        </p:spPr>
        <p:txBody>
          <a:bodyPr wrap="none" rtlCol="0">
            <a:spAutoFit/>
          </a:bodyPr>
          <a:lstStyle/>
          <a:p>
            <a:r>
              <a:rPr lang="en-US" dirty="0" err="1"/>
              <a:t>cellsOnVertex</a:t>
            </a:r>
            <a:r>
              <a:rPr lang="en-US" dirty="0"/>
              <a:t>(:,V)</a:t>
            </a:r>
          </a:p>
        </p:txBody>
      </p:sp>
      <p:sp>
        <p:nvSpPr>
          <p:cNvPr id="9" name="TextBox 8"/>
          <p:cNvSpPr txBox="1"/>
          <p:nvPr/>
        </p:nvSpPr>
        <p:spPr>
          <a:xfrm>
            <a:off x="5135248" y="6036651"/>
            <a:ext cx="2347367" cy="369332"/>
          </a:xfrm>
          <a:prstGeom prst="rect">
            <a:avLst/>
          </a:prstGeom>
          <a:noFill/>
        </p:spPr>
        <p:txBody>
          <a:bodyPr wrap="none" rtlCol="0">
            <a:spAutoFit/>
          </a:bodyPr>
          <a:lstStyle/>
          <a:p>
            <a:r>
              <a:rPr lang="en-US" dirty="0" err="1"/>
              <a:t>kiteAreasOnVertex</a:t>
            </a:r>
            <a:r>
              <a:rPr lang="en-US" dirty="0"/>
              <a:t>(:,V)</a:t>
            </a:r>
          </a:p>
        </p:txBody>
      </p:sp>
      <p:sp>
        <p:nvSpPr>
          <p:cNvPr id="3" name="TextBox 2"/>
          <p:cNvSpPr txBox="1"/>
          <p:nvPr/>
        </p:nvSpPr>
        <p:spPr>
          <a:xfrm>
            <a:off x="3186852" y="4242193"/>
            <a:ext cx="301660" cy="369332"/>
          </a:xfrm>
          <a:prstGeom prst="rect">
            <a:avLst/>
          </a:prstGeom>
          <a:noFill/>
        </p:spPr>
        <p:txBody>
          <a:bodyPr wrap="none" rtlCol="0">
            <a:spAutoFit/>
          </a:bodyPr>
          <a:lstStyle/>
          <a:p>
            <a:r>
              <a:rPr lang="en-US" dirty="0"/>
              <a:t>1</a:t>
            </a:r>
          </a:p>
        </p:txBody>
      </p:sp>
      <p:sp>
        <p:nvSpPr>
          <p:cNvPr id="11" name="TextBox 10"/>
          <p:cNvSpPr txBox="1"/>
          <p:nvPr/>
        </p:nvSpPr>
        <p:spPr>
          <a:xfrm>
            <a:off x="6347943" y="4461430"/>
            <a:ext cx="301660" cy="369332"/>
          </a:xfrm>
          <a:prstGeom prst="rect">
            <a:avLst/>
          </a:prstGeom>
          <a:noFill/>
        </p:spPr>
        <p:txBody>
          <a:bodyPr wrap="none" rtlCol="0">
            <a:spAutoFit/>
          </a:bodyPr>
          <a:lstStyle/>
          <a:p>
            <a:r>
              <a:rPr lang="en-US" dirty="0"/>
              <a:t>1</a:t>
            </a:r>
          </a:p>
        </p:txBody>
      </p:sp>
      <p:sp>
        <p:nvSpPr>
          <p:cNvPr id="16" name="TextBox 15"/>
          <p:cNvSpPr txBox="1"/>
          <p:nvPr/>
        </p:nvSpPr>
        <p:spPr>
          <a:xfrm>
            <a:off x="2164771" y="4480527"/>
            <a:ext cx="301660" cy="369332"/>
          </a:xfrm>
          <a:prstGeom prst="rect">
            <a:avLst/>
          </a:prstGeom>
          <a:noFill/>
        </p:spPr>
        <p:txBody>
          <a:bodyPr wrap="none" rtlCol="0">
            <a:spAutoFit/>
          </a:bodyPr>
          <a:lstStyle/>
          <a:p>
            <a:r>
              <a:rPr lang="en-US" dirty="0"/>
              <a:t>2</a:t>
            </a:r>
          </a:p>
        </p:txBody>
      </p:sp>
      <p:sp>
        <p:nvSpPr>
          <p:cNvPr id="17" name="TextBox 16"/>
          <p:cNvSpPr txBox="1"/>
          <p:nvPr/>
        </p:nvSpPr>
        <p:spPr>
          <a:xfrm>
            <a:off x="2899637" y="5263108"/>
            <a:ext cx="301660" cy="369332"/>
          </a:xfrm>
          <a:prstGeom prst="rect">
            <a:avLst/>
          </a:prstGeom>
          <a:noFill/>
        </p:spPr>
        <p:txBody>
          <a:bodyPr wrap="none" rtlCol="0">
            <a:spAutoFit/>
          </a:bodyPr>
          <a:lstStyle/>
          <a:p>
            <a:r>
              <a:rPr lang="en-US" dirty="0"/>
              <a:t>3</a:t>
            </a:r>
          </a:p>
        </p:txBody>
      </p:sp>
      <p:sp>
        <p:nvSpPr>
          <p:cNvPr id="18" name="TextBox 17"/>
          <p:cNvSpPr txBox="1"/>
          <p:nvPr/>
        </p:nvSpPr>
        <p:spPr>
          <a:xfrm>
            <a:off x="6223054" y="4909452"/>
            <a:ext cx="301660" cy="369332"/>
          </a:xfrm>
          <a:prstGeom prst="rect">
            <a:avLst/>
          </a:prstGeom>
          <a:noFill/>
        </p:spPr>
        <p:txBody>
          <a:bodyPr wrap="none" rtlCol="0">
            <a:spAutoFit/>
          </a:bodyPr>
          <a:lstStyle/>
          <a:p>
            <a:r>
              <a:rPr lang="en-US" dirty="0"/>
              <a:t>3</a:t>
            </a:r>
          </a:p>
        </p:txBody>
      </p:sp>
      <p:sp>
        <p:nvSpPr>
          <p:cNvPr id="19" name="TextBox 18"/>
          <p:cNvSpPr txBox="1"/>
          <p:nvPr/>
        </p:nvSpPr>
        <p:spPr>
          <a:xfrm>
            <a:off x="5898023" y="4565345"/>
            <a:ext cx="301660" cy="369332"/>
          </a:xfrm>
          <a:prstGeom prst="rect">
            <a:avLst/>
          </a:prstGeom>
          <a:noFill/>
        </p:spPr>
        <p:txBody>
          <a:bodyPr wrap="none" rtlCol="0">
            <a:spAutoFit/>
          </a:bodyPr>
          <a:lstStyle/>
          <a:p>
            <a:r>
              <a:rPr lang="en-US" dirty="0"/>
              <a:t>2</a:t>
            </a:r>
          </a:p>
        </p:txBody>
      </p:sp>
      <p:sp>
        <p:nvSpPr>
          <p:cNvPr id="5" name="Slide Number Placeholder 4">
            <a:extLst>
              <a:ext uri="{FF2B5EF4-FFF2-40B4-BE49-F238E27FC236}">
                <a16:creationId xmlns:a16="http://schemas.microsoft.com/office/drawing/2014/main" id="{7FB2D1D2-87F3-5F4D-A3A1-BD72D7A1177A}"/>
              </a:ext>
            </a:extLst>
          </p:cNvPr>
          <p:cNvSpPr>
            <a:spLocks noGrp="1"/>
          </p:cNvSpPr>
          <p:nvPr>
            <p:ph type="sldNum" sz="quarter" idx="12"/>
          </p:nvPr>
        </p:nvSpPr>
        <p:spPr/>
        <p:txBody>
          <a:bodyPr/>
          <a:lstStyle/>
          <a:p>
            <a:fld id="{A315DF5D-7F83-9940-85BE-AFB33E8C4133}" type="slidenum">
              <a:rPr lang="en-US" altLang="en-US" smtClean="0"/>
              <a:pPr/>
              <a:t>19</a:t>
            </a:fld>
            <a:endParaRPr lang="en-US" altLang="en-US"/>
          </a:p>
        </p:txBody>
      </p:sp>
    </p:spTree>
    <p:extLst>
      <p:ext uri="{BB962C8B-B14F-4D97-AF65-F5344CB8AC3E}">
        <p14:creationId xmlns:p14="http://schemas.microsoft.com/office/powerpoint/2010/main" val="773499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7" name="Rectangle 6"/>
          <p:cNvSpPr>
            <a:spLocks noChangeArrowheads="1"/>
          </p:cNvSpPr>
          <p:nvPr/>
        </p:nvSpPr>
        <p:spPr bwMode="auto">
          <a:xfrm>
            <a:off x="2161009" y="0"/>
            <a:ext cx="6408614" cy="720274"/>
          </a:xfrm>
          <a:prstGeom prst="rect">
            <a:avLst/>
          </a:prstGeom>
          <a:noFill/>
          <a:ln w="9525">
            <a:noFill/>
            <a:miter lim="800000"/>
            <a:headEnd/>
            <a:tailEnd/>
          </a:ln>
        </p:spPr>
        <p:txBody>
          <a:bodyPr anchor="ctr">
            <a:prstTxWarp prst="textNoShape">
              <a:avLst/>
            </a:prstTxWarp>
          </a:bodyPr>
          <a:lstStyle/>
          <a:p>
            <a:pPr algn="ctr"/>
            <a:r>
              <a:rPr lang="en-US" sz="2400" dirty="0"/>
              <a:t>A practical example of mesh fields in use</a:t>
            </a:r>
            <a:endParaRPr lang="en-US" sz="2400" i="1" dirty="0"/>
          </a:p>
        </p:txBody>
      </p:sp>
      <p:sp>
        <p:nvSpPr>
          <p:cNvPr id="5" name="TextBox 4"/>
          <p:cNvSpPr txBox="1"/>
          <p:nvPr/>
        </p:nvSpPr>
        <p:spPr>
          <a:xfrm>
            <a:off x="293071" y="898638"/>
            <a:ext cx="6899983" cy="1200328"/>
          </a:xfrm>
          <a:prstGeom prst="rect">
            <a:avLst/>
          </a:prstGeom>
          <a:noFill/>
        </p:spPr>
        <p:txBody>
          <a:bodyPr wrap="square" rtlCol="0">
            <a:spAutoFit/>
          </a:bodyPr>
          <a:lstStyle/>
          <a:p>
            <a:r>
              <a:rPr lang="en-US" sz="2400" dirty="0">
                <a:cs typeface="Times New Roman"/>
              </a:rPr>
              <a:t>An example of using mesh fields: Averaging a vertex-based field, </a:t>
            </a:r>
            <a:r>
              <a:rPr lang="en-US" sz="2000" dirty="0" err="1">
                <a:latin typeface="Courier New"/>
                <a:cs typeface="Courier New"/>
              </a:rPr>
              <a:t>vorticity</a:t>
            </a:r>
            <a:r>
              <a:rPr lang="en-US" sz="2000" dirty="0">
                <a:latin typeface="Courier New"/>
                <a:cs typeface="Courier New"/>
              </a:rPr>
              <a:t>(</a:t>
            </a:r>
            <a:r>
              <a:rPr lang="en-US" sz="2000" dirty="0" err="1">
                <a:latin typeface="Courier New"/>
                <a:cs typeface="Courier New"/>
              </a:rPr>
              <a:t>nVertLevels,nVertices</a:t>
            </a:r>
            <a:r>
              <a:rPr lang="en-US" sz="2000" dirty="0">
                <a:latin typeface="Courier New"/>
                <a:cs typeface="Courier New"/>
              </a:rPr>
              <a:t>)</a:t>
            </a:r>
            <a:r>
              <a:rPr lang="en-US" sz="2400" dirty="0">
                <a:cs typeface="Times New Roman"/>
              </a:rPr>
              <a:t>, to cells as </a:t>
            </a:r>
            <a:r>
              <a:rPr lang="en-US" sz="2000" dirty="0" err="1">
                <a:latin typeface="Courier New"/>
                <a:cs typeface="Courier New"/>
              </a:rPr>
              <a:t>vortcell</a:t>
            </a:r>
            <a:r>
              <a:rPr lang="en-US" sz="2000" dirty="0">
                <a:latin typeface="Courier New"/>
                <a:cs typeface="Courier New"/>
              </a:rPr>
              <a:t>(</a:t>
            </a:r>
            <a:r>
              <a:rPr lang="en-US" sz="2000" dirty="0" err="1">
                <a:latin typeface="Courier New"/>
                <a:cs typeface="Courier New"/>
              </a:rPr>
              <a:t>nVertLevels,nCells</a:t>
            </a:r>
            <a:r>
              <a:rPr lang="en-US" sz="2000" dirty="0">
                <a:latin typeface="Courier New"/>
                <a:cs typeface="Courier New"/>
              </a:rPr>
              <a:t>)</a:t>
            </a:r>
            <a:r>
              <a:rPr lang="en-US" sz="2400" dirty="0">
                <a:cs typeface="Times New Roman"/>
              </a:rPr>
              <a:t>:</a:t>
            </a: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054" y="2833437"/>
            <a:ext cx="1772232" cy="1777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1" descr="areaCel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2631" y="4757445"/>
            <a:ext cx="1866900"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377" y="915503"/>
            <a:ext cx="1772868" cy="177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 name="TextBox 2"/>
          <p:cNvSpPr txBox="1"/>
          <p:nvPr/>
        </p:nvSpPr>
        <p:spPr>
          <a:xfrm>
            <a:off x="232656" y="2326800"/>
            <a:ext cx="7445103" cy="3293209"/>
          </a:xfrm>
          <a:prstGeom prst="rect">
            <a:avLst/>
          </a:prstGeom>
          <a:noFill/>
        </p:spPr>
        <p:txBody>
          <a:bodyPr wrap="square" rtlCol="0">
            <a:spAutoFit/>
          </a:bodyPr>
          <a:lstStyle/>
          <a:p>
            <a:r>
              <a:rPr lang="en-US" sz="1600" dirty="0" err="1">
                <a:latin typeface="Courier New"/>
                <a:cs typeface="Courier New"/>
              </a:rPr>
              <a:t>vortcell</a:t>
            </a:r>
            <a:r>
              <a:rPr lang="en-US" sz="1600" dirty="0">
                <a:latin typeface="Courier New"/>
                <a:cs typeface="Courier New"/>
              </a:rPr>
              <a:t>(:,</a:t>
            </a:r>
            <a:r>
              <a:rPr lang="en-US" sz="1600" dirty="0">
                <a:latin typeface="Courier New"/>
                <a:cs typeface="Courier New"/>
                <a:sym typeface="Wingdings"/>
              </a:rPr>
              <a:t>:) = 0.0</a:t>
            </a:r>
            <a:endParaRPr lang="en-US" sz="1600" dirty="0">
              <a:latin typeface="Courier New"/>
              <a:cs typeface="Courier New"/>
            </a:endParaRPr>
          </a:p>
          <a:p>
            <a:r>
              <a:rPr lang="en-US" sz="1600" dirty="0">
                <a:latin typeface="Courier New"/>
                <a:cs typeface="Courier New"/>
              </a:rPr>
              <a:t>do </a:t>
            </a:r>
            <a:r>
              <a:rPr lang="en-US" sz="1600" dirty="0" err="1">
                <a:latin typeface="Courier New"/>
                <a:cs typeface="Courier New"/>
              </a:rPr>
              <a:t>iVtx</a:t>
            </a:r>
            <a:r>
              <a:rPr lang="en-US" sz="1600" dirty="0">
                <a:latin typeface="Courier New"/>
                <a:cs typeface="Courier New"/>
              </a:rPr>
              <a:t> = 1, </a:t>
            </a:r>
            <a:r>
              <a:rPr lang="en-US" sz="1600" dirty="0" err="1">
                <a:latin typeface="Courier New"/>
                <a:cs typeface="Courier New"/>
              </a:rPr>
              <a:t>nVertices</a:t>
            </a:r>
            <a:endParaRPr lang="en-US" sz="1600" dirty="0">
              <a:latin typeface="Courier New"/>
              <a:cs typeface="Courier New"/>
            </a:endParaRPr>
          </a:p>
          <a:p>
            <a:r>
              <a:rPr lang="en-US" sz="1600" dirty="0">
                <a:latin typeface="Courier New"/>
                <a:cs typeface="Courier New"/>
              </a:rPr>
              <a:t>do j = 1, </a:t>
            </a:r>
            <a:r>
              <a:rPr lang="en-US" sz="1600" dirty="0" err="1">
                <a:latin typeface="Courier New"/>
                <a:cs typeface="Courier New"/>
              </a:rPr>
              <a:t>vertexDegree</a:t>
            </a:r>
            <a:endParaRPr lang="en-US" sz="1600" dirty="0">
              <a:latin typeface="Courier New"/>
              <a:cs typeface="Courier New"/>
            </a:endParaRPr>
          </a:p>
          <a:p>
            <a:r>
              <a:rPr lang="en-US" sz="1600" dirty="0">
                <a:latin typeface="Courier New"/>
                <a:cs typeface="Courier New"/>
              </a:rPr>
              <a:t>    </a:t>
            </a:r>
            <a:r>
              <a:rPr lang="en-US" sz="1600" dirty="0" err="1">
                <a:latin typeface="Courier New"/>
                <a:cs typeface="Courier New"/>
              </a:rPr>
              <a:t>iCell</a:t>
            </a:r>
            <a:r>
              <a:rPr lang="en-US" sz="1600" dirty="0">
                <a:latin typeface="Courier New"/>
                <a:cs typeface="Courier New"/>
              </a:rPr>
              <a:t> = </a:t>
            </a:r>
            <a:r>
              <a:rPr lang="en-US" sz="1600" b="1" dirty="0" err="1">
                <a:solidFill>
                  <a:srgbClr val="FF0000"/>
                </a:solidFill>
                <a:latin typeface="Courier New"/>
                <a:cs typeface="Courier New"/>
              </a:rPr>
              <a:t>cellsOnVertex</a:t>
            </a:r>
            <a:r>
              <a:rPr lang="en-US" sz="1600" dirty="0">
                <a:latin typeface="Courier New"/>
                <a:cs typeface="Courier New"/>
              </a:rPr>
              <a:t>(</a:t>
            </a:r>
            <a:r>
              <a:rPr lang="en-US" sz="1600" dirty="0" err="1">
                <a:latin typeface="Courier New"/>
                <a:cs typeface="Courier New"/>
              </a:rPr>
              <a:t>j,iVtx</a:t>
            </a:r>
            <a:r>
              <a:rPr lang="en-US" sz="1600" dirty="0">
                <a:latin typeface="Courier New"/>
                <a:cs typeface="Courier New"/>
              </a:rPr>
              <a:t>)</a:t>
            </a:r>
          </a:p>
          <a:p>
            <a:r>
              <a:rPr lang="en-US" sz="1600" dirty="0">
                <a:latin typeface="Courier New"/>
                <a:cs typeface="Courier New"/>
              </a:rPr>
              <a:t>    </a:t>
            </a:r>
            <a:r>
              <a:rPr lang="en-US" sz="1600" dirty="0" err="1">
                <a:latin typeface="Courier New"/>
                <a:cs typeface="Courier New"/>
              </a:rPr>
              <a:t>vortcell</a:t>
            </a:r>
            <a:r>
              <a:rPr lang="en-US" sz="1600" dirty="0">
                <a:latin typeface="Courier New"/>
                <a:cs typeface="Courier New"/>
              </a:rPr>
              <a:t>(:,</a:t>
            </a:r>
            <a:r>
              <a:rPr lang="en-US" sz="1600" dirty="0" err="1">
                <a:latin typeface="Courier New"/>
                <a:cs typeface="Courier New"/>
              </a:rPr>
              <a:t>iCell</a:t>
            </a:r>
            <a:r>
              <a:rPr lang="en-US" sz="1600" dirty="0">
                <a:latin typeface="Courier New"/>
                <a:cs typeface="Courier New"/>
              </a:rPr>
              <a:t>) = </a:t>
            </a:r>
            <a:r>
              <a:rPr lang="en-US" sz="1600" dirty="0" err="1">
                <a:latin typeface="Courier New"/>
                <a:cs typeface="Courier New"/>
              </a:rPr>
              <a:t>vortcell</a:t>
            </a:r>
            <a:r>
              <a:rPr lang="en-US" sz="1600" dirty="0">
                <a:latin typeface="Courier New"/>
                <a:cs typeface="Courier New"/>
              </a:rPr>
              <a:t>(:,</a:t>
            </a:r>
            <a:r>
              <a:rPr lang="en-US" sz="1600" dirty="0" err="1">
                <a:latin typeface="Courier New"/>
                <a:cs typeface="Courier New"/>
              </a:rPr>
              <a:t>iCell</a:t>
            </a:r>
            <a:r>
              <a:rPr lang="en-US" sz="1600" dirty="0">
                <a:latin typeface="Courier New"/>
                <a:cs typeface="Courier New"/>
              </a:rPr>
              <a:t>) + </a:t>
            </a:r>
          </a:p>
          <a:p>
            <a:r>
              <a:rPr lang="en-US" sz="1600" dirty="0">
                <a:latin typeface="Courier New"/>
                <a:cs typeface="Courier New"/>
              </a:rPr>
              <a:t>          </a:t>
            </a:r>
            <a:r>
              <a:rPr lang="en-US" sz="1600" b="1" dirty="0" err="1">
                <a:solidFill>
                  <a:srgbClr val="FF0000"/>
                </a:solidFill>
                <a:latin typeface="Courier New"/>
                <a:cs typeface="Courier New"/>
              </a:rPr>
              <a:t>kiteAreasOnVertex</a:t>
            </a:r>
            <a:r>
              <a:rPr lang="en-US" sz="1600" dirty="0">
                <a:latin typeface="Courier New"/>
                <a:cs typeface="Courier New"/>
              </a:rPr>
              <a:t>(</a:t>
            </a:r>
            <a:r>
              <a:rPr lang="en-US" sz="1600" dirty="0" err="1">
                <a:latin typeface="Courier New"/>
                <a:cs typeface="Courier New"/>
              </a:rPr>
              <a:t>j,iVtx</a:t>
            </a:r>
            <a:r>
              <a:rPr lang="en-US" sz="1600" dirty="0">
                <a:latin typeface="Courier New"/>
                <a:cs typeface="Courier New"/>
              </a:rPr>
              <a:t>) * </a:t>
            </a:r>
            <a:r>
              <a:rPr lang="en-US" sz="1600" dirty="0" err="1">
                <a:latin typeface="Courier New"/>
                <a:cs typeface="Courier New"/>
              </a:rPr>
              <a:t>vorticity</a:t>
            </a:r>
            <a:r>
              <a:rPr lang="en-US" sz="1600" dirty="0">
                <a:latin typeface="Courier New"/>
                <a:cs typeface="Courier New"/>
              </a:rPr>
              <a:t>(:,</a:t>
            </a:r>
            <a:r>
              <a:rPr lang="en-US" sz="1600" dirty="0" err="1">
                <a:latin typeface="Courier New"/>
                <a:cs typeface="Courier New"/>
              </a:rPr>
              <a:t>iVtx</a:t>
            </a:r>
            <a:r>
              <a:rPr lang="en-US" sz="1600" dirty="0">
                <a:latin typeface="Courier New"/>
                <a:cs typeface="Courier New"/>
              </a:rPr>
              <a:t>)</a:t>
            </a:r>
          </a:p>
          <a:p>
            <a:r>
              <a:rPr lang="en-US" sz="1600" dirty="0">
                <a:latin typeface="Courier New"/>
                <a:cs typeface="Courier New"/>
              </a:rPr>
              <a:t>end do</a:t>
            </a:r>
          </a:p>
          <a:p>
            <a:r>
              <a:rPr lang="en-US" sz="1600" dirty="0">
                <a:latin typeface="Courier New"/>
                <a:cs typeface="Courier New"/>
              </a:rPr>
              <a:t>end do</a:t>
            </a:r>
          </a:p>
          <a:p>
            <a:endParaRPr lang="en-US" sz="1600" dirty="0">
              <a:latin typeface="Courier New"/>
              <a:cs typeface="Courier New"/>
            </a:endParaRPr>
          </a:p>
          <a:p>
            <a:r>
              <a:rPr lang="en-US" sz="1600" dirty="0">
                <a:latin typeface="Courier New"/>
                <a:cs typeface="Courier New"/>
              </a:rPr>
              <a:t>do </a:t>
            </a:r>
            <a:r>
              <a:rPr lang="en-US" sz="1600" dirty="0" err="1">
                <a:latin typeface="Courier New"/>
                <a:cs typeface="Courier New"/>
              </a:rPr>
              <a:t>iCell</a:t>
            </a:r>
            <a:r>
              <a:rPr lang="en-US" sz="1600" dirty="0">
                <a:latin typeface="Courier New"/>
                <a:cs typeface="Courier New"/>
              </a:rPr>
              <a:t> = 1, </a:t>
            </a:r>
            <a:r>
              <a:rPr lang="en-US" sz="1600" dirty="0" err="1">
                <a:latin typeface="Courier New"/>
                <a:cs typeface="Courier New"/>
              </a:rPr>
              <a:t>nCells</a:t>
            </a:r>
            <a:endParaRPr lang="en-US" sz="1600" dirty="0">
              <a:latin typeface="Courier New"/>
              <a:cs typeface="Courier New"/>
            </a:endParaRPr>
          </a:p>
          <a:p>
            <a:r>
              <a:rPr lang="en-US" sz="1600" dirty="0">
                <a:latin typeface="Courier New"/>
                <a:cs typeface="Courier New"/>
              </a:rPr>
              <a:t>    </a:t>
            </a:r>
            <a:r>
              <a:rPr lang="en-US" sz="1600" dirty="0" err="1">
                <a:latin typeface="Courier New"/>
                <a:cs typeface="Courier New"/>
              </a:rPr>
              <a:t>vortcell</a:t>
            </a:r>
            <a:r>
              <a:rPr lang="en-US" sz="1600" dirty="0">
                <a:latin typeface="Courier New"/>
                <a:cs typeface="Courier New"/>
              </a:rPr>
              <a:t>(:,</a:t>
            </a:r>
            <a:r>
              <a:rPr lang="en-US" sz="1600" dirty="0" err="1">
                <a:latin typeface="Courier New"/>
                <a:cs typeface="Courier New"/>
              </a:rPr>
              <a:t>iCell</a:t>
            </a:r>
            <a:r>
              <a:rPr lang="en-US" sz="1600" dirty="0">
                <a:latin typeface="Courier New"/>
                <a:cs typeface="Courier New"/>
              </a:rPr>
              <a:t>) = </a:t>
            </a:r>
            <a:r>
              <a:rPr lang="en-US" sz="1600" dirty="0" err="1">
                <a:latin typeface="Courier New"/>
                <a:cs typeface="Courier New"/>
              </a:rPr>
              <a:t>vortcell</a:t>
            </a:r>
            <a:r>
              <a:rPr lang="en-US" sz="1600" dirty="0">
                <a:latin typeface="Courier New"/>
                <a:cs typeface="Courier New"/>
              </a:rPr>
              <a:t>(:,</a:t>
            </a:r>
            <a:r>
              <a:rPr lang="en-US" sz="1600" dirty="0" err="1">
                <a:latin typeface="Courier New"/>
                <a:cs typeface="Courier New"/>
              </a:rPr>
              <a:t>iCell</a:t>
            </a:r>
            <a:r>
              <a:rPr lang="en-US" sz="1600" dirty="0">
                <a:latin typeface="Courier New"/>
                <a:cs typeface="Courier New"/>
              </a:rPr>
              <a:t>) / </a:t>
            </a:r>
            <a:r>
              <a:rPr lang="en-US" sz="1600" b="1" dirty="0" err="1">
                <a:solidFill>
                  <a:srgbClr val="FF0000"/>
                </a:solidFill>
                <a:latin typeface="Courier New"/>
                <a:cs typeface="Courier New"/>
              </a:rPr>
              <a:t>areaCell</a:t>
            </a:r>
            <a:r>
              <a:rPr lang="en-US" sz="1600" dirty="0">
                <a:latin typeface="Courier New"/>
                <a:cs typeface="Courier New"/>
              </a:rPr>
              <a:t>(</a:t>
            </a:r>
            <a:r>
              <a:rPr lang="en-US" sz="1600" dirty="0" err="1">
                <a:latin typeface="Courier New"/>
                <a:cs typeface="Courier New"/>
              </a:rPr>
              <a:t>iCell</a:t>
            </a:r>
            <a:r>
              <a:rPr lang="en-US" sz="1600" dirty="0">
                <a:latin typeface="Courier New"/>
                <a:cs typeface="Courier New"/>
              </a:rPr>
              <a:t>)</a:t>
            </a:r>
          </a:p>
          <a:p>
            <a:r>
              <a:rPr lang="en-US" sz="1600" dirty="0">
                <a:latin typeface="Courier New"/>
                <a:cs typeface="Courier New"/>
              </a:rPr>
              <a:t>end do</a:t>
            </a:r>
          </a:p>
          <a:p>
            <a:endParaRPr lang="en-US" sz="1600" dirty="0">
              <a:latin typeface="Courier New"/>
              <a:cs typeface="Courier New"/>
            </a:endParaRPr>
          </a:p>
        </p:txBody>
      </p:sp>
      <p:sp>
        <p:nvSpPr>
          <p:cNvPr id="4" name="Slide Number Placeholder 3">
            <a:extLst>
              <a:ext uri="{FF2B5EF4-FFF2-40B4-BE49-F238E27FC236}">
                <a16:creationId xmlns:a16="http://schemas.microsoft.com/office/drawing/2014/main" id="{540E92DB-DD29-B046-A146-9E4EE400C170}"/>
              </a:ext>
            </a:extLst>
          </p:cNvPr>
          <p:cNvSpPr>
            <a:spLocks noGrp="1"/>
          </p:cNvSpPr>
          <p:nvPr>
            <p:ph type="sldNum" sz="quarter" idx="12"/>
          </p:nvPr>
        </p:nvSpPr>
        <p:spPr/>
        <p:txBody>
          <a:bodyPr/>
          <a:lstStyle/>
          <a:p>
            <a:fld id="{A315DF5D-7F83-9940-85BE-AFB33E8C4133}" type="slidenum">
              <a:rPr lang="en-US" altLang="en-US" smtClean="0"/>
              <a:pPr/>
              <a:t>20</a:t>
            </a:fld>
            <a:endParaRPr lang="en-US" altLang="en-US"/>
          </a:p>
        </p:txBody>
      </p:sp>
    </p:spTree>
    <p:extLst>
      <p:ext uri="{BB962C8B-B14F-4D97-AF65-F5344CB8AC3E}">
        <p14:creationId xmlns:p14="http://schemas.microsoft.com/office/powerpoint/2010/main" val="20617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885" y="2996190"/>
            <a:ext cx="3036012" cy="962352"/>
          </a:xfrm>
          <a:prstGeom prst="rect">
            <a:avLst/>
          </a:prstGeom>
          <a:solidFill>
            <a:schemeClr val="bg2"/>
          </a:solidFill>
          <a:effectLst>
            <a:outerShdw blurRad="40000" dist="25400" dir="8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7" name="Rectangle 6"/>
          <p:cNvSpPr>
            <a:spLocks noChangeArrowheads="1"/>
          </p:cNvSpPr>
          <p:nvPr/>
        </p:nvSpPr>
        <p:spPr bwMode="auto">
          <a:xfrm>
            <a:off x="2161008" y="0"/>
            <a:ext cx="6830943" cy="720274"/>
          </a:xfrm>
          <a:prstGeom prst="rect">
            <a:avLst/>
          </a:prstGeom>
          <a:noFill/>
          <a:ln w="9525">
            <a:noFill/>
            <a:miter lim="800000"/>
            <a:headEnd/>
            <a:tailEnd/>
          </a:ln>
        </p:spPr>
        <p:txBody>
          <a:bodyPr anchor="ctr">
            <a:prstTxWarp prst="textNoShape">
              <a:avLst/>
            </a:prstTxWarp>
          </a:bodyPr>
          <a:lstStyle/>
          <a:p>
            <a:pPr algn="ctr"/>
            <a:r>
              <a:rPr lang="en-US" sz="2400" dirty="0"/>
              <a:t>What do MPAS meshes look like in </a:t>
            </a:r>
            <a:r>
              <a:rPr lang="en-US" sz="2400" dirty="0" err="1"/>
              <a:t>netCDF</a:t>
            </a:r>
            <a:r>
              <a:rPr lang="en-US" sz="2400" dirty="0"/>
              <a:t> files?</a:t>
            </a:r>
            <a:endParaRPr lang="en-US" sz="2400" i="1" dirty="0"/>
          </a:p>
        </p:txBody>
      </p:sp>
      <p:sp>
        <p:nvSpPr>
          <p:cNvPr id="2" name="TextBox 1"/>
          <p:cNvSpPr txBox="1"/>
          <p:nvPr/>
        </p:nvSpPr>
        <p:spPr>
          <a:xfrm>
            <a:off x="297647" y="1131012"/>
            <a:ext cx="7024498" cy="830997"/>
          </a:xfrm>
          <a:prstGeom prst="rect">
            <a:avLst/>
          </a:prstGeom>
          <a:noFill/>
        </p:spPr>
        <p:txBody>
          <a:bodyPr wrap="square" rtlCol="0">
            <a:spAutoFit/>
          </a:bodyPr>
          <a:lstStyle/>
          <a:p>
            <a:r>
              <a:rPr lang="en-US" sz="2400" dirty="0"/>
              <a:t>When stored in </a:t>
            </a:r>
            <a:r>
              <a:rPr lang="en-US" sz="2400" dirty="0" err="1"/>
              <a:t>netCDF</a:t>
            </a:r>
            <a:r>
              <a:rPr lang="en-US" sz="2400" dirty="0"/>
              <a:t> files (“</a:t>
            </a:r>
            <a:r>
              <a:rPr lang="en-US" sz="2400" i="1" dirty="0" err="1"/>
              <a:t>grid.nc</a:t>
            </a:r>
            <a:r>
              <a:rPr lang="en-US" sz="2400" i="1" dirty="0"/>
              <a:t>”</a:t>
            </a:r>
            <a:r>
              <a:rPr lang="en-US" sz="2400" dirty="0"/>
              <a:t>), MPAS meshes have at least the following dimensions: </a:t>
            </a:r>
          </a:p>
        </p:txBody>
      </p:sp>
      <p:sp>
        <p:nvSpPr>
          <p:cNvPr id="3" name="TextBox 2"/>
          <p:cNvSpPr txBox="1"/>
          <p:nvPr/>
        </p:nvSpPr>
        <p:spPr>
          <a:xfrm>
            <a:off x="297648" y="2658870"/>
            <a:ext cx="3570684" cy="2554545"/>
          </a:xfrm>
          <a:prstGeom prst="rect">
            <a:avLst/>
          </a:prstGeom>
          <a:noFill/>
        </p:spPr>
        <p:txBody>
          <a:bodyPr wrap="none" rtlCol="0">
            <a:spAutoFit/>
          </a:bodyPr>
          <a:lstStyle/>
          <a:p>
            <a:r>
              <a:rPr lang="en-US" sz="2000" dirty="0">
                <a:latin typeface="Courier New"/>
                <a:cs typeface="Courier New"/>
              </a:rPr>
              <a:t>dimensions:</a:t>
            </a:r>
          </a:p>
          <a:p>
            <a:r>
              <a:rPr lang="en-US" sz="2000" dirty="0">
                <a:latin typeface="Courier New"/>
                <a:cs typeface="Courier New"/>
              </a:rPr>
              <a:t>	</a:t>
            </a:r>
            <a:r>
              <a:rPr lang="en-US" sz="2000" dirty="0" err="1">
                <a:latin typeface="Courier New"/>
                <a:cs typeface="Courier New"/>
              </a:rPr>
              <a:t>nCells</a:t>
            </a:r>
            <a:r>
              <a:rPr lang="en-US" sz="2000" dirty="0">
                <a:latin typeface="Courier New"/>
                <a:cs typeface="Courier New"/>
              </a:rPr>
              <a:t> = 40962 ;</a:t>
            </a:r>
          </a:p>
          <a:p>
            <a:r>
              <a:rPr lang="is-IS" sz="2000" dirty="0">
                <a:latin typeface="Courier New"/>
                <a:cs typeface="Courier New"/>
              </a:rPr>
              <a:t>	nEdges = 122880 ;</a:t>
            </a:r>
          </a:p>
          <a:p>
            <a:r>
              <a:rPr lang="fr-FR" sz="2000" dirty="0">
                <a:latin typeface="Courier New"/>
                <a:cs typeface="Courier New"/>
              </a:rPr>
              <a:t>	</a:t>
            </a:r>
            <a:r>
              <a:rPr lang="fr-FR" sz="2000" dirty="0" err="1">
                <a:latin typeface="Courier New"/>
                <a:cs typeface="Courier New"/>
              </a:rPr>
              <a:t>nVertices</a:t>
            </a:r>
            <a:r>
              <a:rPr lang="fr-FR" sz="2000" dirty="0">
                <a:latin typeface="Courier New"/>
                <a:cs typeface="Courier New"/>
              </a:rPr>
              <a:t> = 81920 ;</a:t>
            </a:r>
          </a:p>
          <a:p>
            <a:r>
              <a:rPr lang="is-IS" sz="2000" dirty="0">
                <a:latin typeface="Courier New"/>
                <a:cs typeface="Courier New"/>
              </a:rPr>
              <a:t>	maxEdges = 7 ;</a:t>
            </a:r>
          </a:p>
          <a:p>
            <a:r>
              <a:rPr lang="fr-FR" sz="2000" dirty="0">
                <a:latin typeface="Courier New"/>
                <a:cs typeface="Courier New"/>
              </a:rPr>
              <a:t>	maxEdges2 = 14 ;</a:t>
            </a:r>
          </a:p>
          <a:p>
            <a:r>
              <a:rPr lang="fr-FR" sz="2000" dirty="0">
                <a:latin typeface="Courier New"/>
                <a:cs typeface="Courier New"/>
              </a:rPr>
              <a:t>	TWO = 2 ;</a:t>
            </a:r>
          </a:p>
          <a:p>
            <a:r>
              <a:rPr lang="fr-FR" sz="2000" dirty="0">
                <a:latin typeface="Courier New"/>
                <a:cs typeface="Courier New"/>
              </a:rPr>
              <a:t>	</a:t>
            </a:r>
            <a:r>
              <a:rPr lang="fr-FR" sz="2000" dirty="0" err="1">
                <a:latin typeface="Courier New"/>
                <a:cs typeface="Courier New"/>
              </a:rPr>
              <a:t>vertexDegree</a:t>
            </a:r>
            <a:r>
              <a:rPr lang="fr-FR" sz="2000" dirty="0">
                <a:latin typeface="Courier New"/>
                <a:cs typeface="Courier New"/>
              </a:rPr>
              <a:t> = 3 ;</a:t>
            </a:r>
          </a:p>
        </p:txBody>
      </p:sp>
      <p:cxnSp>
        <p:nvCxnSpPr>
          <p:cNvPr id="10" name="Straight Arrow Connector 9"/>
          <p:cNvCxnSpPr/>
          <p:nvPr/>
        </p:nvCxnSpPr>
        <p:spPr>
          <a:xfrm flipH="1">
            <a:off x="3829742" y="3357563"/>
            <a:ext cx="1699521" cy="114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29263" y="2986262"/>
            <a:ext cx="3469633" cy="3416320"/>
          </a:xfrm>
          <a:prstGeom prst="rect">
            <a:avLst/>
          </a:prstGeom>
          <a:noFill/>
        </p:spPr>
        <p:txBody>
          <a:bodyPr wrap="square" rtlCol="0">
            <a:spAutoFit/>
          </a:bodyPr>
          <a:lstStyle/>
          <a:p>
            <a:r>
              <a:rPr lang="en-US" dirty="0"/>
              <a:t>The number of cells, edges, and vertices in the mesh.</a:t>
            </a:r>
          </a:p>
          <a:p>
            <a:endParaRPr lang="en-US" dirty="0"/>
          </a:p>
          <a:p>
            <a:r>
              <a:rPr lang="en-US" dirty="0"/>
              <a:t>For global, spherical meshes:</a:t>
            </a: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nVertices</a:t>
            </a:r>
            <a:r>
              <a:rPr lang="en-US" i="1" dirty="0">
                <a:latin typeface="Times New Roman" panose="02020603050405020304" pitchFamily="18" charset="0"/>
                <a:cs typeface="Times New Roman" panose="02020603050405020304" pitchFamily="18" charset="0"/>
              </a:rPr>
              <a:t> = 2 * (</a:t>
            </a:r>
            <a:r>
              <a:rPr lang="en-US" i="1" dirty="0" err="1">
                <a:latin typeface="Times New Roman" panose="02020603050405020304" pitchFamily="18" charset="0"/>
                <a:cs typeface="Times New Roman" panose="02020603050405020304" pitchFamily="18" charset="0"/>
              </a:rPr>
              <a:t>nCells</a:t>
            </a:r>
            <a:r>
              <a:rPr lang="en-US" i="1" dirty="0">
                <a:latin typeface="Times New Roman" panose="02020603050405020304" pitchFamily="18" charset="0"/>
                <a:cs typeface="Times New Roman" panose="02020603050405020304" pitchFamily="18" charset="0"/>
              </a:rPr>
              <a:t> - 2)</a:t>
            </a: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nEdges</a:t>
            </a:r>
            <a:r>
              <a:rPr lang="en-US" i="1" dirty="0">
                <a:latin typeface="Times New Roman" panose="02020603050405020304" pitchFamily="18" charset="0"/>
                <a:cs typeface="Times New Roman" panose="02020603050405020304" pitchFamily="18" charset="0"/>
              </a:rPr>
              <a:t> = 3 * (</a:t>
            </a:r>
            <a:r>
              <a:rPr lang="en-US" i="1" dirty="0" err="1">
                <a:latin typeface="Times New Roman" panose="02020603050405020304" pitchFamily="18" charset="0"/>
                <a:cs typeface="Times New Roman" panose="02020603050405020304" pitchFamily="18" charset="0"/>
              </a:rPr>
              <a:t>nCells</a:t>
            </a:r>
            <a:r>
              <a:rPr lang="en-US" i="1" dirty="0">
                <a:latin typeface="Times New Roman" panose="02020603050405020304" pitchFamily="18" charset="0"/>
                <a:cs typeface="Times New Roman" panose="02020603050405020304" pitchFamily="18" charset="0"/>
              </a:rPr>
              <a:t> - 2)</a:t>
            </a:r>
          </a:p>
          <a:p>
            <a:endParaRPr lang="en-US" dirty="0"/>
          </a:p>
          <a:p>
            <a:r>
              <a:rPr lang="en-US" dirty="0"/>
              <a:t>For </a:t>
            </a:r>
            <a:r>
              <a:rPr lang="en-US" i="1" dirty="0"/>
              <a:t>doubly-periodic </a:t>
            </a:r>
            <a:r>
              <a:rPr lang="en-US" dirty="0"/>
              <a:t>planar meshes:</a:t>
            </a: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nEdges</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nCells</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nVertices</a:t>
            </a:r>
            <a:endParaRPr lang="en-US" i="1" dirty="0">
              <a:latin typeface="Times New Roman" panose="02020603050405020304" pitchFamily="18" charset="0"/>
              <a:cs typeface="Times New Roman" panose="02020603050405020304" pitchFamily="18" charset="0"/>
            </a:endParaRPr>
          </a:p>
          <a:p>
            <a:endParaRPr lang="en-US" dirty="0"/>
          </a:p>
          <a:p>
            <a:r>
              <a:rPr lang="en-US" dirty="0"/>
              <a:t>For </a:t>
            </a:r>
            <a:r>
              <a:rPr lang="en-US" i="1" dirty="0"/>
              <a:t>limited-area </a:t>
            </a:r>
            <a:r>
              <a:rPr lang="en-US" dirty="0"/>
              <a:t>meshes:</a:t>
            </a: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nEdges</a:t>
            </a:r>
            <a:r>
              <a:rPr lang="en-US" i="1" dirty="0">
                <a:latin typeface="Times New Roman" panose="02020603050405020304" pitchFamily="18" charset="0"/>
                <a:cs typeface="Times New Roman" panose="02020603050405020304" pitchFamily="18" charset="0"/>
              </a:rPr>
              <a:t> + 1 = </a:t>
            </a:r>
            <a:r>
              <a:rPr lang="en-US" i="1" dirty="0" err="1">
                <a:latin typeface="Times New Roman" panose="02020603050405020304" pitchFamily="18" charset="0"/>
                <a:cs typeface="Times New Roman" panose="02020603050405020304" pitchFamily="18" charset="0"/>
              </a:rPr>
              <a:t>nCells</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nVertices</a:t>
            </a:r>
            <a:endParaRPr lang="en-US" i="1" dirty="0">
              <a:latin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60E9B6EA-776B-2848-9AFF-2CE7745625F6}"/>
              </a:ext>
            </a:extLst>
          </p:cNvPr>
          <p:cNvSpPr>
            <a:spLocks noGrp="1"/>
          </p:cNvSpPr>
          <p:nvPr>
            <p:ph type="sldNum" sz="quarter" idx="12"/>
          </p:nvPr>
        </p:nvSpPr>
        <p:spPr/>
        <p:txBody>
          <a:bodyPr/>
          <a:lstStyle/>
          <a:p>
            <a:fld id="{A315DF5D-7F83-9940-85BE-AFB33E8C4133}" type="slidenum">
              <a:rPr lang="en-US" altLang="en-US" smtClean="0"/>
              <a:pPr/>
              <a:t>21</a:t>
            </a:fld>
            <a:endParaRPr lang="en-US" altLang="en-US"/>
          </a:p>
        </p:txBody>
      </p:sp>
    </p:spTree>
    <p:extLst>
      <p:ext uri="{BB962C8B-B14F-4D97-AF65-F5344CB8AC3E}">
        <p14:creationId xmlns:p14="http://schemas.microsoft.com/office/powerpoint/2010/main" val="4163439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885" y="3958542"/>
            <a:ext cx="3036012" cy="317476"/>
          </a:xfrm>
          <a:prstGeom prst="rect">
            <a:avLst/>
          </a:prstGeom>
          <a:solidFill>
            <a:schemeClr val="bg2"/>
          </a:solidFill>
          <a:effectLst>
            <a:outerShdw blurRad="40000" dist="25400" dir="8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7648" y="2658870"/>
            <a:ext cx="3570684" cy="2554545"/>
          </a:xfrm>
          <a:prstGeom prst="rect">
            <a:avLst/>
          </a:prstGeom>
          <a:noFill/>
        </p:spPr>
        <p:txBody>
          <a:bodyPr wrap="none" rtlCol="0">
            <a:spAutoFit/>
          </a:bodyPr>
          <a:lstStyle/>
          <a:p>
            <a:r>
              <a:rPr lang="en-US" sz="2000" dirty="0">
                <a:latin typeface="Courier New"/>
                <a:cs typeface="Courier New"/>
              </a:rPr>
              <a:t>dimensions:</a:t>
            </a:r>
          </a:p>
          <a:p>
            <a:r>
              <a:rPr lang="en-US" sz="2000" dirty="0">
                <a:latin typeface="Courier New"/>
                <a:cs typeface="Courier New"/>
              </a:rPr>
              <a:t>	</a:t>
            </a:r>
            <a:r>
              <a:rPr lang="en-US" sz="2000" dirty="0" err="1">
                <a:latin typeface="Courier New"/>
                <a:cs typeface="Courier New"/>
              </a:rPr>
              <a:t>nCells</a:t>
            </a:r>
            <a:r>
              <a:rPr lang="en-US" sz="2000" dirty="0">
                <a:latin typeface="Courier New"/>
                <a:cs typeface="Courier New"/>
              </a:rPr>
              <a:t> = 40962 ;</a:t>
            </a:r>
          </a:p>
          <a:p>
            <a:r>
              <a:rPr lang="is-IS" sz="2000" dirty="0">
                <a:latin typeface="Courier New"/>
                <a:cs typeface="Courier New"/>
              </a:rPr>
              <a:t>	nEdges = 122880 ;</a:t>
            </a:r>
          </a:p>
          <a:p>
            <a:r>
              <a:rPr lang="fr-FR" sz="2000" dirty="0">
                <a:latin typeface="Courier New"/>
                <a:cs typeface="Courier New"/>
              </a:rPr>
              <a:t>	</a:t>
            </a:r>
            <a:r>
              <a:rPr lang="fr-FR" sz="2000" dirty="0" err="1">
                <a:latin typeface="Courier New"/>
                <a:cs typeface="Courier New"/>
              </a:rPr>
              <a:t>nVertices</a:t>
            </a:r>
            <a:r>
              <a:rPr lang="fr-FR" sz="2000" dirty="0">
                <a:latin typeface="Courier New"/>
                <a:cs typeface="Courier New"/>
              </a:rPr>
              <a:t> = 81920 ;</a:t>
            </a:r>
          </a:p>
          <a:p>
            <a:r>
              <a:rPr lang="is-IS" sz="2000" dirty="0">
                <a:latin typeface="Courier New"/>
                <a:cs typeface="Courier New"/>
              </a:rPr>
              <a:t>	maxEdges = 7 ;</a:t>
            </a:r>
          </a:p>
          <a:p>
            <a:r>
              <a:rPr lang="fr-FR" sz="2000" dirty="0">
                <a:latin typeface="Courier New"/>
                <a:cs typeface="Courier New"/>
              </a:rPr>
              <a:t>	maxEdges2 = 14 ;</a:t>
            </a:r>
          </a:p>
          <a:p>
            <a:r>
              <a:rPr lang="fr-FR" sz="2000" dirty="0">
                <a:latin typeface="Courier New"/>
                <a:cs typeface="Courier New"/>
              </a:rPr>
              <a:t>	TWO = 2 ;</a:t>
            </a:r>
          </a:p>
          <a:p>
            <a:r>
              <a:rPr lang="fr-FR" sz="2000" dirty="0">
                <a:latin typeface="Courier New"/>
                <a:cs typeface="Courier New"/>
              </a:rPr>
              <a:t>	</a:t>
            </a:r>
            <a:r>
              <a:rPr lang="fr-FR" sz="2000" dirty="0" err="1">
                <a:latin typeface="Courier New"/>
                <a:cs typeface="Courier New"/>
              </a:rPr>
              <a:t>vertexDegree</a:t>
            </a:r>
            <a:r>
              <a:rPr lang="fr-FR" sz="2000" dirty="0">
                <a:latin typeface="Courier New"/>
                <a:cs typeface="Courier New"/>
              </a:rPr>
              <a:t> = 3 ;</a:t>
            </a:r>
          </a:p>
        </p:txBody>
      </p:sp>
      <p:pic>
        <p:nvPicPr>
          <p:cNvPr id="6" name="Picture 5"/>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7" name="Rectangle 6"/>
          <p:cNvSpPr>
            <a:spLocks noChangeArrowheads="1"/>
          </p:cNvSpPr>
          <p:nvPr/>
        </p:nvSpPr>
        <p:spPr bwMode="auto">
          <a:xfrm>
            <a:off x="2161008" y="0"/>
            <a:ext cx="6830943" cy="720274"/>
          </a:xfrm>
          <a:prstGeom prst="rect">
            <a:avLst/>
          </a:prstGeom>
          <a:noFill/>
          <a:ln w="9525">
            <a:noFill/>
            <a:miter lim="800000"/>
            <a:headEnd/>
            <a:tailEnd/>
          </a:ln>
        </p:spPr>
        <p:txBody>
          <a:bodyPr anchor="ctr">
            <a:prstTxWarp prst="textNoShape">
              <a:avLst/>
            </a:prstTxWarp>
          </a:bodyPr>
          <a:lstStyle/>
          <a:p>
            <a:pPr algn="ctr"/>
            <a:r>
              <a:rPr lang="en-US" sz="2400" dirty="0"/>
              <a:t>What do MPAS meshes look like in </a:t>
            </a:r>
            <a:r>
              <a:rPr lang="en-US" sz="2400" dirty="0" err="1"/>
              <a:t>netCDF</a:t>
            </a:r>
            <a:r>
              <a:rPr lang="en-US" sz="2400" dirty="0"/>
              <a:t> files?</a:t>
            </a:r>
            <a:endParaRPr lang="en-US" sz="2400" i="1" dirty="0"/>
          </a:p>
        </p:txBody>
      </p:sp>
      <p:sp>
        <p:nvSpPr>
          <p:cNvPr id="2" name="TextBox 1"/>
          <p:cNvSpPr txBox="1"/>
          <p:nvPr/>
        </p:nvSpPr>
        <p:spPr>
          <a:xfrm>
            <a:off x="297647" y="1131012"/>
            <a:ext cx="7024498" cy="830997"/>
          </a:xfrm>
          <a:prstGeom prst="rect">
            <a:avLst/>
          </a:prstGeom>
          <a:noFill/>
        </p:spPr>
        <p:txBody>
          <a:bodyPr wrap="square" rtlCol="0">
            <a:spAutoFit/>
          </a:bodyPr>
          <a:lstStyle/>
          <a:p>
            <a:r>
              <a:rPr lang="en-US" sz="2400" dirty="0"/>
              <a:t>When stored in </a:t>
            </a:r>
            <a:r>
              <a:rPr lang="en-US" sz="2400" dirty="0" err="1"/>
              <a:t>netCDF</a:t>
            </a:r>
            <a:r>
              <a:rPr lang="en-US" sz="2400" dirty="0"/>
              <a:t> files (“</a:t>
            </a:r>
            <a:r>
              <a:rPr lang="en-US" sz="2400" i="1" dirty="0" err="1"/>
              <a:t>grid.nc</a:t>
            </a:r>
            <a:r>
              <a:rPr lang="en-US" sz="2400" i="1" dirty="0"/>
              <a:t>”</a:t>
            </a:r>
            <a:r>
              <a:rPr lang="en-US" sz="2400" dirty="0"/>
              <a:t>), MPAS meshes have at least the following dimensions: </a:t>
            </a:r>
          </a:p>
        </p:txBody>
      </p:sp>
      <p:cxnSp>
        <p:nvCxnSpPr>
          <p:cNvPr id="10" name="Straight Arrow Connector 9"/>
          <p:cNvCxnSpPr/>
          <p:nvPr/>
        </p:nvCxnSpPr>
        <p:spPr>
          <a:xfrm flipH="1">
            <a:off x="3849583" y="3889094"/>
            <a:ext cx="2083537" cy="1984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32329" y="2986262"/>
            <a:ext cx="2966567" cy="1754327"/>
          </a:xfrm>
          <a:prstGeom prst="rect">
            <a:avLst/>
          </a:prstGeom>
          <a:noFill/>
        </p:spPr>
        <p:txBody>
          <a:bodyPr wrap="square" rtlCol="0">
            <a:spAutoFit/>
          </a:bodyPr>
          <a:lstStyle/>
          <a:p>
            <a:r>
              <a:rPr lang="en-US" dirty="0"/>
              <a:t>The maximum number of faces (edges) any cell can have; equivalent to the maximum number of cell neighbors or vertices that a cell can have.</a:t>
            </a:r>
          </a:p>
        </p:txBody>
      </p:sp>
      <p:sp>
        <p:nvSpPr>
          <p:cNvPr id="8" name="Slide Number Placeholder 7">
            <a:extLst>
              <a:ext uri="{FF2B5EF4-FFF2-40B4-BE49-F238E27FC236}">
                <a16:creationId xmlns:a16="http://schemas.microsoft.com/office/drawing/2014/main" id="{FB69BABE-AD8E-C047-946A-EBE3D9C55A9A}"/>
              </a:ext>
            </a:extLst>
          </p:cNvPr>
          <p:cNvSpPr>
            <a:spLocks noGrp="1"/>
          </p:cNvSpPr>
          <p:nvPr>
            <p:ph type="sldNum" sz="quarter" idx="12"/>
          </p:nvPr>
        </p:nvSpPr>
        <p:spPr/>
        <p:txBody>
          <a:bodyPr/>
          <a:lstStyle/>
          <a:p>
            <a:fld id="{A315DF5D-7F83-9940-85BE-AFB33E8C4133}" type="slidenum">
              <a:rPr lang="en-US" altLang="en-US" smtClean="0"/>
              <a:pPr/>
              <a:t>22</a:t>
            </a:fld>
            <a:endParaRPr lang="en-US" altLang="en-US"/>
          </a:p>
        </p:txBody>
      </p:sp>
    </p:spTree>
    <p:extLst>
      <p:ext uri="{BB962C8B-B14F-4D97-AF65-F5344CB8AC3E}">
        <p14:creationId xmlns:p14="http://schemas.microsoft.com/office/powerpoint/2010/main" val="295608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885" y="4256176"/>
            <a:ext cx="3036012" cy="317476"/>
          </a:xfrm>
          <a:prstGeom prst="rect">
            <a:avLst/>
          </a:prstGeom>
          <a:solidFill>
            <a:schemeClr val="bg2"/>
          </a:solidFill>
          <a:effectLst>
            <a:outerShdw blurRad="40000" dist="25400" dir="8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7648" y="2658870"/>
            <a:ext cx="3570684" cy="2554545"/>
          </a:xfrm>
          <a:prstGeom prst="rect">
            <a:avLst/>
          </a:prstGeom>
          <a:noFill/>
        </p:spPr>
        <p:txBody>
          <a:bodyPr wrap="none" rtlCol="0">
            <a:spAutoFit/>
          </a:bodyPr>
          <a:lstStyle/>
          <a:p>
            <a:r>
              <a:rPr lang="en-US" sz="2000" dirty="0">
                <a:latin typeface="Courier New"/>
                <a:cs typeface="Courier New"/>
              </a:rPr>
              <a:t>dimensions:</a:t>
            </a:r>
          </a:p>
          <a:p>
            <a:r>
              <a:rPr lang="en-US" sz="2000" dirty="0">
                <a:latin typeface="Courier New"/>
                <a:cs typeface="Courier New"/>
              </a:rPr>
              <a:t>	</a:t>
            </a:r>
            <a:r>
              <a:rPr lang="en-US" sz="2000" dirty="0" err="1">
                <a:latin typeface="Courier New"/>
                <a:cs typeface="Courier New"/>
              </a:rPr>
              <a:t>nCells</a:t>
            </a:r>
            <a:r>
              <a:rPr lang="en-US" sz="2000" dirty="0">
                <a:latin typeface="Courier New"/>
                <a:cs typeface="Courier New"/>
              </a:rPr>
              <a:t> = 40962 ;</a:t>
            </a:r>
          </a:p>
          <a:p>
            <a:r>
              <a:rPr lang="is-IS" sz="2000" dirty="0">
                <a:latin typeface="Courier New"/>
                <a:cs typeface="Courier New"/>
              </a:rPr>
              <a:t>	nEdges = 122880 ;</a:t>
            </a:r>
          </a:p>
          <a:p>
            <a:r>
              <a:rPr lang="fr-FR" sz="2000" dirty="0">
                <a:latin typeface="Courier New"/>
                <a:cs typeface="Courier New"/>
              </a:rPr>
              <a:t>	</a:t>
            </a:r>
            <a:r>
              <a:rPr lang="fr-FR" sz="2000" dirty="0" err="1">
                <a:latin typeface="Courier New"/>
                <a:cs typeface="Courier New"/>
              </a:rPr>
              <a:t>nVertices</a:t>
            </a:r>
            <a:r>
              <a:rPr lang="fr-FR" sz="2000" dirty="0">
                <a:latin typeface="Courier New"/>
                <a:cs typeface="Courier New"/>
              </a:rPr>
              <a:t> = 81920 ;</a:t>
            </a:r>
          </a:p>
          <a:p>
            <a:r>
              <a:rPr lang="is-IS" sz="2000" dirty="0">
                <a:latin typeface="Courier New"/>
                <a:cs typeface="Courier New"/>
              </a:rPr>
              <a:t>	maxEdges = 7 ;</a:t>
            </a:r>
          </a:p>
          <a:p>
            <a:r>
              <a:rPr lang="fr-FR" sz="2000" dirty="0">
                <a:latin typeface="Courier New"/>
                <a:cs typeface="Courier New"/>
              </a:rPr>
              <a:t>	maxEdges2 = 14 ;</a:t>
            </a:r>
          </a:p>
          <a:p>
            <a:r>
              <a:rPr lang="fr-FR" sz="2000" dirty="0">
                <a:latin typeface="Courier New"/>
                <a:cs typeface="Courier New"/>
              </a:rPr>
              <a:t>	TWO = 2 ;</a:t>
            </a:r>
          </a:p>
          <a:p>
            <a:r>
              <a:rPr lang="fr-FR" sz="2000" dirty="0">
                <a:latin typeface="Courier New"/>
                <a:cs typeface="Courier New"/>
              </a:rPr>
              <a:t>	</a:t>
            </a:r>
            <a:r>
              <a:rPr lang="fr-FR" sz="2000" dirty="0" err="1">
                <a:latin typeface="Courier New"/>
                <a:cs typeface="Courier New"/>
              </a:rPr>
              <a:t>vertexDegree</a:t>
            </a:r>
            <a:r>
              <a:rPr lang="fr-FR" sz="2000" dirty="0">
                <a:latin typeface="Courier New"/>
                <a:cs typeface="Courier New"/>
              </a:rPr>
              <a:t> = 3 ;</a:t>
            </a:r>
          </a:p>
        </p:txBody>
      </p:sp>
      <p:pic>
        <p:nvPicPr>
          <p:cNvPr id="6" name="Picture 5"/>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7" name="Rectangle 6"/>
          <p:cNvSpPr>
            <a:spLocks noChangeArrowheads="1"/>
          </p:cNvSpPr>
          <p:nvPr/>
        </p:nvSpPr>
        <p:spPr bwMode="auto">
          <a:xfrm>
            <a:off x="2161008" y="0"/>
            <a:ext cx="6830943" cy="720274"/>
          </a:xfrm>
          <a:prstGeom prst="rect">
            <a:avLst/>
          </a:prstGeom>
          <a:noFill/>
          <a:ln w="9525">
            <a:noFill/>
            <a:miter lim="800000"/>
            <a:headEnd/>
            <a:tailEnd/>
          </a:ln>
        </p:spPr>
        <p:txBody>
          <a:bodyPr anchor="ctr">
            <a:prstTxWarp prst="textNoShape">
              <a:avLst/>
            </a:prstTxWarp>
          </a:bodyPr>
          <a:lstStyle/>
          <a:p>
            <a:pPr algn="ctr"/>
            <a:r>
              <a:rPr lang="en-US" sz="2400" dirty="0"/>
              <a:t>What do MPAS meshes look like in </a:t>
            </a:r>
            <a:r>
              <a:rPr lang="en-US" sz="2400" dirty="0" err="1"/>
              <a:t>netCDF</a:t>
            </a:r>
            <a:r>
              <a:rPr lang="en-US" sz="2400" dirty="0"/>
              <a:t> files?</a:t>
            </a:r>
            <a:endParaRPr lang="en-US" sz="2400" i="1" dirty="0"/>
          </a:p>
        </p:txBody>
      </p:sp>
      <p:sp>
        <p:nvSpPr>
          <p:cNvPr id="2" name="TextBox 1"/>
          <p:cNvSpPr txBox="1"/>
          <p:nvPr/>
        </p:nvSpPr>
        <p:spPr>
          <a:xfrm>
            <a:off x="297647" y="1131012"/>
            <a:ext cx="7024498" cy="830997"/>
          </a:xfrm>
          <a:prstGeom prst="rect">
            <a:avLst/>
          </a:prstGeom>
          <a:noFill/>
        </p:spPr>
        <p:txBody>
          <a:bodyPr wrap="square" rtlCol="0">
            <a:spAutoFit/>
          </a:bodyPr>
          <a:lstStyle/>
          <a:p>
            <a:r>
              <a:rPr lang="en-US" sz="2400" dirty="0"/>
              <a:t>When stored in </a:t>
            </a:r>
            <a:r>
              <a:rPr lang="en-US" sz="2400" dirty="0" err="1"/>
              <a:t>netCDF</a:t>
            </a:r>
            <a:r>
              <a:rPr lang="en-US" sz="2400" dirty="0"/>
              <a:t> files (“</a:t>
            </a:r>
            <a:r>
              <a:rPr lang="en-US" sz="2400" i="1" dirty="0" err="1"/>
              <a:t>grid.nc</a:t>
            </a:r>
            <a:r>
              <a:rPr lang="en-US" sz="2400" i="1" dirty="0"/>
              <a:t>”</a:t>
            </a:r>
            <a:r>
              <a:rPr lang="en-US" sz="2400" dirty="0"/>
              <a:t>), MPAS meshes have at least the following dimensions: </a:t>
            </a:r>
          </a:p>
        </p:txBody>
      </p:sp>
      <p:cxnSp>
        <p:nvCxnSpPr>
          <p:cNvPr id="10" name="Straight Arrow Connector 9"/>
          <p:cNvCxnSpPr/>
          <p:nvPr/>
        </p:nvCxnSpPr>
        <p:spPr>
          <a:xfrm flipH="1">
            <a:off x="3849583" y="3889094"/>
            <a:ext cx="2083538" cy="5258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32329" y="2986262"/>
            <a:ext cx="2966567" cy="1477328"/>
          </a:xfrm>
          <a:prstGeom prst="rect">
            <a:avLst/>
          </a:prstGeom>
          <a:noFill/>
        </p:spPr>
        <p:txBody>
          <a:bodyPr wrap="square" rtlCol="0">
            <a:spAutoFit/>
          </a:bodyPr>
          <a:lstStyle/>
          <a:p>
            <a:r>
              <a:rPr lang="en-US" dirty="0"/>
              <a:t>The maximum number of edges that participate in the reconstruction of tangential velocities at cell faces (edges).</a:t>
            </a:r>
          </a:p>
        </p:txBody>
      </p:sp>
      <p:grpSp>
        <p:nvGrpSpPr>
          <p:cNvPr id="8" name="Group 7"/>
          <p:cNvGrpSpPr/>
          <p:nvPr/>
        </p:nvGrpSpPr>
        <p:grpSpPr>
          <a:xfrm>
            <a:off x="6255073" y="4480626"/>
            <a:ext cx="2127870" cy="1880403"/>
            <a:chOff x="4797174" y="3264511"/>
            <a:chExt cx="3757612" cy="3495675"/>
          </a:xfrm>
        </p:grpSpPr>
        <p:pic>
          <p:nvPicPr>
            <p:cNvPr id="11" name="Picture 1026" descr="imperfect_hex_1"/>
            <p:cNvPicPr>
              <a:picLocks noChangeAspect="1" noChangeArrowheads="1"/>
            </p:cNvPicPr>
            <p:nvPr/>
          </p:nvPicPr>
          <p:blipFill>
            <a:blip r:embed="rId4"/>
            <a:srcRect/>
            <a:stretch>
              <a:fillRect/>
            </a:stretch>
          </p:blipFill>
          <p:spPr bwMode="auto">
            <a:xfrm>
              <a:off x="4797174" y="3264511"/>
              <a:ext cx="3757612" cy="3495675"/>
            </a:xfrm>
            <a:prstGeom prst="rect">
              <a:avLst/>
            </a:prstGeom>
            <a:noFill/>
          </p:spPr>
        </p:pic>
        <p:sp>
          <p:nvSpPr>
            <p:cNvPr id="12" name="Oval 1032"/>
            <p:cNvSpPr>
              <a:spLocks noChangeArrowheads="1"/>
            </p:cNvSpPr>
            <p:nvPr/>
          </p:nvSpPr>
          <p:spPr bwMode="auto">
            <a:xfrm>
              <a:off x="6403194" y="5361599"/>
              <a:ext cx="492125" cy="476250"/>
            </a:xfrm>
            <a:prstGeom prst="ellipse">
              <a:avLst/>
            </a:prstGeom>
            <a:noFill/>
            <a:ln w="28575">
              <a:solidFill>
                <a:srgbClr val="00973D"/>
              </a:solidFill>
              <a:round/>
              <a:headEnd/>
              <a:tailEnd/>
            </a:ln>
          </p:spPr>
          <p:txBody>
            <a:bodyPr wrap="none" anchor="ctr">
              <a:prstTxWarp prst="textNoShape">
                <a:avLst/>
              </a:prstTxWarp>
            </a:bodyPr>
            <a:lstStyle/>
            <a:p>
              <a:pPr algn="ctr"/>
              <a:endParaRPr lang="en-US" b="0"/>
            </a:p>
          </p:txBody>
        </p:sp>
        <p:sp>
          <p:nvSpPr>
            <p:cNvPr id="13" name="Oval 1033"/>
            <p:cNvSpPr>
              <a:spLocks noChangeArrowheads="1"/>
            </p:cNvSpPr>
            <p:nvPr/>
          </p:nvSpPr>
          <p:spPr bwMode="auto">
            <a:xfrm>
              <a:off x="5271307" y="4615474"/>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15" name="Oval 1034"/>
            <p:cNvSpPr>
              <a:spLocks noChangeArrowheads="1"/>
            </p:cNvSpPr>
            <p:nvPr/>
          </p:nvSpPr>
          <p:spPr bwMode="auto">
            <a:xfrm>
              <a:off x="5968219" y="4699611"/>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16" name="Oval 1035"/>
            <p:cNvSpPr>
              <a:spLocks noChangeArrowheads="1"/>
            </p:cNvSpPr>
            <p:nvPr/>
          </p:nvSpPr>
          <p:spPr bwMode="auto">
            <a:xfrm>
              <a:off x="4879194" y="5212374"/>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17" name="Oval 1036"/>
            <p:cNvSpPr>
              <a:spLocks noChangeArrowheads="1"/>
            </p:cNvSpPr>
            <p:nvPr/>
          </p:nvSpPr>
          <p:spPr bwMode="auto">
            <a:xfrm>
              <a:off x="5083982" y="5974374"/>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18" name="Oval 1037"/>
            <p:cNvSpPr>
              <a:spLocks noChangeArrowheads="1"/>
            </p:cNvSpPr>
            <p:nvPr/>
          </p:nvSpPr>
          <p:spPr bwMode="auto">
            <a:xfrm>
              <a:off x="5914244" y="6066449"/>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19" name="Oval 1038"/>
            <p:cNvSpPr>
              <a:spLocks noChangeArrowheads="1"/>
            </p:cNvSpPr>
            <p:nvPr/>
          </p:nvSpPr>
          <p:spPr bwMode="auto">
            <a:xfrm>
              <a:off x="6744507" y="6148999"/>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20" name="Oval 1039"/>
            <p:cNvSpPr>
              <a:spLocks noChangeArrowheads="1"/>
            </p:cNvSpPr>
            <p:nvPr/>
          </p:nvSpPr>
          <p:spPr bwMode="auto">
            <a:xfrm>
              <a:off x="7439832" y="6096611"/>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21" name="Oval 1040"/>
            <p:cNvSpPr>
              <a:spLocks noChangeArrowheads="1"/>
            </p:cNvSpPr>
            <p:nvPr/>
          </p:nvSpPr>
          <p:spPr bwMode="auto">
            <a:xfrm>
              <a:off x="7857344" y="5544161"/>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22" name="Oval 1041"/>
            <p:cNvSpPr>
              <a:spLocks noChangeArrowheads="1"/>
            </p:cNvSpPr>
            <p:nvPr/>
          </p:nvSpPr>
          <p:spPr bwMode="auto">
            <a:xfrm>
              <a:off x="7531907" y="4872649"/>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sp>
          <p:nvSpPr>
            <p:cNvPr id="23" name="Oval 1042"/>
            <p:cNvSpPr>
              <a:spLocks noChangeArrowheads="1"/>
            </p:cNvSpPr>
            <p:nvPr/>
          </p:nvSpPr>
          <p:spPr bwMode="auto">
            <a:xfrm>
              <a:off x="6798482" y="4734536"/>
              <a:ext cx="492125" cy="476250"/>
            </a:xfrm>
            <a:prstGeom prst="ellipse">
              <a:avLst/>
            </a:prstGeom>
            <a:noFill/>
            <a:ln w="28575">
              <a:solidFill>
                <a:srgbClr val="FF0000"/>
              </a:solidFill>
              <a:round/>
              <a:headEnd/>
              <a:tailEnd/>
            </a:ln>
          </p:spPr>
          <p:txBody>
            <a:bodyPr wrap="none" anchor="ctr">
              <a:prstTxWarp prst="textNoShape">
                <a:avLst/>
              </a:prstTxWarp>
            </a:bodyPr>
            <a:lstStyle/>
            <a:p>
              <a:pPr algn="ctr"/>
              <a:endParaRPr lang="en-US" b="0"/>
            </a:p>
          </p:txBody>
        </p:sp>
      </p:grpSp>
      <p:sp>
        <p:nvSpPr>
          <p:cNvPr id="9" name="Slide Number Placeholder 8">
            <a:extLst>
              <a:ext uri="{FF2B5EF4-FFF2-40B4-BE49-F238E27FC236}">
                <a16:creationId xmlns:a16="http://schemas.microsoft.com/office/drawing/2014/main" id="{37A306D1-4AA6-A04E-B14A-3AAC2C4D5B26}"/>
              </a:ext>
            </a:extLst>
          </p:cNvPr>
          <p:cNvSpPr>
            <a:spLocks noGrp="1"/>
          </p:cNvSpPr>
          <p:nvPr>
            <p:ph type="sldNum" sz="quarter" idx="12"/>
          </p:nvPr>
        </p:nvSpPr>
        <p:spPr/>
        <p:txBody>
          <a:bodyPr/>
          <a:lstStyle/>
          <a:p>
            <a:fld id="{A315DF5D-7F83-9940-85BE-AFB33E8C4133}" type="slidenum">
              <a:rPr lang="en-US" altLang="en-US" smtClean="0"/>
              <a:pPr/>
              <a:t>23</a:t>
            </a:fld>
            <a:endParaRPr lang="en-US" altLang="en-US"/>
          </a:p>
        </p:txBody>
      </p:sp>
    </p:spTree>
    <p:extLst>
      <p:ext uri="{BB962C8B-B14F-4D97-AF65-F5344CB8AC3E}">
        <p14:creationId xmlns:p14="http://schemas.microsoft.com/office/powerpoint/2010/main" val="1762357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885" y="4563727"/>
            <a:ext cx="3036012" cy="317476"/>
          </a:xfrm>
          <a:prstGeom prst="rect">
            <a:avLst/>
          </a:prstGeom>
          <a:solidFill>
            <a:schemeClr val="bg2"/>
          </a:solidFill>
          <a:effectLst>
            <a:outerShdw blurRad="40000" dist="25400" dir="8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7648" y="2658870"/>
            <a:ext cx="3570684" cy="2554545"/>
          </a:xfrm>
          <a:prstGeom prst="rect">
            <a:avLst/>
          </a:prstGeom>
          <a:noFill/>
        </p:spPr>
        <p:txBody>
          <a:bodyPr wrap="none" rtlCol="0">
            <a:spAutoFit/>
          </a:bodyPr>
          <a:lstStyle/>
          <a:p>
            <a:r>
              <a:rPr lang="en-US" sz="2000" dirty="0">
                <a:latin typeface="Courier New"/>
                <a:cs typeface="Courier New"/>
              </a:rPr>
              <a:t>dimensions:</a:t>
            </a:r>
          </a:p>
          <a:p>
            <a:r>
              <a:rPr lang="en-US" sz="2000" dirty="0">
                <a:latin typeface="Courier New"/>
                <a:cs typeface="Courier New"/>
              </a:rPr>
              <a:t>	</a:t>
            </a:r>
            <a:r>
              <a:rPr lang="en-US" sz="2000" dirty="0" err="1">
                <a:latin typeface="Courier New"/>
                <a:cs typeface="Courier New"/>
              </a:rPr>
              <a:t>nCells</a:t>
            </a:r>
            <a:r>
              <a:rPr lang="en-US" sz="2000" dirty="0">
                <a:latin typeface="Courier New"/>
                <a:cs typeface="Courier New"/>
              </a:rPr>
              <a:t> = 40962 ;</a:t>
            </a:r>
          </a:p>
          <a:p>
            <a:r>
              <a:rPr lang="is-IS" sz="2000" dirty="0">
                <a:latin typeface="Courier New"/>
                <a:cs typeface="Courier New"/>
              </a:rPr>
              <a:t>	nEdges = 122880 ;</a:t>
            </a:r>
          </a:p>
          <a:p>
            <a:r>
              <a:rPr lang="fr-FR" sz="2000" dirty="0">
                <a:latin typeface="Courier New"/>
                <a:cs typeface="Courier New"/>
              </a:rPr>
              <a:t>	</a:t>
            </a:r>
            <a:r>
              <a:rPr lang="fr-FR" sz="2000" dirty="0" err="1">
                <a:latin typeface="Courier New"/>
                <a:cs typeface="Courier New"/>
              </a:rPr>
              <a:t>nVertices</a:t>
            </a:r>
            <a:r>
              <a:rPr lang="fr-FR" sz="2000" dirty="0">
                <a:latin typeface="Courier New"/>
                <a:cs typeface="Courier New"/>
              </a:rPr>
              <a:t> = 81920 ;</a:t>
            </a:r>
          </a:p>
          <a:p>
            <a:r>
              <a:rPr lang="is-IS" sz="2000" dirty="0">
                <a:latin typeface="Courier New"/>
                <a:cs typeface="Courier New"/>
              </a:rPr>
              <a:t>	maxEdges = 7 ;</a:t>
            </a:r>
          </a:p>
          <a:p>
            <a:r>
              <a:rPr lang="fr-FR" sz="2000" dirty="0">
                <a:latin typeface="Courier New"/>
                <a:cs typeface="Courier New"/>
              </a:rPr>
              <a:t>	maxEdges2 = 14 ;</a:t>
            </a:r>
          </a:p>
          <a:p>
            <a:r>
              <a:rPr lang="fr-FR" sz="2000" dirty="0">
                <a:latin typeface="Courier New"/>
                <a:cs typeface="Courier New"/>
              </a:rPr>
              <a:t>	TWO = 2 ;</a:t>
            </a:r>
          </a:p>
          <a:p>
            <a:r>
              <a:rPr lang="fr-FR" sz="2000" dirty="0">
                <a:latin typeface="Courier New"/>
                <a:cs typeface="Courier New"/>
              </a:rPr>
              <a:t>	</a:t>
            </a:r>
            <a:r>
              <a:rPr lang="fr-FR" sz="2000" dirty="0" err="1">
                <a:latin typeface="Courier New"/>
                <a:cs typeface="Courier New"/>
              </a:rPr>
              <a:t>vertexDegree</a:t>
            </a:r>
            <a:r>
              <a:rPr lang="fr-FR" sz="2000" dirty="0">
                <a:latin typeface="Courier New"/>
                <a:cs typeface="Courier New"/>
              </a:rPr>
              <a:t> = 3 ;</a:t>
            </a:r>
          </a:p>
        </p:txBody>
      </p:sp>
      <p:pic>
        <p:nvPicPr>
          <p:cNvPr id="6" name="Picture 5"/>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7" name="Rectangle 6"/>
          <p:cNvSpPr>
            <a:spLocks noChangeArrowheads="1"/>
          </p:cNvSpPr>
          <p:nvPr/>
        </p:nvSpPr>
        <p:spPr bwMode="auto">
          <a:xfrm>
            <a:off x="2161008" y="0"/>
            <a:ext cx="6830943" cy="720274"/>
          </a:xfrm>
          <a:prstGeom prst="rect">
            <a:avLst/>
          </a:prstGeom>
          <a:noFill/>
          <a:ln w="9525">
            <a:noFill/>
            <a:miter lim="800000"/>
            <a:headEnd/>
            <a:tailEnd/>
          </a:ln>
        </p:spPr>
        <p:txBody>
          <a:bodyPr anchor="ctr">
            <a:prstTxWarp prst="textNoShape">
              <a:avLst/>
            </a:prstTxWarp>
          </a:bodyPr>
          <a:lstStyle/>
          <a:p>
            <a:pPr algn="ctr"/>
            <a:r>
              <a:rPr lang="en-US" sz="2400" dirty="0"/>
              <a:t>What do MPAS meshes look like in </a:t>
            </a:r>
            <a:r>
              <a:rPr lang="en-US" sz="2400" dirty="0" err="1"/>
              <a:t>netCDF</a:t>
            </a:r>
            <a:r>
              <a:rPr lang="en-US" sz="2400" dirty="0"/>
              <a:t> files?</a:t>
            </a:r>
            <a:endParaRPr lang="en-US" sz="2400" i="1" dirty="0"/>
          </a:p>
        </p:txBody>
      </p:sp>
      <p:sp>
        <p:nvSpPr>
          <p:cNvPr id="2" name="TextBox 1"/>
          <p:cNvSpPr txBox="1"/>
          <p:nvPr/>
        </p:nvSpPr>
        <p:spPr>
          <a:xfrm>
            <a:off x="297647" y="1131012"/>
            <a:ext cx="7024498" cy="830997"/>
          </a:xfrm>
          <a:prstGeom prst="rect">
            <a:avLst/>
          </a:prstGeom>
          <a:noFill/>
        </p:spPr>
        <p:txBody>
          <a:bodyPr wrap="square" rtlCol="0">
            <a:spAutoFit/>
          </a:bodyPr>
          <a:lstStyle/>
          <a:p>
            <a:r>
              <a:rPr lang="en-US" sz="2400" dirty="0"/>
              <a:t>When stored in </a:t>
            </a:r>
            <a:r>
              <a:rPr lang="en-US" sz="2400" dirty="0" err="1"/>
              <a:t>netCDF</a:t>
            </a:r>
            <a:r>
              <a:rPr lang="en-US" sz="2400" dirty="0"/>
              <a:t> files (“</a:t>
            </a:r>
            <a:r>
              <a:rPr lang="en-US" sz="2400" i="1" dirty="0" err="1"/>
              <a:t>grid.nc</a:t>
            </a:r>
            <a:r>
              <a:rPr lang="en-US" sz="2400" i="1" dirty="0"/>
              <a:t>”</a:t>
            </a:r>
            <a:r>
              <a:rPr lang="en-US" sz="2400" dirty="0"/>
              <a:t>), MPAS meshes have at least the following dimensions: </a:t>
            </a:r>
          </a:p>
        </p:txBody>
      </p:sp>
      <p:cxnSp>
        <p:nvCxnSpPr>
          <p:cNvPr id="10" name="Straight Arrow Connector 9"/>
          <p:cNvCxnSpPr/>
          <p:nvPr/>
        </p:nvCxnSpPr>
        <p:spPr>
          <a:xfrm flipH="1">
            <a:off x="3849583" y="3889094"/>
            <a:ext cx="2083538" cy="8135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32329" y="2986262"/>
            <a:ext cx="2966567" cy="2031325"/>
          </a:xfrm>
          <a:prstGeom prst="rect">
            <a:avLst/>
          </a:prstGeom>
          <a:noFill/>
        </p:spPr>
        <p:txBody>
          <a:bodyPr wrap="square" rtlCol="0">
            <a:spAutoFit/>
          </a:bodyPr>
          <a:lstStyle/>
          <a:p>
            <a:r>
              <a:rPr lang="en-US" dirty="0"/>
              <a:t>Always 2 (every dimension must have a name in </a:t>
            </a:r>
            <a:r>
              <a:rPr lang="en-US" dirty="0" err="1"/>
              <a:t>netCDF</a:t>
            </a:r>
            <a:r>
              <a:rPr lang="en-US" dirty="0"/>
              <a:t>). Used for, e.g., the number of vertices forming the endpoints of edges and the number of cells separated by an edge.</a:t>
            </a:r>
          </a:p>
        </p:txBody>
      </p:sp>
      <p:sp>
        <p:nvSpPr>
          <p:cNvPr id="8" name="Slide Number Placeholder 7">
            <a:extLst>
              <a:ext uri="{FF2B5EF4-FFF2-40B4-BE49-F238E27FC236}">
                <a16:creationId xmlns:a16="http://schemas.microsoft.com/office/drawing/2014/main" id="{98463369-E77F-3C47-A75F-99E8DBF6B7B6}"/>
              </a:ext>
            </a:extLst>
          </p:cNvPr>
          <p:cNvSpPr>
            <a:spLocks noGrp="1"/>
          </p:cNvSpPr>
          <p:nvPr>
            <p:ph type="sldNum" sz="quarter" idx="12"/>
          </p:nvPr>
        </p:nvSpPr>
        <p:spPr/>
        <p:txBody>
          <a:bodyPr/>
          <a:lstStyle/>
          <a:p>
            <a:fld id="{A315DF5D-7F83-9940-85BE-AFB33E8C4133}" type="slidenum">
              <a:rPr lang="en-US" altLang="en-US" smtClean="0"/>
              <a:pPr/>
              <a:t>24</a:t>
            </a:fld>
            <a:endParaRPr lang="en-US" altLang="en-US"/>
          </a:p>
        </p:txBody>
      </p:sp>
    </p:spTree>
    <p:extLst>
      <p:ext uri="{BB962C8B-B14F-4D97-AF65-F5344CB8AC3E}">
        <p14:creationId xmlns:p14="http://schemas.microsoft.com/office/powerpoint/2010/main" val="70546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885" y="4871278"/>
            <a:ext cx="3036012" cy="317476"/>
          </a:xfrm>
          <a:prstGeom prst="rect">
            <a:avLst/>
          </a:prstGeom>
          <a:solidFill>
            <a:schemeClr val="bg2"/>
          </a:solidFill>
          <a:effectLst>
            <a:outerShdw blurRad="40000" dist="25400" dir="8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7648" y="2658870"/>
            <a:ext cx="3570684" cy="2554545"/>
          </a:xfrm>
          <a:prstGeom prst="rect">
            <a:avLst/>
          </a:prstGeom>
          <a:noFill/>
        </p:spPr>
        <p:txBody>
          <a:bodyPr wrap="none" rtlCol="0">
            <a:spAutoFit/>
          </a:bodyPr>
          <a:lstStyle/>
          <a:p>
            <a:r>
              <a:rPr lang="en-US" sz="2000" dirty="0">
                <a:latin typeface="Courier New"/>
                <a:cs typeface="Courier New"/>
              </a:rPr>
              <a:t>dimensions:</a:t>
            </a:r>
          </a:p>
          <a:p>
            <a:r>
              <a:rPr lang="en-US" sz="2000" dirty="0">
                <a:latin typeface="Courier New"/>
                <a:cs typeface="Courier New"/>
              </a:rPr>
              <a:t>	</a:t>
            </a:r>
            <a:r>
              <a:rPr lang="en-US" sz="2000" dirty="0" err="1">
                <a:latin typeface="Courier New"/>
                <a:cs typeface="Courier New"/>
              </a:rPr>
              <a:t>nCells</a:t>
            </a:r>
            <a:r>
              <a:rPr lang="en-US" sz="2000" dirty="0">
                <a:latin typeface="Courier New"/>
                <a:cs typeface="Courier New"/>
              </a:rPr>
              <a:t> = 40962 ;</a:t>
            </a:r>
          </a:p>
          <a:p>
            <a:r>
              <a:rPr lang="is-IS" sz="2000" dirty="0">
                <a:latin typeface="Courier New"/>
                <a:cs typeface="Courier New"/>
              </a:rPr>
              <a:t>	nEdges = 122880 ;</a:t>
            </a:r>
          </a:p>
          <a:p>
            <a:r>
              <a:rPr lang="fr-FR" sz="2000" dirty="0">
                <a:latin typeface="Courier New"/>
                <a:cs typeface="Courier New"/>
              </a:rPr>
              <a:t>	</a:t>
            </a:r>
            <a:r>
              <a:rPr lang="fr-FR" sz="2000" dirty="0" err="1">
                <a:latin typeface="Courier New"/>
                <a:cs typeface="Courier New"/>
              </a:rPr>
              <a:t>nVertices</a:t>
            </a:r>
            <a:r>
              <a:rPr lang="fr-FR" sz="2000" dirty="0">
                <a:latin typeface="Courier New"/>
                <a:cs typeface="Courier New"/>
              </a:rPr>
              <a:t> = 81920 ;</a:t>
            </a:r>
          </a:p>
          <a:p>
            <a:r>
              <a:rPr lang="is-IS" sz="2000" dirty="0">
                <a:latin typeface="Courier New"/>
                <a:cs typeface="Courier New"/>
              </a:rPr>
              <a:t>	maxEdges = 7 ;</a:t>
            </a:r>
          </a:p>
          <a:p>
            <a:r>
              <a:rPr lang="fr-FR" sz="2000" dirty="0">
                <a:latin typeface="Courier New"/>
                <a:cs typeface="Courier New"/>
              </a:rPr>
              <a:t>	maxEdges2 = 14 ;</a:t>
            </a:r>
          </a:p>
          <a:p>
            <a:r>
              <a:rPr lang="fr-FR" sz="2000" dirty="0">
                <a:latin typeface="Courier New"/>
                <a:cs typeface="Courier New"/>
              </a:rPr>
              <a:t>	TWO = 2 ;</a:t>
            </a:r>
          </a:p>
          <a:p>
            <a:r>
              <a:rPr lang="fr-FR" sz="2000" dirty="0">
                <a:latin typeface="Courier New"/>
                <a:cs typeface="Courier New"/>
              </a:rPr>
              <a:t>	</a:t>
            </a:r>
            <a:r>
              <a:rPr lang="fr-FR" sz="2000" dirty="0" err="1">
                <a:latin typeface="Courier New"/>
                <a:cs typeface="Courier New"/>
              </a:rPr>
              <a:t>vertexDegree</a:t>
            </a:r>
            <a:r>
              <a:rPr lang="fr-FR" sz="2000" dirty="0">
                <a:latin typeface="Courier New"/>
                <a:cs typeface="Courier New"/>
              </a:rPr>
              <a:t> = 3 ;</a:t>
            </a:r>
          </a:p>
        </p:txBody>
      </p:sp>
      <p:pic>
        <p:nvPicPr>
          <p:cNvPr id="6" name="Picture 5"/>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7" name="Rectangle 6"/>
          <p:cNvSpPr>
            <a:spLocks noChangeArrowheads="1"/>
          </p:cNvSpPr>
          <p:nvPr/>
        </p:nvSpPr>
        <p:spPr bwMode="auto">
          <a:xfrm>
            <a:off x="2161008" y="0"/>
            <a:ext cx="6830943" cy="720274"/>
          </a:xfrm>
          <a:prstGeom prst="rect">
            <a:avLst/>
          </a:prstGeom>
          <a:noFill/>
          <a:ln w="9525">
            <a:noFill/>
            <a:miter lim="800000"/>
            <a:headEnd/>
            <a:tailEnd/>
          </a:ln>
        </p:spPr>
        <p:txBody>
          <a:bodyPr anchor="ctr">
            <a:prstTxWarp prst="textNoShape">
              <a:avLst/>
            </a:prstTxWarp>
          </a:bodyPr>
          <a:lstStyle/>
          <a:p>
            <a:pPr algn="ctr"/>
            <a:r>
              <a:rPr lang="en-US" sz="2400" dirty="0"/>
              <a:t>What do MPAS meshes look like in </a:t>
            </a:r>
            <a:r>
              <a:rPr lang="en-US" sz="2400" dirty="0" err="1"/>
              <a:t>netCDF</a:t>
            </a:r>
            <a:r>
              <a:rPr lang="en-US" sz="2400" dirty="0"/>
              <a:t> files?</a:t>
            </a:r>
            <a:endParaRPr lang="en-US" sz="2400" i="1" dirty="0"/>
          </a:p>
        </p:txBody>
      </p:sp>
      <p:sp>
        <p:nvSpPr>
          <p:cNvPr id="2" name="TextBox 1"/>
          <p:cNvSpPr txBox="1"/>
          <p:nvPr/>
        </p:nvSpPr>
        <p:spPr>
          <a:xfrm>
            <a:off x="297647" y="1131012"/>
            <a:ext cx="7024498" cy="830997"/>
          </a:xfrm>
          <a:prstGeom prst="rect">
            <a:avLst/>
          </a:prstGeom>
          <a:noFill/>
        </p:spPr>
        <p:txBody>
          <a:bodyPr wrap="square" rtlCol="0">
            <a:spAutoFit/>
          </a:bodyPr>
          <a:lstStyle/>
          <a:p>
            <a:r>
              <a:rPr lang="en-US" sz="2400" dirty="0"/>
              <a:t>When stored in </a:t>
            </a:r>
            <a:r>
              <a:rPr lang="en-US" sz="2400" dirty="0" err="1"/>
              <a:t>netCDF</a:t>
            </a:r>
            <a:r>
              <a:rPr lang="en-US" sz="2400" dirty="0"/>
              <a:t> files (“</a:t>
            </a:r>
            <a:r>
              <a:rPr lang="en-US" sz="2400" i="1" dirty="0" err="1"/>
              <a:t>grid.nc</a:t>
            </a:r>
            <a:r>
              <a:rPr lang="en-US" sz="2400" i="1" dirty="0"/>
              <a:t>”</a:t>
            </a:r>
            <a:r>
              <a:rPr lang="en-US" sz="2400" dirty="0"/>
              <a:t>), MPAS meshes have at least the following dimensions: </a:t>
            </a:r>
          </a:p>
        </p:txBody>
      </p:sp>
      <p:cxnSp>
        <p:nvCxnSpPr>
          <p:cNvPr id="10" name="Straight Arrow Connector 9"/>
          <p:cNvCxnSpPr/>
          <p:nvPr/>
        </p:nvCxnSpPr>
        <p:spPr>
          <a:xfrm flipH="1">
            <a:off x="3849583" y="3889094"/>
            <a:ext cx="2083538" cy="1140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32329" y="2986262"/>
            <a:ext cx="2966567" cy="1754327"/>
          </a:xfrm>
          <a:prstGeom prst="rect">
            <a:avLst/>
          </a:prstGeom>
          <a:noFill/>
        </p:spPr>
        <p:txBody>
          <a:bodyPr wrap="square" rtlCol="0">
            <a:spAutoFit/>
          </a:bodyPr>
          <a:lstStyle/>
          <a:p>
            <a:r>
              <a:rPr lang="en-US" dirty="0"/>
              <a:t>The number of cells/edges that meet at each vertex.</a:t>
            </a:r>
          </a:p>
          <a:p>
            <a:endParaRPr lang="en-US" dirty="0"/>
          </a:p>
          <a:p>
            <a:r>
              <a:rPr lang="en-US" i="1" dirty="0"/>
              <a:t>In principle, quadrilateral meshes could be represented by setting </a:t>
            </a:r>
            <a:r>
              <a:rPr lang="en-US" i="1" dirty="0" err="1"/>
              <a:t>vertexDegree</a:t>
            </a:r>
            <a:r>
              <a:rPr lang="en-US" i="1" dirty="0"/>
              <a:t> = 4</a:t>
            </a:r>
          </a:p>
        </p:txBody>
      </p:sp>
      <p:sp>
        <p:nvSpPr>
          <p:cNvPr id="8" name="Slide Number Placeholder 7">
            <a:extLst>
              <a:ext uri="{FF2B5EF4-FFF2-40B4-BE49-F238E27FC236}">
                <a16:creationId xmlns:a16="http://schemas.microsoft.com/office/drawing/2014/main" id="{D23A9CCE-DAE8-1F4A-B95D-2B2A83F9DD17}"/>
              </a:ext>
            </a:extLst>
          </p:cNvPr>
          <p:cNvSpPr>
            <a:spLocks noGrp="1"/>
          </p:cNvSpPr>
          <p:nvPr>
            <p:ph type="sldNum" sz="quarter" idx="12"/>
          </p:nvPr>
        </p:nvSpPr>
        <p:spPr/>
        <p:txBody>
          <a:bodyPr/>
          <a:lstStyle/>
          <a:p>
            <a:fld id="{A315DF5D-7F83-9940-85BE-AFB33E8C4133}" type="slidenum">
              <a:rPr lang="en-US" altLang="en-US" smtClean="0"/>
              <a:pPr/>
              <a:t>25</a:t>
            </a:fld>
            <a:endParaRPr lang="en-US" altLang="en-US"/>
          </a:p>
        </p:txBody>
      </p:sp>
    </p:spTree>
    <p:extLst>
      <p:ext uri="{BB962C8B-B14F-4D97-AF65-F5344CB8AC3E}">
        <p14:creationId xmlns:p14="http://schemas.microsoft.com/office/powerpoint/2010/main" val="2522887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087660"/>
            <a:ext cx="4431571" cy="5201928"/>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431571" y="1087660"/>
            <a:ext cx="4712429" cy="5201927"/>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TextBox 4"/>
          <p:cNvSpPr txBox="1"/>
          <p:nvPr/>
        </p:nvSpPr>
        <p:spPr>
          <a:xfrm>
            <a:off x="588156" y="4551340"/>
            <a:ext cx="3186210" cy="1107996"/>
          </a:xfrm>
          <a:prstGeom prst="rect">
            <a:avLst/>
          </a:prstGeom>
          <a:noFill/>
        </p:spPr>
        <p:txBody>
          <a:bodyPr wrap="square">
            <a:spAutoFit/>
          </a:bodyPr>
          <a:lstStyle/>
          <a:p>
            <a:pPr algn="ctr">
              <a:defRPr/>
            </a:pPr>
            <a:r>
              <a:rPr lang="en-US" dirty="0">
                <a:latin typeface="Times New Roman"/>
                <a:ea typeface="ＭＳ Ｐゴシック" pitchFamily="1" charset="-128"/>
                <a:cs typeface="Times New Roman"/>
              </a:rPr>
              <a:t>WRF </a:t>
            </a:r>
          </a:p>
          <a:p>
            <a:pPr algn="ctr">
              <a:defRPr/>
            </a:pPr>
            <a:r>
              <a:rPr lang="en-US" sz="1600" dirty="0">
                <a:latin typeface="Times New Roman"/>
                <a:ea typeface="ＭＳ Ｐゴシック" pitchFamily="1" charset="-128"/>
                <a:cs typeface="Times New Roman"/>
              </a:rPr>
              <a:t>Pressure-based </a:t>
            </a:r>
          </a:p>
          <a:p>
            <a:pPr algn="ctr">
              <a:defRPr/>
            </a:pPr>
            <a:r>
              <a:rPr lang="en-US" sz="1600" dirty="0">
                <a:latin typeface="Times New Roman"/>
                <a:ea typeface="ＭＳ Ｐゴシック" pitchFamily="1" charset="-128"/>
                <a:cs typeface="Times New Roman"/>
              </a:rPr>
              <a:t>terrain-following sigma </a:t>
            </a:r>
          </a:p>
          <a:p>
            <a:pPr algn="ctr">
              <a:defRPr/>
            </a:pPr>
            <a:r>
              <a:rPr lang="en-US" sz="1600" dirty="0">
                <a:latin typeface="Times New Roman"/>
                <a:ea typeface="ＭＳ Ｐゴシック" pitchFamily="1" charset="-128"/>
                <a:cs typeface="Times New Roman"/>
              </a:rPr>
              <a:t>vertical coordinate</a:t>
            </a:r>
            <a:endParaRPr lang="en-US" sz="1400" dirty="0">
              <a:latin typeface="Times New Roman"/>
              <a:ea typeface="ＭＳ Ｐゴシック" pitchFamily="1" charset="-128"/>
              <a:cs typeface="Times New Roman"/>
            </a:endParaRPr>
          </a:p>
        </p:txBody>
      </p:sp>
      <p:sp>
        <p:nvSpPr>
          <p:cNvPr id="9" name="TextBox 21"/>
          <p:cNvSpPr txBox="1">
            <a:spLocks noChangeArrowheads="1"/>
          </p:cNvSpPr>
          <p:nvPr/>
        </p:nvSpPr>
        <p:spPr bwMode="auto">
          <a:xfrm>
            <a:off x="5297443" y="4539500"/>
            <a:ext cx="3138032" cy="1154162"/>
          </a:xfrm>
          <a:prstGeom prst="rect">
            <a:avLst/>
          </a:prstGeom>
          <a:noFill/>
          <a:ln w="9525">
            <a:noFill/>
            <a:miter lim="800000"/>
            <a:headEnd/>
            <a:tailEnd/>
          </a:ln>
        </p:spPr>
        <p:txBody>
          <a:bodyPr wrap="square">
            <a:prstTxWarp prst="textNoShape">
              <a:avLst/>
            </a:prstTxWarp>
            <a:spAutoFit/>
          </a:bodyPr>
          <a:lstStyle/>
          <a:p>
            <a:pPr algn="ctr"/>
            <a:r>
              <a:rPr lang="en-US" dirty="0">
                <a:latin typeface="Times New Roman"/>
                <a:cs typeface="Times New Roman"/>
              </a:rPr>
              <a:t>MPAS </a:t>
            </a:r>
          </a:p>
          <a:p>
            <a:pPr algn="ctr"/>
            <a:r>
              <a:rPr lang="en-US" sz="1600" dirty="0">
                <a:latin typeface="Times New Roman"/>
                <a:cs typeface="Times New Roman"/>
              </a:rPr>
              <a:t>Height-based hybrid smoothed terrain-following vertical coordinate</a:t>
            </a:r>
          </a:p>
          <a:p>
            <a:pPr marL="514350" lvl="2" indent="-174625">
              <a:spcBef>
                <a:spcPts val="600"/>
              </a:spcBef>
              <a:buClr>
                <a:schemeClr val="accent2"/>
              </a:buClr>
              <a:buSzPct val="120000"/>
              <a:buFont typeface="Arial"/>
              <a:buChar char="•"/>
            </a:pPr>
            <a:r>
              <a:rPr lang="en-US" sz="1400" dirty="0">
                <a:latin typeface="Times New Roman"/>
                <a:cs typeface="Times New Roman"/>
              </a:rPr>
              <a:t>Improved numerical accuracy</a:t>
            </a:r>
          </a:p>
        </p:txBody>
      </p:sp>
      <p:pic>
        <p:nvPicPr>
          <p:cNvPr id="11" name="Picture 22"/>
          <p:cNvPicPr>
            <a:picLocks noChangeAspect="1"/>
          </p:cNvPicPr>
          <p:nvPr/>
        </p:nvPicPr>
        <p:blipFill>
          <a:blip r:embed="rId2"/>
          <a:srcRect/>
          <a:stretch>
            <a:fillRect/>
          </a:stretch>
        </p:blipFill>
        <p:spPr bwMode="auto">
          <a:xfrm>
            <a:off x="408630" y="1307595"/>
            <a:ext cx="3769001" cy="3156670"/>
          </a:xfrm>
          <a:prstGeom prst="rect">
            <a:avLst/>
          </a:prstGeom>
          <a:noFill/>
          <a:ln w="9525">
            <a:noFill/>
            <a:miter lim="800000"/>
            <a:headEnd/>
            <a:tailEnd/>
          </a:ln>
        </p:spPr>
      </p:pic>
      <p:pic>
        <p:nvPicPr>
          <p:cNvPr id="12" name="Picture 23"/>
          <p:cNvPicPr>
            <a:picLocks noChangeAspect="1"/>
          </p:cNvPicPr>
          <p:nvPr/>
        </p:nvPicPr>
        <p:blipFill>
          <a:blip r:embed="rId3"/>
          <a:srcRect/>
          <a:stretch>
            <a:fillRect/>
          </a:stretch>
        </p:blipFill>
        <p:spPr bwMode="auto">
          <a:xfrm>
            <a:off x="4905519" y="1316063"/>
            <a:ext cx="3817368" cy="3175883"/>
          </a:xfrm>
          <a:prstGeom prst="rect">
            <a:avLst/>
          </a:prstGeom>
          <a:noFill/>
          <a:ln w="9525">
            <a:noFill/>
            <a:miter lim="800000"/>
            <a:headEnd/>
            <a:tailEnd/>
          </a:ln>
        </p:spPr>
      </p:pic>
      <p:sp>
        <p:nvSpPr>
          <p:cNvPr id="14" name="Rectangle 13">
            <a:extLst>
              <a:ext uri="{FF2B5EF4-FFF2-40B4-BE49-F238E27FC236}">
                <a16:creationId xmlns:a16="http://schemas.microsoft.com/office/drawing/2014/main" id="{0C56CF49-A7B0-2145-87DB-9686E30AE239}"/>
              </a:ext>
            </a:extLst>
          </p:cNvPr>
          <p:cNvSpPr>
            <a:spLocks noChangeArrowheads="1"/>
          </p:cNvSpPr>
          <p:nvPr/>
        </p:nvSpPr>
        <p:spPr bwMode="auto">
          <a:xfrm>
            <a:off x="2161008" y="0"/>
            <a:ext cx="6830943" cy="720274"/>
          </a:xfrm>
          <a:prstGeom prst="rect">
            <a:avLst/>
          </a:prstGeom>
          <a:noFill/>
          <a:ln w="9525">
            <a:noFill/>
            <a:miter lim="800000"/>
            <a:headEnd/>
            <a:tailEnd/>
          </a:ln>
        </p:spPr>
        <p:txBody>
          <a:bodyPr anchor="ctr">
            <a:prstTxWarp prst="textNoShape">
              <a:avLst/>
            </a:prstTxWarp>
          </a:bodyPr>
          <a:lstStyle/>
          <a:p>
            <a:pPr algn="ctr"/>
            <a:r>
              <a:rPr lang="en-US" sz="2400" dirty="0"/>
              <a:t>What about the vertical grid?</a:t>
            </a:r>
            <a:endParaRPr lang="en-US" sz="2400" i="1" dirty="0"/>
          </a:p>
        </p:txBody>
      </p:sp>
      <p:sp>
        <p:nvSpPr>
          <p:cNvPr id="3" name="Slide Number Placeholder 2">
            <a:extLst>
              <a:ext uri="{FF2B5EF4-FFF2-40B4-BE49-F238E27FC236}">
                <a16:creationId xmlns:a16="http://schemas.microsoft.com/office/drawing/2014/main" id="{4922C962-C87F-2042-B19C-AA513F3985D5}"/>
              </a:ext>
            </a:extLst>
          </p:cNvPr>
          <p:cNvSpPr>
            <a:spLocks noGrp="1"/>
          </p:cNvSpPr>
          <p:nvPr>
            <p:ph type="sldNum" sz="quarter" idx="12"/>
          </p:nvPr>
        </p:nvSpPr>
        <p:spPr/>
        <p:txBody>
          <a:bodyPr/>
          <a:lstStyle/>
          <a:p>
            <a:fld id="{DAFE56EF-E2BC-7D41-9B22-51E136CBA94D}" type="slidenum">
              <a:rPr lang="en-US" altLang="en-US" smtClean="0"/>
              <a:pPr/>
              <a:t>26</a:t>
            </a:fld>
            <a:endParaRPr lang="en-US" altLang="en-US"/>
          </a:p>
        </p:txBody>
      </p:sp>
    </p:spTree>
    <p:extLst>
      <p:ext uri="{BB962C8B-B14F-4D97-AF65-F5344CB8AC3E}">
        <p14:creationId xmlns:p14="http://schemas.microsoft.com/office/powerpoint/2010/main" val="1610607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2"/>
          <p:cNvSpPr txBox="1">
            <a:spLocks/>
          </p:cNvSpPr>
          <p:nvPr/>
        </p:nvSpPr>
        <p:spPr bwMode="auto">
          <a:xfrm>
            <a:off x="3821906" y="1178719"/>
            <a:ext cx="4875609"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pl-PL" sz="1800" dirty="0">
                <a:latin typeface="Helvetica Neue" charset="0"/>
                <a:cs typeface="Helvetica Neue" charset="0"/>
              </a:rPr>
              <a:t>The MPAS-</a:t>
            </a:r>
            <a:r>
              <a:rPr lang="pl-PL" sz="1800" dirty="0" err="1">
                <a:latin typeface="Helvetica Neue" charset="0"/>
                <a:cs typeface="Helvetica Neue" charset="0"/>
              </a:rPr>
              <a:t>Atmosphere</a:t>
            </a:r>
            <a:r>
              <a:rPr lang="pl-PL" sz="1800" dirty="0">
                <a:latin typeface="Helvetica Neue" charset="0"/>
                <a:cs typeface="Helvetica Neue" charset="0"/>
              </a:rPr>
              <a:t> </a:t>
            </a:r>
            <a:r>
              <a:rPr lang="pl-PL" sz="1800" dirty="0" err="1">
                <a:latin typeface="Helvetica Neue" charset="0"/>
                <a:cs typeface="Helvetica Neue" charset="0"/>
              </a:rPr>
              <a:t>vertical</a:t>
            </a:r>
            <a:r>
              <a:rPr lang="pl-PL" sz="1800" dirty="0">
                <a:latin typeface="Helvetica Neue" charset="0"/>
                <a:cs typeface="Helvetica Neue" charset="0"/>
              </a:rPr>
              <a:t> </a:t>
            </a:r>
            <a:r>
              <a:rPr lang="pl-PL" sz="1800" dirty="0" err="1">
                <a:latin typeface="Helvetica Neue" charset="0"/>
                <a:cs typeface="Helvetica Neue" charset="0"/>
              </a:rPr>
              <a:t>grid</a:t>
            </a:r>
            <a:r>
              <a:rPr lang="pl-PL" sz="1800" dirty="0">
                <a:latin typeface="Helvetica Neue" charset="0"/>
                <a:cs typeface="Helvetica Neue" charset="0"/>
              </a:rPr>
              <a:t> </a:t>
            </a:r>
            <a:r>
              <a:rPr lang="pl-PL" sz="1800" dirty="0" err="1">
                <a:latin typeface="Helvetica Neue" charset="0"/>
                <a:cs typeface="Helvetica Neue" charset="0"/>
              </a:rPr>
              <a:t>is</a:t>
            </a:r>
            <a:r>
              <a:rPr lang="pl-PL" sz="1800" dirty="0">
                <a:latin typeface="Helvetica Neue" charset="0"/>
                <a:cs typeface="Helvetica Neue" charset="0"/>
              </a:rPr>
              <a:t> </a:t>
            </a:r>
            <a:r>
              <a:rPr lang="pl-PL" sz="1800" dirty="0" err="1">
                <a:latin typeface="Helvetica Neue" charset="0"/>
                <a:cs typeface="Helvetica Neue" charset="0"/>
              </a:rPr>
              <a:t>also</a:t>
            </a:r>
            <a:r>
              <a:rPr lang="pl-PL" sz="1800" dirty="0">
                <a:latin typeface="Helvetica Neue" charset="0"/>
                <a:cs typeface="Helvetica Neue" charset="0"/>
              </a:rPr>
              <a:t> </a:t>
            </a:r>
            <a:r>
              <a:rPr lang="pl-PL" sz="1800" dirty="0" err="1">
                <a:latin typeface="Helvetica Neue" charset="0"/>
                <a:cs typeface="Helvetica Neue" charset="0"/>
              </a:rPr>
              <a:t>staggered</a:t>
            </a:r>
            <a:r>
              <a:rPr lang="pl-PL" sz="1800" dirty="0">
                <a:latin typeface="Helvetica Neue" charset="0"/>
                <a:cs typeface="Helvetica Neue" charset="0"/>
              </a:rPr>
              <a:t>:</a:t>
            </a:r>
          </a:p>
          <a:p>
            <a:pPr marL="241093" indent="-241093" eaLnBrk="1" hangingPunct="1">
              <a:buFont typeface="Arial"/>
              <a:buChar char="•"/>
            </a:pPr>
            <a:r>
              <a:rPr lang="pl-PL" sz="1800" dirty="0" err="1">
                <a:latin typeface="Helvetica Neue" charset="0"/>
                <a:cs typeface="Helvetica Neue" charset="0"/>
              </a:rPr>
              <a:t>vertical</a:t>
            </a:r>
            <a:r>
              <a:rPr lang="pl-PL" sz="1800" dirty="0">
                <a:latin typeface="Helvetica Neue" charset="0"/>
                <a:cs typeface="Helvetica Neue" charset="0"/>
              </a:rPr>
              <a:t> </a:t>
            </a:r>
            <a:r>
              <a:rPr lang="pl-PL" sz="1800" dirty="0" err="1">
                <a:latin typeface="Helvetica Neue" charset="0"/>
                <a:cs typeface="Helvetica Neue" charset="0"/>
              </a:rPr>
              <a:t>velocities</a:t>
            </a:r>
            <a:r>
              <a:rPr lang="pl-PL" sz="1800" dirty="0">
                <a:latin typeface="Helvetica Neue" charset="0"/>
                <a:cs typeface="Helvetica Neue" charset="0"/>
              </a:rPr>
              <a:t> on </a:t>
            </a:r>
            <a:r>
              <a:rPr lang="pl-PL" sz="1800" i="1" dirty="0">
                <a:latin typeface="Helvetica Neue" charset="0"/>
                <a:cs typeface="Helvetica Neue" charset="0"/>
              </a:rPr>
              <a:t>w</a:t>
            </a:r>
            <a:r>
              <a:rPr lang="pl-PL" sz="1800" dirty="0">
                <a:latin typeface="Helvetica Neue" charset="0"/>
                <a:cs typeface="Helvetica Neue" charset="0"/>
              </a:rPr>
              <a:t> </a:t>
            </a:r>
            <a:r>
              <a:rPr lang="pl-PL" sz="1800" dirty="0" err="1">
                <a:latin typeface="Helvetica Neue" charset="0"/>
                <a:cs typeface="Helvetica Neue" charset="0"/>
              </a:rPr>
              <a:t>levels</a:t>
            </a:r>
            <a:endParaRPr lang="pl-PL" sz="1800" dirty="0">
              <a:latin typeface="Helvetica Neue" charset="0"/>
              <a:cs typeface="Helvetica Neue" charset="0"/>
            </a:endParaRPr>
          </a:p>
          <a:p>
            <a:pPr marL="241093" indent="-241093" eaLnBrk="1" hangingPunct="1">
              <a:buFont typeface="Arial"/>
              <a:buChar char="•"/>
            </a:pPr>
            <a:r>
              <a:rPr lang="pl-PL" sz="1800" dirty="0" err="1">
                <a:latin typeface="Helvetica Neue" charset="0"/>
                <a:cs typeface="Helvetica Neue" charset="0"/>
              </a:rPr>
              <a:t>all</a:t>
            </a:r>
            <a:r>
              <a:rPr lang="pl-PL" sz="1800" dirty="0">
                <a:latin typeface="Helvetica Neue" charset="0"/>
                <a:cs typeface="Helvetica Neue" charset="0"/>
              </a:rPr>
              <a:t> </a:t>
            </a:r>
            <a:r>
              <a:rPr lang="pl-PL" sz="1800" dirty="0" err="1">
                <a:latin typeface="Helvetica Neue" charset="0"/>
                <a:cs typeface="Helvetica Neue" charset="0"/>
              </a:rPr>
              <a:t>other</a:t>
            </a:r>
            <a:r>
              <a:rPr lang="pl-PL" sz="1800" dirty="0">
                <a:latin typeface="Helvetica Neue" charset="0"/>
                <a:cs typeface="Helvetica Neue" charset="0"/>
              </a:rPr>
              <a:t> </a:t>
            </a:r>
            <a:r>
              <a:rPr lang="pl-PL" sz="1800" dirty="0" err="1">
                <a:latin typeface="Helvetica Neue" charset="0"/>
                <a:cs typeface="Helvetica Neue" charset="0"/>
              </a:rPr>
              <a:t>fields</a:t>
            </a:r>
            <a:r>
              <a:rPr lang="pl-PL" sz="1800" dirty="0">
                <a:latin typeface="Helvetica Neue" charset="0"/>
                <a:cs typeface="Helvetica Neue" charset="0"/>
              </a:rPr>
              <a:t> on </a:t>
            </a:r>
            <a:r>
              <a:rPr lang="pl-PL" sz="1800" dirty="0" err="1">
                <a:latin typeface="Helvetica Neue" charset="0"/>
                <a:cs typeface="Helvetica Neue" charset="0"/>
              </a:rPr>
              <a:t>Θ</a:t>
            </a:r>
            <a:r>
              <a:rPr lang="pl-PL" sz="1800" dirty="0">
                <a:latin typeface="Helvetica Neue" charset="0"/>
                <a:cs typeface="Helvetica Neue" charset="0"/>
              </a:rPr>
              <a:t> </a:t>
            </a:r>
            <a:r>
              <a:rPr lang="pl-PL" sz="1800" dirty="0" err="1">
                <a:latin typeface="Helvetica Neue" charset="0"/>
                <a:cs typeface="Helvetica Neue" charset="0"/>
              </a:rPr>
              <a:t>levels</a:t>
            </a:r>
            <a:endParaRPr lang="pl-PL" sz="1800" dirty="0">
              <a:latin typeface="Helvetica Neue" charset="0"/>
              <a:cs typeface="Helvetica Neue" charset="0"/>
            </a:endParaRPr>
          </a:p>
          <a:p>
            <a:pPr algn="l" eaLnBrk="1" hangingPunct="1"/>
            <a:endParaRPr lang="pl-PL" sz="1800" dirty="0">
              <a:latin typeface="Helvetica Neue" charset="0"/>
              <a:cs typeface="Helvetica Neue" charset="0"/>
            </a:endParaRPr>
          </a:p>
          <a:p>
            <a:pPr algn="l" eaLnBrk="1" hangingPunct="1"/>
            <a:r>
              <a:rPr lang="pl-PL" sz="1800" b="1" dirty="0" err="1">
                <a:latin typeface="Courier New" panose="02070309020205020404" pitchFamily="49" charset="0"/>
                <a:cs typeface="Courier New" panose="02070309020205020404" pitchFamily="49" charset="0"/>
              </a:rPr>
              <a:t>zgrid</a:t>
            </a:r>
            <a:r>
              <a:rPr lang="pl-PL" sz="1800" dirty="0">
                <a:latin typeface="Helvetica Neue" charset="0"/>
                <a:cs typeface="Helvetica Neue" charset="0"/>
              </a:rPr>
              <a:t> </a:t>
            </a:r>
            <a:r>
              <a:rPr lang="pl-PL" sz="1800" dirty="0" err="1">
                <a:latin typeface="Helvetica Neue" charset="0"/>
                <a:cs typeface="Helvetica Neue" charset="0"/>
              </a:rPr>
              <a:t>gives</a:t>
            </a:r>
            <a:r>
              <a:rPr lang="pl-PL" sz="1800" dirty="0">
                <a:latin typeface="Helvetica Neue" charset="0"/>
                <a:cs typeface="Helvetica Neue" charset="0"/>
              </a:rPr>
              <a:t> </a:t>
            </a:r>
            <a:r>
              <a:rPr lang="pl-PL" sz="1800" dirty="0" err="1">
                <a:latin typeface="Helvetica Neue" charset="0"/>
                <a:cs typeface="Helvetica Neue" charset="0"/>
              </a:rPr>
              <a:t>geometric</a:t>
            </a:r>
            <a:r>
              <a:rPr lang="pl-PL" sz="1800" dirty="0">
                <a:latin typeface="Helvetica Neue" charset="0"/>
                <a:cs typeface="Helvetica Neue" charset="0"/>
              </a:rPr>
              <a:t> </a:t>
            </a:r>
            <a:r>
              <a:rPr lang="pl-PL" sz="1800" dirty="0" err="1">
                <a:latin typeface="Helvetica Neue" charset="0"/>
                <a:cs typeface="Helvetica Neue" charset="0"/>
              </a:rPr>
              <a:t>height</a:t>
            </a:r>
            <a:r>
              <a:rPr lang="pl-PL" sz="1800" dirty="0">
                <a:latin typeface="Helvetica Neue" charset="0"/>
                <a:cs typeface="Helvetica Neue" charset="0"/>
              </a:rPr>
              <a:t> </a:t>
            </a:r>
            <a:r>
              <a:rPr lang="pl-PL" sz="1800" dirty="0" err="1">
                <a:latin typeface="Helvetica Neue" charset="0"/>
                <a:cs typeface="Helvetica Neue" charset="0"/>
              </a:rPr>
              <a:t>at</a:t>
            </a:r>
            <a:r>
              <a:rPr lang="pl-PL" sz="1800" dirty="0">
                <a:latin typeface="Helvetica Neue" charset="0"/>
                <a:cs typeface="Helvetica Neue" charset="0"/>
              </a:rPr>
              <a:t> w </a:t>
            </a:r>
            <a:r>
              <a:rPr lang="pl-PL" sz="1800" dirty="0" err="1">
                <a:latin typeface="Helvetica Neue" charset="0"/>
                <a:cs typeface="Helvetica Neue" charset="0"/>
              </a:rPr>
              <a:t>levels</a:t>
            </a:r>
            <a:endParaRPr lang="pl-PL" sz="1800" dirty="0">
              <a:latin typeface="Helvetica Neue" charset="0"/>
              <a:cs typeface="Helvetica Neue" charset="0"/>
            </a:endParaRPr>
          </a:p>
          <a:p>
            <a:pPr algn="l" eaLnBrk="1" hangingPunct="1"/>
            <a:endParaRPr lang="pl-PL" sz="1800" dirty="0">
              <a:latin typeface="Helvetica Neue" charset="0"/>
              <a:cs typeface="Helvetica Neue" charset="0"/>
            </a:endParaRPr>
          </a:p>
          <a:p>
            <a:pPr algn="l" eaLnBrk="1" hangingPunct="1"/>
            <a:r>
              <a:rPr lang="pl-PL" sz="1800" dirty="0" err="1">
                <a:latin typeface="Helvetica Neue" charset="0"/>
                <a:cs typeface="Helvetica Neue" charset="0"/>
              </a:rPr>
              <a:t>Θ</a:t>
            </a:r>
            <a:r>
              <a:rPr lang="pl-PL" sz="1800" dirty="0">
                <a:latin typeface="Helvetica Neue" charset="0"/>
                <a:cs typeface="Helvetica Neue" charset="0"/>
              </a:rPr>
              <a:t> </a:t>
            </a:r>
            <a:r>
              <a:rPr lang="pl-PL" sz="1800" dirty="0" err="1">
                <a:latin typeface="Helvetica Neue" charset="0"/>
                <a:cs typeface="Helvetica Neue" charset="0"/>
              </a:rPr>
              <a:t>levels</a:t>
            </a:r>
            <a:r>
              <a:rPr lang="pl-PL" sz="1800" dirty="0">
                <a:latin typeface="Helvetica Neue" charset="0"/>
                <a:cs typeface="Helvetica Neue" charset="0"/>
              </a:rPr>
              <a:t> </a:t>
            </a:r>
            <a:r>
              <a:rPr lang="pl-PL" sz="1800" dirty="0" err="1">
                <a:latin typeface="Helvetica Neue" charset="0"/>
                <a:cs typeface="Helvetica Neue" charset="0"/>
              </a:rPr>
              <a:t>lie</a:t>
            </a:r>
            <a:r>
              <a:rPr lang="pl-PL" sz="1800" dirty="0">
                <a:latin typeface="Helvetica Neue" charset="0"/>
                <a:cs typeface="Helvetica Neue" charset="0"/>
              </a:rPr>
              <a:t> </a:t>
            </a:r>
            <a:r>
              <a:rPr lang="pl-PL" sz="1800" dirty="0" err="1">
                <a:latin typeface="Helvetica Neue" charset="0"/>
                <a:cs typeface="Helvetica Neue" charset="0"/>
              </a:rPr>
              <a:t>at</a:t>
            </a:r>
            <a:r>
              <a:rPr lang="pl-PL" sz="1800" dirty="0">
                <a:latin typeface="Helvetica Neue" charset="0"/>
                <a:cs typeface="Helvetica Neue" charset="0"/>
              </a:rPr>
              <a:t> the </a:t>
            </a:r>
            <a:r>
              <a:rPr lang="pl-PL" sz="1800" dirty="0" err="1">
                <a:latin typeface="Helvetica Neue" charset="0"/>
                <a:cs typeface="Helvetica Neue" charset="0"/>
              </a:rPr>
              <a:t>midpoints</a:t>
            </a:r>
            <a:r>
              <a:rPr lang="pl-PL" sz="1800" dirty="0">
                <a:latin typeface="Helvetica Neue" charset="0"/>
                <a:cs typeface="Helvetica Neue" charset="0"/>
              </a:rPr>
              <a:t> of </a:t>
            </a:r>
            <a:r>
              <a:rPr lang="pl-PL" sz="1800" dirty="0" err="1">
                <a:latin typeface="Helvetica Neue" charset="0"/>
                <a:cs typeface="Helvetica Neue" charset="0"/>
              </a:rPr>
              <a:t>bracketing</a:t>
            </a:r>
            <a:r>
              <a:rPr lang="pl-PL" sz="1800" dirty="0">
                <a:latin typeface="Helvetica Neue" charset="0"/>
                <a:cs typeface="Helvetica Neue" charset="0"/>
              </a:rPr>
              <a:t> w </a:t>
            </a:r>
            <a:r>
              <a:rPr lang="pl-PL" sz="1800" dirty="0" err="1">
                <a:latin typeface="Helvetica Neue" charset="0"/>
                <a:cs typeface="Helvetica Neue" charset="0"/>
              </a:rPr>
              <a:t>levels</a:t>
            </a:r>
            <a:endParaRPr lang="pl-PL" sz="1800" dirty="0">
              <a:latin typeface="Helvetica Neue" charset="0"/>
              <a:cs typeface="Helvetica Neue" charset="0"/>
            </a:endParaRPr>
          </a:p>
          <a:p>
            <a:pPr algn="l" eaLnBrk="1" hangingPunct="1"/>
            <a:endParaRPr lang="pl-PL" sz="1800" dirty="0">
              <a:latin typeface="Helvetica Neue" charset="0"/>
              <a:cs typeface="Helvetica Neue" charset="0"/>
            </a:endParaRPr>
          </a:p>
          <a:p>
            <a:pPr eaLnBrk="1" hangingPunct="1"/>
            <a:r>
              <a:rPr lang="pl-PL" sz="1800" dirty="0">
                <a:latin typeface="Helvetica Neue" charset="0"/>
                <a:cs typeface="Helvetica Neue" charset="0"/>
              </a:rPr>
              <a:t>To </a:t>
            </a:r>
            <a:r>
              <a:rPr lang="pl-PL" sz="1800" dirty="0" err="1">
                <a:latin typeface="Helvetica Neue" charset="0"/>
                <a:cs typeface="Helvetica Neue" charset="0"/>
              </a:rPr>
              <a:t>vertically</a:t>
            </a:r>
            <a:r>
              <a:rPr lang="pl-PL" sz="1800" dirty="0">
                <a:latin typeface="Helvetica Neue" charset="0"/>
                <a:cs typeface="Helvetica Neue" charset="0"/>
              </a:rPr>
              <a:t> </a:t>
            </a:r>
            <a:r>
              <a:rPr lang="pl-PL" sz="1800" dirty="0" err="1">
                <a:latin typeface="Helvetica Neue" charset="0"/>
                <a:cs typeface="Helvetica Neue" charset="0"/>
              </a:rPr>
              <a:t>interpolate</a:t>
            </a:r>
            <a:r>
              <a:rPr lang="pl-PL" sz="1800" dirty="0">
                <a:latin typeface="Helvetica Neue" charset="0"/>
                <a:cs typeface="Helvetica Neue" charset="0"/>
              </a:rPr>
              <a:t> field </a:t>
            </a:r>
            <a:r>
              <a:rPr lang="pl-PL" sz="1800" i="1" dirty="0">
                <a:latin typeface="Helvetica Neue" charset="0"/>
                <a:cs typeface="Helvetica Neue" charset="0"/>
              </a:rPr>
              <a:t>F</a:t>
            </a:r>
            <a:r>
              <a:rPr lang="pl-PL" sz="1800" dirty="0">
                <a:latin typeface="Helvetica Neue" charset="0"/>
                <a:cs typeface="Helvetica Neue" charset="0"/>
              </a:rPr>
              <a:t> from </a:t>
            </a:r>
            <a:r>
              <a:rPr lang="pl-PL" sz="1800" dirty="0" err="1">
                <a:latin typeface="Helvetica Neue" charset="0"/>
                <a:cs typeface="Helvetica Neue" charset="0"/>
              </a:rPr>
              <a:t>Θ</a:t>
            </a:r>
            <a:r>
              <a:rPr lang="pl-PL" sz="1800" dirty="0">
                <a:latin typeface="Helvetica Neue" charset="0"/>
                <a:cs typeface="Helvetica Neue" charset="0"/>
              </a:rPr>
              <a:t> </a:t>
            </a:r>
            <a:r>
              <a:rPr lang="pl-PL" sz="1800" dirty="0" err="1">
                <a:latin typeface="Helvetica Neue" charset="0"/>
                <a:cs typeface="Helvetica Neue" charset="0"/>
              </a:rPr>
              <a:t>levels</a:t>
            </a:r>
            <a:r>
              <a:rPr lang="pl-PL" sz="1800" dirty="0">
                <a:latin typeface="Helvetica Neue" charset="0"/>
                <a:cs typeface="Helvetica Neue" charset="0"/>
              </a:rPr>
              <a:t> to w </a:t>
            </a:r>
            <a:r>
              <a:rPr lang="pl-PL" sz="1800" dirty="0" err="1">
                <a:latin typeface="Helvetica Neue" charset="0"/>
                <a:cs typeface="Helvetica Neue" charset="0"/>
              </a:rPr>
              <a:t>levels</a:t>
            </a:r>
            <a:r>
              <a:rPr lang="en-US" sz="1800" dirty="0">
                <a:latin typeface="Helvetica Neue" charset="0"/>
                <a:cs typeface="Helvetica Neue" charset="0"/>
              </a:rPr>
              <a:t>:</a:t>
            </a:r>
          </a:p>
          <a:p>
            <a:pPr algn="l" eaLnBrk="1" hangingPunct="1"/>
            <a:endParaRPr lang="en-US" sz="1800" dirty="0">
              <a:latin typeface="Helvetica Neue" charset="0"/>
              <a:cs typeface="Helvetica Neue" charset="0"/>
            </a:endParaRPr>
          </a:p>
          <a:p>
            <a:pPr algn="l" eaLnBrk="1" hangingPunct="1"/>
            <a:r>
              <a:rPr lang="pl-PL" sz="1800" dirty="0">
                <a:latin typeface="Helvetica Neue" charset="0"/>
                <a:cs typeface="Helvetica Neue" charset="0"/>
              </a:rPr>
              <a:t>       </a:t>
            </a:r>
            <a:r>
              <a:rPr lang="pl-PL" sz="1800" dirty="0" err="1">
                <a:latin typeface="Helvetica Neue" charset="0"/>
                <a:cs typeface="Helvetica Neue" charset="0"/>
              </a:rPr>
              <a:t>fzp</a:t>
            </a:r>
            <a:r>
              <a:rPr lang="pl-PL" sz="1800" dirty="0">
                <a:latin typeface="Helvetica Neue" charset="0"/>
                <a:cs typeface="Helvetica Neue" charset="0"/>
              </a:rPr>
              <a:t>(k) = 0.5 * </a:t>
            </a:r>
            <a:r>
              <a:rPr lang="pl-PL" sz="1800" dirty="0" err="1">
                <a:latin typeface="Helvetica Neue" charset="0"/>
                <a:cs typeface="Helvetica Neue" charset="0"/>
              </a:rPr>
              <a:t>dzw</a:t>
            </a:r>
            <a:r>
              <a:rPr lang="pl-PL" sz="1800" dirty="0">
                <a:latin typeface="Helvetica Neue" charset="0"/>
                <a:cs typeface="Helvetica Neue" charset="0"/>
              </a:rPr>
              <a:t>(k) / </a:t>
            </a:r>
            <a:r>
              <a:rPr lang="pl-PL" sz="1800" dirty="0" err="1">
                <a:latin typeface="Helvetica Neue" charset="0"/>
                <a:cs typeface="Helvetica Neue" charset="0"/>
              </a:rPr>
              <a:t>dzu</a:t>
            </a:r>
            <a:r>
              <a:rPr lang="pl-PL" sz="1800" dirty="0">
                <a:latin typeface="Helvetica Neue" charset="0"/>
                <a:cs typeface="Helvetica Neue" charset="0"/>
              </a:rPr>
              <a:t>(k)</a:t>
            </a:r>
          </a:p>
          <a:p>
            <a:pPr algn="l" eaLnBrk="1" hangingPunct="1"/>
            <a:r>
              <a:rPr lang="pl-PL" sz="1800" dirty="0">
                <a:latin typeface="Helvetica Neue" charset="0"/>
                <a:cs typeface="Helvetica Neue" charset="0"/>
              </a:rPr>
              <a:t>       </a:t>
            </a:r>
            <a:r>
              <a:rPr lang="pl-PL" sz="1800" dirty="0" err="1">
                <a:latin typeface="Helvetica Neue" charset="0"/>
                <a:cs typeface="Helvetica Neue" charset="0"/>
              </a:rPr>
              <a:t>fzm</a:t>
            </a:r>
            <a:r>
              <a:rPr lang="pl-PL" sz="1800" dirty="0">
                <a:latin typeface="Helvetica Neue" charset="0"/>
                <a:cs typeface="Helvetica Neue" charset="0"/>
              </a:rPr>
              <a:t>(k) = 0.5 * </a:t>
            </a:r>
            <a:r>
              <a:rPr lang="pl-PL" sz="1800" dirty="0" err="1">
                <a:latin typeface="Helvetica Neue" charset="0"/>
                <a:cs typeface="Helvetica Neue" charset="0"/>
              </a:rPr>
              <a:t>dzw</a:t>
            </a:r>
            <a:r>
              <a:rPr lang="pl-PL" sz="1800" dirty="0">
                <a:latin typeface="Helvetica Neue" charset="0"/>
                <a:cs typeface="Helvetica Neue" charset="0"/>
              </a:rPr>
              <a:t>(k-1) / </a:t>
            </a:r>
            <a:r>
              <a:rPr lang="pl-PL" sz="1800" dirty="0" err="1">
                <a:latin typeface="Helvetica Neue" charset="0"/>
                <a:cs typeface="Helvetica Neue" charset="0"/>
              </a:rPr>
              <a:t>dzu</a:t>
            </a:r>
            <a:r>
              <a:rPr lang="pl-PL" sz="1800" dirty="0">
                <a:latin typeface="Helvetica Neue" charset="0"/>
                <a:cs typeface="Helvetica Neue" charset="0"/>
              </a:rPr>
              <a:t>(k)</a:t>
            </a:r>
            <a:endParaRPr lang="en-US" sz="1800" dirty="0">
              <a:latin typeface="Helvetica Neue" charset="0"/>
              <a:cs typeface="Helvetica Neue" charset="0"/>
            </a:endParaRPr>
          </a:p>
          <a:p>
            <a:pPr algn="l" eaLnBrk="1" hangingPunct="1"/>
            <a:endParaRPr lang="en-US" sz="1800" dirty="0">
              <a:latin typeface="Helvetica Neue" charset="0"/>
              <a:cs typeface="Helvetica Neue" charset="0"/>
            </a:endParaRPr>
          </a:p>
          <a:p>
            <a:pPr algn="l" eaLnBrk="1" hangingPunct="1"/>
            <a:r>
              <a:rPr lang="en-US" sz="1800" dirty="0">
                <a:latin typeface="Helvetica Neue" charset="0"/>
                <a:cs typeface="Helvetica Neue" charset="0"/>
              </a:rPr>
              <a:t>       </a:t>
            </a:r>
            <a:r>
              <a:rPr lang="en-US" sz="1800" i="1" dirty="0" err="1">
                <a:latin typeface="Helvetica Neue" charset="0"/>
                <a:cs typeface="Helvetica Neue" charset="0"/>
              </a:rPr>
              <a:t>F</a:t>
            </a:r>
            <a:r>
              <a:rPr lang="en-US" sz="1800" baseline="-25000" dirty="0" err="1">
                <a:latin typeface="Helvetica Neue" charset="0"/>
                <a:cs typeface="Helvetica Neue" charset="0"/>
              </a:rPr>
              <a:t>w</a:t>
            </a:r>
            <a:r>
              <a:rPr lang="en-US" sz="1800" dirty="0">
                <a:latin typeface="Helvetica Neue" charset="0"/>
                <a:cs typeface="Helvetica Neue" charset="0"/>
              </a:rPr>
              <a:t>(k) = </a:t>
            </a:r>
            <a:r>
              <a:rPr lang="en-US" sz="1800" dirty="0" err="1">
                <a:latin typeface="Helvetica Neue" charset="0"/>
                <a:cs typeface="Helvetica Neue" charset="0"/>
              </a:rPr>
              <a:t>fzm</a:t>
            </a:r>
            <a:r>
              <a:rPr lang="en-US" sz="1800" dirty="0">
                <a:latin typeface="Helvetica Neue" charset="0"/>
                <a:cs typeface="Helvetica Neue" charset="0"/>
              </a:rPr>
              <a:t>(k) * </a:t>
            </a:r>
            <a:r>
              <a:rPr lang="en-US" sz="1800" i="1" dirty="0">
                <a:latin typeface="Helvetica Neue" charset="0"/>
                <a:cs typeface="Helvetica Neue" charset="0"/>
              </a:rPr>
              <a:t>F</a:t>
            </a:r>
            <a:r>
              <a:rPr lang="pl-PL" sz="1800" baseline="-25000" dirty="0" err="1">
                <a:latin typeface="Helvetica Neue" charset="0"/>
                <a:cs typeface="Helvetica Neue" charset="0"/>
              </a:rPr>
              <a:t>Θ</a:t>
            </a:r>
            <a:r>
              <a:rPr lang="pl-PL" sz="1800" dirty="0">
                <a:latin typeface="Helvetica Neue" charset="0"/>
                <a:cs typeface="Helvetica Neue" charset="0"/>
              </a:rPr>
              <a:t>(k)</a:t>
            </a:r>
            <a:r>
              <a:rPr lang="en-US" sz="1800" dirty="0">
                <a:latin typeface="Helvetica Neue" charset="0"/>
                <a:cs typeface="Helvetica Neue" charset="0"/>
              </a:rPr>
              <a:t> + </a:t>
            </a:r>
            <a:r>
              <a:rPr lang="en-US" sz="1800" dirty="0" err="1">
                <a:latin typeface="Helvetica Neue" charset="0"/>
                <a:cs typeface="Helvetica Neue" charset="0"/>
              </a:rPr>
              <a:t>fzp</a:t>
            </a:r>
            <a:r>
              <a:rPr lang="en-US" sz="1800" dirty="0">
                <a:latin typeface="Helvetica Neue" charset="0"/>
                <a:cs typeface="Helvetica Neue" charset="0"/>
              </a:rPr>
              <a:t>(k) * </a:t>
            </a:r>
            <a:r>
              <a:rPr lang="en-US" sz="1800" i="1" dirty="0">
                <a:latin typeface="Helvetica Neue" charset="0"/>
                <a:cs typeface="Helvetica Neue" charset="0"/>
              </a:rPr>
              <a:t>F</a:t>
            </a:r>
            <a:r>
              <a:rPr lang="pl-PL" sz="1800" baseline="-25000" dirty="0" err="1">
                <a:latin typeface="Helvetica Neue" charset="0"/>
                <a:cs typeface="Helvetica Neue" charset="0"/>
              </a:rPr>
              <a:t>Θ</a:t>
            </a:r>
            <a:r>
              <a:rPr lang="en-US" sz="1800" dirty="0">
                <a:latin typeface="Helvetica Neue" charset="0"/>
                <a:cs typeface="Helvetica Neue" charset="0"/>
              </a:rPr>
              <a:t>(k-1)</a:t>
            </a:r>
          </a:p>
        </p:txBody>
      </p:sp>
      <p:sp>
        <p:nvSpPr>
          <p:cNvPr id="47107" name="Title 1"/>
          <p:cNvSpPr>
            <a:spLocks noGrp="1"/>
          </p:cNvSpPr>
          <p:nvPr>
            <p:ph type="title"/>
          </p:nvPr>
        </p:nvSpPr>
        <p:spPr bwMode="auto">
          <a:xfrm>
            <a:off x="2011680" y="182880"/>
            <a:ext cx="6674674" cy="67437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9" tIns="45719" rIns="91439" bIns="45719" numCol="1" rtlCol="0" anchor="t" anchorCtr="0" compatLnSpc="1">
            <a:prstTxWarp prst="textNoShape">
              <a:avLst/>
            </a:prstTxWarp>
            <a:normAutofit/>
          </a:bodyPr>
          <a:lstStyle/>
          <a:p>
            <a:r>
              <a:rPr lang="en-US" sz="2531" dirty="0">
                <a:latin typeface="Helvetica Neue" charset="0"/>
                <a:ea typeface="ヒラギノ角ゴ ProN W3" charset="0"/>
                <a:cs typeface="Helvetica Neue" charset="0"/>
              </a:rPr>
              <a:t>Vertical grid</a:t>
            </a:r>
          </a:p>
        </p:txBody>
      </p:sp>
      <p:pic>
        <p:nvPicPr>
          <p:cNvPr id="2" name="Picture 1" descr="vertical_gr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51" y="887262"/>
            <a:ext cx="2932594" cy="5434957"/>
          </a:xfrm>
          <a:prstGeom prst="rect">
            <a:avLst/>
          </a:prstGeom>
        </p:spPr>
      </p:pic>
      <p:sp>
        <p:nvSpPr>
          <p:cNvPr id="4" name="Slide Number Placeholder 3">
            <a:extLst>
              <a:ext uri="{FF2B5EF4-FFF2-40B4-BE49-F238E27FC236}">
                <a16:creationId xmlns:a16="http://schemas.microsoft.com/office/drawing/2014/main" id="{31F3123B-33A7-2A45-8146-360EF2714D04}"/>
              </a:ext>
            </a:extLst>
          </p:cNvPr>
          <p:cNvSpPr>
            <a:spLocks noGrp="1"/>
          </p:cNvSpPr>
          <p:nvPr>
            <p:ph type="sldNum" sz="quarter" idx="12"/>
          </p:nvPr>
        </p:nvSpPr>
        <p:spPr/>
        <p:txBody>
          <a:bodyPr/>
          <a:lstStyle/>
          <a:p>
            <a:fld id="{A315DF5D-7F83-9940-85BE-AFB33E8C4133}" type="slidenum">
              <a:rPr lang="en-US" altLang="en-US" smtClean="0"/>
              <a:pPr/>
              <a:t>27</a:t>
            </a:fld>
            <a:endParaRPr lang="en-US" altLang="en-US"/>
          </a:p>
        </p:txBody>
      </p:sp>
    </p:spTree>
    <p:extLst>
      <p:ext uri="{BB962C8B-B14F-4D97-AF65-F5344CB8AC3E}">
        <p14:creationId xmlns:p14="http://schemas.microsoft.com/office/powerpoint/2010/main" val="410759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4" descr="Screen shot 2010-11-19 at 10.43.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7520" y="3342501"/>
            <a:ext cx="3148833" cy="3063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5" name="Picture 15" descr="Screen shot 2010-11-21 at 3.21.0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646" y="926008"/>
            <a:ext cx="2982516" cy="3127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8" name="Straight Arrow Connector 17"/>
          <p:cNvCxnSpPr/>
          <p:nvPr/>
        </p:nvCxnSpPr>
        <p:spPr>
          <a:xfrm>
            <a:off x="3300636" y="3237681"/>
            <a:ext cx="552524" cy="2846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918025" y="4053631"/>
            <a:ext cx="553641" cy="284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158" name="TextBox 20"/>
          <p:cNvSpPr txBox="1">
            <a:spLocks noChangeArrowheads="1"/>
          </p:cNvSpPr>
          <p:nvPr/>
        </p:nvSpPr>
        <p:spPr bwMode="auto">
          <a:xfrm>
            <a:off x="3187898" y="3600449"/>
            <a:ext cx="2513707" cy="438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200" dirty="0">
                <a:latin typeface="Helvetica Neue" charset="0"/>
                <a:cs typeface="Helvetica Neue" charset="0"/>
              </a:rPr>
              <a:t>Graph partitioning</a:t>
            </a:r>
          </a:p>
        </p:txBody>
      </p:sp>
      <p:sp>
        <p:nvSpPr>
          <p:cNvPr id="49159" name="Content Placeholder 2"/>
          <p:cNvSpPr>
            <a:spLocks noGrp="1"/>
          </p:cNvSpPr>
          <p:nvPr>
            <p:ph idx="1"/>
          </p:nvPr>
        </p:nvSpPr>
        <p:spPr>
          <a:xfrm>
            <a:off x="4115470" y="1017537"/>
            <a:ext cx="4570883" cy="2321719"/>
          </a:xfrm>
        </p:spPr>
        <p:txBody>
          <a:bodyPr>
            <a:normAutofit lnSpcReduction="10000"/>
          </a:bodyPr>
          <a:lstStyle/>
          <a:p>
            <a:pPr marL="0" indent="0"/>
            <a:r>
              <a:rPr lang="en-US" sz="1600" dirty="0">
                <a:solidFill>
                  <a:schemeClr val="tx1"/>
                </a:solidFill>
                <a:latin typeface="Helvetica Neue" charset="0"/>
                <a:ea typeface="ヒラギノ角ゴ ProN W3" charset="0"/>
              </a:rPr>
              <a:t>The </a:t>
            </a:r>
            <a:r>
              <a:rPr lang="en-US" sz="1600" i="1" dirty="0">
                <a:solidFill>
                  <a:schemeClr val="tx1"/>
                </a:solidFill>
                <a:latin typeface="Helvetica Neue" charset="0"/>
                <a:ea typeface="ヒラギノ角ゴ ProN W3" charset="0"/>
              </a:rPr>
              <a:t>dual</a:t>
            </a:r>
            <a:r>
              <a:rPr lang="en-US" sz="1600" dirty="0">
                <a:solidFill>
                  <a:schemeClr val="tx1"/>
                </a:solidFill>
                <a:latin typeface="Helvetica Neue" charset="0"/>
                <a:ea typeface="ヒラギノ角ゴ ProN W3" charset="0"/>
              </a:rPr>
              <a:t> mesh of a Voronoi tessellation is a Delaunay triangulation – essentially the connectivity graph of the cells</a:t>
            </a:r>
          </a:p>
          <a:p>
            <a:pPr marL="0" indent="0"/>
            <a:endParaRPr lang="en-US" sz="1200" dirty="0">
              <a:solidFill>
                <a:schemeClr val="tx1"/>
              </a:solidFill>
              <a:latin typeface="Helvetica Neue" charset="0"/>
              <a:ea typeface="ヒラギノ角ゴ ProN W3" charset="0"/>
            </a:endParaRPr>
          </a:p>
          <a:p>
            <a:pPr marL="0" indent="0"/>
            <a:r>
              <a:rPr lang="en-US" sz="1600" dirty="0">
                <a:solidFill>
                  <a:schemeClr val="tx1"/>
                </a:solidFill>
                <a:latin typeface="Helvetica Neue" charset="0"/>
                <a:ea typeface="ヒラギノ角ゴ ProN W3" charset="0"/>
              </a:rPr>
              <a:t>Parallel decomposition of an MPAS mesh then becomes a graph partitioning problem</a:t>
            </a:r>
            <a:r>
              <a:rPr lang="en-US" sz="1600" i="1" dirty="0">
                <a:solidFill>
                  <a:schemeClr val="tx1"/>
                </a:solidFill>
                <a:latin typeface="Helvetica Neue" charset="0"/>
                <a:ea typeface="ヒラギノ角ゴ ProN W3" charset="0"/>
              </a:rPr>
              <a:t>: </a:t>
            </a:r>
            <a:r>
              <a:rPr lang="en-US" sz="1600" b="1" i="1" dirty="0">
                <a:solidFill>
                  <a:schemeClr val="tx1"/>
                </a:solidFill>
                <a:latin typeface="Helvetica Neue" charset="0"/>
                <a:ea typeface="ヒラギノ角ゴ ProN W3" charset="0"/>
              </a:rPr>
              <a:t>equally distribute nodes among partitions (give each process equal work) while minimizing the edge cut (minimizing parallel communication)</a:t>
            </a:r>
          </a:p>
        </p:txBody>
      </p:sp>
      <p:sp>
        <p:nvSpPr>
          <p:cNvPr id="49160" name="Content Placeholder 2"/>
          <p:cNvSpPr txBox="1">
            <a:spLocks/>
          </p:cNvSpPr>
          <p:nvPr/>
        </p:nvSpPr>
        <p:spPr bwMode="auto">
          <a:xfrm>
            <a:off x="347142" y="4338265"/>
            <a:ext cx="4891236" cy="21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241300" indent="-2413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600" dirty="0">
                <a:latin typeface="Helvetica Neue" charset="0"/>
                <a:cs typeface="Helvetica Neue" charset="0"/>
              </a:rPr>
              <a:t>We use the Metis package for parallel graph decomposition</a:t>
            </a:r>
          </a:p>
          <a:p>
            <a:pPr lvl="1" algn="l" eaLnBrk="1" hangingPunct="1">
              <a:buSzPct val="130000"/>
              <a:buFont typeface="Arial" charset="0"/>
              <a:buChar char="•"/>
            </a:pPr>
            <a:r>
              <a:rPr lang="en-US" sz="1600" dirty="0">
                <a:latin typeface="Helvetica Neue" charset="0"/>
                <a:cs typeface="Helvetica Neue" charset="0"/>
              </a:rPr>
              <a:t>Currently done as a pre-processing step, but could be done </a:t>
            </a:r>
            <a:r>
              <a:rPr lang="ja-JP" altLang="en-US" sz="1600" dirty="0">
                <a:latin typeface="Helvetica Neue" charset="0"/>
                <a:cs typeface="Helvetica Neue" charset="0"/>
              </a:rPr>
              <a:t>“</a:t>
            </a:r>
            <a:r>
              <a:rPr lang="en-US" altLang="ja-JP" sz="1600" dirty="0">
                <a:latin typeface="Helvetica Neue" charset="0"/>
                <a:cs typeface="Helvetica Neue" charset="0"/>
              </a:rPr>
              <a:t>on-line</a:t>
            </a:r>
            <a:r>
              <a:rPr lang="ja-JP" altLang="en-US" sz="1600" dirty="0">
                <a:latin typeface="Helvetica Neue" charset="0"/>
                <a:cs typeface="Helvetica Neue" charset="0"/>
              </a:rPr>
              <a:t>”</a:t>
            </a:r>
            <a:endParaRPr lang="en-US" altLang="ja-JP" sz="1600" dirty="0">
              <a:latin typeface="Helvetica Neue" charset="0"/>
              <a:cs typeface="Helvetica Neue" charset="0"/>
            </a:endParaRPr>
          </a:p>
          <a:p>
            <a:pPr lvl="1" algn="l" eaLnBrk="1" hangingPunct="1">
              <a:buFont typeface="Arial" charset="0"/>
              <a:buChar char="•"/>
            </a:pPr>
            <a:r>
              <a:rPr lang="en-US" sz="1600" dirty="0">
                <a:latin typeface="Helvetica Neue" charset="0"/>
                <a:cs typeface="Helvetica Neue" charset="0"/>
              </a:rPr>
              <a:t>Fortunately, Metis runs quickly, and a partitioning into </a:t>
            </a:r>
            <a:r>
              <a:rPr lang="en-US" sz="1600" i="1" dirty="0">
                <a:latin typeface="Helvetica Neue" charset="0"/>
                <a:cs typeface="Helvetica Neue" charset="0"/>
              </a:rPr>
              <a:t>n</a:t>
            </a:r>
            <a:r>
              <a:rPr lang="en-US" sz="1600" dirty="0">
                <a:latin typeface="Helvetica Neue" charset="0"/>
                <a:cs typeface="Helvetica Neue" charset="0"/>
              </a:rPr>
              <a:t> pieces only needs to be done once for a given mesh</a:t>
            </a:r>
          </a:p>
        </p:txBody>
      </p:sp>
      <p:pic>
        <p:nvPicPr>
          <p:cNvPr id="11" name="Picture 10"/>
          <p:cNvPicPr>
            <a:picLocks noChangeAspect="1" noChangeArrowheads="1"/>
          </p:cNvPicPr>
          <p:nvPr/>
        </p:nvPicPr>
        <p:blipFill>
          <a:blip r:embed="rId5"/>
          <a:srcRect/>
          <a:stretch>
            <a:fillRect/>
          </a:stretch>
        </p:blipFill>
        <p:spPr bwMode="auto">
          <a:xfrm>
            <a:off x="1" y="1"/>
            <a:ext cx="1980924" cy="709560"/>
          </a:xfrm>
          <a:prstGeom prst="rect">
            <a:avLst/>
          </a:prstGeom>
          <a:noFill/>
          <a:ln w="12700" cap="flat">
            <a:noFill/>
            <a:miter lim="800000"/>
            <a:headEnd/>
            <a:tailEnd/>
          </a:ln>
        </p:spPr>
      </p:pic>
      <p:sp>
        <p:nvSpPr>
          <p:cNvPr id="12" name="Rectangle 11"/>
          <p:cNvSpPr>
            <a:spLocks noChangeArrowheads="1"/>
          </p:cNvSpPr>
          <p:nvPr/>
        </p:nvSpPr>
        <p:spPr bwMode="auto">
          <a:xfrm>
            <a:off x="2161008" y="48768"/>
            <a:ext cx="6830943" cy="720274"/>
          </a:xfrm>
          <a:prstGeom prst="rect">
            <a:avLst/>
          </a:prstGeom>
          <a:noFill/>
          <a:ln w="9525">
            <a:noFill/>
            <a:miter lim="800000"/>
            <a:headEnd/>
            <a:tailEnd/>
          </a:ln>
        </p:spPr>
        <p:txBody>
          <a:bodyPr anchor="ctr">
            <a:prstTxWarp prst="textNoShape">
              <a:avLst/>
            </a:prstTxWarp>
          </a:bodyPr>
          <a:lstStyle/>
          <a:p>
            <a:pPr algn="ctr"/>
            <a:r>
              <a:rPr lang="en-US" sz="2400" dirty="0"/>
              <a:t>Meshes partitioning  for parallelization</a:t>
            </a:r>
            <a:endParaRPr lang="en-US" sz="2400" i="1" dirty="0"/>
          </a:p>
        </p:txBody>
      </p:sp>
      <p:sp>
        <p:nvSpPr>
          <p:cNvPr id="3" name="Slide Number Placeholder 2">
            <a:extLst>
              <a:ext uri="{FF2B5EF4-FFF2-40B4-BE49-F238E27FC236}">
                <a16:creationId xmlns:a16="http://schemas.microsoft.com/office/drawing/2014/main" id="{E2575A39-3EF1-0C47-94EA-6AD9F3E3B2FD}"/>
              </a:ext>
            </a:extLst>
          </p:cNvPr>
          <p:cNvSpPr>
            <a:spLocks noGrp="1"/>
          </p:cNvSpPr>
          <p:nvPr>
            <p:ph type="sldNum" sz="quarter" idx="12"/>
          </p:nvPr>
        </p:nvSpPr>
        <p:spPr/>
        <p:txBody>
          <a:bodyPr/>
          <a:lstStyle/>
          <a:p>
            <a:fld id="{A315DF5D-7F83-9940-85BE-AFB33E8C4133}" type="slidenum">
              <a:rPr lang="en-US" altLang="en-US" smtClean="0"/>
              <a:pPr/>
              <a:t>28</a:t>
            </a:fld>
            <a:endParaRPr lang="en-US" altLang="en-US"/>
          </a:p>
        </p:txBody>
      </p:sp>
    </p:spTree>
    <p:extLst>
      <p:ext uri="{BB962C8B-B14F-4D97-AF65-F5344CB8AC3E}">
        <p14:creationId xmlns:p14="http://schemas.microsoft.com/office/powerpoint/2010/main" val="301696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1391" y="2366956"/>
            <a:ext cx="4232672" cy="4052550"/>
          </a:xfrm>
          <a:prstGeom prst="rect">
            <a:avLst/>
          </a:prstGeom>
        </p:spPr>
        <p:txBody>
          <a:bodyPr lIns="64291" tIns="32146" rIns="64291" bIns="32146">
            <a:normAutofit fontScale="92500" lnSpcReduction="10000"/>
          </a:bodyPr>
          <a:lstStyle/>
          <a:p>
            <a:pPr marL="157380" indent="-157380" defTabSz="321457">
              <a:lnSpc>
                <a:spcPct val="110000"/>
              </a:lnSpc>
              <a:spcBef>
                <a:spcPct val="20000"/>
              </a:spcBef>
              <a:buSzPct val="130000"/>
              <a:defRPr/>
            </a:pPr>
            <a:r>
              <a:rPr lang="en-US" sz="1700" b="1" u="sng" dirty="0" err="1">
                <a:latin typeface="Helvetica Neue"/>
                <a:cs typeface="Helvetica Neue"/>
              </a:rPr>
              <a:t>Voronoi</a:t>
            </a:r>
            <a:r>
              <a:rPr lang="en-US" sz="1700" dirty="0">
                <a:latin typeface="Helvetica Neue"/>
                <a:cs typeface="Helvetica Neue"/>
              </a:rPr>
              <a:t> = each grid volume (cell) </a:t>
            </a:r>
            <a:r>
              <a:rPr lang="en-US" sz="1700" i="1" dirty="0">
                <a:latin typeface="Helvetica Neue"/>
                <a:cs typeface="Helvetica Neue"/>
              </a:rPr>
              <a:t>V</a:t>
            </a:r>
            <a:r>
              <a:rPr lang="en-US" sz="1700" i="1" baseline="-25000" dirty="0">
                <a:latin typeface="Helvetica Neue"/>
                <a:cs typeface="Helvetica Neue"/>
              </a:rPr>
              <a:t>i</a:t>
            </a:r>
            <a:r>
              <a:rPr lang="en-US" sz="1700" i="1" dirty="0">
                <a:latin typeface="Helvetica Neue"/>
                <a:cs typeface="Helvetica Neue"/>
              </a:rPr>
              <a:t> </a:t>
            </a:r>
            <a:r>
              <a:rPr lang="en-US" sz="1700" dirty="0">
                <a:latin typeface="Helvetica Neue"/>
                <a:cs typeface="Helvetica Neue"/>
              </a:rPr>
              <a:t>is uniquely associated with a </a:t>
            </a:r>
            <a:r>
              <a:rPr lang="en-US" sz="1700" i="1" dirty="0">
                <a:latin typeface="Helvetica Neue"/>
                <a:cs typeface="Helvetica Neue"/>
              </a:rPr>
              <a:t>generating point </a:t>
            </a:r>
            <a:r>
              <a:rPr lang="en-US" sz="1700" b="1" i="1" dirty="0">
                <a:latin typeface="Helvetica Neue"/>
                <a:cs typeface="Helvetica Neue"/>
              </a:rPr>
              <a:t>x</a:t>
            </a:r>
            <a:r>
              <a:rPr lang="en-US" sz="1700" i="1" baseline="-25000" dirty="0">
                <a:latin typeface="Helvetica Neue"/>
                <a:cs typeface="Helvetica Neue"/>
              </a:rPr>
              <a:t>i</a:t>
            </a:r>
            <a:r>
              <a:rPr lang="en-US" sz="1700" b="1" i="1" dirty="0">
                <a:latin typeface="Helvetica Neue"/>
                <a:cs typeface="Helvetica Neue"/>
              </a:rPr>
              <a:t> </a:t>
            </a:r>
            <a:r>
              <a:rPr lang="en-US" sz="1700" dirty="0">
                <a:latin typeface="Helvetica Neue"/>
                <a:cs typeface="Helvetica Neue"/>
              </a:rPr>
              <a:t>such that all points within </a:t>
            </a:r>
            <a:r>
              <a:rPr lang="en-US" sz="1700" i="1" dirty="0">
                <a:latin typeface="Helvetica Neue"/>
                <a:cs typeface="Helvetica Neue"/>
              </a:rPr>
              <a:t>V</a:t>
            </a:r>
            <a:r>
              <a:rPr lang="en-US" sz="1700" i="1" baseline="-25000" dirty="0">
                <a:latin typeface="Helvetica Neue"/>
                <a:cs typeface="Helvetica Neue"/>
              </a:rPr>
              <a:t>i</a:t>
            </a:r>
            <a:r>
              <a:rPr lang="en-US" sz="1700" i="1" dirty="0">
                <a:latin typeface="Helvetica Neue"/>
                <a:cs typeface="Helvetica Neue"/>
              </a:rPr>
              <a:t> </a:t>
            </a:r>
            <a:r>
              <a:rPr lang="en-US" sz="1700" dirty="0">
                <a:latin typeface="Helvetica Neue"/>
                <a:cs typeface="Helvetica Neue"/>
              </a:rPr>
              <a:t>are closer to </a:t>
            </a:r>
            <a:r>
              <a:rPr lang="en-US" sz="1700" b="1" i="1" dirty="0">
                <a:latin typeface="Helvetica Neue"/>
                <a:cs typeface="Helvetica Neue"/>
              </a:rPr>
              <a:t>x</a:t>
            </a:r>
            <a:r>
              <a:rPr lang="en-US" sz="1700" i="1" baseline="-25000" dirty="0">
                <a:latin typeface="Helvetica Neue"/>
                <a:cs typeface="Helvetica Neue"/>
              </a:rPr>
              <a:t>i</a:t>
            </a:r>
            <a:r>
              <a:rPr lang="en-US" sz="1700" i="1" dirty="0">
                <a:latin typeface="Helvetica Neue"/>
                <a:cs typeface="Helvetica Neue"/>
              </a:rPr>
              <a:t> </a:t>
            </a:r>
            <a:r>
              <a:rPr lang="en-US" sz="1700" dirty="0">
                <a:latin typeface="Helvetica Neue"/>
                <a:cs typeface="Helvetica Neue"/>
              </a:rPr>
              <a:t>than to any other </a:t>
            </a:r>
            <a:r>
              <a:rPr lang="en-US" sz="1700" b="1" i="1" dirty="0" err="1">
                <a:latin typeface="Helvetica Neue"/>
                <a:cs typeface="Helvetica Neue"/>
              </a:rPr>
              <a:t>x</a:t>
            </a:r>
            <a:r>
              <a:rPr lang="en-US" sz="1700" i="1" baseline="-25000" dirty="0" err="1">
                <a:latin typeface="Helvetica Neue"/>
                <a:cs typeface="Helvetica Neue"/>
              </a:rPr>
              <a:t>j</a:t>
            </a:r>
            <a:endParaRPr lang="en-US" sz="1700" i="1" baseline="-25000" dirty="0">
              <a:latin typeface="Helvetica Neue"/>
              <a:cs typeface="Helvetica Neue"/>
            </a:endParaRPr>
          </a:p>
          <a:p>
            <a:pPr marL="285750" indent="-168275" defTabSz="321457">
              <a:spcBef>
                <a:spcPts val="1224"/>
              </a:spcBef>
              <a:buSzPct val="130000"/>
              <a:buFont typeface="Arial"/>
              <a:buChar char="•"/>
              <a:defRPr/>
            </a:pPr>
            <a:r>
              <a:rPr lang="en-US" sz="1700" dirty="0">
                <a:latin typeface="Helvetica Neue"/>
                <a:cs typeface="Helvetica Neue"/>
              </a:rPr>
              <a:t>Lines joining generating points of adjacent cells are </a:t>
            </a:r>
          </a:p>
          <a:p>
            <a:pPr marL="460375" indent="-342900" defTabSz="321457">
              <a:spcBef>
                <a:spcPts val="1224"/>
              </a:spcBef>
              <a:buSzPct val="100000"/>
              <a:buFont typeface="+mj-lt"/>
              <a:buAutoNum type="arabicPeriod"/>
              <a:defRPr/>
            </a:pPr>
            <a:r>
              <a:rPr lang="en-US" sz="1700" dirty="0">
                <a:latin typeface="Helvetica Neue"/>
                <a:cs typeface="Helvetica Neue"/>
              </a:rPr>
              <a:t>bisected by the shared cell face; and</a:t>
            </a:r>
          </a:p>
          <a:p>
            <a:pPr marL="460375" indent="-342900" defTabSz="321457">
              <a:spcBef>
                <a:spcPts val="1224"/>
              </a:spcBef>
              <a:buSzPct val="100000"/>
              <a:buFont typeface="+mj-lt"/>
              <a:buAutoNum type="arabicPeriod"/>
              <a:defRPr/>
            </a:pPr>
            <a:r>
              <a:rPr lang="en-US" sz="1700" dirty="0">
                <a:latin typeface="Helvetica Neue"/>
                <a:cs typeface="Helvetica Neue"/>
              </a:rPr>
              <a:t>intersect the shared cell face at a right angle. </a:t>
            </a:r>
            <a:endParaRPr lang="en-US" dirty="0">
              <a:latin typeface="Helvetica Neue"/>
              <a:cs typeface="Helvetica Neue"/>
            </a:endParaRPr>
          </a:p>
          <a:p>
            <a:pPr marL="157380" indent="-157380" defTabSz="321457">
              <a:lnSpc>
                <a:spcPct val="110000"/>
              </a:lnSpc>
              <a:spcBef>
                <a:spcPct val="20000"/>
              </a:spcBef>
              <a:buSzPct val="130000"/>
              <a:defRPr/>
            </a:pPr>
            <a:endParaRPr lang="en-US" sz="1700" dirty="0">
              <a:latin typeface="Helvetica Neue"/>
              <a:cs typeface="Helvetica Neue"/>
            </a:endParaRPr>
          </a:p>
          <a:p>
            <a:pPr marL="157380" indent="-157380" defTabSz="321457">
              <a:lnSpc>
                <a:spcPct val="110000"/>
              </a:lnSpc>
              <a:spcBef>
                <a:spcPct val="20000"/>
              </a:spcBef>
              <a:buSzPct val="130000"/>
              <a:defRPr/>
            </a:pPr>
            <a:r>
              <a:rPr lang="en-US" sz="1700" b="1" u="sng" dirty="0" err="1">
                <a:latin typeface="Helvetica Neue"/>
                <a:cs typeface="Helvetica Neue"/>
              </a:rPr>
              <a:t>Centroidal</a:t>
            </a:r>
            <a:r>
              <a:rPr lang="en-US" sz="1700" dirty="0">
                <a:latin typeface="Helvetica Neue"/>
                <a:cs typeface="Helvetica Neue"/>
              </a:rPr>
              <a:t> = the generating point for each </a:t>
            </a:r>
            <a:r>
              <a:rPr lang="en-US" sz="1700" dirty="0" err="1">
                <a:latin typeface="Helvetica Neue"/>
                <a:cs typeface="Helvetica Neue"/>
              </a:rPr>
              <a:t>Voronoi</a:t>
            </a:r>
            <a:r>
              <a:rPr lang="en-US" sz="1700" dirty="0">
                <a:latin typeface="Helvetica Neue"/>
                <a:cs typeface="Helvetica Neue"/>
              </a:rPr>
              <a:t> cell is also the mass centroid of that cell (</a:t>
            </a:r>
            <a:r>
              <a:rPr lang="en-US" sz="1700" b="1" dirty="0" err="1">
                <a:latin typeface="Helvetica Neue"/>
                <a:cs typeface="Helvetica Neue"/>
              </a:rPr>
              <a:t>w.r.t</a:t>
            </a:r>
            <a:r>
              <a:rPr lang="en-US" sz="1700" b="1" dirty="0">
                <a:latin typeface="Helvetica Neue"/>
                <a:cs typeface="Helvetica Neue"/>
              </a:rPr>
              <a:t>. some density function</a:t>
            </a:r>
            <a:r>
              <a:rPr lang="en-US" sz="1700" dirty="0">
                <a:latin typeface="Helvetica Neue"/>
                <a:cs typeface="Helvetica Neue"/>
              </a:rPr>
              <a:t>)				</a:t>
            </a:r>
          </a:p>
        </p:txBody>
      </p:sp>
      <p:pic>
        <p:nvPicPr>
          <p:cNvPr id="4" name="Picture 3" descr="mesh_for_dud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761" y="2046520"/>
            <a:ext cx="4485508" cy="4332157"/>
          </a:xfrm>
          <a:prstGeom prst="rect">
            <a:avLst/>
          </a:prstGeom>
        </p:spPr>
      </p:pic>
      <p:sp>
        <p:nvSpPr>
          <p:cNvPr id="2" name="Slide Number Placeholder 1">
            <a:extLst>
              <a:ext uri="{FF2B5EF4-FFF2-40B4-BE49-F238E27FC236}">
                <a16:creationId xmlns:a16="http://schemas.microsoft.com/office/drawing/2014/main" id="{560BE7A6-1883-3747-AE60-24EEB8D4318F}"/>
              </a:ext>
            </a:extLst>
          </p:cNvPr>
          <p:cNvSpPr>
            <a:spLocks noGrp="1"/>
          </p:cNvSpPr>
          <p:nvPr>
            <p:ph type="sldNum" sz="quarter" idx="12"/>
          </p:nvPr>
        </p:nvSpPr>
        <p:spPr/>
        <p:txBody>
          <a:bodyPr/>
          <a:lstStyle/>
          <a:p>
            <a:fld id="{A315DF5D-7F83-9940-85BE-AFB33E8C4133}" type="slidenum">
              <a:rPr lang="en-US" altLang="en-US" smtClean="0"/>
              <a:pPr/>
              <a:t>2</a:t>
            </a:fld>
            <a:endParaRPr lang="en-US" altLang="en-US"/>
          </a:p>
        </p:txBody>
      </p:sp>
      <p:sp>
        <p:nvSpPr>
          <p:cNvPr id="8" name="Rectangle 9">
            <a:extLst>
              <a:ext uri="{FF2B5EF4-FFF2-40B4-BE49-F238E27FC236}">
                <a16:creationId xmlns:a16="http://schemas.microsoft.com/office/drawing/2014/main" id="{CBEE7760-54A1-3A4E-8F48-134E21211EB3}"/>
              </a:ext>
            </a:extLst>
          </p:cNvPr>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3200" dirty="0"/>
              <a:t>Background</a:t>
            </a:r>
            <a:endParaRPr lang="en-US" sz="3200" i="1" dirty="0"/>
          </a:p>
        </p:txBody>
      </p:sp>
      <p:sp>
        <p:nvSpPr>
          <p:cNvPr id="5" name="Content Placeholder 2">
            <a:extLst>
              <a:ext uri="{FF2B5EF4-FFF2-40B4-BE49-F238E27FC236}">
                <a16:creationId xmlns:a16="http://schemas.microsoft.com/office/drawing/2014/main" id="{07E68607-4A79-E04F-B098-315FEA49426E}"/>
              </a:ext>
            </a:extLst>
          </p:cNvPr>
          <p:cNvSpPr>
            <a:spLocks noGrp="1"/>
          </p:cNvSpPr>
          <p:nvPr>
            <p:ph idx="1"/>
          </p:nvPr>
        </p:nvSpPr>
        <p:spPr>
          <a:xfrm>
            <a:off x="312520" y="876412"/>
            <a:ext cx="8501159" cy="1552128"/>
          </a:xfrm>
        </p:spPr>
        <p:txBody>
          <a:bodyPr>
            <a:normAutofit/>
          </a:bodyPr>
          <a:lstStyle/>
          <a:p>
            <a:pPr marL="0" indent="0">
              <a:buNone/>
            </a:pPr>
            <a:r>
              <a:rPr lang="en-US" sz="2000" dirty="0">
                <a:solidFill>
                  <a:srgbClr val="000000"/>
                </a:solidFill>
                <a:latin typeface="Helvetica Neue" charset="0"/>
                <a:ea typeface="ヒラギノ角ゴ ProN W3" charset="0"/>
              </a:rPr>
              <a:t>The use of </a:t>
            </a:r>
            <a:r>
              <a:rPr lang="en-US" sz="2000" b="1" dirty="0">
                <a:solidFill>
                  <a:srgbClr val="000000"/>
                </a:solidFill>
                <a:latin typeface="Helvetica Neue" charset="0"/>
                <a:ea typeface="ヒラギノ角ゴ ProN W3" charset="0"/>
              </a:rPr>
              <a:t>centroidal Voronoi tessellations</a:t>
            </a:r>
            <a:r>
              <a:rPr lang="en-US" sz="2000" dirty="0">
                <a:solidFill>
                  <a:srgbClr val="000000"/>
                </a:solidFill>
                <a:latin typeface="Helvetica Neue" charset="0"/>
                <a:ea typeface="ヒラギノ角ゴ ProN W3" charset="0"/>
              </a:rPr>
              <a:t> (CVTs) with a C-grid staggering of velocity components is a defining feature of MPAS-A  </a:t>
            </a:r>
            <a:endParaRPr lang="en-US" sz="1600" dirty="0">
              <a:solidFill>
                <a:srgbClr val="000000"/>
              </a:solidFill>
              <a:latin typeface="Helvetica Neue" charset="0"/>
              <a:ea typeface="ヒラギノ角ゴ ProN W3" charset="0"/>
            </a:endParaRPr>
          </a:p>
          <a:p>
            <a:pPr lvl="1">
              <a:spcBef>
                <a:spcPts val="984"/>
              </a:spcBef>
            </a:pPr>
            <a:r>
              <a:rPr lang="en-US" sz="1800" dirty="0">
                <a:solidFill>
                  <a:srgbClr val="000000"/>
                </a:solidFill>
                <a:latin typeface="Helvetica Neue" charset="0"/>
                <a:ea typeface="ヒラギノ角ゴ ProN W3" charset="0"/>
              </a:rPr>
              <a:t>When constrained to lie on the surface of a sphere, we often call them spherical </a:t>
            </a:r>
            <a:r>
              <a:rPr lang="en-US" sz="1800" dirty="0" err="1">
                <a:solidFill>
                  <a:srgbClr val="000000"/>
                </a:solidFill>
                <a:latin typeface="Helvetica Neue" charset="0"/>
                <a:ea typeface="ヒラギノ角ゴ ProN W3" charset="0"/>
              </a:rPr>
              <a:t>centroidal</a:t>
            </a:r>
            <a:r>
              <a:rPr lang="en-US" sz="1800" dirty="0">
                <a:solidFill>
                  <a:srgbClr val="000000"/>
                </a:solidFill>
                <a:latin typeface="Helvetica Neue" charset="0"/>
                <a:ea typeface="ヒラギノ角ゴ ProN W3" charset="0"/>
              </a:rPr>
              <a:t> </a:t>
            </a:r>
            <a:r>
              <a:rPr lang="en-US" sz="1800" dirty="0" err="1">
                <a:solidFill>
                  <a:srgbClr val="000000"/>
                </a:solidFill>
                <a:latin typeface="Helvetica Neue" charset="0"/>
                <a:ea typeface="ヒラギノ角ゴ ProN W3" charset="0"/>
              </a:rPr>
              <a:t>Voronoi</a:t>
            </a:r>
            <a:r>
              <a:rPr lang="en-US" sz="1800" dirty="0">
                <a:solidFill>
                  <a:srgbClr val="000000"/>
                </a:solidFill>
                <a:latin typeface="Helvetica Neue" charset="0"/>
                <a:ea typeface="ヒラギノ角ゴ ProN W3" charset="0"/>
              </a:rPr>
              <a:t> tessellations (SCVTs)</a:t>
            </a:r>
          </a:p>
        </p:txBody>
      </p:sp>
    </p:spTree>
    <p:extLst>
      <p:ext uri="{BB962C8B-B14F-4D97-AF65-F5344CB8AC3E}">
        <p14:creationId xmlns:p14="http://schemas.microsoft.com/office/powerpoint/2010/main" val="51989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0"/>
          <p:cNvSpPr txBox="1">
            <a:spLocks noChangeArrowheads="1"/>
          </p:cNvSpPr>
          <p:nvPr/>
        </p:nvSpPr>
        <p:spPr bwMode="auto">
          <a:xfrm>
            <a:off x="2004523" y="1009368"/>
            <a:ext cx="5518547" cy="583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700" dirty="0">
                <a:latin typeface="Helvetica Neue" charset="0"/>
                <a:cs typeface="Helvetica Neue" charset="0"/>
              </a:rPr>
              <a:t>Given an assignment of cells to a process, any number of layers of halo (ghost) cells may be added</a:t>
            </a:r>
          </a:p>
        </p:txBody>
      </p:sp>
      <p:grpSp>
        <p:nvGrpSpPr>
          <p:cNvPr id="4" name="Group 3"/>
          <p:cNvGrpSpPr/>
          <p:nvPr/>
        </p:nvGrpSpPr>
        <p:grpSpPr>
          <a:xfrm>
            <a:off x="220431" y="836370"/>
            <a:ext cx="1935556" cy="5555224"/>
            <a:chOff x="6986365" y="973875"/>
            <a:chExt cx="1979042" cy="5680033"/>
          </a:xfrm>
        </p:grpSpPr>
        <p:pic>
          <p:nvPicPr>
            <p:cNvPr id="50179" name="Picture 11" descr="Screen shot 2010-11-19 at 10.46.1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4255" y="973875"/>
              <a:ext cx="1329407" cy="110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12" descr="Screen shot 2010-11-19 at 10.41.5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3521" y="2575831"/>
              <a:ext cx="1686594" cy="1478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TextBox 13"/>
            <p:cNvSpPr txBox="1">
              <a:spLocks noChangeArrowheads="1"/>
            </p:cNvSpPr>
            <p:nvPr/>
          </p:nvSpPr>
          <p:spPr bwMode="auto">
            <a:xfrm>
              <a:off x="7254255" y="2077807"/>
              <a:ext cx="1664356" cy="465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300" i="1" dirty="0"/>
                <a:t>Block of cells owned by a process</a:t>
              </a:r>
            </a:p>
          </p:txBody>
        </p:sp>
        <p:sp>
          <p:nvSpPr>
            <p:cNvPr id="50182" name="TextBox 14"/>
            <p:cNvSpPr txBox="1">
              <a:spLocks noChangeArrowheads="1"/>
            </p:cNvSpPr>
            <p:nvPr/>
          </p:nvSpPr>
          <p:spPr bwMode="auto">
            <a:xfrm>
              <a:off x="7307834" y="3968862"/>
              <a:ext cx="1610777" cy="465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300" i="1" dirty="0"/>
                <a:t>Block plus one layer of halo/ghost cells</a:t>
              </a:r>
            </a:p>
          </p:txBody>
        </p:sp>
        <p:sp>
          <p:nvSpPr>
            <p:cNvPr id="50183" name="TextBox 15"/>
            <p:cNvSpPr txBox="1">
              <a:spLocks noChangeArrowheads="1"/>
            </p:cNvSpPr>
            <p:nvPr/>
          </p:nvSpPr>
          <p:spPr bwMode="auto">
            <a:xfrm>
              <a:off x="7216304" y="6188879"/>
              <a:ext cx="1702307" cy="465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300" i="1" dirty="0"/>
                <a:t>Block plus two layers of halo/ghost cells</a:t>
              </a:r>
            </a:p>
          </p:txBody>
        </p:sp>
        <p:pic>
          <p:nvPicPr>
            <p:cNvPr id="50186" name="Picture 20" descr="Screen shot 2010-11-19 at 10.42.1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6365" y="4517911"/>
              <a:ext cx="1979042" cy="175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2637168" y="1712313"/>
            <a:ext cx="6375797" cy="4712181"/>
            <a:chOff x="392906" y="1340052"/>
            <a:chExt cx="6375797" cy="4712181"/>
          </a:xfrm>
        </p:grpSpPr>
        <p:sp>
          <p:nvSpPr>
            <p:cNvPr id="50184" name="TextBox 16"/>
            <p:cNvSpPr txBox="1">
              <a:spLocks noChangeArrowheads="1"/>
            </p:cNvSpPr>
            <p:nvPr/>
          </p:nvSpPr>
          <p:spPr bwMode="auto">
            <a:xfrm>
              <a:off x="2696766" y="4980670"/>
              <a:ext cx="3161109" cy="84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700" dirty="0">
                  <a:latin typeface="Helvetica Neue" charset="0"/>
                  <a:cs typeface="Helvetica Neue" charset="0"/>
                </a:rPr>
                <a:t>Cells, edges, and vertices are stored in a 1-d array, with halo cells at the end of the array</a:t>
              </a:r>
            </a:p>
          </p:txBody>
        </p:sp>
        <p:sp>
          <p:nvSpPr>
            <p:cNvPr id="50185" name="TextBox 19"/>
            <p:cNvSpPr txBox="1">
              <a:spLocks noChangeArrowheads="1"/>
            </p:cNvSpPr>
            <p:nvPr/>
          </p:nvSpPr>
          <p:spPr bwMode="auto">
            <a:xfrm>
              <a:off x="3178969" y="1696778"/>
              <a:ext cx="3589734" cy="1883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700" dirty="0">
                  <a:latin typeface="Helvetica Neue" charset="0"/>
                  <a:cs typeface="Helvetica Neue" charset="0"/>
                </a:rPr>
                <a:t>With a complete list of cells stored in a block, adjacent edge and vertex locations can be found; we apply a simple rule to determine ownership of edges and vertices adjacent to real cells in different blocks</a:t>
              </a:r>
            </a:p>
          </p:txBody>
        </p:sp>
        <p:pic>
          <p:nvPicPr>
            <p:cNvPr id="50187" name="Picture 21" descr="Screen shot 2010-11-24 at 11.57.48 AM.png"/>
            <p:cNvPicPr>
              <a:picLocks noChangeAspect="1"/>
            </p:cNvPicPr>
            <p:nvPr/>
          </p:nvPicPr>
          <p:blipFill>
            <a:blip r:embed="rId6">
              <a:extLst>
                <a:ext uri="{28A0092B-C50C-407E-A947-70E740481C1C}">
                  <a14:useLocalDpi xmlns:a14="http://schemas.microsoft.com/office/drawing/2010/main" val="0"/>
                </a:ext>
              </a:extLst>
            </a:blip>
            <a:srcRect r="35979" b="34045"/>
            <a:stretch>
              <a:fillRect/>
            </a:stretch>
          </p:blipFill>
          <p:spPr bwMode="auto">
            <a:xfrm>
              <a:off x="392906" y="1340052"/>
              <a:ext cx="2507010" cy="2315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8" name="Picture 22" descr="Screen Shot 2014-04-09 at 6.31.12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2906" y="3837670"/>
              <a:ext cx="3527227" cy="221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 name="Picture 14"/>
          <p:cNvPicPr>
            <a:picLocks noChangeAspect="1" noChangeArrowheads="1"/>
          </p:cNvPicPr>
          <p:nvPr/>
        </p:nvPicPr>
        <p:blipFill>
          <a:blip r:embed="rId8"/>
          <a:srcRect/>
          <a:stretch>
            <a:fillRect/>
          </a:stretch>
        </p:blipFill>
        <p:spPr bwMode="auto">
          <a:xfrm>
            <a:off x="1" y="1"/>
            <a:ext cx="1980924" cy="709560"/>
          </a:xfrm>
          <a:prstGeom prst="rect">
            <a:avLst/>
          </a:prstGeom>
          <a:noFill/>
          <a:ln w="12700" cap="flat">
            <a:noFill/>
            <a:miter lim="800000"/>
            <a:headEnd/>
            <a:tailEnd/>
          </a:ln>
        </p:spPr>
      </p:pic>
      <p:sp>
        <p:nvSpPr>
          <p:cNvPr id="5" name="Slide Number Placeholder 4">
            <a:extLst>
              <a:ext uri="{FF2B5EF4-FFF2-40B4-BE49-F238E27FC236}">
                <a16:creationId xmlns:a16="http://schemas.microsoft.com/office/drawing/2014/main" id="{C71984A0-0A71-C245-97C6-2A0DC7D3A9DB}"/>
              </a:ext>
            </a:extLst>
          </p:cNvPr>
          <p:cNvSpPr>
            <a:spLocks noGrp="1"/>
          </p:cNvSpPr>
          <p:nvPr>
            <p:ph type="sldNum" sz="quarter" idx="12"/>
          </p:nvPr>
        </p:nvSpPr>
        <p:spPr/>
        <p:txBody>
          <a:bodyPr/>
          <a:lstStyle/>
          <a:p>
            <a:fld id="{A315DF5D-7F83-9940-85BE-AFB33E8C4133}" type="slidenum">
              <a:rPr lang="en-US" altLang="en-US" smtClean="0"/>
              <a:pPr/>
              <a:t>29</a:t>
            </a:fld>
            <a:endParaRPr lang="en-US" altLang="en-US"/>
          </a:p>
        </p:txBody>
      </p:sp>
      <p:sp>
        <p:nvSpPr>
          <p:cNvPr id="18" name="Rectangle 17">
            <a:extLst>
              <a:ext uri="{FF2B5EF4-FFF2-40B4-BE49-F238E27FC236}">
                <a16:creationId xmlns:a16="http://schemas.microsoft.com/office/drawing/2014/main" id="{6FF2BF5C-8EB8-6F4D-8F89-5D4430502EA6}"/>
              </a:ext>
            </a:extLst>
          </p:cNvPr>
          <p:cNvSpPr>
            <a:spLocks noChangeArrowheads="1"/>
          </p:cNvSpPr>
          <p:nvPr/>
        </p:nvSpPr>
        <p:spPr bwMode="auto">
          <a:xfrm>
            <a:off x="2161008" y="48768"/>
            <a:ext cx="6830943" cy="720274"/>
          </a:xfrm>
          <a:prstGeom prst="rect">
            <a:avLst/>
          </a:prstGeom>
          <a:noFill/>
          <a:ln w="9525">
            <a:noFill/>
            <a:miter lim="800000"/>
            <a:headEnd/>
            <a:tailEnd/>
          </a:ln>
        </p:spPr>
        <p:txBody>
          <a:bodyPr anchor="ctr">
            <a:prstTxWarp prst="textNoShape">
              <a:avLst/>
            </a:prstTxWarp>
          </a:bodyPr>
          <a:lstStyle/>
          <a:p>
            <a:pPr algn="ctr"/>
            <a:r>
              <a:rPr lang="en-US" sz="2400" dirty="0"/>
              <a:t>Meshes partitioning  for parallelization</a:t>
            </a:r>
            <a:endParaRPr lang="en-US" sz="2400" i="1" dirty="0"/>
          </a:p>
        </p:txBody>
      </p:sp>
    </p:spTree>
    <p:extLst>
      <p:ext uri="{BB962C8B-B14F-4D97-AF65-F5344CB8AC3E}">
        <p14:creationId xmlns:p14="http://schemas.microsoft.com/office/powerpoint/2010/main" val="1356203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TextBox 19"/>
          <p:cNvSpPr txBox="1">
            <a:spLocks noChangeArrowheads="1"/>
          </p:cNvSpPr>
          <p:nvPr/>
        </p:nvSpPr>
        <p:spPr bwMode="auto">
          <a:xfrm>
            <a:off x="339328" y="1125141"/>
            <a:ext cx="8358188" cy="37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000" dirty="0">
                <a:latin typeface="Helvetica Neue" charset="0"/>
                <a:cs typeface="Helvetica Neue" charset="0"/>
              </a:rPr>
              <a:t>An edge </a:t>
            </a:r>
            <a:r>
              <a:rPr lang="en-US" sz="2000" i="1" dirty="0">
                <a:latin typeface="Helvetica Neue" charset="0"/>
                <a:cs typeface="Helvetica Neue" charset="0"/>
              </a:rPr>
              <a:t>E </a:t>
            </a:r>
            <a:r>
              <a:rPr lang="en-US" sz="2000" dirty="0">
                <a:latin typeface="Helvetica Neue" charset="0"/>
                <a:cs typeface="Helvetica Neue" charset="0"/>
              </a:rPr>
              <a:t>is an owned edge </a:t>
            </a:r>
            <a:r>
              <a:rPr lang="en-US" sz="2000" b="1" dirty="0" err="1">
                <a:latin typeface="Helvetica Neue" charset="0"/>
                <a:cs typeface="Helvetica Neue" charset="0"/>
              </a:rPr>
              <a:t>iff</a:t>
            </a:r>
            <a:r>
              <a:rPr lang="en-US" sz="2000" dirty="0">
                <a:latin typeface="Helvetica Neue" charset="0"/>
                <a:cs typeface="Helvetica Neue" charset="0"/>
              </a:rPr>
              <a:t> </a:t>
            </a:r>
            <a:r>
              <a:rPr lang="en-US" sz="2000" dirty="0" err="1">
                <a:latin typeface="Helvetica Neue" charset="0"/>
                <a:cs typeface="Helvetica Neue" charset="0"/>
              </a:rPr>
              <a:t>cellsOnEdge</a:t>
            </a:r>
            <a:r>
              <a:rPr lang="en-US" sz="2000" dirty="0">
                <a:latin typeface="Helvetica Neue" charset="0"/>
                <a:cs typeface="Helvetica Neue" charset="0"/>
              </a:rPr>
              <a:t>(1,</a:t>
            </a:r>
            <a:r>
              <a:rPr lang="en-US" sz="2000" i="1" dirty="0">
                <a:latin typeface="Helvetica Neue" charset="0"/>
                <a:cs typeface="Helvetica Neue" charset="0"/>
              </a:rPr>
              <a:t>E</a:t>
            </a:r>
            <a:r>
              <a:rPr lang="en-US" sz="2000" dirty="0">
                <a:latin typeface="Helvetica Neue" charset="0"/>
                <a:cs typeface="Helvetica Neue" charset="0"/>
              </a:rPr>
              <a:t>) is an owned cell</a:t>
            </a:r>
          </a:p>
        </p:txBody>
      </p:sp>
      <p:pic>
        <p:nvPicPr>
          <p:cNvPr id="50188" name="Picture 22" descr="Screen Shot 2014-04-09 at 6.31.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032" y="2252313"/>
            <a:ext cx="4726484" cy="2967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9"/>
          <p:cNvSpPr txBox="1">
            <a:spLocks noChangeArrowheads="1"/>
          </p:cNvSpPr>
          <p:nvPr/>
        </p:nvSpPr>
        <p:spPr bwMode="auto">
          <a:xfrm>
            <a:off x="339328" y="1660922"/>
            <a:ext cx="8358188" cy="37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000" dirty="0">
                <a:solidFill>
                  <a:schemeClr val="tx1"/>
                </a:solidFill>
                <a:latin typeface="Helvetica Neue" charset="0"/>
                <a:cs typeface="Helvetica Neue" charset="0"/>
              </a:rPr>
              <a:t>A vertex </a:t>
            </a:r>
            <a:r>
              <a:rPr lang="en-US" sz="2000" i="1" dirty="0">
                <a:solidFill>
                  <a:schemeClr val="tx1"/>
                </a:solidFill>
                <a:latin typeface="Helvetica Neue" charset="0"/>
                <a:cs typeface="Helvetica Neue" charset="0"/>
              </a:rPr>
              <a:t>V</a:t>
            </a:r>
            <a:r>
              <a:rPr lang="en-US" sz="2000" dirty="0">
                <a:solidFill>
                  <a:schemeClr val="tx1"/>
                </a:solidFill>
                <a:latin typeface="Helvetica Neue" charset="0"/>
                <a:cs typeface="Helvetica Neue" charset="0"/>
              </a:rPr>
              <a:t> is an owned vertex </a:t>
            </a:r>
            <a:r>
              <a:rPr lang="en-US" sz="2000" b="1" dirty="0" err="1">
                <a:solidFill>
                  <a:schemeClr val="tx1"/>
                </a:solidFill>
                <a:latin typeface="Helvetica Neue" charset="0"/>
                <a:cs typeface="Helvetica Neue" charset="0"/>
              </a:rPr>
              <a:t>iff</a:t>
            </a:r>
            <a:r>
              <a:rPr lang="en-US" sz="2000" dirty="0">
                <a:solidFill>
                  <a:schemeClr val="tx1"/>
                </a:solidFill>
                <a:latin typeface="Helvetica Neue" charset="0"/>
                <a:cs typeface="Helvetica Neue" charset="0"/>
              </a:rPr>
              <a:t> </a:t>
            </a:r>
            <a:r>
              <a:rPr lang="en-US" sz="2000" dirty="0" err="1">
                <a:solidFill>
                  <a:schemeClr val="tx1"/>
                </a:solidFill>
                <a:latin typeface="Helvetica Neue" charset="0"/>
                <a:cs typeface="Helvetica Neue" charset="0"/>
              </a:rPr>
              <a:t>cellsOnVertex</a:t>
            </a:r>
            <a:r>
              <a:rPr lang="en-US" sz="2000" dirty="0">
                <a:solidFill>
                  <a:schemeClr val="tx1"/>
                </a:solidFill>
                <a:latin typeface="Helvetica Neue" charset="0"/>
                <a:cs typeface="Helvetica Neue" charset="0"/>
              </a:rPr>
              <a:t>(1,</a:t>
            </a:r>
            <a:r>
              <a:rPr lang="en-US" sz="2000" i="1" dirty="0">
                <a:solidFill>
                  <a:schemeClr val="tx1"/>
                </a:solidFill>
                <a:latin typeface="Helvetica Neue" charset="0"/>
                <a:cs typeface="Helvetica Neue" charset="0"/>
              </a:rPr>
              <a:t>V</a:t>
            </a:r>
            <a:r>
              <a:rPr lang="en-US" sz="2000" dirty="0">
                <a:solidFill>
                  <a:schemeClr val="tx1"/>
                </a:solidFill>
                <a:latin typeface="Helvetica Neue" charset="0"/>
                <a:cs typeface="Helvetica Neue" charset="0"/>
              </a:rPr>
              <a:t>) is an owned cell</a:t>
            </a:r>
          </a:p>
        </p:txBody>
      </p:sp>
      <p:sp>
        <p:nvSpPr>
          <p:cNvPr id="15" name="TextBox 19"/>
          <p:cNvSpPr txBox="1">
            <a:spLocks noChangeArrowheads="1"/>
          </p:cNvSpPr>
          <p:nvPr/>
        </p:nvSpPr>
        <p:spPr bwMode="auto">
          <a:xfrm>
            <a:off x="339328" y="5357813"/>
            <a:ext cx="4071938" cy="98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000" dirty="0">
                <a:latin typeface="Helvetica Neue" charset="0"/>
                <a:cs typeface="Helvetica Neue" charset="0"/>
              </a:rPr>
              <a:t>For </a:t>
            </a:r>
            <a:r>
              <a:rPr lang="en-US" sz="2000" i="1" dirty="0">
                <a:latin typeface="Helvetica Neue" charset="0"/>
                <a:cs typeface="Helvetica Neue" charset="0"/>
              </a:rPr>
              <a:t>n</a:t>
            </a:r>
            <a:r>
              <a:rPr lang="en-US" sz="2000" dirty="0">
                <a:latin typeface="Helvetica Neue" charset="0"/>
                <a:cs typeface="Helvetica Neue" charset="0"/>
              </a:rPr>
              <a:t> layers of ghost cells, we have </a:t>
            </a:r>
            <a:r>
              <a:rPr lang="en-US" sz="2000" i="1" dirty="0">
                <a:latin typeface="Helvetica Neue" charset="0"/>
                <a:cs typeface="Helvetica Neue" charset="0"/>
              </a:rPr>
              <a:t>n+1</a:t>
            </a:r>
            <a:r>
              <a:rPr lang="en-US" sz="2000" dirty="0">
                <a:latin typeface="Helvetica Neue" charset="0"/>
                <a:cs typeface="Helvetica Neue" charset="0"/>
              </a:rPr>
              <a:t> layers of ghost edges and ghost vertices.</a:t>
            </a:r>
          </a:p>
        </p:txBody>
      </p:sp>
      <p:pic>
        <p:nvPicPr>
          <p:cNvPr id="2" name="Picture 1" descr="block_flux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313" y="2563867"/>
            <a:ext cx="4034502" cy="3688917"/>
          </a:xfrm>
          <a:prstGeom prst="rect">
            <a:avLst/>
          </a:prstGeom>
        </p:spPr>
      </p:pic>
      <p:pic>
        <p:nvPicPr>
          <p:cNvPr id="9" name="Picture 8"/>
          <p:cNvPicPr>
            <a:picLocks noChangeAspect="1" noChangeArrowheads="1"/>
          </p:cNvPicPr>
          <p:nvPr/>
        </p:nvPicPr>
        <p:blipFill>
          <a:blip r:embed="rId5"/>
          <a:srcRect/>
          <a:stretch>
            <a:fillRect/>
          </a:stretch>
        </p:blipFill>
        <p:spPr bwMode="auto">
          <a:xfrm>
            <a:off x="1" y="1"/>
            <a:ext cx="1980924" cy="709560"/>
          </a:xfrm>
          <a:prstGeom prst="rect">
            <a:avLst/>
          </a:prstGeom>
          <a:noFill/>
          <a:ln w="12700" cap="flat">
            <a:noFill/>
            <a:miter lim="800000"/>
            <a:headEnd/>
            <a:tailEnd/>
          </a:ln>
        </p:spPr>
      </p:pic>
      <p:sp>
        <p:nvSpPr>
          <p:cNvPr id="4" name="Slide Number Placeholder 3">
            <a:extLst>
              <a:ext uri="{FF2B5EF4-FFF2-40B4-BE49-F238E27FC236}">
                <a16:creationId xmlns:a16="http://schemas.microsoft.com/office/drawing/2014/main" id="{1B05F8F0-8F00-0B4C-B5F8-0E86B58CECB9}"/>
              </a:ext>
            </a:extLst>
          </p:cNvPr>
          <p:cNvSpPr>
            <a:spLocks noGrp="1"/>
          </p:cNvSpPr>
          <p:nvPr>
            <p:ph type="sldNum" sz="quarter" idx="12"/>
          </p:nvPr>
        </p:nvSpPr>
        <p:spPr/>
        <p:txBody>
          <a:bodyPr/>
          <a:lstStyle/>
          <a:p>
            <a:fld id="{A315DF5D-7F83-9940-85BE-AFB33E8C4133}" type="slidenum">
              <a:rPr lang="en-US" altLang="en-US" smtClean="0"/>
              <a:pPr/>
              <a:t>30</a:t>
            </a:fld>
            <a:endParaRPr lang="en-US" altLang="en-US"/>
          </a:p>
        </p:txBody>
      </p:sp>
      <p:sp>
        <p:nvSpPr>
          <p:cNvPr id="11" name="Rectangle 10">
            <a:extLst>
              <a:ext uri="{FF2B5EF4-FFF2-40B4-BE49-F238E27FC236}">
                <a16:creationId xmlns:a16="http://schemas.microsoft.com/office/drawing/2014/main" id="{0E23B2F9-F95F-2548-851F-032A5E4ECE90}"/>
              </a:ext>
            </a:extLst>
          </p:cNvPr>
          <p:cNvSpPr>
            <a:spLocks noChangeArrowheads="1"/>
          </p:cNvSpPr>
          <p:nvPr/>
        </p:nvSpPr>
        <p:spPr bwMode="auto">
          <a:xfrm>
            <a:off x="2161008" y="48768"/>
            <a:ext cx="6830943" cy="720274"/>
          </a:xfrm>
          <a:prstGeom prst="rect">
            <a:avLst/>
          </a:prstGeom>
          <a:noFill/>
          <a:ln w="9525">
            <a:noFill/>
            <a:miter lim="800000"/>
            <a:headEnd/>
            <a:tailEnd/>
          </a:ln>
        </p:spPr>
        <p:txBody>
          <a:bodyPr anchor="ctr">
            <a:prstTxWarp prst="textNoShape">
              <a:avLst/>
            </a:prstTxWarp>
          </a:bodyPr>
          <a:lstStyle/>
          <a:p>
            <a:pPr algn="ctr"/>
            <a:r>
              <a:rPr lang="en-US" sz="2400" dirty="0"/>
              <a:t>Meshes partitioning  for parallelization</a:t>
            </a:r>
            <a:endParaRPr lang="en-US" sz="2400" i="1" dirty="0"/>
          </a:p>
        </p:txBody>
      </p:sp>
    </p:spTree>
    <p:extLst>
      <p:ext uri="{BB962C8B-B14F-4D97-AF65-F5344CB8AC3E}">
        <p14:creationId xmlns:p14="http://schemas.microsoft.com/office/powerpoint/2010/main" val="149705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idx="1"/>
          </p:nvPr>
        </p:nvSpPr>
        <p:spPr>
          <a:xfrm>
            <a:off x="4601098" y="817492"/>
            <a:ext cx="4495784" cy="2106617"/>
          </a:xfrm>
        </p:spPr>
        <p:txBody>
          <a:bodyPr>
            <a:noAutofit/>
          </a:bodyPr>
          <a:lstStyle/>
          <a:p>
            <a:pPr marL="174625" indent="-174625"/>
            <a:r>
              <a:rPr lang="en-US" sz="1800" dirty="0">
                <a:solidFill>
                  <a:srgbClr val="000000"/>
                </a:solidFill>
                <a:latin typeface="Helvetica Neue" charset="0"/>
                <a:ea typeface="ヒラギノ角ゴ ProN W3" charset="0"/>
                <a:sym typeface="Helvetica" charset="0"/>
              </a:rPr>
              <a:t>The centroidal aspect of CVTs is used to produce meshes with smoothly-varying resolution</a:t>
            </a:r>
          </a:p>
          <a:p>
            <a:pPr marL="174625" indent="-174625"/>
            <a:r>
              <a:rPr lang="en-US" sz="1800" dirty="0">
                <a:solidFill>
                  <a:srgbClr val="000000"/>
                </a:solidFill>
                <a:latin typeface="Helvetica Neue" charset="0"/>
                <a:ea typeface="ヒラギノ角ゴ ProN W3" charset="0"/>
                <a:sym typeface="Helvetica" charset="0"/>
              </a:rPr>
              <a:t>Given a set of generating points, the primal mesh (finite volume mesh) in MPAS is defined by the Voronoi tessellation </a:t>
            </a:r>
            <a:r>
              <a:rPr lang="en-US" sz="1800" i="1" dirty="0">
                <a:solidFill>
                  <a:srgbClr val="000000"/>
                </a:solidFill>
                <a:latin typeface="Helvetica Neue" charset="0"/>
                <a:ea typeface="ヒラギノ角ゴ ProN W3" charset="0"/>
                <a:sym typeface="Helvetica" charset="0"/>
              </a:rPr>
              <a:t>induced</a:t>
            </a:r>
            <a:r>
              <a:rPr lang="en-US" sz="1800" dirty="0">
                <a:solidFill>
                  <a:srgbClr val="000000"/>
                </a:solidFill>
                <a:latin typeface="Helvetica Neue" charset="0"/>
                <a:ea typeface="ヒラギノ角ゴ ProN W3" charset="0"/>
                <a:sym typeface="Helvetica" charset="0"/>
              </a:rPr>
              <a:t> by this set</a:t>
            </a:r>
          </a:p>
        </p:txBody>
      </p:sp>
      <p:pic>
        <p:nvPicPr>
          <p:cNvPr id="38914" name="Picture 3" descr="Screen shot 2011-07-10 at 10.11.2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337" y="889143"/>
            <a:ext cx="3652242" cy="3679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5EAC733-D390-1549-882E-F017BB99E7DD}"/>
              </a:ext>
            </a:extLst>
          </p:cNvPr>
          <p:cNvGrpSpPr/>
          <p:nvPr/>
        </p:nvGrpSpPr>
        <p:grpSpPr>
          <a:xfrm>
            <a:off x="1810947" y="2639362"/>
            <a:ext cx="6371387" cy="3714575"/>
            <a:chOff x="2045729" y="2725861"/>
            <a:chExt cx="6371387" cy="3714575"/>
          </a:xfrm>
        </p:grpSpPr>
        <p:pic>
          <p:nvPicPr>
            <p:cNvPr id="38915" name="Picture 4" descr="Screen shot 2011-07-10 at 10.12.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357" y="3462335"/>
              <a:ext cx="3229199" cy="2971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4E5C057D-12B9-0341-A24E-A95CB0D0D953}"/>
                </a:ext>
              </a:extLst>
            </p:cNvPr>
            <p:cNvGrpSpPr/>
            <p:nvPr/>
          </p:nvGrpSpPr>
          <p:grpSpPr>
            <a:xfrm>
              <a:off x="2045729" y="2725861"/>
              <a:ext cx="6371387" cy="3714575"/>
              <a:chOff x="2045729" y="2725861"/>
              <a:chExt cx="6371387" cy="3714575"/>
            </a:xfrm>
          </p:grpSpPr>
          <p:sp>
            <p:nvSpPr>
              <p:cNvPr id="38916" name="Rectangle 1"/>
              <p:cNvSpPr>
                <a:spLocks noChangeArrowheads="1"/>
              </p:cNvSpPr>
              <p:nvPr/>
            </p:nvSpPr>
            <p:spPr bwMode="auto">
              <a:xfrm>
                <a:off x="5148850" y="3440061"/>
                <a:ext cx="3268266" cy="3000375"/>
              </a:xfrm>
              <a:prstGeom prst="rect">
                <a:avLst/>
              </a:pr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64291" tIns="32146" rIns="64291" bIns="32146"/>
              <a:lstStyle/>
              <a:p>
                <a:endParaRPr lang="en-US"/>
              </a:p>
            </p:txBody>
          </p:sp>
          <p:sp>
            <p:nvSpPr>
              <p:cNvPr id="38917" name="Rectangle 2"/>
              <p:cNvSpPr>
                <a:spLocks noChangeArrowheads="1"/>
              </p:cNvSpPr>
              <p:nvPr/>
            </p:nvSpPr>
            <p:spPr bwMode="auto">
              <a:xfrm>
                <a:off x="2045729" y="2725861"/>
                <a:ext cx="1017984" cy="910828"/>
              </a:xfrm>
              <a:prstGeom prst="rect">
                <a:avLst/>
              </a:pr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64291" tIns="32146" rIns="64291" bIns="32146"/>
              <a:lstStyle/>
              <a:p>
                <a:endParaRPr lang="en-US"/>
              </a:p>
            </p:txBody>
          </p:sp>
          <p:cxnSp>
            <p:nvCxnSpPr>
              <p:cNvPr id="38918" name="Straight Connector 4"/>
              <p:cNvCxnSpPr>
                <a:cxnSpLocks noChangeShapeType="1"/>
              </p:cNvCxnSpPr>
              <p:nvPr/>
            </p:nvCxnSpPr>
            <p:spPr bwMode="auto">
              <a:xfrm>
                <a:off x="3063713" y="2725861"/>
                <a:ext cx="5353403" cy="7142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cxnSp>
          <p:cxnSp>
            <p:nvCxnSpPr>
              <p:cNvPr id="38919" name="Straight Connector 6"/>
              <p:cNvCxnSpPr>
                <a:cxnSpLocks noChangeShapeType="1"/>
              </p:cNvCxnSpPr>
              <p:nvPr/>
            </p:nvCxnSpPr>
            <p:spPr bwMode="auto">
              <a:xfrm>
                <a:off x="2045729" y="3636689"/>
                <a:ext cx="3103121" cy="2803747"/>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cxnSp>
        </p:grpSp>
      </p:grpSp>
      <p:sp>
        <p:nvSpPr>
          <p:cNvPr id="38920" name="Rectangle 1"/>
          <p:cNvSpPr txBox="1">
            <a:spLocks noChangeArrowheads="1"/>
          </p:cNvSpPr>
          <p:nvPr/>
        </p:nvSpPr>
        <p:spPr bwMode="auto">
          <a:xfrm>
            <a:off x="492164" y="4935973"/>
            <a:ext cx="3243437" cy="1303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35717" tIns="35717" rIns="35717" bIns="35717"/>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500" i="1" dirty="0">
                <a:solidFill>
                  <a:schemeClr val="tx1"/>
                </a:solidFill>
                <a:latin typeface="Helvetica Neue" charset="0"/>
                <a:cs typeface="Helvetica Neue" charset="0"/>
                <a:sym typeface="Helvetica" charset="0"/>
              </a:rPr>
              <a:t>Observe that we have a fully unstructured horizontal mesh, not just a deformation of the icosahedral mesh! </a:t>
            </a:r>
            <a:r>
              <a:rPr lang="en-US" sz="1500" b="1" i="1" dirty="0">
                <a:solidFill>
                  <a:schemeClr val="tx1"/>
                </a:solidFill>
                <a:latin typeface="Helvetica Neue" charset="0"/>
                <a:cs typeface="Helvetica Neue" charset="0"/>
                <a:sym typeface="Helvetica" charset="0"/>
              </a:rPr>
              <a:t>Cells may have 5, 6, 7, or more sides</a:t>
            </a:r>
            <a:r>
              <a:rPr lang="en-US" sz="1500" i="1" dirty="0">
                <a:solidFill>
                  <a:schemeClr val="tx1"/>
                </a:solidFill>
                <a:latin typeface="Helvetica Neue" charset="0"/>
                <a:cs typeface="Helvetica Neue" charset="0"/>
                <a:sym typeface="Helvetica" charset="0"/>
              </a:rPr>
              <a:t>.</a:t>
            </a:r>
          </a:p>
          <a:p>
            <a:pPr algn="l" eaLnBrk="1" hangingPunct="1"/>
            <a:endParaRPr lang="en-US" sz="1700" dirty="0">
              <a:solidFill>
                <a:schemeClr val="tx1"/>
              </a:solidFill>
              <a:latin typeface="Helvetica Neue" charset="0"/>
              <a:cs typeface="Helvetica Neue" charset="0"/>
              <a:sym typeface="Helvetica" charset="0"/>
            </a:endParaRPr>
          </a:p>
        </p:txBody>
      </p:sp>
      <p:sp>
        <p:nvSpPr>
          <p:cNvPr id="5" name="Slide Number Placeholder 4">
            <a:extLst>
              <a:ext uri="{FF2B5EF4-FFF2-40B4-BE49-F238E27FC236}">
                <a16:creationId xmlns:a16="http://schemas.microsoft.com/office/drawing/2014/main" id="{213174D4-5869-244E-AB12-D94032376615}"/>
              </a:ext>
            </a:extLst>
          </p:cNvPr>
          <p:cNvSpPr>
            <a:spLocks noGrp="1"/>
          </p:cNvSpPr>
          <p:nvPr>
            <p:ph type="sldNum" sz="quarter" idx="12"/>
          </p:nvPr>
        </p:nvSpPr>
        <p:spPr/>
        <p:txBody>
          <a:bodyPr/>
          <a:lstStyle/>
          <a:p>
            <a:fld id="{A315DF5D-7F83-9940-85BE-AFB33E8C4133}" type="slidenum">
              <a:rPr lang="en-US" altLang="en-US" smtClean="0"/>
              <a:pPr/>
              <a:t>3</a:t>
            </a:fld>
            <a:endParaRPr lang="en-US" altLang="en-US"/>
          </a:p>
        </p:txBody>
      </p:sp>
      <p:sp>
        <p:nvSpPr>
          <p:cNvPr id="13" name="Rectangle 9">
            <a:extLst>
              <a:ext uri="{FF2B5EF4-FFF2-40B4-BE49-F238E27FC236}">
                <a16:creationId xmlns:a16="http://schemas.microsoft.com/office/drawing/2014/main" id="{B1F5C1EE-F3D9-8347-BA42-FA84B7D2EE98}"/>
              </a:ext>
            </a:extLst>
          </p:cNvPr>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3200" dirty="0"/>
              <a:t>Background</a:t>
            </a:r>
            <a:endParaRPr lang="en-US" sz="3200" i="1" dirty="0"/>
          </a:p>
        </p:txBody>
      </p:sp>
    </p:spTree>
    <p:extLst>
      <p:ext uri="{BB962C8B-B14F-4D97-AF65-F5344CB8AC3E}">
        <p14:creationId xmlns:p14="http://schemas.microsoft.com/office/powerpoint/2010/main" val="15363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070" y="898638"/>
            <a:ext cx="8143876" cy="461665"/>
          </a:xfrm>
          <a:prstGeom prst="rect">
            <a:avLst/>
          </a:prstGeom>
          <a:noFill/>
        </p:spPr>
        <p:txBody>
          <a:bodyPr wrap="none" rtlCol="0">
            <a:spAutoFit/>
          </a:bodyPr>
          <a:lstStyle/>
          <a:p>
            <a:r>
              <a:rPr lang="en-US" sz="2400" dirty="0">
                <a:cs typeface="Times New Roman"/>
              </a:rPr>
              <a:t>Quasi-uniform MPAS meshes look just like icosahedral meshes...</a:t>
            </a:r>
          </a:p>
        </p:txBody>
      </p:sp>
      <p:pic>
        <p:nvPicPr>
          <p:cNvPr id="10" name="Picture 9"/>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grpSp>
        <p:nvGrpSpPr>
          <p:cNvPr id="12" name="Group 11">
            <a:extLst>
              <a:ext uri="{FF2B5EF4-FFF2-40B4-BE49-F238E27FC236}">
                <a16:creationId xmlns:a16="http://schemas.microsoft.com/office/drawing/2014/main" id="{00CA7514-669C-F74B-A23A-04336AD97D60}"/>
              </a:ext>
            </a:extLst>
          </p:cNvPr>
          <p:cNvGrpSpPr/>
          <p:nvPr/>
        </p:nvGrpSpPr>
        <p:grpSpPr>
          <a:xfrm>
            <a:off x="640955" y="1505154"/>
            <a:ext cx="3771626" cy="3989031"/>
            <a:chOff x="4740145" y="1541411"/>
            <a:chExt cx="3771626" cy="3989031"/>
          </a:xfrm>
        </p:grpSpPr>
        <p:pic>
          <p:nvPicPr>
            <p:cNvPr id="2" name="Picture 1" descr="korea_uniform.tiff"/>
            <p:cNvPicPr>
              <a:picLocks noChangeAspect="1"/>
            </p:cNvPicPr>
            <p:nvPr/>
          </p:nvPicPr>
          <p:blipFill>
            <a:blip r:embed="rId4"/>
            <a:stretch>
              <a:fillRect/>
            </a:stretch>
          </p:blipFill>
          <p:spPr>
            <a:xfrm>
              <a:off x="4740145" y="1541411"/>
              <a:ext cx="3771626" cy="3656275"/>
            </a:xfrm>
            <a:prstGeom prst="rect">
              <a:avLst/>
            </a:prstGeom>
          </p:spPr>
        </p:pic>
        <p:sp>
          <p:nvSpPr>
            <p:cNvPr id="7" name="TextBox 6"/>
            <p:cNvSpPr txBox="1"/>
            <p:nvPr/>
          </p:nvSpPr>
          <p:spPr>
            <a:xfrm>
              <a:off x="5184646" y="5161110"/>
              <a:ext cx="2928336" cy="369332"/>
            </a:xfrm>
            <a:prstGeom prst="rect">
              <a:avLst/>
            </a:prstGeom>
            <a:noFill/>
          </p:spPr>
          <p:txBody>
            <a:bodyPr wrap="square" rtlCol="0">
              <a:spAutoFit/>
            </a:bodyPr>
            <a:lstStyle/>
            <a:p>
              <a:r>
                <a:rPr lang="en-US" i="1" dirty="0"/>
                <a:t>A quasi-uniform MPAS mesh</a:t>
              </a:r>
            </a:p>
          </p:txBody>
        </p:sp>
      </p:grpSp>
      <p:grpSp>
        <p:nvGrpSpPr>
          <p:cNvPr id="3" name="Group 2">
            <a:extLst>
              <a:ext uri="{FF2B5EF4-FFF2-40B4-BE49-F238E27FC236}">
                <a16:creationId xmlns:a16="http://schemas.microsoft.com/office/drawing/2014/main" id="{8DBABBD4-ECD2-574B-BCA1-D153864D8DB0}"/>
              </a:ext>
            </a:extLst>
          </p:cNvPr>
          <p:cNvGrpSpPr/>
          <p:nvPr/>
        </p:nvGrpSpPr>
        <p:grpSpPr>
          <a:xfrm>
            <a:off x="4710895" y="1360303"/>
            <a:ext cx="3863768" cy="4133882"/>
            <a:chOff x="613644" y="1409712"/>
            <a:chExt cx="3863768" cy="4133882"/>
          </a:xfrm>
        </p:grpSpPr>
        <p:pic>
          <p:nvPicPr>
            <p:cNvPr id="11" name="Picture 10"/>
            <p:cNvPicPr>
              <a:picLocks noChangeAspect="1"/>
            </p:cNvPicPr>
            <p:nvPr/>
          </p:nvPicPr>
          <p:blipFill>
            <a:blip r:embed="rId5"/>
            <a:stretch>
              <a:fillRect/>
            </a:stretch>
          </p:blipFill>
          <p:spPr>
            <a:xfrm>
              <a:off x="613644" y="1409712"/>
              <a:ext cx="3863768" cy="3800167"/>
            </a:xfrm>
            <a:prstGeom prst="rect">
              <a:avLst/>
            </a:prstGeom>
          </p:spPr>
        </p:pic>
        <p:sp>
          <p:nvSpPr>
            <p:cNvPr id="6" name="TextBox 5"/>
            <p:cNvSpPr txBox="1"/>
            <p:nvPr/>
          </p:nvSpPr>
          <p:spPr>
            <a:xfrm>
              <a:off x="1469807" y="5174262"/>
              <a:ext cx="2109273" cy="369332"/>
            </a:xfrm>
            <a:prstGeom prst="rect">
              <a:avLst/>
            </a:prstGeom>
            <a:noFill/>
          </p:spPr>
          <p:txBody>
            <a:bodyPr wrap="square" rtlCol="0">
              <a:spAutoFit/>
            </a:bodyPr>
            <a:lstStyle/>
            <a:p>
              <a:r>
                <a:rPr lang="en-US" i="1" dirty="0">
                  <a:cs typeface="Times New Roman"/>
                </a:rPr>
                <a:t>An icosahedral mesh</a:t>
              </a:r>
            </a:p>
          </p:txBody>
        </p:sp>
      </p:grpSp>
      <p:sp>
        <p:nvSpPr>
          <p:cNvPr id="8" name="TextBox 7"/>
          <p:cNvSpPr txBox="1"/>
          <p:nvPr/>
        </p:nvSpPr>
        <p:spPr>
          <a:xfrm>
            <a:off x="445470" y="5564083"/>
            <a:ext cx="7813939" cy="830997"/>
          </a:xfrm>
          <a:prstGeom prst="rect">
            <a:avLst/>
          </a:prstGeom>
          <a:noFill/>
        </p:spPr>
        <p:txBody>
          <a:bodyPr wrap="square" rtlCol="0">
            <a:spAutoFit/>
          </a:bodyPr>
          <a:lstStyle/>
          <a:p>
            <a:r>
              <a:rPr lang="en-US" sz="2400" dirty="0">
                <a:cs typeface="Times New Roman"/>
              </a:rPr>
              <a:t>... but the MPAS solver considers every mesh as a completely general, unstructured mesh. There are no special cases!</a:t>
            </a:r>
          </a:p>
        </p:txBody>
      </p:sp>
      <p:sp>
        <p:nvSpPr>
          <p:cNvPr id="9" name="Rectangle 9"/>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2200" dirty="0"/>
              <a:t>How does MPAS keep track of this unstructured mesh?</a:t>
            </a:r>
            <a:endParaRPr lang="en-US" sz="2200" i="1" dirty="0"/>
          </a:p>
        </p:txBody>
      </p:sp>
      <p:sp>
        <p:nvSpPr>
          <p:cNvPr id="4" name="Slide Number Placeholder 3">
            <a:extLst>
              <a:ext uri="{FF2B5EF4-FFF2-40B4-BE49-F238E27FC236}">
                <a16:creationId xmlns:a16="http://schemas.microsoft.com/office/drawing/2014/main" id="{24EE3070-5DE9-534D-9800-11D06059E42F}"/>
              </a:ext>
            </a:extLst>
          </p:cNvPr>
          <p:cNvSpPr>
            <a:spLocks noGrp="1"/>
          </p:cNvSpPr>
          <p:nvPr>
            <p:ph type="sldNum" sz="quarter" idx="12"/>
          </p:nvPr>
        </p:nvSpPr>
        <p:spPr/>
        <p:txBody>
          <a:bodyPr/>
          <a:lstStyle/>
          <a:p>
            <a:fld id="{DAFE56EF-E2BC-7D41-9B22-51E136CBA94D}" type="slidenum">
              <a:rPr lang="en-US" altLang="en-US" smtClean="0"/>
              <a:pPr/>
              <a:t>4</a:t>
            </a:fld>
            <a:endParaRPr lang="en-US" altLang="en-US"/>
          </a:p>
        </p:txBody>
      </p:sp>
    </p:spTree>
    <p:extLst>
      <p:ext uri="{BB962C8B-B14F-4D97-AF65-F5344CB8AC3E}">
        <p14:creationId xmlns:p14="http://schemas.microsoft.com/office/powerpoint/2010/main" val="310088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a:srcRect/>
          <a:stretch>
            <a:fillRect/>
          </a:stretch>
        </p:blipFill>
        <p:spPr bwMode="auto">
          <a:xfrm>
            <a:off x="1" y="1"/>
            <a:ext cx="1980924" cy="709560"/>
          </a:xfrm>
          <a:prstGeom prst="rect">
            <a:avLst/>
          </a:prstGeom>
          <a:noFill/>
          <a:ln w="12700" cap="flat">
            <a:noFill/>
            <a:miter lim="800000"/>
            <a:headEnd/>
            <a:tailEnd/>
          </a:ln>
        </p:spPr>
      </p:pic>
      <p:pic>
        <p:nvPicPr>
          <p:cNvPr id="12" name="Picture 11" descr="wrf_winds_u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64" y="2416768"/>
            <a:ext cx="3785913" cy="3426746"/>
          </a:xfrm>
          <a:prstGeom prst="rect">
            <a:avLst/>
          </a:prstGeom>
        </p:spPr>
      </p:pic>
      <p:sp>
        <p:nvSpPr>
          <p:cNvPr id="14" name="TextBox 13"/>
          <p:cNvSpPr txBox="1"/>
          <p:nvPr/>
        </p:nvSpPr>
        <p:spPr>
          <a:xfrm>
            <a:off x="293071" y="898638"/>
            <a:ext cx="8538294" cy="1138773"/>
          </a:xfrm>
          <a:prstGeom prst="rect">
            <a:avLst/>
          </a:prstGeom>
          <a:noFill/>
        </p:spPr>
        <p:txBody>
          <a:bodyPr wrap="square" rtlCol="0">
            <a:spAutoFit/>
          </a:bodyPr>
          <a:lstStyle/>
          <a:p>
            <a:r>
              <a:rPr lang="en-US" sz="2400" dirty="0">
                <a:cs typeface="Times New Roman"/>
              </a:rPr>
              <a:t>One can start to imagine ways to identify neighboring cells implicitly based on the index or location of each cell</a:t>
            </a:r>
          </a:p>
          <a:p>
            <a:pPr marL="342900" indent="-342900">
              <a:buFont typeface="Arial"/>
              <a:buChar char="•"/>
            </a:pPr>
            <a:r>
              <a:rPr lang="en-US" sz="2000" dirty="0">
                <a:cs typeface="Times New Roman"/>
              </a:rPr>
              <a:t>In a rectangular mesh, our neighbors are at (i+1, j), (i-1, j), (</a:t>
            </a:r>
            <a:r>
              <a:rPr lang="en-US" sz="2000" dirty="0" err="1">
                <a:cs typeface="Times New Roman"/>
              </a:rPr>
              <a:t>i</a:t>
            </a:r>
            <a:r>
              <a:rPr lang="en-US" sz="2000" dirty="0">
                <a:cs typeface="Times New Roman"/>
              </a:rPr>
              <a:t>, j+1), (</a:t>
            </a:r>
            <a:r>
              <a:rPr lang="en-US" sz="2000" dirty="0" err="1">
                <a:cs typeface="Times New Roman"/>
              </a:rPr>
              <a:t>i</a:t>
            </a:r>
            <a:r>
              <a:rPr lang="en-US" sz="2000" dirty="0">
                <a:cs typeface="Times New Roman"/>
              </a:rPr>
              <a:t>, j-1)</a:t>
            </a:r>
          </a:p>
        </p:txBody>
      </p:sp>
      <p:sp>
        <p:nvSpPr>
          <p:cNvPr id="15" name="TextBox 14"/>
          <p:cNvSpPr txBox="1"/>
          <p:nvPr/>
        </p:nvSpPr>
        <p:spPr>
          <a:xfrm>
            <a:off x="378072" y="5820070"/>
            <a:ext cx="3780715" cy="584776"/>
          </a:xfrm>
          <a:prstGeom prst="rect">
            <a:avLst/>
          </a:prstGeom>
          <a:noFill/>
        </p:spPr>
        <p:txBody>
          <a:bodyPr wrap="square" rtlCol="0">
            <a:spAutoFit/>
          </a:bodyPr>
          <a:lstStyle/>
          <a:p>
            <a:r>
              <a:rPr lang="en-US" sz="1600" i="1" dirty="0">
                <a:cs typeface="Times New Roman"/>
              </a:rPr>
              <a:t>Above: A region from the ARW C-staggered grid, stored in a 2-d array.</a:t>
            </a:r>
          </a:p>
        </p:txBody>
      </p:sp>
      <p:sp>
        <p:nvSpPr>
          <p:cNvPr id="3" name="Slide Number Placeholder 2">
            <a:extLst>
              <a:ext uri="{FF2B5EF4-FFF2-40B4-BE49-F238E27FC236}">
                <a16:creationId xmlns:a16="http://schemas.microsoft.com/office/drawing/2014/main" id="{AE151167-7077-1144-A557-15158A4AD02D}"/>
              </a:ext>
            </a:extLst>
          </p:cNvPr>
          <p:cNvSpPr>
            <a:spLocks noGrp="1"/>
          </p:cNvSpPr>
          <p:nvPr>
            <p:ph type="sldNum" sz="quarter" idx="12"/>
          </p:nvPr>
        </p:nvSpPr>
        <p:spPr/>
        <p:txBody>
          <a:bodyPr/>
          <a:lstStyle/>
          <a:p>
            <a:fld id="{DAFE56EF-E2BC-7D41-9B22-51E136CBA94D}" type="slidenum">
              <a:rPr lang="en-US" altLang="en-US" smtClean="0"/>
              <a:pPr/>
              <a:t>5</a:t>
            </a:fld>
            <a:endParaRPr lang="en-US" altLang="en-US"/>
          </a:p>
        </p:txBody>
      </p:sp>
      <p:sp>
        <p:nvSpPr>
          <p:cNvPr id="8" name="Rectangle 9">
            <a:extLst>
              <a:ext uri="{FF2B5EF4-FFF2-40B4-BE49-F238E27FC236}">
                <a16:creationId xmlns:a16="http://schemas.microsoft.com/office/drawing/2014/main" id="{43FFE9A2-2FA0-1C4E-BE94-093DFA08EC05}"/>
              </a:ext>
            </a:extLst>
          </p:cNvPr>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2200" dirty="0"/>
              <a:t>How does MPAS keep track of this unstructured mesh?</a:t>
            </a:r>
            <a:endParaRPr lang="en-US" sz="2200" i="1" dirty="0"/>
          </a:p>
        </p:txBody>
      </p:sp>
    </p:spTree>
    <p:extLst>
      <p:ext uri="{BB962C8B-B14F-4D97-AF65-F5344CB8AC3E}">
        <p14:creationId xmlns:p14="http://schemas.microsoft.com/office/powerpoint/2010/main" val="4201178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a:srcRect/>
          <a:stretch>
            <a:fillRect/>
          </a:stretch>
        </p:blipFill>
        <p:spPr bwMode="auto">
          <a:xfrm>
            <a:off x="1" y="1"/>
            <a:ext cx="1980924" cy="709560"/>
          </a:xfrm>
          <a:prstGeom prst="rect">
            <a:avLst/>
          </a:prstGeom>
          <a:noFill/>
          <a:ln w="12700" cap="flat">
            <a:noFill/>
            <a:miter lim="800000"/>
            <a:headEnd/>
            <a:tailEnd/>
          </a:ln>
        </p:spPr>
      </p:pic>
      <p:pic>
        <p:nvPicPr>
          <p:cNvPr id="12" name="Picture 11" descr="wrf_winds_u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64" y="2416768"/>
            <a:ext cx="3785913" cy="3426746"/>
          </a:xfrm>
          <a:prstGeom prst="rect">
            <a:avLst/>
          </a:prstGeom>
        </p:spPr>
      </p:pic>
      <p:pic>
        <p:nvPicPr>
          <p:cNvPr id="13" name="Picture 12" descr="primal_dual_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501" y="2353844"/>
            <a:ext cx="3911203" cy="3454225"/>
          </a:xfrm>
          <a:prstGeom prst="rect">
            <a:avLst/>
          </a:prstGeom>
        </p:spPr>
      </p:pic>
      <p:sp>
        <p:nvSpPr>
          <p:cNvPr id="14" name="TextBox 13"/>
          <p:cNvSpPr txBox="1"/>
          <p:nvPr/>
        </p:nvSpPr>
        <p:spPr>
          <a:xfrm>
            <a:off x="293071" y="898638"/>
            <a:ext cx="8538294" cy="1446550"/>
          </a:xfrm>
          <a:prstGeom prst="rect">
            <a:avLst/>
          </a:prstGeom>
          <a:noFill/>
        </p:spPr>
        <p:txBody>
          <a:bodyPr wrap="square" rtlCol="0">
            <a:spAutoFit/>
          </a:bodyPr>
          <a:lstStyle/>
          <a:p>
            <a:r>
              <a:rPr lang="en-US" sz="2400" dirty="0">
                <a:cs typeface="Times New Roman"/>
              </a:rPr>
              <a:t>One can start to </a:t>
            </a:r>
            <a:r>
              <a:rPr lang="en-US" sz="2400">
                <a:cs typeface="Times New Roman"/>
              </a:rPr>
              <a:t>imagine ways </a:t>
            </a:r>
            <a:r>
              <a:rPr lang="en-US" sz="2400" dirty="0">
                <a:cs typeface="Times New Roman"/>
              </a:rPr>
              <a:t>to identify neighboring cells implicitly based on the index or location of each cell</a:t>
            </a:r>
          </a:p>
          <a:p>
            <a:pPr marL="342900" indent="-342900">
              <a:buFont typeface="Arial"/>
              <a:buChar char="•"/>
            </a:pPr>
            <a:r>
              <a:rPr lang="en-US" sz="2000" dirty="0">
                <a:cs typeface="Times New Roman"/>
              </a:rPr>
              <a:t>In a rectangular mesh, our neighbors are at (i+1, j), (i-1, j), (</a:t>
            </a:r>
            <a:r>
              <a:rPr lang="en-US" sz="2000" dirty="0" err="1">
                <a:cs typeface="Times New Roman"/>
              </a:rPr>
              <a:t>i</a:t>
            </a:r>
            <a:r>
              <a:rPr lang="en-US" sz="2000" dirty="0">
                <a:cs typeface="Times New Roman"/>
              </a:rPr>
              <a:t>, j+1), (</a:t>
            </a:r>
            <a:r>
              <a:rPr lang="en-US" sz="2000" dirty="0" err="1">
                <a:cs typeface="Times New Roman"/>
              </a:rPr>
              <a:t>i</a:t>
            </a:r>
            <a:r>
              <a:rPr lang="en-US" sz="2000" dirty="0">
                <a:cs typeface="Times New Roman"/>
              </a:rPr>
              <a:t>, j-1)</a:t>
            </a:r>
          </a:p>
          <a:p>
            <a:pPr marL="342900" indent="-342900">
              <a:buFont typeface="Arial"/>
              <a:buChar char="•"/>
            </a:pPr>
            <a:r>
              <a:rPr lang="en-US" sz="2000" dirty="0">
                <a:cs typeface="Times New Roman"/>
              </a:rPr>
              <a:t>Who is the “next” cell after this one in any direction?</a:t>
            </a:r>
          </a:p>
        </p:txBody>
      </p:sp>
      <p:sp>
        <p:nvSpPr>
          <p:cNvPr id="15" name="TextBox 14"/>
          <p:cNvSpPr txBox="1"/>
          <p:nvPr/>
        </p:nvSpPr>
        <p:spPr>
          <a:xfrm>
            <a:off x="378072" y="5820070"/>
            <a:ext cx="3780715" cy="584776"/>
          </a:xfrm>
          <a:prstGeom prst="rect">
            <a:avLst/>
          </a:prstGeom>
          <a:noFill/>
        </p:spPr>
        <p:txBody>
          <a:bodyPr wrap="square" rtlCol="0">
            <a:spAutoFit/>
          </a:bodyPr>
          <a:lstStyle/>
          <a:p>
            <a:r>
              <a:rPr lang="en-US" sz="1600" i="1" dirty="0">
                <a:cs typeface="Times New Roman"/>
              </a:rPr>
              <a:t>Above: A region from the ARW C-staggered grid, stored in a 2-d array.</a:t>
            </a:r>
          </a:p>
        </p:txBody>
      </p:sp>
      <p:sp>
        <p:nvSpPr>
          <p:cNvPr id="16" name="TextBox 15"/>
          <p:cNvSpPr txBox="1"/>
          <p:nvPr/>
        </p:nvSpPr>
        <p:spPr>
          <a:xfrm>
            <a:off x="4556246" y="5816887"/>
            <a:ext cx="4556247" cy="584776"/>
          </a:xfrm>
          <a:prstGeom prst="rect">
            <a:avLst/>
          </a:prstGeom>
          <a:noFill/>
        </p:spPr>
        <p:txBody>
          <a:bodyPr wrap="square" rtlCol="0">
            <a:spAutoFit/>
          </a:bodyPr>
          <a:lstStyle/>
          <a:p>
            <a:r>
              <a:rPr lang="en-US" sz="1600" i="1" dirty="0">
                <a:cs typeface="Times New Roman"/>
              </a:rPr>
              <a:t>Above: A region from an MPAS mesh showing </a:t>
            </a:r>
            <a:r>
              <a:rPr lang="en-US" sz="1600" i="1" dirty="0" err="1">
                <a:cs typeface="Times New Roman"/>
              </a:rPr>
              <a:t>Voronoi</a:t>
            </a:r>
            <a:r>
              <a:rPr lang="en-US" sz="1600" i="1" dirty="0">
                <a:cs typeface="Times New Roman"/>
              </a:rPr>
              <a:t> regions (black) and Delaunay triangles (red).</a:t>
            </a:r>
          </a:p>
        </p:txBody>
      </p:sp>
      <p:sp>
        <p:nvSpPr>
          <p:cNvPr id="3" name="Oval 2"/>
          <p:cNvSpPr/>
          <p:nvPr/>
        </p:nvSpPr>
        <p:spPr>
          <a:xfrm>
            <a:off x="6139056" y="4042866"/>
            <a:ext cx="348989" cy="348989"/>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cxnSpLocks/>
          </p:cNvCxnSpPr>
          <p:nvPr/>
        </p:nvCxnSpPr>
        <p:spPr>
          <a:xfrm>
            <a:off x="3974123" y="2305184"/>
            <a:ext cx="2210740" cy="176334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571185" y="2305184"/>
            <a:ext cx="84027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AC5165B8-20B0-2D4E-8410-0F83D05BAB5C}"/>
              </a:ext>
            </a:extLst>
          </p:cNvPr>
          <p:cNvSpPr>
            <a:spLocks noGrp="1"/>
          </p:cNvSpPr>
          <p:nvPr>
            <p:ph type="sldNum" sz="quarter" idx="12"/>
          </p:nvPr>
        </p:nvSpPr>
        <p:spPr/>
        <p:txBody>
          <a:bodyPr/>
          <a:lstStyle/>
          <a:p>
            <a:fld id="{DAFE56EF-E2BC-7D41-9B22-51E136CBA94D}" type="slidenum">
              <a:rPr lang="en-US" altLang="en-US" smtClean="0"/>
              <a:pPr/>
              <a:t>6</a:t>
            </a:fld>
            <a:endParaRPr lang="en-US" altLang="en-US"/>
          </a:p>
        </p:txBody>
      </p:sp>
      <p:sp>
        <p:nvSpPr>
          <p:cNvPr id="17" name="Rectangle 9">
            <a:extLst>
              <a:ext uri="{FF2B5EF4-FFF2-40B4-BE49-F238E27FC236}">
                <a16:creationId xmlns:a16="http://schemas.microsoft.com/office/drawing/2014/main" id="{BC16F8FB-42D4-6C48-B65C-C61DA43D888E}"/>
              </a:ext>
            </a:extLst>
          </p:cNvPr>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2200" dirty="0"/>
              <a:t>How does MPAS keep track of this unstructured mesh?</a:t>
            </a:r>
            <a:endParaRPr lang="en-US" sz="2200" i="1" dirty="0"/>
          </a:p>
        </p:txBody>
      </p:sp>
    </p:spTree>
    <p:extLst>
      <p:ext uri="{BB962C8B-B14F-4D97-AF65-F5344CB8AC3E}">
        <p14:creationId xmlns:p14="http://schemas.microsoft.com/office/powerpoint/2010/main" val="182082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a:srcRect/>
          <a:stretch>
            <a:fillRect/>
          </a:stretch>
        </p:blipFill>
        <p:spPr bwMode="auto">
          <a:xfrm>
            <a:off x="1" y="1"/>
            <a:ext cx="1980924" cy="709560"/>
          </a:xfrm>
          <a:prstGeom prst="rect">
            <a:avLst/>
          </a:prstGeom>
          <a:noFill/>
          <a:ln w="12700" cap="flat">
            <a:noFill/>
            <a:miter lim="800000"/>
            <a:headEnd/>
            <a:tailEnd/>
          </a:ln>
        </p:spPr>
      </p:pic>
      <p:sp>
        <p:nvSpPr>
          <p:cNvPr id="7" name="TextBox 6"/>
          <p:cNvSpPr txBox="1"/>
          <p:nvPr/>
        </p:nvSpPr>
        <p:spPr>
          <a:xfrm>
            <a:off x="293071" y="898638"/>
            <a:ext cx="8538294" cy="830997"/>
          </a:xfrm>
          <a:prstGeom prst="rect">
            <a:avLst/>
          </a:prstGeom>
          <a:noFill/>
        </p:spPr>
        <p:txBody>
          <a:bodyPr wrap="square" rtlCol="0">
            <a:spAutoFit/>
          </a:bodyPr>
          <a:lstStyle/>
          <a:p>
            <a:r>
              <a:rPr lang="en-US" sz="2400" dirty="0">
                <a:cs typeface="Times New Roman"/>
              </a:rPr>
              <a:t>Schemes for implicitly finding the indices/identities (the “IDs”) of neighboring mesh cells are bound to fail... </a:t>
            </a:r>
          </a:p>
        </p:txBody>
      </p:sp>
      <p:sp>
        <p:nvSpPr>
          <p:cNvPr id="11" name="TextBox 10"/>
          <p:cNvSpPr txBox="1"/>
          <p:nvPr/>
        </p:nvSpPr>
        <p:spPr>
          <a:xfrm>
            <a:off x="280671" y="1829359"/>
            <a:ext cx="8538294" cy="830997"/>
          </a:xfrm>
          <a:prstGeom prst="rect">
            <a:avLst/>
          </a:prstGeom>
          <a:noFill/>
        </p:spPr>
        <p:txBody>
          <a:bodyPr wrap="square" rtlCol="0">
            <a:spAutoFit/>
          </a:bodyPr>
          <a:lstStyle/>
          <a:p>
            <a:r>
              <a:rPr lang="en-US" sz="2400" dirty="0">
                <a:cs typeface="Times New Roman"/>
              </a:rPr>
              <a:t>... so we must find them explicitly through connectivity fields that are the foundation of the MPAS mesh representation. </a:t>
            </a:r>
          </a:p>
        </p:txBody>
      </p:sp>
      <p:pic>
        <p:nvPicPr>
          <p:cNvPr id="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36" y="2763327"/>
            <a:ext cx="3763190" cy="3575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5" name="Rectangle 2"/>
          <p:cNvSpPr>
            <a:spLocks/>
          </p:cNvSpPr>
          <p:nvPr/>
        </p:nvSpPr>
        <p:spPr bwMode="auto">
          <a:xfrm>
            <a:off x="4323589" y="3067750"/>
            <a:ext cx="4595022" cy="3515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defRPr/>
            </a:pPr>
            <a:r>
              <a:rPr lang="en-US" sz="2000" dirty="0">
                <a:cs typeface="Helvetica Neue"/>
                <a:sym typeface="Helvetica" charset="0"/>
              </a:rPr>
              <a:t>Three types of mesh elements are tracked in the mesh representation:</a:t>
            </a:r>
          </a:p>
          <a:p>
            <a:pPr marL="287338" indent="-287338" algn="l">
              <a:spcBef>
                <a:spcPts val="1100"/>
              </a:spcBef>
              <a:buSzPct val="125000"/>
              <a:buFont typeface="Helvetica" charset="0"/>
              <a:buChar char="•"/>
              <a:defRPr/>
            </a:pPr>
            <a:r>
              <a:rPr lang="pl-PL" sz="2000" b="1" dirty="0">
                <a:cs typeface="Helvetica Neue"/>
                <a:sym typeface="Helvetica" charset="0"/>
              </a:rPr>
              <a:t>Cell</a:t>
            </a:r>
            <a:r>
              <a:rPr lang="en-US" sz="2000" dirty="0">
                <a:cs typeface="Helvetica Neue"/>
                <a:sym typeface="Helvetica" charset="0"/>
              </a:rPr>
              <a:t> locations (blue circles) - the generating points of the </a:t>
            </a:r>
            <a:r>
              <a:rPr lang="en-US" sz="2000" dirty="0" err="1">
                <a:cs typeface="Helvetica Neue"/>
                <a:sym typeface="Helvetica" charset="0"/>
              </a:rPr>
              <a:t>Voronoi</a:t>
            </a:r>
            <a:r>
              <a:rPr lang="en-US" sz="2000" dirty="0">
                <a:cs typeface="Helvetica Neue"/>
                <a:sym typeface="Helvetica" charset="0"/>
              </a:rPr>
              <a:t> mesh</a:t>
            </a:r>
          </a:p>
          <a:p>
            <a:pPr marL="287338" indent="-287338" algn="l">
              <a:spcBef>
                <a:spcPts val="1100"/>
              </a:spcBef>
              <a:buSzPct val="125000"/>
              <a:buFont typeface="Helvetica" charset="0"/>
              <a:buChar char="•"/>
              <a:defRPr/>
            </a:pPr>
            <a:r>
              <a:rPr lang="pl-PL" sz="2000" b="1" dirty="0" err="1">
                <a:cs typeface="Helvetica Neue"/>
                <a:sym typeface="Helvetica" charset="0"/>
              </a:rPr>
              <a:t>Vertex</a:t>
            </a:r>
            <a:r>
              <a:rPr lang="en-US" sz="2000" dirty="0">
                <a:cs typeface="Helvetica Neue"/>
                <a:sym typeface="Helvetica" charset="0"/>
              </a:rPr>
              <a:t> locations (cyan triangles) - the corners of primal mesh cells</a:t>
            </a:r>
          </a:p>
          <a:p>
            <a:pPr marL="287338" indent="-287338" algn="l">
              <a:spcBef>
                <a:spcPts val="1100"/>
              </a:spcBef>
              <a:buSzPct val="125000"/>
              <a:buFont typeface="Helvetica" charset="0"/>
              <a:buChar char="•"/>
              <a:defRPr/>
            </a:pPr>
            <a:r>
              <a:rPr lang="pl-PL" sz="2000" b="1" dirty="0" err="1">
                <a:cs typeface="Helvetica Neue"/>
                <a:sym typeface="Helvetica" charset="0"/>
              </a:rPr>
              <a:t>Edge</a:t>
            </a:r>
            <a:r>
              <a:rPr lang="en-US" sz="2000" dirty="0">
                <a:cs typeface="Helvetica Neue"/>
                <a:sym typeface="Helvetica" charset="0"/>
              </a:rPr>
              <a:t> locations (green squares) - the points where the dual mesh edges intersect the primal mesh edges</a:t>
            </a:r>
          </a:p>
        </p:txBody>
      </p:sp>
      <p:sp>
        <p:nvSpPr>
          <p:cNvPr id="3" name="Slide Number Placeholder 2">
            <a:extLst>
              <a:ext uri="{FF2B5EF4-FFF2-40B4-BE49-F238E27FC236}">
                <a16:creationId xmlns:a16="http://schemas.microsoft.com/office/drawing/2014/main" id="{A928B6D6-743D-2743-B32D-4A5EE75884C1}"/>
              </a:ext>
            </a:extLst>
          </p:cNvPr>
          <p:cNvSpPr>
            <a:spLocks noGrp="1"/>
          </p:cNvSpPr>
          <p:nvPr>
            <p:ph type="sldNum" sz="quarter" idx="12"/>
          </p:nvPr>
        </p:nvSpPr>
        <p:spPr/>
        <p:txBody>
          <a:bodyPr/>
          <a:lstStyle/>
          <a:p>
            <a:fld id="{DAFE56EF-E2BC-7D41-9B22-51E136CBA94D}" type="slidenum">
              <a:rPr lang="en-US" altLang="en-US" smtClean="0"/>
              <a:pPr/>
              <a:t>7</a:t>
            </a:fld>
            <a:endParaRPr lang="en-US" altLang="en-US"/>
          </a:p>
        </p:txBody>
      </p:sp>
      <p:sp>
        <p:nvSpPr>
          <p:cNvPr id="12" name="Rectangle 9">
            <a:extLst>
              <a:ext uri="{FF2B5EF4-FFF2-40B4-BE49-F238E27FC236}">
                <a16:creationId xmlns:a16="http://schemas.microsoft.com/office/drawing/2014/main" id="{9835D0A1-6C3F-194E-AFEC-F14DEBBBAE5A}"/>
              </a:ext>
            </a:extLst>
          </p:cNvPr>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2200" dirty="0"/>
              <a:t>How does MPAS keep track of this unstructured mesh?</a:t>
            </a:r>
            <a:endParaRPr lang="en-US" sz="2200" i="1" dirty="0"/>
          </a:p>
        </p:txBody>
      </p:sp>
    </p:spTree>
    <p:extLst>
      <p:ext uri="{BB962C8B-B14F-4D97-AF65-F5344CB8AC3E}">
        <p14:creationId xmlns:p14="http://schemas.microsoft.com/office/powerpoint/2010/main" val="48181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sp>
        <p:nvSpPr>
          <p:cNvPr id="7" name="TextBox 6"/>
          <p:cNvSpPr txBox="1"/>
          <p:nvPr/>
        </p:nvSpPr>
        <p:spPr>
          <a:xfrm>
            <a:off x="293071" y="898638"/>
            <a:ext cx="8538294" cy="1569660"/>
          </a:xfrm>
          <a:prstGeom prst="rect">
            <a:avLst/>
          </a:prstGeom>
          <a:noFill/>
        </p:spPr>
        <p:txBody>
          <a:bodyPr wrap="square" rtlCol="0">
            <a:spAutoFit/>
          </a:bodyPr>
          <a:lstStyle/>
          <a:p>
            <a:r>
              <a:rPr lang="en-US" sz="2400" i="1" dirty="0">
                <a:cs typeface="Times New Roman"/>
              </a:rPr>
              <a:t>For the unstructured, horizontal dimension</a:t>
            </a:r>
            <a:r>
              <a:rPr lang="en-US" sz="2400" dirty="0">
                <a:cs typeface="Times New Roman"/>
              </a:rPr>
              <a:t> there is nothing to be gained from using 2-d arrays...</a:t>
            </a:r>
          </a:p>
          <a:p>
            <a:r>
              <a:rPr lang="en-US" sz="2400" dirty="0">
                <a:cs typeface="Times New Roman"/>
              </a:rPr>
              <a:t>...hence, the horizontal dimension is collapsed into a single array dimension. </a:t>
            </a:r>
            <a:r>
              <a:rPr lang="en-US" sz="2400" i="1" dirty="0">
                <a:cs typeface="Times New Roman"/>
              </a:rPr>
              <a:t>We then have a simple list of elements!</a:t>
            </a:r>
          </a:p>
        </p:txBody>
      </p:sp>
      <p:pic>
        <p:nvPicPr>
          <p:cNvPr id="2" name="Picture 1" descr="mesh3d_permu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45" y="2639027"/>
            <a:ext cx="2857500" cy="3048000"/>
          </a:xfrm>
          <a:prstGeom prst="rect">
            <a:avLst/>
          </a:prstGeom>
        </p:spPr>
      </p:pic>
      <p:pic>
        <p:nvPicPr>
          <p:cNvPr id="3" name="Picture 2" descr="cell_list_permut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762065" y="5798008"/>
            <a:ext cx="4536440" cy="187960"/>
          </a:xfrm>
          <a:prstGeom prst="rect">
            <a:avLst/>
          </a:prstGeom>
        </p:spPr>
      </p:pic>
      <p:sp>
        <p:nvSpPr>
          <p:cNvPr id="4" name="TextBox 3"/>
          <p:cNvSpPr txBox="1"/>
          <p:nvPr/>
        </p:nvSpPr>
        <p:spPr>
          <a:xfrm>
            <a:off x="4405194" y="3115243"/>
            <a:ext cx="4484566" cy="1323439"/>
          </a:xfrm>
          <a:prstGeom prst="rect">
            <a:avLst/>
          </a:prstGeom>
          <a:noFill/>
        </p:spPr>
        <p:txBody>
          <a:bodyPr wrap="square" rtlCol="0">
            <a:spAutoFit/>
          </a:bodyPr>
          <a:lstStyle/>
          <a:p>
            <a:r>
              <a:rPr lang="en-US" sz="2000" i="1" dirty="0"/>
              <a:t>Example: For some 2-d field (shown in color) defined on mesh cells, that field is stored in a 1-d array (bottom) that is indexed by cell number (labeled in black).</a:t>
            </a:r>
          </a:p>
        </p:txBody>
      </p:sp>
      <p:sp>
        <p:nvSpPr>
          <p:cNvPr id="6" name="Slide Number Placeholder 5">
            <a:extLst>
              <a:ext uri="{FF2B5EF4-FFF2-40B4-BE49-F238E27FC236}">
                <a16:creationId xmlns:a16="http://schemas.microsoft.com/office/drawing/2014/main" id="{24C47972-9856-8448-BCF4-2E00D5A30FBD}"/>
              </a:ext>
            </a:extLst>
          </p:cNvPr>
          <p:cNvSpPr>
            <a:spLocks noGrp="1"/>
          </p:cNvSpPr>
          <p:nvPr>
            <p:ph type="sldNum" sz="quarter" idx="12"/>
          </p:nvPr>
        </p:nvSpPr>
        <p:spPr/>
        <p:txBody>
          <a:bodyPr/>
          <a:lstStyle/>
          <a:p>
            <a:fld id="{DAFE56EF-E2BC-7D41-9B22-51E136CBA94D}" type="slidenum">
              <a:rPr lang="en-US" altLang="en-US" smtClean="0"/>
              <a:pPr/>
              <a:t>8</a:t>
            </a:fld>
            <a:endParaRPr lang="en-US" altLang="en-US"/>
          </a:p>
        </p:txBody>
      </p:sp>
      <p:sp>
        <p:nvSpPr>
          <p:cNvPr id="11" name="Rectangle 9">
            <a:extLst>
              <a:ext uri="{FF2B5EF4-FFF2-40B4-BE49-F238E27FC236}">
                <a16:creationId xmlns:a16="http://schemas.microsoft.com/office/drawing/2014/main" id="{58688B94-B6A6-1540-A435-6C412E126CBB}"/>
              </a:ext>
            </a:extLst>
          </p:cNvPr>
          <p:cNvSpPr>
            <a:spLocks noChangeArrowheads="1"/>
          </p:cNvSpPr>
          <p:nvPr/>
        </p:nvSpPr>
        <p:spPr bwMode="auto">
          <a:xfrm>
            <a:off x="2161008" y="60960"/>
            <a:ext cx="6413655" cy="720274"/>
          </a:xfrm>
          <a:prstGeom prst="rect">
            <a:avLst/>
          </a:prstGeom>
          <a:noFill/>
          <a:ln w="9525">
            <a:noFill/>
            <a:miter lim="800000"/>
            <a:headEnd/>
            <a:tailEnd/>
          </a:ln>
        </p:spPr>
        <p:txBody>
          <a:bodyPr anchor="ctr">
            <a:prstTxWarp prst="textNoShape">
              <a:avLst/>
            </a:prstTxWarp>
          </a:bodyPr>
          <a:lstStyle/>
          <a:p>
            <a:pPr algn="ctr"/>
            <a:r>
              <a:rPr lang="en-US" sz="2200" dirty="0"/>
              <a:t>How does MPAS keep track of this unstructured mesh?</a:t>
            </a:r>
            <a:endParaRPr lang="en-US" sz="2200" i="1" dirty="0"/>
          </a:p>
        </p:txBody>
      </p:sp>
    </p:spTree>
    <p:extLst>
      <p:ext uri="{BB962C8B-B14F-4D97-AF65-F5344CB8AC3E}">
        <p14:creationId xmlns:p14="http://schemas.microsoft.com/office/powerpoint/2010/main" val="2636726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3892</TotalTime>
  <Words>2763</Words>
  <Application>Microsoft Macintosh PowerPoint</Application>
  <PresentationFormat>On-screen Show (4:3)</PresentationFormat>
  <Paragraphs>324</Paragraphs>
  <Slides>31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Courier</vt:lpstr>
      <vt:lpstr>Courier New</vt:lpstr>
      <vt:lpstr>Helvetica</vt:lpstr>
      <vt:lpstr>Helvetica Neue</vt:lpstr>
      <vt:lpstr>Times New Roman</vt:lpstr>
      <vt:lpstr>Office Theme</vt:lpstr>
      <vt:lpstr>Custom Design</vt:lpstr>
      <vt:lpstr>An Overview of the Structure of MPAS Meshes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Vertical grid</vt:lpstr>
      <vt:lpstr>PowerPoint Presentation</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Skamarock</dc:creator>
  <cp:lastModifiedBy>Michael Duda</cp:lastModifiedBy>
  <cp:revision>171</cp:revision>
  <dcterms:created xsi:type="dcterms:W3CDTF">2017-06-06T19:56:44Z</dcterms:created>
  <dcterms:modified xsi:type="dcterms:W3CDTF">2024-08-11T20:06:36Z</dcterms:modified>
</cp:coreProperties>
</file>