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6" r:id="rId1"/>
    <p:sldMasterId id="2147483684" r:id="rId2"/>
  </p:sldMasterIdLst>
  <p:notesMasterIdLst>
    <p:notesMasterId r:id="rId13"/>
  </p:notesMasterIdLst>
  <p:handoutMasterIdLst>
    <p:handoutMasterId r:id="rId14"/>
  </p:handoutMasterIdLst>
  <p:sldIdLst>
    <p:sldId id="383" r:id="rId3"/>
    <p:sldId id="448" r:id="rId4"/>
    <p:sldId id="452" r:id="rId5"/>
    <p:sldId id="441" r:id="rId6"/>
    <p:sldId id="442" r:id="rId7"/>
    <p:sldId id="445" r:id="rId8"/>
    <p:sldId id="446" r:id="rId9"/>
    <p:sldId id="449" r:id="rId10"/>
    <p:sldId id="450" r:id="rId11"/>
    <p:sldId id="45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3"/>
    <p:restoredTop sz="88767" autoAdjust="0"/>
  </p:normalViewPr>
  <p:slideViewPr>
    <p:cSldViewPr snapToGrid="0">
      <p:cViewPr varScale="1">
        <p:scale>
          <a:sx n="108" d="100"/>
          <a:sy n="108" d="100"/>
        </p:scale>
        <p:origin x="2200"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Currently (Nov. 2023) #73 in the world (CPU partition)</a:t>
            </a:r>
          </a:p>
        </p:txBody>
      </p:sp>
      <p:sp>
        <p:nvSpPr>
          <p:cNvPr id="4" name="Slide Number Placeholder 3"/>
          <p:cNvSpPr>
            <a:spLocks noGrp="1"/>
          </p:cNvSpPr>
          <p:nvPr>
            <p:ph type="sldNum" sz="quarter" idx="5"/>
          </p:nvPr>
        </p:nvSpPr>
        <p:spPr/>
        <p:txBody>
          <a:bodyPr/>
          <a:lstStyle/>
          <a:p>
            <a:fld id="{C1895F2E-B8E7-3146-AFF4-9C7E77EEA880}" type="slidenum">
              <a:rPr lang="en-US" smtClean="0"/>
              <a:t>1</a:t>
            </a:fld>
            <a:endParaRPr lang="en-US"/>
          </a:p>
        </p:txBody>
      </p:sp>
    </p:spTree>
    <p:extLst>
      <p:ext uri="{BB962C8B-B14F-4D97-AF65-F5344CB8AC3E}">
        <p14:creationId xmlns:p14="http://schemas.microsoft.com/office/powerpoint/2010/main" val="6093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Currently (Nov. 2023) #73 in the world (CPU partition)</a:t>
            </a:r>
          </a:p>
        </p:txBody>
      </p:sp>
      <p:sp>
        <p:nvSpPr>
          <p:cNvPr id="4" name="Slide Number Placeholder 3"/>
          <p:cNvSpPr>
            <a:spLocks noGrp="1"/>
          </p:cNvSpPr>
          <p:nvPr>
            <p:ph type="sldNum" sz="quarter" idx="5"/>
          </p:nvPr>
        </p:nvSpPr>
        <p:spPr/>
        <p:txBody>
          <a:bodyPr/>
          <a:lstStyle/>
          <a:p>
            <a:fld id="{C1895F2E-B8E7-3146-AFF4-9C7E77EEA880}" type="slidenum">
              <a:rPr lang="en-US" smtClean="0"/>
              <a:t>2</a:t>
            </a:fld>
            <a:endParaRPr lang="en-US"/>
          </a:p>
        </p:txBody>
      </p:sp>
    </p:spTree>
    <p:extLst>
      <p:ext uri="{BB962C8B-B14F-4D97-AF65-F5344CB8AC3E}">
        <p14:creationId xmlns:p14="http://schemas.microsoft.com/office/powerpoint/2010/main" val="121133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3</a:t>
            </a:fld>
            <a:endParaRPr lang="en-US"/>
          </a:p>
        </p:txBody>
      </p:sp>
    </p:spTree>
    <p:extLst>
      <p:ext uri="{BB962C8B-B14F-4D97-AF65-F5344CB8AC3E}">
        <p14:creationId xmlns:p14="http://schemas.microsoft.com/office/powerpoint/2010/main" val="92596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4</a:t>
            </a:fld>
            <a:endParaRPr lang="en-US"/>
          </a:p>
        </p:txBody>
      </p:sp>
    </p:spTree>
    <p:extLst>
      <p:ext uri="{BB962C8B-B14F-4D97-AF65-F5344CB8AC3E}">
        <p14:creationId xmlns:p14="http://schemas.microsoft.com/office/powerpoint/2010/main" val="427382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5</a:t>
            </a:fld>
            <a:endParaRPr lang="en-US"/>
          </a:p>
        </p:txBody>
      </p:sp>
    </p:spTree>
    <p:extLst>
      <p:ext uri="{BB962C8B-B14F-4D97-AF65-F5344CB8AC3E}">
        <p14:creationId xmlns:p14="http://schemas.microsoft.com/office/powerpoint/2010/main" val="37681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6</a:t>
            </a:fld>
            <a:endParaRPr lang="en-US"/>
          </a:p>
        </p:txBody>
      </p:sp>
    </p:spTree>
    <p:extLst>
      <p:ext uri="{BB962C8B-B14F-4D97-AF65-F5344CB8AC3E}">
        <p14:creationId xmlns:p14="http://schemas.microsoft.com/office/powerpoint/2010/main" val="379412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7</a:t>
            </a:fld>
            <a:endParaRPr lang="en-US"/>
          </a:p>
        </p:txBody>
      </p:sp>
    </p:spTree>
    <p:extLst>
      <p:ext uri="{BB962C8B-B14F-4D97-AF65-F5344CB8AC3E}">
        <p14:creationId xmlns:p14="http://schemas.microsoft.com/office/powerpoint/2010/main" val="196631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8</a:t>
            </a:fld>
            <a:endParaRPr lang="en-US"/>
          </a:p>
        </p:txBody>
      </p:sp>
    </p:spTree>
    <p:extLst>
      <p:ext uri="{BB962C8B-B14F-4D97-AF65-F5344CB8AC3E}">
        <p14:creationId xmlns:p14="http://schemas.microsoft.com/office/powerpoint/2010/main" val="229697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95F2E-B8E7-3146-AFF4-9C7E77EEA880}" type="slidenum">
              <a:rPr lang="en-US" smtClean="0"/>
              <a:t>9</a:t>
            </a:fld>
            <a:endParaRPr lang="en-US"/>
          </a:p>
        </p:txBody>
      </p:sp>
    </p:spTree>
    <p:extLst>
      <p:ext uri="{BB962C8B-B14F-4D97-AF65-F5344CB8AC3E}">
        <p14:creationId xmlns:p14="http://schemas.microsoft.com/office/powerpoint/2010/main" val="48139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0C04B4F1-E1AA-DA43-92D3-8BF885567FE7}" type="datetime1">
              <a:rPr lang="en-US" altLang="en-US" smtClean="0"/>
              <a:t>8/10/24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206296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3E77DE44-E22F-3D42-9293-9B5B7648E95B}"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4864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DD8B9666-6EF2-5F43-908A-709A8B7975A5}"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78860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A3B0BA2F-E7D2-A54C-9711-26334B729CB4}" type="datetime1">
              <a:rPr lang="en-US" smtClean="0"/>
              <a:t>8/10/24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40182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DFE7049A-442A-004D-BC59-4BF6E9C71BD9}" type="datetime1">
              <a:rPr lang="en-US" smtClean="0"/>
              <a:t>8/10/24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4877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B233B42B-7243-3B47-97DC-55D33A2659FD}" type="datetime1">
              <a:rPr lang="en-US" smtClean="0"/>
              <a:t>8/10/24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17082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BABD276F-6295-2D41-8300-5F067555B7AA}" type="datetime1">
              <a:rPr lang="en-US" smtClean="0"/>
              <a:t>8/10/24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74763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4591C98F-36DD-2C45-87FD-F413F0EFB91D}" type="datetime1">
              <a:rPr lang="en-US" smtClean="0"/>
              <a:t>8/10/24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1051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5471A883-6D84-5845-BE86-DBD63CCD7C9E}" type="datetime1">
              <a:rPr lang="en-US" smtClean="0"/>
              <a:t>8/10/24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953870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76C7CA64-B569-5E45-9A54-DF5E08B9A4B0}" type="datetime1">
              <a:rPr lang="en-US" smtClean="0"/>
              <a:t>8/10/24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43228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480F6283-A397-EF4C-B0DD-48BF3CE9C5A3}" type="datetime1">
              <a:rPr lang="en-US" smtClean="0"/>
              <a:t>8/10/24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1496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5ECC7744-20A8-0049-9A0F-A280F877E4E0}"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335225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329E7FC1-0A9F-CF41-B07A-820F57726CE8}" type="datetime1">
              <a:rPr lang="en-US" smtClean="0"/>
              <a:t>8/10/24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2269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C80F8FE9-418F-5843-93A0-A34148325CF2}" type="datetime1">
              <a:rPr lang="en-US" smtClean="0"/>
              <a:t>8/10/24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82359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BAEE7601-1F43-9444-B626-60352CE2505D}" type="datetime1">
              <a:rPr lang="en-US" smtClean="0"/>
              <a:t>8/10/24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38169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2B4EC504-52FE-514C-A08D-2F6E13E57F7A}" type="datetime1">
              <a:rPr lang="en-US" altLang="en-US" smtClean="0"/>
              <a:t>8/10/24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230942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766568D4-76A3-5440-A5BA-A237D8DBAC42}"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21662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A4741AA4-C66B-954B-B86B-0B6C3F6DA450}" type="datetime1">
              <a:rPr lang="en-US" altLang="en-US" smtClean="0"/>
              <a:t>8/10/24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246538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80DFDD58-2665-8347-BBE2-2E9593E2558A}" type="datetime1">
              <a:rPr lang="en-US" altLang="en-US" smtClean="0"/>
              <a:t>8/10/24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37436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429F-6658-8543-B0A8-D4F355CD9FAC}"/>
              </a:ext>
            </a:extLst>
          </p:cNvPr>
          <p:cNvSpPr>
            <a:spLocks noGrp="1"/>
          </p:cNvSpPr>
          <p:nvPr>
            <p:ph type="dt" sz="half" idx="10"/>
          </p:nvPr>
        </p:nvSpPr>
        <p:spPr>
          <a:xfrm>
            <a:off x="457200" y="6356350"/>
            <a:ext cx="1249363" cy="365125"/>
          </a:xfrm>
          <a:prstGeom prst="rect">
            <a:avLst/>
          </a:prstGeom>
        </p:spPr>
        <p:txBody>
          <a:bodyPr/>
          <a:lstStyle>
            <a:lvl1pPr>
              <a:defRPr/>
            </a:lvl1pPr>
          </a:lstStyle>
          <a:p>
            <a:fld id="{A2789064-E56B-B44C-A8A4-AD6229D06ECD}" type="datetime1">
              <a:rPr lang="en-US" altLang="en-US" smtClean="0"/>
              <a:t>8/10/24</a:t>
            </a:fld>
            <a:endParaRPr lang="en-US" altLang="en-US"/>
          </a:p>
        </p:txBody>
      </p:sp>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237975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42D84957-0163-404A-B3AE-D51F9B685E42}"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42551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FAA2B609-4B86-1940-A631-8CCF3B4FF4F2}" type="datetime1">
              <a:rPr lang="en-US" altLang="en-US" smtClean="0"/>
              <a:t>8/10/24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83027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2AF85-C0F2-DD40-2D79-03C9A3A7E5AA}"/>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46304" y="6419088"/>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43987E9-8E8D-4055-D1C1-89E0EC5CAD7D}"/>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11" name="Hexagon 10">
            <a:extLst>
              <a:ext uri="{FF2B5EF4-FFF2-40B4-BE49-F238E27FC236}">
                <a16:creationId xmlns:a16="http://schemas.microsoft.com/office/drawing/2014/main" id="{BB797A5B-69DD-0554-5772-F06B74E045C0}"/>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61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pic>
        <p:nvPicPr>
          <p:cNvPr id="2" name="Graphic 1">
            <a:extLst>
              <a:ext uri="{FF2B5EF4-FFF2-40B4-BE49-F238E27FC236}">
                <a16:creationId xmlns:a16="http://schemas.microsoft.com/office/drawing/2014/main" id="{ED0C8831-700E-9625-42A3-2A5CE3FBF1A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
        <p:nvSpPr>
          <p:cNvPr id="3" name="Google Shape;21;p4">
            <a:extLst>
              <a:ext uri="{FF2B5EF4-FFF2-40B4-BE49-F238E27FC236}">
                <a16:creationId xmlns:a16="http://schemas.microsoft.com/office/drawing/2014/main" id="{CB48FF37-0881-85E9-89AD-FB165605C77B}"/>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59308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2.mmm.ucar.edu/projects/mpas/tutorial/INPE202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2.mmm.ucar.edu/projects/mpas/tutorial/INPE202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a:xfrm>
            <a:off x="1449504" y="1975104"/>
            <a:ext cx="6244992" cy="1356360"/>
          </a:xfrm>
        </p:spPr>
        <p:txBody>
          <a:bodyPr>
            <a:normAutofit/>
          </a:bodyPr>
          <a:lstStyle/>
          <a:p>
            <a:pPr eaLnBrk="1" fontAlgn="auto" hangingPunct="1">
              <a:spcAft>
                <a:spcPts val="0"/>
              </a:spcAft>
              <a:defRPr/>
            </a:pPr>
            <a:r>
              <a:rPr lang="en-US" sz="3200" dirty="0">
                <a:ea typeface="+mj-ea"/>
                <a:cs typeface="+mj-cs"/>
              </a:rPr>
              <a:t>Introduction to practical sessions</a:t>
            </a:r>
          </a:p>
        </p:txBody>
      </p:sp>
    </p:spTree>
    <p:extLst>
      <p:ext uri="{BB962C8B-B14F-4D97-AF65-F5344CB8AC3E}">
        <p14:creationId xmlns:p14="http://schemas.microsoft.com/office/powerpoint/2010/main" val="37874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9</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Environment setup</a:t>
            </a:r>
          </a:p>
        </p:txBody>
      </p:sp>
      <p:sp>
        <p:nvSpPr>
          <p:cNvPr id="8" name="TextBox 7">
            <a:extLst>
              <a:ext uri="{FF2B5EF4-FFF2-40B4-BE49-F238E27FC236}">
                <a16:creationId xmlns:a16="http://schemas.microsoft.com/office/drawing/2014/main" id="{0BA9FF0F-BC9F-5148-80F3-31CCAC16CA7A}"/>
              </a:ext>
            </a:extLst>
          </p:cNvPr>
          <p:cNvSpPr txBox="1"/>
          <p:nvPr/>
        </p:nvSpPr>
        <p:spPr>
          <a:xfrm>
            <a:off x="368599" y="995874"/>
            <a:ext cx="8491194" cy="83099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As noted in the practice guide, you should </a:t>
            </a:r>
            <a:r>
              <a:rPr lang="en-US" sz="2400" b="1" u="sng" dirty="0">
                <a:latin typeface="Helvetica Neue" panose="02000503000000020004" pitchFamily="2" charset="0"/>
                <a:ea typeface="Helvetica Neue" panose="02000503000000020004" pitchFamily="2" charset="0"/>
                <a:cs typeface="Helvetica Neue" panose="02000503000000020004" pitchFamily="2" charset="0"/>
              </a:rPr>
              <a:t>set up your environment every time you log in</a:t>
            </a:r>
            <a:r>
              <a:rPr lang="en-US" sz="24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C63C20B6-90EB-B316-C31C-4A02D72D86F2}"/>
              </a:ext>
            </a:extLst>
          </p:cNvPr>
          <p:cNvPicPr>
            <a:picLocks noChangeAspect="1"/>
          </p:cNvPicPr>
          <p:nvPr/>
        </p:nvPicPr>
        <p:blipFill>
          <a:blip r:embed="rId3"/>
          <a:srcRect/>
          <a:stretch/>
        </p:blipFill>
        <p:spPr>
          <a:xfrm>
            <a:off x="237974" y="1835777"/>
            <a:ext cx="8671982" cy="4280015"/>
          </a:xfrm>
          <a:prstGeom prst="rect">
            <a:avLst/>
          </a:prstGeom>
        </p:spPr>
      </p:pic>
    </p:spTree>
    <p:extLst>
      <p:ext uri="{BB962C8B-B14F-4D97-AF65-F5344CB8AC3E}">
        <p14:creationId xmlns:p14="http://schemas.microsoft.com/office/powerpoint/2010/main" val="1623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593EB3-49CF-1FFA-3431-89619D9F7C01}"/>
              </a:ext>
            </a:extLst>
          </p:cNvPr>
          <p:cNvSpPr/>
          <p:nvPr/>
        </p:nvSpPr>
        <p:spPr>
          <a:xfrm>
            <a:off x="5913912" y="1745676"/>
            <a:ext cx="2921329" cy="3170099"/>
          </a:xfrm>
          <a:prstGeom prst="rec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1</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err="1"/>
              <a:t>Egeon</a:t>
            </a:r>
            <a:endParaRPr lang="en-US" sz="3200" dirty="0"/>
          </a:p>
        </p:txBody>
      </p:sp>
      <p:sp>
        <p:nvSpPr>
          <p:cNvPr id="8" name="TextBox 7">
            <a:extLst>
              <a:ext uri="{FF2B5EF4-FFF2-40B4-BE49-F238E27FC236}">
                <a16:creationId xmlns:a16="http://schemas.microsoft.com/office/drawing/2014/main" id="{0BA9FF0F-BC9F-5148-80F3-31CCAC16CA7A}"/>
              </a:ext>
            </a:extLst>
          </p:cNvPr>
          <p:cNvSpPr txBox="1"/>
          <p:nvPr/>
        </p:nvSpPr>
        <p:spPr>
          <a:xfrm>
            <a:off x="430384" y="995874"/>
            <a:ext cx="8087470"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The practical sessions of this tutorial will be run on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Egeon</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Picture 16">
            <a:extLst>
              <a:ext uri="{FF2B5EF4-FFF2-40B4-BE49-F238E27FC236}">
                <a16:creationId xmlns:a16="http://schemas.microsoft.com/office/drawing/2014/main" id="{CBBA6C87-F978-83D0-CEB5-9C6EAD72146A}"/>
              </a:ext>
            </a:extLst>
          </p:cNvPr>
          <p:cNvPicPr>
            <a:picLocks noChangeAspect="1"/>
          </p:cNvPicPr>
          <p:nvPr/>
        </p:nvPicPr>
        <p:blipFill rotWithShape="1">
          <a:blip r:embed="rId3"/>
          <a:srcRect l="14362" r="16883"/>
          <a:stretch/>
        </p:blipFill>
        <p:spPr>
          <a:xfrm>
            <a:off x="430384" y="1720588"/>
            <a:ext cx="4961118" cy="3326424"/>
          </a:xfrm>
          <a:prstGeom prst="rect">
            <a:avLst/>
          </a:prstGeom>
        </p:spPr>
      </p:pic>
      <p:sp>
        <p:nvSpPr>
          <p:cNvPr id="18" name="TextBox 17">
            <a:extLst>
              <a:ext uri="{FF2B5EF4-FFF2-40B4-BE49-F238E27FC236}">
                <a16:creationId xmlns:a16="http://schemas.microsoft.com/office/drawing/2014/main" id="{EE50F721-1894-4F6E-6CE0-058946CC5DEC}"/>
              </a:ext>
            </a:extLst>
          </p:cNvPr>
          <p:cNvSpPr txBox="1"/>
          <p:nvPr/>
        </p:nvSpPr>
        <p:spPr>
          <a:xfrm>
            <a:off x="5913912" y="1745676"/>
            <a:ext cx="2921329" cy="3170099"/>
          </a:xfrm>
          <a:prstGeom prst="rect">
            <a:avLst/>
          </a:prstGeom>
          <a:noFill/>
        </p:spPr>
        <p:txBody>
          <a:bodyPr wrap="square" rtlCol="0">
            <a:spAutoFit/>
          </a:bodyPr>
          <a:lstStyle/>
          <a:p>
            <a:pPr marL="176213" indent="-176213">
              <a:buFont typeface="Arial" panose="020B0604020202020204" pitchFamily="34" charset="0"/>
              <a:buChar char="•"/>
            </a:pPr>
            <a:r>
              <a:rPr lang="en-US" sz="2000" dirty="0"/>
              <a:t>35 compute nodes</a:t>
            </a:r>
          </a:p>
          <a:p>
            <a:pPr marL="635000" lvl="1" indent="-177800">
              <a:buFont typeface="Arial" panose="020B0604020202020204" pitchFamily="34" charset="0"/>
              <a:buChar char="•"/>
            </a:pPr>
            <a:r>
              <a:rPr lang="en-US" sz="2000" dirty="0"/>
              <a:t>2x AMD 7H12 EPYC 64-core processors</a:t>
            </a:r>
          </a:p>
          <a:p>
            <a:pPr marL="635000" lvl="1" indent="-177800">
              <a:buFont typeface="Arial" panose="020B0604020202020204" pitchFamily="34" charset="0"/>
              <a:buChar char="•"/>
            </a:pPr>
            <a:r>
              <a:rPr lang="en-US" sz="2000" dirty="0"/>
              <a:t>512 GB RAM</a:t>
            </a:r>
          </a:p>
          <a:p>
            <a:pPr marL="177800" indent="-177800">
              <a:buFont typeface="Arial" panose="020B0604020202020204" pitchFamily="34" charset="0"/>
              <a:buChar char="•"/>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mnt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beegfs</a:t>
            </a:r>
            <a:endParaRPr lang="en-US" sz="2000" dirty="0">
              <a:latin typeface="Courier New" panose="02070309020205020404" pitchFamily="49" charset="0"/>
              <a:cs typeface="Courier New" panose="02070309020205020404" pitchFamily="49" charset="0"/>
            </a:endParaRPr>
          </a:p>
          <a:p>
            <a:pPr marL="635000" lvl="1" indent="-177800">
              <a:buFont typeface="Arial" panose="020B0604020202020204" pitchFamily="34" charset="0"/>
              <a:buChar char="•"/>
            </a:pPr>
            <a:r>
              <a:rPr lang="en-US" sz="2000" dirty="0" err="1"/>
              <a:t>BeeGFS</a:t>
            </a:r>
            <a:r>
              <a:rPr lang="en-US" sz="2000" dirty="0"/>
              <a:t> filesystem, 466 TB</a:t>
            </a:r>
          </a:p>
          <a:p>
            <a:pPr marL="177800" indent="-177800">
              <a:buFont typeface="Arial" panose="020B0604020202020204" pitchFamily="34" charset="0"/>
              <a:buChar char="•"/>
            </a:pPr>
            <a:r>
              <a:rPr lang="en-US" sz="2000" dirty="0">
                <a:latin typeface="Courier New" panose="02070309020205020404" pitchFamily="49" charset="0"/>
                <a:cs typeface="Courier New" panose="02070309020205020404" pitchFamily="49" charset="0"/>
              </a:rPr>
              <a:t>/home</a:t>
            </a:r>
          </a:p>
          <a:p>
            <a:pPr marL="635000" lvl="1" indent="-177800">
              <a:buFont typeface="Arial" panose="020B0604020202020204" pitchFamily="34" charset="0"/>
              <a:buChar char="•"/>
            </a:pPr>
            <a:r>
              <a:rPr lang="en-US" sz="2000" dirty="0"/>
              <a:t>NFS filesystem,    729 TB</a:t>
            </a:r>
          </a:p>
        </p:txBody>
      </p:sp>
    </p:spTree>
    <p:extLst>
      <p:ext uri="{BB962C8B-B14F-4D97-AF65-F5344CB8AC3E}">
        <p14:creationId xmlns:p14="http://schemas.microsoft.com/office/powerpoint/2010/main" val="83625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2</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err="1"/>
              <a:t>Egeon</a:t>
            </a:r>
            <a:endParaRPr lang="en-US" sz="3200" dirty="0"/>
          </a:p>
        </p:txBody>
      </p:sp>
      <p:sp>
        <p:nvSpPr>
          <p:cNvPr id="8" name="TextBox 7">
            <a:extLst>
              <a:ext uri="{FF2B5EF4-FFF2-40B4-BE49-F238E27FC236}">
                <a16:creationId xmlns:a16="http://schemas.microsoft.com/office/drawing/2014/main" id="{0BA9FF0F-BC9F-5148-80F3-31CCAC16CA7A}"/>
              </a:ext>
            </a:extLst>
          </p:cNvPr>
          <p:cNvSpPr txBox="1"/>
          <p:nvPr/>
        </p:nvSpPr>
        <p:spPr>
          <a:xfrm>
            <a:off x="430384" y="995874"/>
            <a:ext cx="8087470"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The practical sessions of this tutorial will be run on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Egeon</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21C64BC8-5B2C-689A-3EBB-A4F308C79AA6}"/>
              </a:ext>
            </a:extLst>
          </p:cNvPr>
          <p:cNvSpPr>
            <a:spLocks noChangeArrowheads="1"/>
          </p:cNvSpPr>
          <p:nvPr/>
        </p:nvSpPr>
        <p:spPr bwMode="auto">
          <a:xfrm>
            <a:off x="542925" y="1561574"/>
            <a:ext cx="6405994" cy="69565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TextBox 2">
            <a:extLst>
              <a:ext uri="{FF2B5EF4-FFF2-40B4-BE49-F238E27FC236}">
                <a16:creationId xmlns:a16="http://schemas.microsoft.com/office/drawing/2014/main" id="{462051AB-D9F2-6940-B6D6-790E24D2B622}"/>
              </a:ext>
            </a:extLst>
          </p:cNvPr>
          <p:cNvSpPr txBox="1"/>
          <p:nvPr/>
        </p:nvSpPr>
        <p:spPr>
          <a:xfrm>
            <a:off x="592691" y="1617015"/>
            <a:ext cx="6356227" cy="584775"/>
          </a:xfrm>
          <a:prstGeom prst="rect">
            <a:avLst/>
          </a:prstGeom>
          <a:noFill/>
        </p:spPr>
        <p:txBody>
          <a:bodyPr wrap="none" rtlCol="0">
            <a:spAutoFit/>
          </a:bodyPr>
          <a:lstStyle/>
          <a:p>
            <a:r>
              <a:rPr lang="en-US" sz="3200" dirty="0" err="1">
                <a:latin typeface="Courier New" panose="02070309020205020404" pitchFamily="49" charset="0"/>
                <a:ea typeface="Helvetica Neue" panose="02000503000000020004" pitchFamily="2" charset="0"/>
                <a:cs typeface="Courier New" panose="02070309020205020404" pitchFamily="49" charset="0"/>
              </a:rPr>
              <a:t>egeon-login.cptec.inpe.br</a:t>
            </a:r>
            <a:endParaRPr lang="en-US" sz="3200" dirty="0">
              <a:latin typeface="Courier New" panose="02070309020205020404" pitchFamily="49" charset="0"/>
              <a:ea typeface="Helvetica Neue" panose="02000503000000020004" pitchFamily="2" charset="0"/>
              <a:cs typeface="Courier New" panose="02070309020205020404" pitchFamily="49" charset="0"/>
            </a:endParaRPr>
          </a:p>
        </p:txBody>
      </p:sp>
      <p:sp>
        <p:nvSpPr>
          <p:cNvPr id="5" name="TextBox 4">
            <a:extLst>
              <a:ext uri="{FF2B5EF4-FFF2-40B4-BE49-F238E27FC236}">
                <a16:creationId xmlns:a16="http://schemas.microsoft.com/office/drawing/2014/main" id="{6D778739-0E23-BECF-3EBD-26C5A7C433BA}"/>
              </a:ext>
            </a:extLst>
          </p:cNvPr>
          <p:cNvSpPr txBox="1"/>
          <p:nvPr/>
        </p:nvSpPr>
        <p:spPr>
          <a:xfrm>
            <a:off x="430383" y="3381056"/>
            <a:ext cx="7861768"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Don't forget to enable X11 forwarding when connecting!</a:t>
            </a:r>
          </a:p>
        </p:txBody>
      </p:sp>
      <p:sp>
        <p:nvSpPr>
          <p:cNvPr id="9" name="Rectangle 8">
            <a:extLst>
              <a:ext uri="{FF2B5EF4-FFF2-40B4-BE49-F238E27FC236}">
                <a16:creationId xmlns:a16="http://schemas.microsoft.com/office/drawing/2014/main" id="{061AD1DF-3844-9836-9AD4-904C05D5EF7D}"/>
              </a:ext>
            </a:extLst>
          </p:cNvPr>
          <p:cNvSpPr>
            <a:spLocks noChangeArrowheads="1"/>
          </p:cNvSpPr>
          <p:nvPr/>
        </p:nvSpPr>
        <p:spPr bwMode="auto">
          <a:xfrm>
            <a:off x="430384" y="3963278"/>
            <a:ext cx="8410668" cy="69565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 name="TextBox 9">
            <a:extLst>
              <a:ext uri="{FF2B5EF4-FFF2-40B4-BE49-F238E27FC236}">
                <a16:creationId xmlns:a16="http://schemas.microsoft.com/office/drawing/2014/main" id="{F3EB74B0-E3CE-E7BF-B3B8-4087CA255356}"/>
              </a:ext>
            </a:extLst>
          </p:cNvPr>
          <p:cNvSpPr txBox="1"/>
          <p:nvPr/>
        </p:nvSpPr>
        <p:spPr>
          <a:xfrm>
            <a:off x="430383" y="4779491"/>
            <a:ext cx="7218643"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 macOS systems you might try –Y rather than -X</a:t>
            </a:r>
          </a:p>
        </p:txBody>
      </p:sp>
      <p:sp>
        <p:nvSpPr>
          <p:cNvPr id="11" name="Rectangle 10">
            <a:extLst>
              <a:ext uri="{FF2B5EF4-FFF2-40B4-BE49-F238E27FC236}">
                <a16:creationId xmlns:a16="http://schemas.microsoft.com/office/drawing/2014/main" id="{36E333FB-C30D-CE97-4A34-98FFDCFB57CF}"/>
              </a:ext>
            </a:extLst>
          </p:cNvPr>
          <p:cNvSpPr>
            <a:spLocks noChangeArrowheads="1"/>
          </p:cNvSpPr>
          <p:nvPr/>
        </p:nvSpPr>
        <p:spPr bwMode="auto">
          <a:xfrm>
            <a:off x="430384" y="5361714"/>
            <a:ext cx="8595014" cy="69565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 name="TextBox 11">
            <a:extLst>
              <a:ext uri="{FF2B5EF4-FFF2-40B4-BE49-F238E27FC236}">
                <a16:creationId xmlns:a16="http://schemas.microsoft.com/office/drawing/2014/main" id="{E2E5618D-4F8F-0650-E9F3-7F445FAFBB42}"/>
              </a:ext>
            </a:extLst>
          </p:cNvPr>
          <p:cNvSpPr txBox="1"/>
          <p:nvPr/>
        </p:nvSpPr>
        <p:spPr>
          <a:xfrm>
            <a:off x="545191" y="4070879"/>
            <a:ext cx="8295861" cy="461665"/>
          </a:xfrm>
          <a:prstGeom prst="rect">
            <a:avLst/>
          </a:prstGeom>
          <a:noFill/>
        </p:spPr>
        <p:txBody>
          <a:bodyPr wrap="none" rtlCol="0">
            <a:spAutoFit/>
          </a:bodyPr>
          <a:lstStyle/>
          <a:p>
            <a:r>
              <a:rPr lang="en-US" sz="2400" dirty="0">
                <a:latin typeface="Courier New" panose="02070309020205020404" pitchFamily="49" charset="0"/>
                <a:ea typeface="Helvetica Neue" panose="02000503000000020004" pitchFamily="2" charset="0"/>
                <a:cs typeface="Courier New" panose="02070309020205020404" pitchFamily="49" charset="0"/>
              </a:rPr>
              <a:t>ssh -XC </a:t>
            </a:r>
            <a:r>
              <a:rPr lang="en-US" sz="2400" i="1" dirty="0">
                <a:latin typeface="Courier New" panose="02070309020205020404" pitchFamily="49" charset="0"/>
                <a:ea typeface="Helvetica Neue" panose="02000503000000020004" pitchFamily="2" charset="0"/>
                <a:cs typeface="Courier New" panose="02070309020205020404" pitchFamily="49" charset="0"/>
              </a:rPr>
              <a:t>&lt;username&gt;</a:t>
            </a:r>
            <a:r>
              <a:rPr lang="en-US" sz="2400" dirty="0">
                <a:latin typeface="Courier New" panose="02070309020205020404" pitchFamily="49" charset="0"/>
                <a:ea typeface="Helvetica Neue" panose="02000503000000020004" pitchFamily="2" charset="0"/>
                <a:cs typeface="Courier New" panose="02070309020205020404" pitchFamily="49" charset="0"/>
              </a:rPr>
              <a:t>@</a:t>
            </a:r>
            <a:r>
              <a:rPr lang="en-US" sz="2400" dirty="0" err="1">
                <a:latin typeface="Courier New" panose="02070309020205020404" pitchFamily="49" charset="0"/>
                <a:ea typeface="Helvetica Neue" panose="02000503000000020004" pitchFamily="2" charset="0"/>
                <a:cs typeface="Courier New" panose="02070309020205020404" pitchFamily="49" charset="0"/>
              </a:rPr>
              <a:t>egeon-login.cptec.inpe.br</a:t>
            </a:r>
            <a:endParaRPr lang="en-US" sz="2400" dirty="0">
              <a:latin typeface="Courier New" panose="02070309020205020404" pitchFamily="49" charset="0"/>
              <a:ea typeface="Helvetica Neue" panose="02000503000000020004" pitchFamily="2" charset="0"/>
              <a:cs typeface="Courier New" panose="02070309020205020404" pitchFamily="49" charset="0"/>
            </a:endParaRPr>
          </a:p>
        </p:txBody>
      </p:sp>
      <p:sp>
        <p:nvSpPr>
          <p:cNvPr id="13" name="TextBox 12">
            <a:extLst>
              <a:ext uri="{FF2B5EF4-FFF2-40B4-BE49-F238E27FC236}">
                <a16:creationId xmlns:a16="http://schemas.microsoft.com/office/drawing/2014/main" id="{63E27357-C6C4-83BE-E1EB-6291AE40AFD1}"/>
              </a:ext>
            </a:extLst>
          </p:cNvPr>
          <p:cNvSpPr txBox="1"/>
          <p:nvPr/>
        </p:nvSpPr>
        <p:spPr>
          <a:xfrm>
            <a:off x="545191" y="5486663"/>
            <a:ext cx="8480207" cy="461665"/>
          </a:xfrm>
          <a:prstGeom prst="rect">
            <a:avLst/>
          </a:prstGeom>
          <a:noFill/>
        </p:spPr>
        <p:txBody>
          <a:bodyPr wrap="none" rtlCol="0">
            <a:spAutoFit/>
          </a:bodyPr>
          <a:lstStyle/>
          <a:p>
            <a:r>
              <a:rPr lang="en-US" sz="2400" dirty="0">
                <a:latin typeface="Courier New" panose="02070309020205020404" pitchFamily="49" charset="0"/>
                <a:ea typeface="Helvetica Neue" panose="02000503000000020004" pitchFamily="2" charset="0"/>
                <a:cs typeface="Courier New" panose="02070309020205020404" pitchFamily="49" charset="0"/>
              </a:rPr>
              <a:t>ssh -YC &lt;username&gt;@ </a:t>
            </a:r>
            <a:r>
              <a:rPr lang="en-US" sz="2400" dirty="0" err="1">
                <a:latin typeface="Courier New" panose="02070309020205020404" pitchFamily="49" charset="0"/>
                <a:ea typeface="Helvetica Neue" panose="02000503000000020004" pitchFamily="2" charset="0"/>
                <a:cs typeface="Courier New" panose="02070309020205020404" pitchFamily="49" charset="0"/>
              </a:rPr>
              <a:t>egeon-login.cptec.inpe.br</a:t>
            </a:r>
            <a:endParaRPr lang="en-US" sz="2400" dirty="0">
              <a:latin typeface="Courier New" panose="02070309020205020404" pitchFamily="49" charset="0"/>
              <a:ea typeface="Helvetica Neue" panose="02000503000000020004" pitchFamily="2" charset="0"/>
              <a:cs typeface="Courier New" panose="02070309020205020404" pitchFamily="49" charset="0"/>
            </a:endParaRPr>
          </a:p>
        </p:txBody>
      </p:sp>
      <p:sp>
        <p:nvSpPr>
          <p:cNvPr id="14" name="TextBox 13">
            <a:extLst>
              <a:ext uri="{FF2B5EF4-FFF2-40B4-BE49-F238E27FC236}">
                <a16:creationId xmlns:a16="http://schemas.microsoft.com/office/drawing/2014/main" id="{BF58371A-7447-9486-4263-DCFB63B54BAB}"/>
              </a:ext>
            </a:extLst>
          </p:cNvPr>
          <p:cNvSpPr txBox="1"/>
          <p:nvPr/>
        </p:nvSpPr>
        <p:spPr>
          <a:xfrm>
            <a:off x="430383" y="2446683"/>
            <a:ext cx="4567469"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Your username will be: </a:t>
            </a:r>
            <a:r>
              <a:rPr lang="en-US" sz="2400" dirty="0" err="1">
                <a:latin typeface="Courier New" panose="02070309020205020404" pitchFamily="49" charset="0"/>
                <a:ea typeface="Helvetica Neue" panose="02000503000000020004" pitchFamily="2" charset="0"/>
                <a:cs typeface="Courier New" panose="02070309020205020404" pitchFamily="49" charset="0"/>
              </a:rPr>
              <a:t>aluno</a:t>
            </a:r>
            <a:r>
              <a:rPr lang="en-US" sz="2400" i="1" dirty="0">
                <a:solidFill>
                  <a:schemeClr val="tx2"/>
                </a:solidFill>
                <a:latin typeface="Courier New" panose="02070309020205020404" pitchFamily="49" charset="0"/>
                <a:ea typeface="Helvetica Neue" panose="02000503000000020004" pitchFamily="2" charset="0"/>
                <a:cs typeface="Courier New" panose="02070309020205020404" pitchFamily="49" charset="0"/>
              </a:rPr>
              <a:t>#</a:t>
            </a:r>
          </a:p>
        </p:txBody>
      </p:sp>
    </p:spTree>
    <p:extLst>
      <p:ext uri="{BB962C8B-B14F-4D97-AF65-F5344CB8AC3E}">
        <p14:creationId xmlns:p14="http://schemas.microsoft.com/office/powerpoint/2010/main" val="14186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61D06D-EA0B-3A40-8AD6-3159B8DD8825}"/>
              </a:ext>
            </a:extLst>
          </p:cNvPr>
          <p:cNvSpPr>
            <a:spLocks noChangeArrowheads="1"/>
          </p:cNvSpPr>
          <p:nvPr/>
        </p:nvSpPr>
        <p:spPr bwMode="auto">
          <a:xfrm>
            <a:off x="430384" y="995873"/>
            <a:ext cx="8143875" cy="510804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3</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Job scripts</a:t>
            </a:r>
          </a:p>
        </p:txBody>
      </p:sp>
      <p:sp>
        <p:nvSpPr>
          <p:cNvPr id="8" name="TextBox 7">
            <a:extLst>
              <a:ext uri="{FF2B5EF4-FFF2-40B4-BE49-F238E27FC236}">
                <a16:creationId xmlns:a16="http://schemas.microsoft.com/office/drawing/2014/main" id="{0BA9FF0F-BC9F-5148-80F3-31CCAC16CA7A}"/>
              </a:ext>
            </a:extLst>
          </p:cNvPr>
          <p:cNvSpPr txBox="1"/>
          <p:nvPr/>
        </p:nvSpPr>
        <p:spPr>
          <a:xfrm>
            <a:off x="521823" y="1086567"/>
            <a:ext cx="8164976" cy="4893647"/>
          </a:xfrm>
          <a:prstGeom prst="rect">
            <a:avLst/>
          </a:prstGeom>
          <a:noFill/>
        </p:spPr>
        <p:txBody>
          <a:bodyPr wrap="square" rtlCol="0">
            <a:spAutoFit/>
          </a:bodyPr>
          <a:lstStyle/>
          <a:p>
            <a:r>
              <a:rPr lang="en-US" sz="2400" dirty="0">
                <a:effectLst/>
                <a:latin typeface="Courier New" panose="02070309020205020404" pitchFamily="49" charset="0"/>
                <a:cs typeface="Courier New" panose="02070309020205020404" pitchFamily="49" charset="0"/>
              </a:rPr>
              <a:t>#!/</a:t>
            </a:r>
            <a:r>
              <a:rPr lang="en-US" sz="2400" dirty="0" err="1">
                <a:effectLst/>
                <a:latin typeface="Courier New" panose="02070309020205020404" pitchFamily="49" charset="0"/>
                <a:cs typeface="Courier New" panose="02070309020205020404" pitchFamily="49" charset="0"/>
              </a:rPr>
              <a:t>usr</a:t>
            </a:r>
            <a:r>
              <a:rPr lang="en-US" sz="2400" dirty="0">
                <a:effectLst/>
                <a:latin typeface="Courier New" panose="02070309020205020404" pitchFamily="49" charset="0"/>
                <a:cs typeface="Courier New" panose="02070309020205020404" pitchFamily="49" charset="0"/>
              </a:rPr>
              <a:t>/bin/env </a:t>
            </a:r>
            <a:r>
              <a:rPr lang="en-US" sz="2400" dirty="0" err="1">
                <a:effectLst/>
                <a:latin typeface="Courier New" panose="02070309020205020404" pitchFamily="49" charset="0"/>
                <a:cs typeface="Courier New" panose="02070309020205020404" pitchFamily="49" charset="0"/>
              </a:rPr>
              <a:t>sh</a:t>
            </a:r>
            <a:endParaRPr lang="en-US" sz="2400" dirty="0">
              <a:effectLst/>
              <a:latin typeface="Courier New" panose="02070309020205020404" pitchFamily="49" charset="0"/>
              <a:cs typeface="Courier New" panose="02070309020205020404" pitchFamily="49" charset="0"/>
            </a:endParaRPr>
          </a:p>
          <a:p>
            <a:endParaRPr lang="en-US" sz="2400" dirty="0">
              <a:effectLst/>
              <a:latin typeface="Courier New" panose="02070309020205020404" pitchFamily="49" charset="0"/>
              <a:cs typeface="Courier New" panose="02070309020205020404" pitchFamily="49" charset="0"/>
            </a:endParaRPr>
          </a:p>
          <a:p>
            <a:r>
              <a:rPr lang="en-US" sz="2400" dirty="0">
                <a:effectLst/>
                <a:latin typeface="Courier New" panose="02070309020205020404" pitchFamily="49" charset="0"/>
                <a:cs typeface="Courier New" panose="02070309020205020404" pitchFamily="49" charset="0"/>
              </a:rPr>
              <a:t>#SBATCH --output=</a:t>
            </a:r>
            <a:r>
              <a:rPr lang="en-US" sz="2400" dirty="0" err="1">
                <a:effectLst/>
                <a:latin typeface="Courier New" panose="02070309020205020404" pitchFamily="49" charset="0"/>
                <a:cs typeface="Courier New" panose="02070309020205020404" pitchFamily="49" charset="0"/>
              </a:rPr>
              <a:t>job.out</a:t>
            </a:r>
            <a:endParaRPr lang="en-US" sz="2400" dirty="0">
              <a:effectLst/>
              <a:latin typeface="Courier New" panose="02070309020205020404" pitchFamily="49" charset="0"/>
              <a:cs typeface="Courier New" panose="02070309020205020404" pitchFamily="49" charset="0"/>
            </a:endParaRPr>
          </a:p>
          <a:p>
            <a:r>
              <a:rPr lang="en-US" sz="2400" dirty="0">
                <a:effectLst/>
                <a:latin typeface="Courier New" panose="02070309020205020404" pitchFamily="49" charset="0"/>
                <a:cs typeface="Courier New" panose="02070309020205020404" pitchFamily="49" charset="0"/>
              </a:rPr>
              <a:t>#SBATCH --error=</a:t>
            </a:r>
            <a:r>
              <a:rPr lang="en-US" sz="2400" dirty="0" err="1">
                <a:effectLst/>
                <a:latin typeface="Courier New" panose="02070309020205020404" pitchFamily="49" charset="0"/>
                <a:cs typeface="Courier New" panose="02070309020205020404" pitchFamily="49" charset="0"/>
              </a:rPr>
              <a:t>job.err</a:t>
            </a:r>
            <a:endParaRPr lang="en-US" sz="2400" dirty="0">
              <a:effectLst/>
              <a:latin typeface="Courier New" panose="02070309020205020404" pitchFamily="49" charset="0"/>
              <a:cs typeface="Courier New" panose="02070309020205020404" pitchFamily="49" charset="0"/>
            </a:endParaRPr>
          </a:p>
          <a:p>
            <a:r>
              <a:rPr lang="en-US" sz="2400" dirty="0">
                <a:effectLst/>
                <a:latin typeface="Courier New" panose="02070309020205020404" pitchFamily="49" charset="0"/>
                <a:cs typeface="Courier New" panose="02070309020205020404" pitchFamily="49" charset="0"/>
              </a:rPr>
              <a:t>#SBATCH --time=00:30:00</a:t>
            </a:r>
          </a:p>
          <a:p>
            <a:r>
              <a:rPr lang="en-US" sz="2400" dirty="0">
                <a:effectLst/>
                <a:latin typeface="Courier New" panose="02070309020205020404" pitchFamily="49" charset="0"/>
                <a:cs typeface="Courier New" panose="02070309020205020404" pitchFamily="49" charset="0"/>
              </a:rPr>
              <a:t>#SBATCH --tasks-per-node=128</a:t>
            </a:r>
          </a:p>
          <a:p>
            <a:r>
              <a:rPr lang="en-US" sz="2400" dirty="0">
                <a:effectLst/>
                <a:latin typeface="Courier New" panose="02070309020205020404" pitchFamily="49" charset="0"/>
                <a:cs typeface="Courier New" panose="02070309020205020404" pitchFamily="49" charset="0"/>
              </a:rPr>
              <a:t>#SBATCH --nodes=1</a:t>
            </a:r>
          </a:p>
          <a:p>
            <a:r>
              <a:rPr lang="en-US" sz="2400" dirty="0">
                <a:effectLst/>
                <a:latin typeface="Courier New" panose="02070309020205020404" pitchFamily="49" charset="0"/>
                <a:cs typeface="Courier New" panose="02070309020205020404" pitchFamily="49" charset="0"/>
              </a:rPr>
              <a:t>#SBATCH --job-name=</a:t>
            </a:r>
            <a:r>
              <a:rPr lang="en-US" sz="2400" dirty="0" err="1">
                <a:effectLst/>
                <a:latin typeface="Courier New" panose="02070309020205020404" pitchFamily="49" charset="0"/>
                <a:cs typeface="Courier New" panose="02070309020205020404" pitchFamily="49" charset="0"/>
              </a:rPr>
              <a:t>run_model</a:t>
            </a:r>
            <a:endParaRPr lang="en-US" sz="2400" dirty="0">
              <a:effectLst/>
              <a:latin typeface="Courier New" panose="02070309020205020404" pitchFamily="49" charset="0"/>
              <a:cs typeface="Courier New" panose="02070309020205020404" pitchFamily="49" charset="0"/>
            </a:endParaRPr>
          </a:p>
          <a:p>
            <a:r>
              <a:rPr lang="en-US" sz="2400" dirty="0">
                <a:effectLst/>
                <a:latin typeface="Courier New" panose="02070309020205020404" pitchFamily="49" charset="0"/>
                <a:cs typeface="Courier New" panose="02070309020205020404" pitchFamily="49" charset="0"/>
              </a:rPr>
              <a:t>#SBATCH --partition=batch</a:t>
            </a:r>
            <a:br>
              <a:rPr lang="en-US" sz="2400" dirty="0">
                <a:effectLst/>
                <a:latin typeface="Courier New" panose="02070309020205020404" pitchFamily="49" charset="0"/>
                <a:cs typeface="Courier New" panose="02070309020205020404" pitchFamily="49" charset="0"/>
              </a:rPr>
            </a:br>
            <a:endParaRPr lang="en-US" sz="2400" dirty="0">
              <a:effectLst/>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 load modules ...</a:t>
            </a:r>
          </a:p>
          <a:p>
            <a:endParaRPr lang="en-US" sz="2400" dirty="0">
              <a:effectLst/>
              <a:latin typeface="Courier New" panose="02070309020205020404" pitchFamily="49" charset="0"/>
              <a:cs typeface="Courier New" panose="02070309020205020404" pitchFamily="49" charset="0"/>
            </a:endParaRPr>
          </a:p>
          <a:p>
            <a:r>
              <a:rPr lang="en-US" sz="2400" dirty="0" err="1">
                <a:effectLst/>
                <a:latin typeface="Courier New" panose="02070309020205020404" pitchFamily="49" charset="0"/>
                <a:cs typeface="Courier New" panose="02070309020205020404" pitchFamily="49" charset="0"/>
              </a:rPr>
              <a:t>mpiexec</a:t>
            </a:r>
            <a:r>
              <a:rPr lang="en-US" sz="2400" dirty="0">
                <a:effectLst/>
                <a:latin typeface="Courier New" panose="02070309020205020404" pitchFamily="49" charset="0"/>
                <a:cs typeface="Courier New" panose="02070309020205020404" pitchFamily="49" charset="0"/>
              </a:rPr>
              <a:t> ./</a:t>
            </a:r>
            <a:r>
              <a:rPr lang="en-US" sz="2400" dirty="0" err="1">
                <a:effectLst/>
                <a:latin typeface="Courier New" panose="02070309020205020404" pitchFamily="49" charset="0"/>
                <a:cs typeface="Courier New" panose="02070309020205020404" pitchFamily="49" charset="0"/>
              </a:rPr>
              <a:t>atmosphere_model</a:t>
            </a:r>
            <a:endParaRPr lang="en-US" sz="2400" dirty="0">
              <a:effectLst/>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8B24359-D72A-8C40-9AE5-780E2564D7D7}"/>
              </a:ext>
            </a:extLst>
          </p:cNvPr>
          <p:cNvSpPr txBox="1"/>
          <p:nvPr/>
        </p:nvSpPr>
        <p:spPr>
          <a:xfrm>
            <a:off x="5890907" y="1066494"/>
            <a:ext cx="2581421" cy="1569660"/>
          </a:xfrm>
          <a:prstGeom prst="rect">
            <a:avLst/>
          </a:prstGeom>
          <a:noFill/>
        </p:spPr>
        <p:txBody>
          <a:bodyPr wrap="square" rtlCol="0">
            <a:spAutoFit/>
          </a:bodyPr>
          <a:lstStyle/>
          <a:p>
            <a:r>
              <a:rPr lang="en-US"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Job scripts are submitted to the queuing system with </a:t>
            </a:r>
            <a:r>
              <a:rPr lang="en-US" sz="2400" dirty="0" err="1">
                <a:solidFill>
                  <a:srgbClr val="FF0000"/>
                </a:solidFill>
                <a:latin typeface="Courier New" panose="02070309020205020404" pitchFamily="49" charset="0"/>
                <a:ea typeface="Helvetica Neue" panose="02000503000000020004" pitchFamily="2" charset="0"/>
                <a:cs typeface="Courier New" panose="02070309020205020404" pitchFamily="49" charset="0"/>
              </a:rPr>
              <a:t>sbatch</a:t>
            </a:r>
            <a:endParaRPr lang="en-US" sz="2400" dirty="0">
              <a:solidFill>
                <a:srgbClr val="FF0000"/>
              </a:solidFill>
              <a:latin typeface="Courier New" panose="02070309020205020404" pitchFamily="49" charset="0"/>
              <a:ea typeface="Helvetica Neue" panose="02000503000000020004" pitchFamily="2" charset="0"/>
              <a:cs typeface="Courier New" panose="02070309020205020404" pitchFamily="49" charset="0"/>
            </a:endParaRPr>
          </a:p>
        </p:txBody>
      </p:sp>
    </p:spTree>
    <p:extLst>
      <p:ext uri="{BB962C8B-B14F-4D97-AF65-F5344CB8AC3E}">
        <p14:creationId xmlns:p14="http://schemas.microsoft.com/office/powerpoint/2010/main" val="58580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4</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Managing queued jobs</a:t>
            </a:r>
          </a:p>
        </p:txBody>
      </p:sp>
      <p:sp>
        <p:nvSpPr>
          <p:cNvPr id="8" name="TextBox 7">
            <a:extLst>
              <a:ext uri="{FF2B5EF4-FFF2-40B4-BE49-F238E27FC236}">
                <a16:creationId xmlns:a16="http://schemas.microsoft.com/office/drawing/2014/main" id="{0BA9FF0F-BC9F-5148-80F3-31CCAC16CA7A}"/>
              </a:ext>
            </a:extLst>
          </p:cNvPr>
          <p:cNvSpPr txBox="1"/>
          <p:nvPr/>
        </p:nvSpPr>
        <p:spPr>
          <a:xfrm>
            <a:off x="430384" y="995874"/>
            <a:ext cx="8164976" cy="2523768"/>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The </a:t>
            </a:r>
            <a:r>
              <a:rPr lang="en-US" sz="3200" dirty="0" err="1">
                <a:latin typeface="Courier New" panose="02070309020205020404" pitchFamily="49" charset="0"/>
                <a:ea typeface="Helvetica Neue" panose="02000503000000020004" pitchFamily="2" charset="0"/>
                <a:cs typeface="Courier New" panose="02070309020205020404" pitchFamily="49" charset="0"/>
              </a:rPr>
              <a:t>squeue</a:t>
            </a:r>
            <a:r>
              <a:rPr lang="en-US" sz="3200" dirty="0">
                <a:latin typeface="Helvetica Neue" panose="02000503000000020004" pitchFamily="2" charset="0"/>
                <a:ea typeface="Helvetica Neue" panose="02000503000000020004" pitchFamily="2" charset="0"/>
                <a:cs typeface="Helvetica Neue" panose="02000503000000020004" pitchFamily="2" charset="0"/>
              </a:rPr>
              <a:t> command is used on </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Egeon</a:t>
            </a:r>
            <a:r>
              <a:rPr lang="en-US" sz="3200" dirty="0">
                <a:latin typeface="Helvetica Neue" panose="02000503000000020004" pitchFamily="2" charset="0"/>
                <a:ea typeface="Helvetica Neue" panose="02000503000000020004" pitchFamily="2" charset="0"/>
                <a:cs typeface="Helvetica Neue" panose="02000503000000020004" pitchFamily="2" charset="0"/>
              </a:rPr>
              <a:t> to check the status of queued jobs</a:t>
            </a:r>
          </a:p>
          <a:p>
            <a:pPr marL="342900" indent="-342900">
              <a:spcBef>
                <a:spcPts val="600"/>
              </a:spcBef>
              <a:buFont typeface="Arial" panose="020B0604020202020204" pitchFamily="34" charset="0"/>
              <a:buChar char="•"/>
            </a:pPr>
            <a:r>
              <a:rPr lang="en-US" sz="2800" dirty="0" err="1">
                <a:latin typeface="Courier New" panose="02070309020205020404" pitchFamily="49" charset="0"/>
                <a:ea typeface="Helvetica Neue" panose="02000503000000020004" pitchFamily="2" charset="0"/>
                <a:cs typeface="Courier New" panose="02070309020205020404" pitchFamily="49" charset="0"/>
              </a:rPr>
              <a:t>squeue</a:t>
            </a:r>
            <a:r>
              <a:rPr lang="en-US" sz="2800" dirty="0">
                <a:latin typeface="Helvetica Neue" panose="02000503000000020004" pitchFamily="2" charset="0"/>
                <a:ea typeface="Helvetica Neue" panose="02000503000000020004" pitchFamily="2" charset="0"/>
                <a:cs typeface="Helvetica Neue" panose="02000503000000020004" pitchFamily="2" charset="0"/>
              </a:rPr>
              <a:t> with no arguments shows </a:t>
            </a:r>
            <a:r>
              <a:rPr lang="en-US" sz="2800" u="sng" dirty="0">
                <a:latin typeface="Helvetica Neue" panose="02000503000000020004" pitchFamily="2" charset="0"/>
                <a:ea typeface="Helvetica Neue" panose="02000503000000020004" pitchFamily="2" charset="0"/>
                <a:cs typeface="Helvetica Neue" panose="02000503000000020004" pitchFamily="2" charset="0"/>
              </a:rPr>
              <a:t>all</a:t>
            </a:r>
            <a:r>
              <a:rPr lang="en-US" sz="2800" dirty="0">
                <a:latin typeface="Helvetica Neue" panose="02000503000000020004" pitchFamily="2" charset="0"/>
                <a:ea typeface="Helvetica Neue" panose="02000503000000020004" pitchFamily="2" charset="0"/>
                <a:cs typeface="Helvetica Neue" panose="02000503000000020004" pitchFamily="2" charset="0"/>
              </a:rPr>
              <a:t> jobs on the system, which is less useful for us</a:t>
            </a:r>
          </a:p>
          <a:p>
            <a:pPr marL="342900" indent="-342900">
              <a:spcBef>
                <a:spcPts val="600"/>
              </a:spcBef>
              <a:buFont typeface="Arial" panose="020B0604020202020204" pitchFamily="34" charset="0"/>
              <a:buChar char="•"/>
            </a:pPr>
            <a:r>
              <a:rPr lang="en-US" sz="2800" dirty="0" err="1">
                <a:latin typeface="Courier New" panose="02070309020205020404" pitchFamily="49" charset="0"/>
                <a:ea typeface="Helvetica Neue" panose="02000503000000020004" pitchFamily="2" charset="0"/>
                <a:cs typeface="Courier New" panose="02070309020205020404" pitchFamily="49" charset="0"/>
              </a:rPr>
              <a:t>squeue</a:t>
            </a:r>
            <a:r>
              <a:rPr lang="en-US" sz="2800" dirty="0">
                <a:latin typeface="Courier New" panose="02070309020205020404" pitchFamily="49" charset="0"/>
                <a:ea typeface="Helvetica Neue" panose="02000503000000020004" pitchFamily="2" charset="0"/>
                <a:cs typeface="Courier New" panose="02070309020205020404" pitchFamily="49" charset="0"/>
              </a:rPr>
              <a:t> –u $USER</a:t>
            </a:r>
            <a:r>
              <a:rPr lang="en-US" sz="2800" dirty="0">
                <a:latin typeface="Helvetica Neue" panose="02000503000000020004" pitchFamily="2" charset="0"/>
                <a:ea typeface="Helvetica Neue" panose="02000503000000020004" pitchFamily="2" charset="0"/>
                <a:cs typeface="Helvetica Neue" panose="02000503000000020004" pitchFamily="2" charset="0"/>
              </a:rPr>
              <a:t> shows only your jobs</a:t>
            </a:r>
          </a:p>
        </p:txBody>
      </p:sp>
      <p:sp>
        <p:nvSpPr>
          <p:cNvPr id="2" name="TextBox 1">
            <a:extLst>
              <a:ext uri="{FF2B5EF4-FFF2-40B4-BE49-F238E27FC236}">
                <a16:creationId xmlns:a16="http://schemas.microsoft.com/office/drawing/2014/main" id="{44E3D41E-A7BA-0FCB-F1E9-2072EB382C2F}"/>
              </a:ext>
            </a:extLst>
          </p:cNvPr>
          <p:cNvSpPr txBox="1"/>
          <p:nvPr/>
        </p:nvSpPr>
        <p:spPr>
          <a:xfrm>
            <a:off x="374904" y="3707481"/>
            <a:ext cx="8164976" cy="3031599"/>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The </a:t>
            </a:r>
            <a:r>
              <a:rPr lang="en-US" sz="3200" dirty="0" err="1">
                <a:latin typeface="Courier New" panose="02070309020205020404" pitchFamily="49" charset="0"/>
                <a:ea typeface="Helvetica Neue" panose="02000503000000020004" pitchFamily="2" charset="0"/>
                <a:cs typeface="Courier New" panose="02070309020205020404" pitchFamily="49" charset="0"/>
              </a:rPr>
              <a:t>scancel</a:t>
            </a:r>
            <a:r>
              <a:rPr lang="en-US" sz="3200" dirty="0">
                <a:latin typeface="Helvetica Neue" panose="02000503000000020004" pitchFamily="2" charset="0"/>
                <a:ea typeface="Helvetica Neue" panose="02000503000000020004" pitchFamily="2" charset="0"/>
                <a:cs typeface="Helvetica Neue" panose="02000503000000020004" pitchFamily="2" charset="0"/>
              </a:rPr>
              <a:t> command is used to cancel a job</a:t>
            </a:r>
          </a:p>
          <a:p>
            <a:pPr marL="342900" indent="-342900">
              <a:spcBef>
                <a:spcPts val="600"/>
              </a:spcBef>
              <a:buFont typeface="Arial" panose="020B0604020202020204" pitchFamily="34" charset="0"/>
              <a:buChar char="•"/>
            </a:pPr>
            <a:r>
              <a:rPr lang="en-US" sz="2800" dirty="0" err="1">
                <a:latin typeface="Courier New" panose="02070309020205020404" pitchFamily="49" charset="0"/>
                <a:ea typeface="Helvetica Neue" panose="02000503000000020004" pitchFamily="2" charset="0"/>
                <a:cs typeface="Courier New" panose="02070309020205020404" pitchFamily="49" charset="0"/>
              </a:rPr>
              <a:t>scancel</a:t>
            </a:r>
            <a:r>
              <a:rPr lang="en-US" sz="2800" dirty="0">
                <a:latin typeface="Courier New" panose="02070309020205020404" pitchFamily="49" charset="0"/>
                <a:ea typeface="Helvetica Neue" panose="02000503000000020004" pitchFamily="2" charset="0"/>
                <a:cs typeface="Courier New" panose="02070309020205020404" pitchFamily="49" charset="0"/>
              </a:rPr>
              <a:t> &lt;</a:t>
            </a:r>
            <a:r>
              <a:rPr lang="en-US" sz="2800" dirty="0" err="1">
                <a:latin typeface="Courier New" panose="02070309020205020404" pitchFamily="49" charset="0"/>
                <a:ea typeface="Helvetica Neue" panose="02000503000000020004" pitchFamily="2" charset="0"/>
                <a:cs typeface="Courier New" panose="02070309020205020404" pitchFamily="49" charset="0"/>
              </a:rPr>
              <a:t>job_id</a:t>
            </a:r>
            <a:r>
              <a:rPr lang="en-US" sz="2800" dirty="0">
                <a:latin typeface="Courier New" panose="02070309020205020404" pitchFamily="49" charset="0"/>
                <a:ea typeface="Helvetica Neue" panose="02000503000000020004" pitchFamily="2" charset="0"/>
                <a:cs typeface="Courier New" panose="02070309020205020404" pitchFamily="49" charset="0"/>
              </a:rPr>
              <a:t>&gt;</a:t>
            </a:r>
          </a:p>
          <a:p>
            <a:pPr marL="342900" indent="-342900">
              <a:spcBef>
                <a:spcPts val="600"/>
              </a:spcBef>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The </a:t>
            </a:r>
            <a:r>
              <a:rPr lang="en-US" sz="2800" dirty="0">
                <a:latin typeface="Courier New" panose="02070309020205020404" pitchFamily="49" charset="0"/>
                <a:ea typeface="Helvetica Neue" panose="02000503000000020004" pitchFamily="2" charset="0"/>
                <a:cs typeface="Courier New" panose="02070309020205020404" pitchFamily="49" charset="0"/>
              </a:rPr>
              <a:t>&lt;</a:t>
            </a:r>
            <a:r>
              <a:rPr lang="en-US" sz="2800" dirty="0" err="1">
                <a:latin typeface="Courier New" panose="02070309020205020404" pitchFamily="49" charset="0"/>
                <a:ea typeface="Helvetica Neue" panose="02000503000000020004" pitchFamily="2" charset="0"/>
                <a:cs typeface="Courier New" panose="02070309020205020404" pitchFamily="49" charset="0"/>
              </a:rPr>
              <a:t>job_id</a:t>
            </a:r>
            <a:r>
              <a:rPr lang="en-US" sz="2800" dirty="0">
                <a:latin typeface="Courier New" panose="02070309020205020404" pitchFamily="49" charset="0"/>
                <a:ea typeface="Helvetica Neue" panose="02000503000000020004" pitchFamily="2" charset="0"/>
                <a:cs typeface="Courier New" panose="02070309020205020404" pitchFamily="49" charset="0"/>
              </a:rPr>
              <a:t>&gt; </a:t>
            </a:r>
            <a:r>
              <a:rPr lang="en-US" sz="2800" dirty="0">
                <a:latin typeface="Helvetica Neue" panose="02000503000000020004" pitchFamily="2" charset="0"/>
                <a:ea typeface="Helvetica Neue" panose="02000503000000020004" pitchFamily="2" charset="0"/>
                <a:cs typeface="Helvetica Neue" panose="02000503000000020004" pitchFamily="2" charset="0"/>
              </a:rPr>
              <a:t>can be obtained from the </a:t>
            </a:r>
            <a:r>
              <a:rPr lang="en-US" sz="2800" dirty="0" err="1">
                <a:latin typeface="Courier New" panose="02070309020205020404" pitchFamily="49" charset="0"/>
                <a:ea typeface="Helvetica Neue" panose="02000503000000020004" pitchFamily="2" charset="0"/>
                <a:cs typeface="Courier New" panose="02070309020205020404" pitchFamily="49" charset="0"/>
              </a:rPr>
              <a:t>squeue</a:t>
            </a:r>
            <a:r>
              <a:rPr lang="en-US" sz="2800" dirty="0">
                <a:latin typeface="Helvetica Neue" panose="02000503000000020004" pitchFamily="2" charset="0"/>
                <a:ea typeface="Helvetica Neue" panose="02000503000000020004" pitchFamily="2" charset="0"/>
                <a:cs typeface="Helvetica Neue" panose="02000503000000020004" pitchFamily="2" charset="0"/>
              </a:rPr>
              <a:t> command</a:t>
            </a:r>
          </a:p>
          <a:p>
            <a:pPr marL="342900" indent="-342900">
              <a:spcBef>
                <a:spcPts val="600"/>
              </a:spcBef>
              <a:buFont typeface="Arial" panose="020B0604020202020204" pitchFamily="34" charset="0"/>
              <a:buChar char="•"/>
            </a:pP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534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5</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Practical exercises</a:t>
            </a:r>
          </a:p>
        </p:txBody>
      </p:sp>
      <p:sp>
        <p:nvSpPr>
          <p:cNvPr id="8" name="TextBox 7">
            <a:extLst>
              <a:ext uri="{FF2B5EF4-FFF2-40B4-BE49-F238E27FC236}">
                <a16:creationId xmlns:a16="http://schemas.microsoft.com/office/drawing/2014/main" id="{0BA9FF0F-BC9F-5148-80F3-31CCAC16CA7A}"/>
              </a:ext>
            </a:extLst>
          </p:cNvPr>
          <p:cNvSpPr txBox="1"/>
          <p:nvPr/>
        </p:nvSpPr>
        <p:spPr>
          <a:xfrm>
            <a:off x="370224" y="995874"/>
            <a:ext cx="8372240" cy="1077218"/>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We have a web page to guide you through some exercises: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3"/>
              </a:rPr>
              <a:t>https://www2.mmm.ucar.edu/projects/mpas/tutorial/INPE2024/</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AA807C60-1B2A-754B-BF7C-B1C056BD484A}"/>
              </a:ext>
            </a:extLst>
          </p:cNvPr>
          <p:cNvPicPr>
            <a:picLocks noChangeAspect="1"/>
          </p:cNvPicPr>
          <p:nvPr/>
        </p:nvPicPr>
        <p:blipFill>
          <a:blip r:embed="rId4"/>
          <a:stretch>
            <a:fillRect/>
          </a:stretch>
        </p:blipFill>
        <p:spPr>
          <a:xfrm>
            <a:off x="1391720" y="2142070"/>
            <a:ext cx="6449568" cy="4198570"/>
          </a:xfrm>
          <a:prstGeom prst="rect">
            <a:avLst/>
          </a:prstGeom>
        </p:spPr>
      </p:pic>
    </p:spTree>
    <p:extLst>
      <p:ext uri="{BB962C8B-B14F-4D97-AF65-F5344CB8AC3E}">
        <p14:creationId xmlns:p14="http://schemas.microsoft.com/office/powerpoint/2010/main" val="255876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6</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Practical exercises</a:t>
            </a:r>
          </a:p>
        </p:txBody>
      </p:sp>
      <p:sp>
        <p:nvSpPr>
          <p:cNvPr id="8" name="TextBox 7">
            <a:extLst>
              <a:ext uri="{FF2B5EF4-FFF2-40B4-BE49-F238E27FC236}">
                <a16:creationId xmlns:a16="http://schemas.microsoft.com/office/drawing/2014/main" id="{0BA9FF0F-BC9F-5148-80F3-31CCAC16CA7A}"/>
              </a:ext>
            </a:extLst>
          </p:cNvPr>
          <p:cNvSpPr txBox="1"/>
          <p:nvPr/>
        </p:nvSpPr>
        <p:spPr>
          <a:xfrm>
            <a:off x="368599" y="995874"/>
            <a:ext cx="8491194" cy="1169551"/>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We have a web page to guide you through some exercises:</a:t>
            </a: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3"/>
              </a:rPr>
              <a:t>https://www2.mmm.ucar.edu/projects/mpas/tutorial/INPE2024/</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C42FE3D8-7FD5-6FD5-E305-080D22490008}"/>
              </a:ext>
            </a:extLst>
          </p:cNvPr>
          <p:cNvSpPr>
            <a:spLocks noChangeArrowheads="1"/>
          </p:cNvSpPr>
          <p:nvPr/>
        </p:nvSpPr>
        <p:spPr bwMode="auto">
          <a:xfrm>
            <a:off x="405670" y="2373686"/>
            <a:ext cx="8396624" cy="145414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TextBox 4">
            <a:extLst>
              <a:ext uri="{FF2B5EF4-FFF2-40B4-BE49-F238E27FC236}">
                <a16:creationId xmlns:a16="http://schemas.microsoft.com/office/drawing/2014/main" id="{DEB1B5E7-9096-8AA9-3982-CD4DAA9B15F8}"/>
              </a:ext>
            </a:extLst>
          </p:cNvPr>
          <p:cNvSpPr txBox="1"/>
          <p:nvPr/>
        </p:nvSpPr>
        <p:spPr>
          <a:xfrm>
            <a:off x="520313" y="2505692"/>
            <a:ext cx="8257267" cy="1200329"/>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If you're logged in to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Egeon</a:t>
            </a:r>
            <a:r>
              <a:rPr lang="en-US" sz="2400" dirty="0">
                <a:latin typeface="Helvetica Neue" panose="02000503000000020004" pitchFamily="2" charset="0"/>
                <a:ea typeface="Helvetica Neue" panose="02000503000000020004" pitchFamily="2" charset="0"/>
                <a:cs typeface="Helvetica Neue" panose="02000503000000020004" pitchFamily="2" charset="0"/>
              </a:rPr>
              <a:t>, you can get this URL with:</a:t>
            </a: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Courier New" panose="02070309020205020404" pitchFamily="49" charset="0"/>
                <a:ea typeface="Helvetica Neue" panose="02000503000000020004" pitchFamily="2" charset="0"/>
                <a:cs typeface="Courier New" panose="02070309020205020404" pitchFamily="49" charset="0"/>
              </a:rPr>
              <a:t>cat ~professor/</a:t>
            </a:r>
            <a:r>
              <a:rPr lang="en-US" sz="2400" dirty="0" err="1">
                <a:latin typeface="Courier New" panose="02070309020205020404" pitchFamily="49" charset="0"/>
                <a:ea typeface="Helvetica Neue" panose="02000503000000020004" pitchFamily="2" charset="0"/>
                <a:cs typeface="Courier New" panose="02070309020205020404" pitchFamily="49" charset="0"/>
              </a:rPr>
              <a:t>url</a:t>
            </a:r>
            <a:endParaRPr lang="en-US" sz="2400" dirty="0">
              <a:latin typeface="Courier New" panose="02070309020205020404" pitchFamily="49" charset="0"/>
              <a:ea typeface="Helvetica Neue" panose="02000503000000020004" pitchFamily="2" charset="0"/>
              <a:cs typeface="Courier New" panose="02070309020205020404" pitchFamily="49" charset="0"/>
            </a:endParaRPr>
          </a:p>
        </p:txBody>
      </p:sp>
    </p:spTree>
    <p:extLst>
      <p:ext uri="{BB962C8B-B14F-4D97-AF65-F5344CB8AC3E}">
        <p14:creationId xmlns:p14="http://schemas.microsoft.com/office/powerpoint/2010/main" val="327763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7</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Practical exercises</a:t>
            </a:r>
          </a:p>
        </p:txBody>
      </p:sp>
      <p:sp>
        <p:nvSpPr>
          <p:cNvPr id="8" name="TextBox 7">
            <a:extLst>
              <a:ext uri="{FF2B5EF4-FFF2-40B4-BE49-F238E27FC236}">
                <a16:creationId xmlns:a16="http://schemas.microsoft.com/office/drawing/2014/main" id="{0BA9FF0F-BC9F-5148-80F3-31CCAC16CA7A}"/>
              </a:ext>
            </a:extLst>
          </p:cNvPr>
          <p:cNvSpPr txBox="1"/>
          <p:nvPr/>
        </p:nvSpPr>
        <p:spPr>
          <a:xfrm>
            <a:off x="368599" y="995874"/>
            <a:ext cx="8491194" cy="461665"/>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Blocks of shell commands can be selected all at once</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31EC6E31-88CC-2006-7B0B-5291FCB98D76}"/>
              </a:ext>
            </a:extLst>
          </p:cNvPr>
          <p:cNvPicPr>
            <a:picLocks noChangeAspect="1"/>
          </p:cNvPicPr>
          <p:nvPr/>
        </p:nvPicPr>
        <p:blipFill>
          <a:blip r:embed="rId3"/>
          <a:srcRect/>
          <a:stretch/>
        </p:blipFill>
        <p:spPr>
          <a:xfrm>
            <a:off x="502920" y="1600200"/>
            <a:ext cx="5586603" cy="4547235"/>
          </a:xfrm>
          <a:prstGeom prst="rect">
            <a:avLst/>
          </a:prstGeom>
        </p:spPr>
      </p:pic>
    </p:spTree>
    <p:extLst>
      <p:ext uri="{BB962C8B-B14F-4D97-AF65-F5344CB8AC3E}">
        <p14:creationId xmlns:p14="http://schemas.microsoft.com/office/powerpoint/2010/main" val="330840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55EA3-419B-1844-81EE-0002A3A8B9EB}"/>
              </a:ext>
            </a:extLst>
          </p:cNvPr>
          <p:cNvSpPr>
            <a:spLocks noGrp="1"/>
          </p:cNvSpPr>
          <p:nvPr>
            <p:ph type="sldNum" sz="quarter" idx="12"/>
          </p:nvPr>
        </p:nvSpPr>
        <p:spPr/>
        <p:txBody>
          <a:bodyPr/>
          <a:lstStyle/>
          <a:p>
            <a:fld id="{750CD4F3-FD6A-6049-B41E-626A146A77BB}" type="slidenum">
              <a:rPr lang="en-US" smtClean="0"/>
              <a:t>8</a:t>
            </a:fld>
            <a:endParaRPr lang="en-US"/>
          </a:p>
        </p:txBody>
      </p:sp>
      <p:sp>
        <p:nvSpPr>
          <p:cNvPr id="7" name="Title 1">
            <a:extLst>
              <a:ext uri="{FF2B5EF4-FFF2-40B4-BE49-F238E27FC236}">
                <a16:creationId xmlns:a16="http://schemas.microsoft.com/office/drawing/2014/main" id="{E269017A-6F8F-5047-AC5D-F09C52BEDAC0}"/>
              </a:ext>
            </a:extLst>
          </p:cNvPr>
          <p:cNvSpPr txBox="1">
            <a:spLocks/>
          </p:cNvSpPr>
          <p:nvPr/>
        </p:nvSpPr>
        <p:spPr>
          <a:xfrm>
            <a:off x="1980924" y="112649"/>
            <a:ext cx="6705875" cy="641350"/>
          </a:xfrm>
          <a:prstGeom prst="rect">
            <a:avLst/>
          </a:prstGeom>
        </p:spPr>
        <p:txBody>
          <a:bodyPr>
            <a:normAutofit/>
          </a:bodyPr>
          <a:lst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a:lstStyle>
          <a:p>
            <a:r>
              <a:rPr lang="en-US" sz="3200" dirty="0"/>
              <a:t>Practical exercises</a:t>
            </a:r>
          </a:p>
        </p:txBody>
      </p:sp>
      <p:sp>
        <p:nvSpPr>
          <p:cNvPr id="8" name="TextBox 7">
            <a:extLst>
              <a:ext uri="{FF2B5EF4-FFF2-40B4-BE49-F238E27FC236}">
                <a16:creationId xmlns:a16="http://schemas.microsoft.com/office/drawing/2014/main" id="{0BA9FF0F-BC9F-5148-80F3-31CCAC16CA7A}"/>
              </a:ext>
            </a:extLst>
          </p:cNvPr>
          <p:cNvSpPr txBox="1"/>
          <p:nvPr/>
        </p:nvSpPr>
        <p:spPr>
          <a:xfrm>
            <a:off x="368599" y="995874"/>
            <a:ext cx="8491194" cy="461665"/>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Blocks of shell commands can be selected all at once</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8A17E4B8-2BB3-431B-616E-AD3630E47A87}"/>
              </a:ext>
            </a:extLst>
          </p:cNvPr>
          <p:cNvPicPr>
            <a:picLocks noChangeAspect="1"/>
          </p:cNvPicPr>
          <p:nvPr/>
        </p:nvPicPr>
        <p:blipFill>
          <a:blip r:embed="rId3"/>
          <a:srcRect/>
          <a:stretch/>
        </p:blipFill>
        <p:spPr>
          <a:xfrm>
            <a:off x="491045" y="1588325"/>
            <a:ext cx="5635379" cy="4603215"/>
          </a:xfrm>
          <a:prstGeom prst="rect">
            <a:avLst/>
          </a:prstGeom>
        </p:spPr>
      </p:pic>
    </p:spTree>
    <p:extLst>
      <p:ext uri="{BB962C8B-B14F-4D97-AF65-F5344CB8AC3E}">
        <p14:creationId xmlns:p14="http://schemas.microsoft.com/office/powerpoint/2010/main" val="29330957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13338</TotalTime>
  <Words>442</Words>
  <Application>Microsoft Macintosh PowerPoint</Application>
  <PresentationFormat>On-screen Show (4:3)</PresentationFormat>
  <Paragraphs>76</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Courier New</vt:lpstr>
      <vt:lpstr>Helvetica Neue</vt:lpstr>
      <vt:lpstr>2_Office Theme</vt:lpstr>
      <vt:lpstr>Custom Design</vt:lpstr>
      <vt:lpstr>Introduction to practical sessions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264</cp:revision>
  <dcterms:created xsi:type="dcterms:W3CDTF">2017-06-06T19:56:44Z</dcterms:created>
  <dcterms:modified xsi:type="dcterms:W3CDTF">2024-08-10T20:49:19Z</dcterms:modified>
</cp:coreProperties>
</file>