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84" r:id="rId2"/>
  </p:sldMasterIdLst>
  <p:notesMasterIdLst>
    <p:notesMasterId r:id="rId36"/>
  </p:notesMasterIdLst>
  <p:handoutMasterIdLst>
    <p:handoutMasterId r:id="rId37"/>
  </p:handoutMasterIdLst>
  <p:sldIdLst>
    <p:sldId id="256" r:id="rId3"/>
    <p:sldId id="395" r:id="rId4"/>
    <p:sldId id="396" r:id="rId5"/>
    <p:sldId id="417" r:id="rId6"/>
    <p:sldId id="397" r:id="rId7"/>
    <p:sldId id="323" r:id="rId8"/>
    <p:sldId id="398" r:id="rId9"/>
    <p:sldId id="401" r:id="rId10"/>
    <p:sldId id="399" r:id="rId11"/>
    <p:sldId id="418" r:id="rId12"/>
    <p:sldId id="402" r:id="rId13"/>
    <p:sldId id="403" r:id="rId14"/>
    <p:sldId id="372" r:id="rId15"/>
    <p:sldId id="374" r:id="rId16"/>
    <p:sldId id="421" r:id="rId17"/>
    <p:sldId id="370" r:id="rId18"/>
    <p:sldId id="371" r:id="rId19"/>
    <p:sldId id="373" r:id="rId20"/>
    <p:sldId id="404" r:id="rId21"/>
    <p:sldId id="407" r:id="rId22"/>
    <p:sldId id="408" r:id="rId23"/>
    <p:sldId id="409" r:id="rId24"/>
    <p:sldId id="411" r:id="rId25"/>
    <p:sldId id="410" r:id="rId26"/>
    <p:sldId id="412" r:id="rId27"/>
    <p:sldId id="405" r:id="rId28"/>
    <p:sldId id="419" r:id="rId29"/>
    <p:sldId id="406" r:id="rId30"/>
    <p:sldId id="413" r:id="rId31"/>
    <p:sldId id="420" r:id="rId32"/>
    <p:sldId id="414" r:id="rId33"/>
    <p:sldId id="415" r:id="rId34"/>
    <p:sldId id="41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99"/>
    <p:restoredTop sz="88699" autoAdjust="0"/>
  </p:normalViewPr>
  <p:slideViewPr>
    <p:cSldViewPr snapToGrid="0">
      <p:cViewPr varScale="1">
        <p:scale>
          <a:sx n="107" d="100"/>
          <a:sy n="107" d="100"/>
        </p:scale>
        <p:origin x="2408" y="17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F626E3-DD80-AD4B-892B-327615D2FFCD}" type="datetimeFigureOut">
              <a:rPr lang="en-US" smtClean="0"/>
              <a:t>8/10/24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B8A413-5ED3-D444-9605-52B28B664D66}" type="slidenum">
              <a:rPr lang="en-US" smtClean="0"/>
              <a:t>‹#›</a:t>
            </a:fld>
            <a:endParaRPr lang="en-US"/>
          </a:p>
        </p:txBody>
      </p:sp>
    </p:spTree>
    <p:extLst>
      <p:ext uri="{BB962C8B-B14F-4D97-AF65-F5344CB8AC3E}">
        <p14:creationId xmlns:p14="http://schemas.microsoft.com/office/powerpoint/2010/main" val="553438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5CF06-92EC-DA45-8CD9-F4D06F8F4D28}" type="datetimeFigureOut">
              <a:rPr lang="en-US" smtClean="0"/>
              <a:t>8/10/24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95F2E-B8E7-3146-AFF4-9C7E77EEA880}" type="slidenum">
              <a:rPr lang="en-US" smtClean="0"/>
              <a:t>‹#›</a:t>
            </a:fld>
            <a:endParaRPr lang="en-US"/>
          </a:p>
        </p:txBody>
      </p:sp>
    </p:spTree>
    <p:extLst>
      <p:ext uri="{BB962C8B-B14F-4D97-AF65-F5344CB8AC3E}">
        <p14:creationId xmlns:p14="http://schemas.microsoft.com/office/powerpoint/2010/main" val="1904345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a:t>
            </a:fld>
            <a:endParaRPr lang="en-US" sz="1200"/>
          </a:p>
        </p:txBody>
      </p:sp>
    </p:spTree>
    <p:extLst>
      <p:ext uri="{BB962C8B-B14F-4D97-AF65-F5344CB8AC3E}">
        <p14:creationId xmlns:p14="http://schemas.microsoft.com/office/powerpoint/2010/main" val="327384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10</a:t>
            </a:fld>
            <a:endParaRPr lang="en-US" sz="1200"/>
          </a:p>
        </p:txBody>
      </p:sp>
    </p:spTree>
    <p:extLst>
      <p:ext uri="{BB962C8B-B14F-4D97-AF65-F5344CB8AC3E}">
        <p14:creationId xmlns:p14="http://schemas.microsoft.com/office/powerpoint/2010/main" val="2249575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11</a:t>
            </a:fld>
            <a:endParaRPr lang="en-US" sz="1200"/>
          </a:p>
        </p:txBody>
      </p:sp>
    </p:spTree>
    <p:extLst>
      <p:ext uri="{BB962C8B-B14F-4D97-AF65-F5344CB8AC3E}">
        <p14:creationId xmlns:p14="http://schemas.microsoft.com/office/powerpoint/2010/main" val="207039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14</a:t>
            </a:fld>
            <a:endParaRPr lang="en-US" sz="1200"/>
          </a:p>
        </p:txBody>
      </p:sp>
    </p:spTree>
    <p:extLst>
      <p:ext uri="{BB962C8B-B14F-4D97-AF65-F5344CB8AC3E}">
        <p14:creationId xmlns:p14="http://schemas.microsoft.com/office/powerpoint/2010/main" val="21820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18</a:t>
            </a:fld>
            <a:endParaRPr lang="en-US" sz="1200"/>
          </a:p>
        </p:txBody>
      </p:sp>
    </p:spTree>
    <p:extLst>
      <p:ext uri="{BB962C8B-B14F-4D97-AF65-F5344CB8AC3E}">
        <p14:creationId xmlns:p14="http://schemas.microsoft.com/office/powerpoint/2010/main" val="406293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19</a:t>
            </a:fld>
            <a:endParaRPr lang="en-US" sz="1200"/>
          </a:p>
        </p:txBody>
      </p:sp>
    </p:spTree>
    <p:extLst>
      <p:ext uri="{BB962C8B-B14F-4D97-AF65-F5344CB8AC3E}">
        <p14:creationId xmlns:p14="http://schemas.microsoft.com/office/powerpoint/2010/main" val="68494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a:t>
            </a:fld>
            <a:endParaRPr lang="en-US" sz="1200"/>
          </a:p>
        </p:txBody>
      </p:sp>
    </p:spTree>
    <p:extLst>
      <p:ext uri="{BB962C8B-B14F-4D97-AF65-F5344CB8AC3E}">
        <p14:creationId xmlns:p14="http://schemas.microsoft.com/office/powerpoint/2010/main" val="162336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20</a:t>
            </a:fld>
            <a:endParaRPr lang="en-US" sz="1200"/>
          </a:p>
        </p:txBody>
      </p:sp>
    </p:spTree>
    <p:extLst>
      <p:ext uri="{BB962C8B-B14F-4D97-AF65-F5344CB8AC3E}">
        <p14:creationId xmlns:p14="http://schemas.microsoft.com/office/powerpoint/2010/main" val="2851556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21</a:t>
            </a:fld>
            <a:endParaRPr lang="en-US" sz="1200"/>
          </a:p>
        </p:txBody>
      </p:sp>
    </p:spTree>
    <p:extLst>
      <p:ext uri="{BB962C8B-B14F-4D97-AF65-F5344CB8AC3E}">
        <p14:creationId xmlns:p14="http://schemas.microsoft.com/office/powerpoint/2010/main" val="3188955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22</a:t>
            </a:fld>
            <a:endParaRPr lang="en-US" sz="1200"/>
          </a:p>
        </p:txBody>
      </p:sp>
    </p:spTree>
    <p:extLst>
      <p:ext uri="{BB962C8B-B14F-4D97-AF65-F5344CB8AC3E}">
        <p14:creationId xmlns:p14="http://schemas.microsoft.com/office/powerpoint/2010/main" val="235059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23</a:t>
            </a:fld>
            <a:endParaRPr lang="en-US" sz="1200"/>
          </a:p>
        </p:txBody>
      </p:sp>
    </p:spTree>
    <p:extLst>
      <p:ext uri="{BB962C8B-B14F-4D97-AF65-F5344CB8AC3E}">
        <p14:creationId xmlns:p14="http://schemas.microsoft.com/office/powerpoint/2010/main" val="3927002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24</a:t>
            </a:fld>
            <a:endParaRPr lang="en-US" sz="1200"/>
          </a:p>
        </p:txBody>
      </p:sp>
    </p:spTree>
    <p:extLst>
      <p:ext uri="{BB962C8B-B14F-4D97-AF65-F5344CB8AC3E}">
        <p14:creationId xmlns:p14="http://schemas.microsoft.com/office/powerpoint/2010/main" val="866126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25</a:t>
            </a:fld>
            <a:endParaRPr lang="en-US" sz="1200"/>
          </a:p>
        </p:txBody>
      </p:sp>
    </p:spTree>
    <p:extLst>
      <p:ext uri="{BB962C8B-B14F-4D97-AF65-F5344CB8AC3E}">
        <p14:creationId xmlns:p14="http://schemas.microsoft.com/office/powerpoint/2010/main" val="118378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26</a:t>
            </a:fld>
            <a:endParaRPr lang="en-US" sz="1200"/>
          </a:p>
        </p:txBody>
      </p:sp>
    </p:spTree>
    <p:extLst>
      <p:ext uri="{BB962C8B-B14F-4D97-AF65-F5344CB8AC3E}">
        <p14:creationId xmlns:p14="http://schemas.microsoft.com/office/powerpoint/2010/main" val="1820792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27</a:t>
            </a:fld>
            <a:endParaRPr lang="en-US" sz="1200"/>
          </a:p>
        </p:txBody>
      </p:sp>
    </p:spTree>
    <p:extLst>
      <p:ext uri="{BB962C8B-B14F-4D97-AF65-F5344CB8AC3E}">
        <p14:creationId xmlns:p14="http://schemas.microsoft.com/office/powerpoint/2010/main" val="2349865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28</a:t>
            </a:fld>
            <a:endParaRPr lang="en-US" sz="1200"/>
          </a:p>
        </p:txBody>
      </p:sp>
    </p:spTree>
    <p:extLst>
      <p:ext uri="{BB962C8B-B14F-4D97-AF65-F5344CB8AC3E}">
        <p14:creationId xmlns:p14="http://schemas.microsoft.com/office/powerpoint/2010/main" val="524798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29</a:t>
            </a:fld>
            <a:endParaRPr lang="en-US" sz="1200"/>
          </a:p>
        </p:txBody>
      </p:sp>
    </p:spTree>
    <p:extLst>
      <p:ext uri="{BB962C8B-B14F-4D97-AF65-F5344CB8AC3E}">
        <p14:creationId xmlns:p14="http://schemas.microsoft.com/office/powerpoint/2010/main" val="155207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3</a:t>
            </a:fld>
            <a:endParaRPr lang="en-US" sz="1200"/>
          </a:p>
        </p:txBody>
      </p:sp>
    </p:spTree>
    <p:extLst>
      <p:ext uri="{BB962C8B-B14F-4D97-AF65-F5344CB8AC3E}">
        <p14:creationId xmlns:p14="http://schemas.microsoft.com/office/powerpoint/2010/main" val="133309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30</a:t>
            </a:fld>
            <a:endParaRPr lang="en-US" sz="1200"/>
          </a:p>
        </p:txBody>
      </p:sp>
    </p:spTree>
    <p:extLst>
      <p:ext uri="{BB962C8B-B14F-4D97-AF65-F5344CB8AC3E}">
        <p14:creationId xmlns:p14="http://schemas.microsoft.com/office/powerpoint/2010/main" val="460166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31</a:t>
            </a:fld>
            <a:endParaRPr lang="en-US" sz="1200"/>
          </a:p>
        </p:txBody>
      </p:sp>
    </p:spTree>
    <p:extLst>
      <p:ext uri="{BB962C8B-B14F-4D97-AF65-F5344CB8AC3E}">
        <p14:creationId xmlns:p14="http://schemas.microsoft.com/office/powerpoint/2010/main" val="1599642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32</a:t>
            </a:fld>
            <a:endParaRPr lang="en-US" sz="1200"/>
          </a:p>
        </p:txBody>
      </p:sp>
    </p:spTree>
    <p:extLst>
      <p:ext uri="{BB962C8B-B14F-4D97-AF65-F5344CB8AC3E}">
        <p14:creationId xmlns:p14="http://schemas.microsoft.com/office/powerpoint/2010/main" val="317072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4</a:t>
            </a:fld>
            <a:endParaRPr lang="en-US" sz="1200"/>
          </a:p>
        </p:txBody>
      </p:sp>
    </p:spTree>
    <p:extLst>
      <p:ext uri="{BB962C8B-B14F-4D97-AF65-F5344CB8AC3E}">
        <p14:creationId xmlns:p14="http://schemas.microsoft.com/office/powerpoint/2010/main" val="94010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6</a:t>
            </a:fld>
            <a:endParaRPr lang="en-US" sz="1200"/>
          </a:p>
        </p:txBody>
      </p:sp>
    </p:spTree>
    <p:extLst>
      <p:ext uri="{BB962C8B-B14F-4D97-AF65-F5344CB8AC3E}">
        <p14:creationId xmlns:p14="http://schemas.microsoft.com/office/powerpoint/2010/main" val="165770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7</a:t>
            </a:fld>
            <a:endParaRPr lang="en-US" sz="1200"/>
          </a:p>
        </p:txBody>
      </p:sp>
    </p:spTree>
    <p:extLst>
      <p:ext uri="{BB962C8B-B14F-4D97-AF65-F5344CB8AC3E}">
        <p14:creationId xmlns:p14="http://schemas.microsoft.com/office/powerpoint/2010/main" val="143332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8</a:t>
            </a:fld>
            <a:endParaRPr lang="en-US" sz="1200"/>
          </a:p>
        </p:txBody>
      </p:sp>
    </p:spTree>
    <p:extLst>
      <p:ext uri="{BB962C8B-B14F-4D97-AF65-F5344CB8AC3E}">
        <p14:creationId xmlns:p14="http://schemas.microsoft.com/office/powerpoint/2010/main" val="195115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9</a:t>
            </a:fld>
            <a:endParaRPr lang="en-US" sz="1200"/>
          </a:p>
        </p:txBody>
      </p:sp>
    </p:spTree>
    <p:extLst>
      <p:ext uri="{BB962C8B-B14F-4D97-AF65-F5344CB8AC3E}">
        <p14:creationId xmlns:p14="http://schemas.microsoft.com/office/powerpoint/2010/main" val="403242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4" name="Date Placeholder 3">
            <a:extLst>
              <a:ext uri="{FF2B5EF4-FFF2-40B4-BE49-F238E27FC236}">
                <a16:creationId xmlns:a16="http://schemas.microsoft.com/office/drawing/2014/main" id="{3B361DD7-9630-4F49-814D-7BE44F346DF7}"/>
              </a:ext>
            </a:extLst>
          </p:cNvPr>
          <p:cNvSpPr>
            <a:spLocks noGrp="1"/>
          </p:cNvSpPr>
          <p:nvPr>
            <p:ph type="dt" sz="half" idx="10"/>
          </p:nvPr>
        </p:nvSpPr>
        <p:spPr>
          <a:xfrm>
            <a:off x="457200" y="6356350"/>
            <a:ext cx="1249363" cy="365125"/>
          </a:xfrm>
          <a:prstGeom prst="rect">
            <a:avLst/>
          </a:prstGeom>
        </p:spPr>
        <p:txBody>
          <a:bodyPr/>
          <a:lstStyle>
            <a:lvl1pPr>
              <a:defRPr/>
            </a:lvl1pPr>
          </a:lstStyle>
          <a:p>
            <a:fld id="{92541A06-F663-1444-B978-6F7A1A38DF50}" type="datetime1">
              <a:rPr lang="en-US" altLang="en-US" smtClean="0"/>
              <a:t>8/10/24</a:t>
            </a:fld>
            <a:endParaRPr lang="en-US" altLang="en-US"/>
          </a:p>
        </p:txBody>
      </p:sp>
      <p:sp>
        <p:nvSpPr>
          <p:cNvPr id="6" name="Slide Number Placeholder 5">
            <a:extLst>
              <a:ext uri="{FF2B5EF4-FFF2-40B4-BE49-F238E27FC236}">
                <a16:creationId xmlns:a16="http://schemas.microsoft.com/office/drawing/2014/main" id="{69446727-0891-154B-8C2A-E263F2E60416}"/>
              </a:ext>
            </a:extLst>
          </p:cNvPr>
          <p:cNvSpPr>
            <a:spLocks noGrp="1"/>
          </p:cNvSpPr>
          <p:nvPr>
            <p:ph type="sldNum" sz="quarter" idx="12"/>
          </p:nvPr>
        </p:nvSpPr>
        <p:spPr/>
        <p:txBody>
          <a:bodyPr/>
          <a:lstStyle>
            <a:lvl1pPr>
              <a:defRPr/>
            </a:lvl1pPr>
          </a:lstStyle>
          <a:p>
            <a:fld id="{266E54F4-440F-9646-8626-D43115D17357}" type="slidenum">
              <a:rPr lang="en-US" altLang="en-US"/>
              <a:pPr/>
              <a:t>‹#›</a:t>
            </a:fld>
            <a:endParaRPr lang="en-US" altLang="en-US"/>
          </a:p>
        </p:txBody>
      </p:sp>
    </p:spTree>
    <p:extLst>
      <p:ext uri="{BB962C8B-B14F-4D97-AF65-F5344CB8AC3E}">
        <p14:creationId xmlns:p14="http://schemas.microsoft.com/office/powerpoint/2010/main" val="39197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AF06EB79-C020-F84F-B108-6555003B8BE2}"/>
              </a:ext>
            </a:extLst>
          </p:cNvPr>
          <p:cNvSpPr>
            <a:spLocks noGrp="1"/>
          </p:cNvSpPr>
          <p:nvPr>
            <p:ph type="dt" sz="half" idx="10"/>
          </p:nvPr>
        </p:nvSpPr>
        <p:spPr>
          <a:xfrm>
            <a:off x="457200" y="6356350"/>
            <a:ext cx="1249363" cy="365125"/>
          </a:xfrm>
          <a:prstGeom prst="rect">
            <a:avLst/>
          </a:prstGeom>
        </p:spPr>
        <p:txBody>
          <a:bodyPr/>
          <a:lstStyle>
            <a:lvl1pPr>
              <a:defRPr/>
            </a:lvl1pPr>
          </a:lstStyle>
          <a:p>
            <a:fld id="{DC75AA79-2117-3747-8EC5-93E41004C950}" type="datetime1">
              <a:rPr lang="en-US" altLang="en-US" smtClean="0"/>
              <a:t>8/10/24</a:t>
            </a:fld>
            <a:endParaRPr lang="en-US" altLang="en-US"/>
          </a:p>
        </p:txBody>
      </p:sp>
      <p:sp>
        <p:nvSpPr>
          <p:cNvPr id="5" name="Footer Placeholder 4">
            <a:extLst>
              <a:ext uri="{FF2B5EF4-FFF2-40B4-BE49-F238E27FC236}">
                <a16:creationId xmlns:a16="http://schemas.microsoft.com/office/drawing/2014/main" id="{156E286E-6B40-EF45-A381-10230C08DB8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40978D0-9938-E14C-B893-7D3089FC5AD1}"/>
              </a:ext>
            </a:extLst>
          </p:cNvPr>
          <p:cNvSpPr>
            <a:spLocks noGrp="1"/>
          </p:cNvSpPr>
          <p:nvPr>
            <p:ph type="sldNum" sz="quarter" idx="12"/>
          </p:nvPr>
        </p:nvSpPr>
        <p:spPr/>
        <p:txBody>
          <a:bodyPr/>
          <a:lstStyle>
            <a:lvl1pPr>
              <a:defRPr/>
            </a:lvl1pPr>
          </a:lstStyle>
          <a:p>
            <a:fld id="{25A82F2F-E668-A946-9959-D1C8C9FC6D08}" type="slidenum">
              <a:rPr lang="en-US" altLang="en-US"/>
              <a:pPr/>
              <a:t>‹#›</a:t>
            </a:fld>
            <a:endParaRPr lang="en-US" altLang="en-US"/>
          </a:p>
        </p:txBody>
      </p:sp>
    </p:spTree>
    <p:extLst>
      <p:ext uri="{BB962C8B-B14F-4D97-AF65-F5344CB8AC3E}">
        <p14:creationId xmlns:p14="http://schemas.microsoft.com/office/powerpoint/2010/main" val="238943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4B0680C3-83F4-F348-A185-5810DFEBE987}"/>
              </a:ext>
            </a:extLst>
          </p:cNvPr>
          <p:cNvSpPr>
            <a:spLocks noGrp="1"/>
          </p:cNvSpPr>
          <p:nvPr>
            <p:ph type="dt" sz="half" idx="10"/>
          </p:nvPr>
        </p:nvSpPr>
        <p:spPr>
          <a:xfrm>
            <a:off x="457200" y="6356350"/>
            <a:ext cx="1249363" cy="365125"/>
          </a:xfrm>
          <a:prstGeom prst="rect">
            <a:avLst/>
          </a:prstGeom>
        </p:spPr>
        <p:txBody>
          <a:bodyPr/>
          <a:lstStyle>
            <a:lvl1pPr>
              <a:defRPr/>
            </a:lvl1pPr>
          </a:lstStyle>
          <a:p>
            <a:fld id="{1C93E20F-A929-C344-936D-66EE772F88E8}" type="datetime1">
              <a:rPr lang="en-US" altLang="en-US" smtClean="0"/>
              <a:t>8/10/24</a:t>
            </a:fld>
            <a:endParaRPr lang="en-US" altLang="en-US"/>
          </a:p>
        </p:txBody>
      </p:sp>
      <p:sp>
        <p:nvSpPr>
          <p:cNvPr id="5" name="Footer Placeholder 4">
            <a:extLst>
              <a:ext uri="{FF2B5EF4-FFF2-40B4-BE49-F238E27FC236}">
                <a16:creationId xmlns:a16="http://schemas.microsoft.com/office/drawing/2014/main" id="{BEB3B0C9-2767-AF4D-98BA-4F842100BEBC}"/>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6204FAD-C4FA-794B-9707-E41BF3520492}"/>
              </a:ext>
            </a:extLst>
          </p:cNvPr>
          <p:cNvSpPr>
            <a:spLocks noGrp="1"/>
          </p:cNvSpPr>
          <p:nvPr>
            <p:ph type="sldNum" sz="quarter" idx="12"/>
          </p:nvPr>
        </p:nvSpPr>
        <p:spPr/>
        <p:txBody>
          <a:bodyPr/>
          <a:lstStyle>
            <a:lvl1pPr>
              <a:defRPr/>
            </a:lvl1pPr>
          </a:lstStyle>
          <a:p>
            <a:fld id="{3A614407-2068-584C-B9C7-280443802E15}" type="slidenum">
              <a:rPr lang="en-US" altLang="en-US"/>
              <a:pPr/>
              <a:t>‹#›</a:t>
            </a:fld>
            <a:endParaRPr lang="en-US" altLang="en-US"/>
          </a:p>
        </p:txBody>
      </p:sp>
    </p:spTree>
    <p:extLst>
      <p:ext uri="{BB962C8B-B14F-4D97-AF65-F5344CB8AC3E}">
        <p14:creationId xmlns:p14="http://schemas.microsoft.com/office/powerpoint/2010/main" val="271911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956A-DD41-604E-BB9B-DC54A8BC863B}"/>
              </a:ext>
            </a:extLst>
          </p:cNvPr>
          <p:cNvSpPr>
            <a:spLocks noGrp="1"/>
          </p:cNvSpPr>
          <p:nvPr>
            <p:ph type="ctrTitle"/>
          </p:nvPr>
        </p:nvSpPr>
        <p:spPr>
          <a:xfrm>
            <a:off x="1143360" y="1121879"/>
            <a:ext cx="6857280" cy="2387771"/>
          </a:xfrm>
          <a:prstGeom prst="rect">
            <a:avLst/>
          </a:prstGeo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D00998DD-1095-6347-9A80-132FD5DF36DF}"/>
              </a:ext>
            </a:extLst>
          </p:cNvPr>
          <p:cNvSpPr>
            <a:spLocks noGrp="1"/>
          </p:cNvSpPr>
          <p:nvPr>
            <p:ph type="subTitle" idx="1"/>
          </p:nvPr>
        </p:nvSpPr>
        <p:spPr>
          <a:xfrm>
            <a:off x="1143360" y="3601819"/>
            <a:ext cx="6857280" cy="1656174"/>
          </a:xfrm>
          <a:prstGeom prst="rect">
            <a:avLst/>
          </a:prstGeo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Date Placeholder 3">
            <a:extLst>
              <a:ext uri="{FF2B5EF4-FFF2-40B4-BE49-F238E27FC236}">
                <a16:creationId xmlns:a16="http://schemas.microsoft.com/office/drawing/2014/main" id="{6D8E5183-E8CA-F641-8335-BAD2D333ED14}"/>
              </a:ext>
            </a:extLst>
          </p:cNvPr>
          <p:cNvSpPr>
            <a:spLocks noGrp="1"/>
          </p:cNvSpPr>
          <p:nvPr>
            <p:ph type="dt" sz="half" idx="10"/>
          </p:nvPr>
        </p:nvSpPr>
        <p:spPr>
          <a:xfrm>
            <a:off x="629280" y="6356827"/>
            <a:ext cx="2056320" cy="364359"/>
          </a:xfrm>
          <a:prstGeom prst="rect">
            <a:avLst/>
          </a:prstGeom>
        </p:spPr>
        <p:txBody>
          <a:bodyPr/>
          <a:lstStyle/>
          <a:p>
            <a:fld id="{A766E072-FCE8-A842-B035-27651C796BC8}" type="datetime1">
              <a:rPr lang="en-US" smtClean="0"/>
              <a:t>8/10/24</a:t>
            </a:fld>
            <a:endParaRPr lang="en-US"/>
          </a:p>
        </p:txBody>
      </p:sp>
      <p:sp>
        <p:nvSpPr>
          <p:cNvPr id="5" name="Footer Placeholder 4">
            <a:extLst>
              <a:ext uri="{FF2B5EF4-FFF2-40B4-BE49-F238E27FC236}">
                <a16:creationId xmlns:a16="http://schemas.microsoft.com/office/drawing/2014/main" id="{B3339825-B9AA-4C41-834F-8C0278053C86}"/>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884390-91B6-8542-8B1E-D61F7364D03C}"/>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1964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2AFA-1F84-6B4C-A6FF-7FE5F7E69E0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A636C1-DB2D-F94C-A31A-366EAA435A79}"/>
              </a:ext>
            </a:extLst>
          </p:cNvPr>
          <p:cNvSpPr>
            <a:spLocks noGrp="1"/>
          </p:cNvSpPr>
          <p:nvPr>
            <p:ph idx="1"/>
          </p:nvPr>
        </p:nvSpPr>
        <p:spPr>
          <a:xfrm>
            <a:off x="629280" y="1826112"/>
            <a:ext cx="788544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40F7B-392F-F149-9AA5-36E3BE77CB7A}"/>
              </a:ext>
            </a:extLst>
          </p:cNvPr>
          <p:cNvSpPr>
            <a:spLocks noGrp="1"/>
          </p:cNvSpPr>
          <p:nvPr>
            <p:ph type="dt" sz="half" idx="10"/>
          </p:nvPr>
        </p:nvSpPr>
        <p:spPr>
          <a:xfrm>
            <a:off x="629280" y="6356827"/>
            <a:ext cx="2056320" cy="364359"/>
          </a:xfrm>
          <a:prstGeom prst="rect">
            <a:avLst/>
          </a:prstGeom>
        </p:spPr>
        <p:txBody>
          <a:bodyPr/>
          <a:lstStyle/>
          <a:p>
            <a:fld id="{3458EA86-D0D0-1246-9564-97FA6B5B1EEC}" type="datetime1">
              <a:rPr lang="en-US" smtClean="0"/>
              <a:t>8/10/24</a:t>
            </a:fld>
            <a:endParaRPr lang="en-US"/>
          </a:p>
        </p:txBody>
      </p:sp>
      <p:sp>
        <p:nvSpPr>
          <p:cNvPr id="5" name="Footer Placeholder 4">
            <a:extLst>
              <a:ext uri="{FF2B5EF4-FFF2-40B4-BE49-F238E27FC236}">
                <a16:creationId xmlns:a16="http://schemas.microsoft.com/office/drawing/2014/main" id="{D84A14E6-8F3B-4947-9600-BDBE1BDEE24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759F50-F3CE-DF49-AC41-991C0814A24D}"/>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735018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2CD7-B8F1-9144-A25C-502616CD5A3D}"/>
              </a:ext>
            </a:extLst>
          </p:cNvPr>
          <p:cNvSpPr>
            <a:spLocks noGrp="1"/>
          </p:cNvSpPr>
          <p:nvPr>
            <p:ph type="title"/>
          </p:nvPr>
        </p:nvSpPr>
        <p:spPr>
          <a:xfrm>
            <a:off x="623521" y="1709460"/>
            <a:ext cx="7886880" cy="2852939"/>
          </a:xfrm>
          <a:prstGeom prst="rect">
            <a:avLst/>
          </a:prstGeo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1FE72774-323F-4246-A5E3-6FCC17B0ACA2}"/>
              </a:ext>
            </a:extLst>
          </p:cNvPr>
          <p:cNvSpPr>
            <a:spLocks noGrp="1"/>
          </p:cNvSpPr>
          <p:nvPr>
            <p:ph type="body" idx="1"/>
          </p:nvPr>
        </p:nvSpPr>
        <p:spPr>
          <a:xfrm>
            <a:off x="623521" y="4589763"/>
            <a:ext cx="7886880" cy="1499197"/>
          </a:xfrm>
          <a:prstGeom prst="rect">
            <a:avLst/>
          </a:prstGeo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7B4AF2-8349-7440-A27C-B3DEA7CDC67D}"/>
              </a:ext>
            </a:extLst>
          </p:cNvPr>
          <p:cNvSpPr>
            <a:spLocks noGrp="1"/>
          </p:cNvSpPr>
          <p:nvPr>
            <p:ph type="dt" sz="half" idx="10"/>
          </p:nvPr>
        </p:nvSpPr>
        <p:spPr>
          <a:xfrm>
            <a:off x="629280" y="6356827"/>
            <a:ext cx="2056320" cy="364359"/>
          </a:xfrm>
          <a:prstGeom prst="rect">
            <a:avLst/>
          </a:prstGeom>
        </p:spPr>
        <p:txBody>
          <a:bodyPr/>
          <a:lstStyle/>
          <a:p>
            <a:fld id="{3D828672-39B3-544D-9F91-2AC92CFCFEFE}" type="datetime1">
              <a:rPr lang="en-US" smtClean="0"/>
              <a:t>8/10/24</a:t>
            </a:fld>
            <a:endParaRPr lang="en-US"/>
          </a:p>
        </p:txBody>
      </p:sp>
      <p:sp>
        <p:nvSpPr>
          <p:cNvPr id="5" name="Footer Placeholder 4">
            <a:extLst>
              <a:ext uri="{FF2B5EF4-FFF2-40B4-BE49-F238E27FC236}">
                <a16:creationId xmlns:a16="http://schemas.microsoft.com/office/drawing/2014/main" id="{5FECA0FD-6084-384B-94A9-BBF4D4615BA8}"/>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F46618-B2AE-9442-86B7-5099FA3B6A9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112947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D49-D17F-8349-952C-E8CD57BBBFB5}"/>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96A734-C4E8-4341-902F-E05A59FFABCC}"/>
              </a:ext>
            </a:extLst>
          </p:cNvPr>
          <p:cNvSpPr>
            <a:spLocks noGrp="1"/>
          </p:cNvSpPr>
          <p:nvPr>
            <p:ph sz="half" idx="1"/>
          </p:nvPr>
        </p:nvSpPr>
        <p:spPr>
          <a:xfrm>
            <a:off x="62928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D6BA9-C972-FE4E-86C6-48B9B8D7ADF5}"/>
              </a:ext>
            </a:extLst>
          </p:cNvPr>
          <p:cNvSpPr>
            <a:spLocks noGrp="1"/>
          </p:cNvSpPr>
          <p:nvPr>
            <p:ph sz="half" idx="2"/>
          </p:nvPr>
        </p:nvSpPr>
        <p:spPr>
          <a:xfrm>
            <a:off x="464112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194E6A-6A75-5F41-837F-0EFE69AED57E}"/>
              </a:ext>
            </a:extLst>
          </p:cNvPr>
          <p:cNvSpPr>
            <a:spLocks noGrp="1"/>
          </p:cNvSpPr>
          <p:nvPr>
            <p:ph type="dt" sz="half" idx="10"/>
          </p:nvPr>
        </p:nvSpPr>
        <p:spPr>
          <a:xfrm>
            <a:off x="629280" y="6356827"/>
            <a:ext cx="2056320" cy="364359"/>
          </a:xfrm>
          <a:prstGeom prst="rect">
            <a:avLst/>
          </a:prstGeom>
        </p:spPr>
        <p:txBody>
          <a:bodyPr/>
          <a:lstStyle/>
          <a:p>
            <a:fld id="{17C72BF1-144E-F347-9886-9996F05DF1F0}" type="datetime1">
              <a:rPr lang="en-US" smtClean="0"/>
              <a:t>8/10/24</a:t>
            </a:fld>
            <a:endParaRPr lang="en-US"/>
          </a:p>
        </p:txBody>
      </p:sp>
      <p:sp>
        <p:nvSpPr>
          <p:cNvPr id="6" name="Footer Placeholder 5">
            <a:extLst>
              <a:ext uri="{FF2B5EF4-FFF2-40B4-BE49-F238E27FC236}">
                <a16:creationId xmlns:a16="http://schemas.microsoft.com/office/drawing/2014/main" id="{68C6D7CF-FDC0-DC4E-AA2C-80354922D89E}"/>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D96F16-1E2C-6046-A300-A02922B9CCBF}"/>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53750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F539-A224-C14B-A750-B3145D8B0D18}"/>
              </a:ext>
            </a:extLst>
          </p:cNvPr>
          <p:cNvSpPr>
            <a:spLocks noGrp="1"/>
          </p:cNvSpPr>
          <p:nvPr>
            <p:ph type="title"/>
          </p:nvPr>
        </p:nvSpPr>
        <p:spPr>
          <a:xfrm>
            <a:off x="629281" y="365798"/>
            <a:ext cx="7886880" cy="1324939"/>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A9C000E-D5AF-154A-B7A0-5ACE5577DEF3}"/>
              </a:ext>
            </a:extLst>
          </p:cNvPr>
          <p:cNvSpPr>
            <a:spLocks noGrp="1"/>
          </p:cNvSpPr>
          <p:nvPr>
            <p:ph type="body" idx="1"/>
          </p:nvPr>
        </p:nvSpPr>
        <p:spPr>
          <a:xfrm>
            <a:off x="629280" y="1680657"/>
            <a:ext cx="386928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8C077FC2-6FD5-C647-93CA-89CC6EA748F4}"/>
              </a:ext>
            </a:extLst>
          </p:cNvPr>
          <p:cNvSpPr>
            <a:spLocks noGrp="1"/>
          </p:cNvSpPr>
          <p:nvPr>
            <p:ph sz="half" idx="2"/>
          </p:nvPr>
        </p:nvSpPr>
        <p:spPr>
          <a:xfrm>
            <a:off x="629280" y="2504424"/>
            <a:ext cx="386928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6E47D-E3B6-FC44-8C8D-B54362EEC426}"/>
              </a:ext>
            </a:extLst>
          </p:cNvPr>
          <p:cNvSpPr>
            <a:spLocks noGrp="1"/>
          </p:cNvSpPr>
          <p:nvPr>
            <p:ph type="body" sz="quarter" idx="3"/>
          </p:nvPr>
        </p:nvSpPr>
        <p:spPr>
          <a:xfrm>
            <a:off x="4629600" y="1680657"/>
            <a:ext cx="388656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A6241EF1-7760-C34A-B72F-A8622527E3FD}"/>
              </a:ext>
            </a:extLst>
          </p:cNvPr>
          <p:cNvSpPr>
            <a:spLocks noGrp="1"/>
          </p:cNvSpPr>
          <p:nvPr>
            <p:ph sz="quarter" idx="4"/>
          </p:nvPr>
        </p:nvSpPr>
        <p:spPr>
          <a:xfrm>
            <a:off x="4629600" y="2504424"/>
            <a:ext cx="388656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83C29-17FE-0B4F-9535-75B1022706F0}"/>
              </a:ext>
            </a:extLst>
          </p:cNvPr>
          <p:cNvSpPr>
            <a:spLocks noGrp="1"/>
          </p:cNvSpPr>
          <p:nvPr>
            <p:ph type="dt" sz="half" idx="10"/>
          </p:nvPr>
        </p:nvSpPr>
        <p:spPr>
          <a:xfrm>
            <a:off x="629280" y="6356827"/>
            <a:ext cx="2056320" cy="364359"/>
          </a:xfrm>
          <a:prstGeom prst="rect">
            <a:avLst/>
          </a:prstGeom>
        </p:spPr>
        <p:txBody>
          <a:bodyPr/>
          <a:lstStyle/>
          <a:p>
            <a:fld id="{E70840A7-24B6-F149-99E7-4AB84328F250}" type="datetime1">
              <a:rPr lang="en-US" smtClean="0"/>
              <a:t>8/10/24</a:t>
            </a:fld>
            <a:endParaRPr lang="en-US"/>
          </a:p>
        </p:txBody>
      </p:sp>
      <p:sp>
        <p:nvSpPr>
          <p:cNvPr id="8" name="Footer Placeholder 7">
            <a:extLst>
              <a:ext uri="{FF2B5EF4-FFF2-40B4-BE49-F238E27FC236}">
                <a16:creationId xmlns:a16="http://schemas.microsoft.com/office/drawing/2014/main" id="{18B1754A-17E2-B845-A01D-05D0095178D4}"/>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A56430-CF41-174C-A68D-23F89C376A2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566096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3105-F302-024D-87BD-68FCC4A316D6}"/>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BEBD684-34D6-A84F-A2B0-9C3C7BA80CDE}"/>
              </a:ext>
            </a:extLst>
          </p:cNvPr>
          <p:cNvSpPr>
            <a:spLocks noGrp="1"/>
          </p:cNvSpPr>
          <p:nvPr>
            <p:ph type="dt" sz="half" idx="10"/>
          </p:nvPr>
        </p:nvSpPr>
        <p:spPr>
          <a:xfrm>
            <a:off x="629280" y="6356827"/>
            <a:ext cx="2056320" cy="364359"/>
          </a:xfrm>
          <a:prstGeom prst="rect">
            <a:avLst/>
          </a:prstGeom>
        </p:spPr>
        <p:txBody>
          <a:bodyPr/>
          <a:lstStyle/>
          <a:p>
            <a:fld id="{EF161F22-CB1B-3A49-93E4-151D1341E630}" type="datetime1">
              <a:rPr lang="en-US" smtClean="0"/>
              <a:t>8/10/24</a:t>
            </a:fld>
            <a:endParaRPr lang="en-US"/>
          </a:p>
        </p:txBody>
      </p:sp>
      <p:sp>
        <p:nvSpPr>
          <p:cNvPr id="4" name="Footer Placeholder 3">
            <a:extLst>
              <a:ext uri="{FF2B5EF4-FFF2-40B4-BE49-F238E27FC236}">
                <a16:creationId xmlns:a16="http://schemas.microsoft.com/office/drawing/2014/main" id="{6D56426B-9927-AC4F-999E-5C593773A2BD}"/>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852C78-59C7-0B48-B577-C2B9967C4A10}"/>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402771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3151F-469C-694C-AAA7-CAB167B2F9D5}"/>
              </a:ext>
            </a:extLst>
          </p:cNvPr>
          <p:cNvSpPr>
            <a:spLocks noGrp="1"/>
          </p:cNvSpPr>
          <p:nvPr>
            <p:ph type="dt" sz="half" idx="10"/>
          </p:nvPr>
        </p:nvSpPr>
        <p:spPr>
          <a:xfrm>
            <a:off x="629280" y="6356827"/>
            <a:ext cx="2056320" cy="364359"/>
          </a:xfrm>
          <a:prstGeom prst="rect">
            <a:avLst/>
          </a:prstGeom>
        </p:spPr>
        <p:txBody>
          <a:bodyPr/>
          <a:lstStyle/>
          <a:p>
            <a:fld id="{5AAE7B51-9BA9-D445-8F35-1A55F7E80ED9}" type="datetime1">
              <a:rPr lang="en-US" smtClean="0"/>
              <a:t>8/10/24</a:t>
            </a:fld>
            <a:endParaRPr lang="en-US"/>
          </a:p>
        </p:txBody>
      </p:sp>
      <p:sp>
        <p:nvSpPr>
          <p:cNvPr id="3" name="Footer Placeholder 2">
            <a:extLst>
              <a:ext uri="{FF2B5EF4-FFF2-40B4-BE49-F238E27FC236}">
                <a16:creationId xmlns:a16="http://schemas.microsoft.com/office/drawing/2014/main" id="{3ABEA69F-3386-894E-BDF1-BC8647ECD3C3}"/>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44F4610-9D2C-A14A-B1C0-75FF3D74BAC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886074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D204-3E0E-774E-8D2B-C993A9EAFF79}"/>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2E068101-2ABE-F044-AE68-7804E9C7C6D1}"/>
              </a:ext>
            </a:extLst>
          </p:cNvPr>
          <p:cNvSpPr>
            <a:spLocks noGrp="1"/>
          </p:cNvSpPr>
          <p:nvPr>
            <p:ph idx="1"/>
          </p:nvPr>
        </p:nvSpPr>
        <p:spPr>
          <a:xfrm>
            <a:off x="3888000" y="987944"/>
            <a:ext cx="4628160" cy="4873472"/>
          </a:xfrm>
          <a:prstGeom prst="rect">
            <a:avLst/>
          </a:prstGeo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F0FB0-C972-BE4B-85A9-36E3A97D632B}"/>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F8879870-D402-1A47-BC5B-7B7DB31CD392}"/>
              </a:ext>
            </a:extLst>
          </p:cNvPr>
          <p:cNvSpPr>
            <a:spLocks noGrp="1"/>
          </p:cNvSpPr>
          <p:nvPr>
            <p:ph type="dt" sz="half" idx="10"/>
          </p:nvPr>
        </p:nvSpPr>
        <p:spPr>
          <a:xfrm>
            <a:off x="629280" y="6356827"/>
            <a:ext cx="2056320" cy="364359"/>
          </a:xfrm>
          <a:prstGeom prst="rect">
            <a:avLst/>
          </a:prstGeom>
        </p:spPr>
        <p:txBody>
          <a:bodyPr/>
          <a:lstStyle/>
          <a:p>
            <a:fld id="{78C10508-C1D6-4849-A45A-10E0A9B4B566}" type="datetime1">
              <a:rPr lang="en-US" smtClean="0"/>
              <a:t>8/10/24</a:t>
            </a:fld>
            <a:endParaRPr lang="en-US"/>
          </a:p>
        </p:txBody>
      </p:sp>
      <p:sp>
        <p:nvSpPr>
          <p:cNvPr id="6" name="Footer Placeholder 5">
            <a:extLst>
              <a:ext uri="{FF2B5EF4-FFF2-40B4-BE49-F238E27FC236}">
                <a16:creationId xmlns:a16="http://schemas.microsoft.com/office/drawing/2014/main" id="{FC3147AC-C0FD-0C42-906D-2CEB4628E65B}"/>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950882-B4FF-3F4E-9474-A24AC1ADB3A4}"/>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72638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1C2D20AD-A46E-754B-BE90-8EF6A8D46E9F}"/>
              </a:ext>
            </a:extLst>
          </p:cNvPr>
          <p:cNvSpPr>
            <a:spLocks noGrp="1"/>
          </p:cNvSpPr>
          <p:nvPr>
            <p:ph type="dt" sz="half" idx="10"/>
          </p:nvPr>
        </p:nvSpPr>
        <p:spPr>
          <a:xfrm>
            <a:off x="457200" y="6356350"/>
            <a:ext cx="1249363" cy="365125"/>
          </a:xfrm>
          <a:prstGeom prst="rect">
            <a:avLst/>
          </a:prstGeom>
        </p:spPr>
        <p:txBody>
          <a:bodyPr/>
          <a:lstStyle>
            <a:lvl1pPr>
              <a:defRPr/>
            </a:lvl1pPr>
          </a:lstStyle>
          <a:p>
            <a:fld id="{BB7591B7-042F-B446-842C-40FEC4845402}" type="datetime1">
              <a:rPr lang="en-US" altLang="en-US" smtClean="0"/>
              <a:t>8/10/24</a:t>
            </a:fld>
            <a:endParaRPr lang="en-US" altLang="en-US"/>
          </a:p>
        </p:txBody>
      </p:sp>
      <p:sp>
        <p:nvSpPr>
          <p:cNvPr id="5" name="Footer Placeholder 4">
            <a:extLst>
              <a:ext uri="{FF2B5EF4-FFF2-40B4-BE49-F238E27FC236}">
                <a16:creationId xmlns:a16="http://schemas.microsoft.com/office/drawing/2014/main" id="{4F1485F1-CD56-E940-A461-1249EB9EEE7D}"/>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47E3935-FECD-124D-A6BE-408E87D9FF86}"/>
              </a:ext>
            </a:extLst>
          </p:cNvPr>
          <p:cNvSpPr>
            <a:spLocks noGrp="1"/>
          </p:cNvSpPr>
          <p:nvPr>
            <p:ph type="sldNum" sz="quarter" idx="12"/>
          </p:nvPr>
        </p:nvSpPr>
        <p:spPr/>
        <p:txBody>
          <a:bodyPr/>
          <a:lstStyle>
            <a:lvl1pPr>
              <a:defRPr/>
            </a:lvl1pPr>
          </a:lstStyle>
          <a:p>
            <a:fld id="{A315DF5D-7F83-9940-85BE-AFB33E8C4133}" type="slidenum">
              <a:rPr lang="en-US" altLang="en-US"/>
              <a:pPr/>
              <a:t>‹#›</a:t>
            </a:fld>
            <a:endParaRPr lang="en-US" altLang="en-US"/>
          </a:p>
        </p:txBody>
      </p:sp>
    </p:spTree>
    <p:extLst>
      <p:ext uri="{BB962C8B-B14F-4D97-AF65-F5344CB8AC3E}">
        <p14:creationId xmlns:p14="http://schemas.microsoft.com/office/powerpoint/2010/main" val="2284171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F7EE-59D7-4A4B-8DAB-3AAD24087B1B}"/>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2612DCEC-FBEC-B04B-B7A9-4433AAB903FD}"/>
              </a:ext>
            </a:extLst>
          </p:cNvPr>
          <p:cNvSpPr>
            <a:spLocks noGrp="1"/>
          </p:cNvSpPr>
          <p:nvPr>
            <p:ph type="pic" idx="1"/>
          </p:nvPr>
        </p:nvSpPr>
        <p:spPr>
          <a:xfrm>
            <a:off x="3888000" y="987944"/>
            <a:ext cx="4628160" cy="4873472"/>
          </a:xfrm>
          <a:prstGeom prst="rect">
            <a:avLst/>
          </a:prstGeo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a:extLst>
              <a:ext uri="{FF2B5EF4-FFF2-40B4-BE49-F238E27FC236}">
                <a16:creationId xmlns:a16="http://schemas.microsoft.com/office/drawing/2014/main" id="{FF82AE82-90ED-3243-B556-7E8AF06B2092}"/>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92BF6C2F-6006-E241-BC24-DF46DC20B3ED}"/>
              </a:ext>
            </a:extLst>
          </p:cNvPr>
          <p:cNvSpPr>
            <a:spLocks noGrp="1"/>
          </p:cNvSpPr>
          <p:nvPr>
            <p:ph type="dt" sz="half" idx="10"/>
          </p:nvPr>
        </p:nvSpPr>
        <p:spPr>
          <a:xfrm>
            <a:off x="629280" y="6356827"/>
            <a:ext cx="2056320" cy="364359"/>
          </a:xfrm>
          <a:prstGeom prst="rect">
            <a:avLst/>
          </a:prstGeom>
        </p:spPr>
        <p:txBody>
          <a:bodyPr/>
          <a:lstStyle/>
          <a:p>
            <a:fld id="{7066773F-5C1F-9C48-A0F7-3CDC6E41C0AF}" type="datetime1">
              <a:rPr lang="en-US" smtClean="0"/>
              <a:t>8/10/24</a:t>
            </a:fld>
            <a:endParaRPr lang="en-US"/>
          </a:p>
        </p:txBody>
      </p:sp>
      <p:sp>
        <p:nvSpPr>
          <p:cNvPr id="6" name="Footer Placeholder 5">
            <a:extLst>
              <a:ext uri="{FF2B5EF4-FFF2-40B4-BE49-F238E27FC236}">
                <a16:creationId xmlns:a16="http://schemas.microsoft.com/office/drawing/2014/main" id="{091AB08E-9213-AA4A-9E1C-19F75837F8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1AF5A5-EF91-1A4F-939C-296D41ADE635}"/>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30165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4541-E4CE-7A44-A8EC-46CEE5AE7F1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82E0C-E97D-C44E-B6B5-3127919C6C8E}"/>
              </a:ext>
            </a:extLst>
          </p:cNvPr>
          <p:cNvSpPr>
            <a:spLocks noGrp="1"/>
          </p:cNvSpPr>
          <p:nvPr>
            <p:ph type="body" orient="vert" idx="1"/>
          </p:nvPr>
        </p:nvSpPr>
        <p:spPr>
          <a:xfrm>
            <a:off x="629280" y="1826112"/>
            <a:ext cx="7885440" cy="43506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BA764-3DD7-734F-96E2-29E4440C4886}"/>
              </a:ext>
            </a:extLst>
          </p:cNvPr>
          <p:cNvSpPr>
            <a:spLocks noGrp="1"/>
          </p:cNvSpPr>
          <p:nvPr>
            <p:ph type="dt" sz="half" idx="10"/>
          </p:nvPr>
        </p:nvSpPr>
        <p:spPr>
          <a:xfrm>
            <a:off x="629280" y="6356827"/>
            <a:ext cx="2056320" cy="364359"/>
          </a:xfrm>
          <a:prstGeom prst="rect">
            <a:avLst/>
          </a:prstGeom>
        </p:spPr>
        <p:txBody>
          <a:bodyPr/>
          <a:lstStyle/>
          <a:p>
            <a:fld id="{A85C59A2-6A21-8C4C-B104-DC072BA86220}" type="datetime1">
              <a:rPr lang="en-US" smtClean="0"/>
              <a:t>8/10/24</a:t>
            </a:fld>
            <a:endParaRPr lang="en-US"/>
          </a:p>
        </p:txBody>
      </p:sp>
      <p:sp>
        <p:nvSpPr>
          <p:cNvPr id="5" name="Footer Placeholder 4">
            <a:extLst>
              <a:ext uri="{FF2B5EF4-FFF2-40B4-BE49-F238E27FC236}">
                <a16:creationId xmlns:a16="http://schemas.microsoft.com/office/drawing/2014/main" id="{B7B60696-A0CA-4944-A70B-4312457C0F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1715C-275A-6440-909E-604E353E619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047565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6BA3F-6458-8245-B8FE-998207A5363B}"/>
              </a:ext>
            </a:extLst>
          </p:cNvPr>
          <p:cNvSpPr>
            <a:spLocks noGrp="1"/>
          </p:cNvSpPr>
          <p:nvPr>
            <p:ph type="title" orient="vert"/>
          </p:nvPr>
        </p:nvSpPr>
        <p:spPr>
          <a:xfrm>
            <a:off x="6543360" y="365799"/>
            <a:ext cx="1971360" cy="5811011"/>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6413D9-AE60-0341-97D3-C17D5AF2695C}"/>
              </a:ext>
            </a:extLst>
          </p:cNvPr>
          <p:cNvSpPr>
            <a:spLocks noGrp="1"/>
          </p:cNvSpPr>
          <p:nvPr>
            <p:ph type="body" orient="vert" idx="1"/>
          </p:nvPr>
        </p:nvSpPr>
        <p:spPr>
          <a:xfrm>
            <a:off x="629280" y="365799"/>
            <a:ext cx="5775840" cy="581101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A5AFF-B136-EE4D-B7B7-AEB745961332}"/>
              </a:ext>
            </a:extLst>
          </p:cNvPr>
          <p:cNvSpPr>
            <a:spLocks noGrp="1"/>
          </p:cNvSpPr>
          <p:nvPr>
            <p:ph type="dt" sz="half" idx="10"/>
          </p:nvPr>
        </p:nvSpPr>
        <p:spPr>
          <a:xfrm>
            <a:off x="629280" y="6356827"/>
            <a:ext cx="2056320" cy="364359"/>
          </a:xfrm>
          <a:prstGeom prst="rect">
            <a:avLst/>
          </a:prstGeom>
        </p:spPr>
        <p:txBody>
          <a:bodyPr/>
          <a:lstStyle/>
          <a:p>
            <a:fld id="{A532856A-2302-3644-B2E9-7021C6CB7736}" type="datetime1">
              <a:rPr lang="en-US" smtClean="0"/>
              <a:t>8/10/24</a:t>
            </a:fld>
            <a:endParaRPr lang="en-US"/>
          </a:p>
        </p:txBody>
      </p:sp>
      <p:sp>
        <p:nvSpPr>
          <p:cNvPr id="5" name="Footer Placeholder 4">
            <a:extLst>
              <a:ext uri="{FF2B5EF4-FFF2-40B4-BE49-F238E27FC236}">
                <a16:creationId xmlns:a16="http://schemas.microsoft.com/office/drawing/2014/main" id="{5632531D-9C86-454E-A041-9B106EDAC430}"/>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683282-9D3F-1641-B067-760D8B83D867}"/>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54415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a:extLst>
              <a:ext uri="{FF2B5EF4-FFF2-40B4-BE49-F238E27FC236}">
                <a16:creationId xmlns:a16="http://schemas.microsoft.com/office/drawing/2014/main" id="{F779CBDF-2FA3-0E4F-9FBA-2D1E0316B99D}"/>
              </a:ext>
            </a:extLst>
          </p:cNvPr>
          <p:cNvSpPr>
            <a:spLocks noGrp="1"/>
          </p:cNvSpPr>
          <p:nvPr>
            <p:ph type="dt" sz="half" idx="10"/>
          </p:nvPr>
        </p:nvSpPr>
        <p:spPr>
          <a:xfrm>
            <a:off x="457200" y="6356350"/>
            <a:ext cx="1249363" cy="365125"/>
          </a:xfrm>
          <a:prstGeom prst="rect">
            <a:avLst/>
          </a:prstGeom>
        </p:spPr>
        <p:txBody>
          <a:bodyPr/>
          <a:lstStyle>
            <a:lvl1pPr>
              <a:defRPr/>
            </a:lvl1pPr>
          </a:lstStyle>
          <a:p>
            <a:fld id="{E1511B22-9DDB-A44B-A4C1-1717A6FCFFCF}" type="datetime1">
              <a:rPr lang="en-US" altLang="en-US" smtClean="0"/>
              <a:t>8/10/24</a:t>
            </a:fld>
            <a:endParaRPr lang="en-US" altLang="en-US"/>
          </a:p>
        </p:txBody>
      </p:sp>
      <p:sp>
        <p:nvSpPr>
          <p:cNvPr id="5" name="Footer Placeholder 4">
            <a:extLst>
              <a:ext uri="{FF2B5EF4-FFF2-40B4-BE49-F238E27FC236}">
                <a16:creationId xmlns:a16="http://schemas.microsoft.com/office/drawing/2014/main" id="{BF13444A-C4CE-E146-8EF3-32D51712C11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21D0B7F-52B8-2D4E-9AAE-1D1D73C3BB25}"/>
              </a:ext>
            </a:extLst>
          </p:cNvPr>
          <p:cNvSpPr>
            <a:spLocks noGrp="1"/>
          </p:cNvSpPr>
          <p:nvPr>
            <p:ph type="sldNum" sz="quarter" idx="12"/>
          </p:nvPr>
        </p:nvSpPr>
        <p:spPr/>
        <p:txBody>
          <a:bodyPr/>
          <a:lstStyle>
            <a:lvl1pPr>
              <a:defRPr/>
            </a:lvl1pPr>
          </a:lstStyle>
          <a:p>
            <a:fld id="{F054D320-C0E7-6045-BF08-D2A7155099BD}" type="slidenum">
              <a:rPr lang="en-US" altLang="en-US"/>
              <a:pPr/>
              <a:t>‹#›</a:t>
            </a:fld>
            <a:endParaRPr lang="en-US" altLang="en-US"/>
          </a:p>
        </p:txBody>
      </p:sp>
    </p:spTree>
    <p:extLst>
      <p:ext uri="{BB962C8B-B14F-4D97-AF65-F5344CB8AC3E}">
        <p14:creationId xmlns:p14="http://schemas.microsoft.com/office/powerpoint/2010/main" val="312009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4">
            <a:extLst>
              <a:ext uri="{FF2B5EF4-FFF2-40B4-BE49-F238E27FC236}">
                <a16:creationId xmlns:a16="http://schemas.microsoft.com/office/drawing/2014/main" id="{3A5879DD-087C-4C4F-AC0F-D187F4D4BD8C}"/>
              </a:ext>
            </a:extLst>
          </p:cNvPr>
          <p:cNvSpPr>
            <a:spLocks noGrp="1"/>
          </p:cNvSpPr>
          <p:nvPr>
            <p:ph type="dt" sz="half" idx="10"/>
          </p:nvPr>
        </p:nvSpPr>
        <p:spPr>
          <a:xfrm>
            <a:off x="457200" y="6356350"/>
            <a:ext cx="1249363" cy="365125"/>
          </a:xfrm>
          <a:prstGeom prst="rect">
            <a:avLst/>
          </a:prstGeom>
        </p:spPr>
        <p:txBody>
          <a:bodyPr/>
          <a:lstStyle>
            <a:lvl1pPr>
              <a:defRPr/>
            </a:lvl1pPr>
          </a:lstStyle>
          <a:p>
            <a:fld id="{4FCB5BA6-98B1-CC44-B9BC-54BC92E18C3B}" type="datetime1">
              <a:rPr lang="en-US" altLang="en-US" smtClean="0"/>
              <a:t>8/10/24</a:t>
            </a:fld>
            <a:endParaRPr lang="en-US" altLang="en-US"/>
          </a:p>
        </p:txBody>
      </p:sp>
      <p:sp>
        <p:nvSpPr>
          <p:cNvPr id="6" name="Footer Placeholder 5">
            <a:extLst>
              <a:ext uri="{FF2B5EF4-FFF2-40B4-BE49-F238E27FC236}">
                <a16:creationId xmlns:a16="http://schemas.microsoft.com/office/drawing/2014/main" id="{55DE3C2A-2426-1F47-88F6-21D09ED57091}"/>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E7977E4-D847-3C46-BD65-C9330183F7AE}"/>
              </a:ext>
            </a:extLst>
          </p:cNvPr>
          <p:cNvSpPr>
            <a:spLocks noGrp="1"/>
          </p:cNvSpPr>
          <p:nvPr>
            <p:ph type="sldNum" sz="quarter" idx="12"/>
          </p:nvPr>
        </p:nvSpPr>
        <p:spPr/>
        <p:txBody>
          <a:bodyPr/>
          <a:lstStyle>
            <a:lvl1pPr>
              <a:defRPr/>
            </a:lvl1pPr>
          </a:lstStyle>
          <a:p>
            <a:fld id="{6B98B4C4-0E06-354C-97A1-C6AB6A4DDBBF}" type="slidenum">
              <a:rPr lang="en-US" altLang="en-US"/>
              <a:pPr/>
              <a:t>‹#›</a:t>
            </a:fld>
            <a:endParaRPr lang="en-US" altLang="en-US"/>
          </a:p>
        </p:txBody>
      </p:sp>
    </p:spTree>
    <p:extLst>
      <p:ext uri="{BB962C8B-B14F-4D97-AF65-F5344CB8AC3E}">
        <p14:creationId xmlns:p14="http://schemas.microsoft.com/office/powerpoint/2010/main" val="116898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Date Placeholder 6">
            <a:extLst>
              <a:ext uri="{FF2B5EF4-FFF2-40B4-BE49-F238E27FC236}">
                <a16:creationId xmlns:a16="http://schemas.microsoft.com/office/drawing/2014/main" id="{A6C78E14-5164-2A4E-8BC1-CEDC3EB7B1E6}"/>
              </a:ext>
            </a:extLst>
          </p:cNvPr>
          <p:cNvSpPr>
            <a:spLocks noGrp="1"/>
          </p:cNvSpPr>
          <p:nvPr>
            <p:ph type="dt" sz="half" idx="10"/>
          </p:nvPr>
        </p:nvSpPr>
        <p:spPr>
          <a:xfrm>
            <a:off x="457200" y="6356350"/>
            <a:ext cx="1249363" cy="365125"/>
          </a:xfrm>
          <a:prstGeom prst="rect">
            <a:avLst/>
          </a:prstGeom>
        </p:spPr>
        <p:txBody>
          <a:bodyPr/>
          <a:lstStyle>
            <a:lvl1pPr>
              <a:defRPr/>
            </a:lvl1pPr>
          </a:lstStyle>
          <a:p>
            <a:fld id="{A013C070-AA90-BB48-844D-14016EBC3A82}" type="datetime1">
              <a:rPr lang="en-US" altLang="en-US" smtClean="0"/>
              <a:t>8/10/24</a:t>
            </a:fld>
            <a:endParaRPr lang="en-US" altLang="en-US"/>
          </a:p>
        </p:txBody>
      </p:sp>
      <p:sp>
        <p:nvSpPr>
          <p:cNvPr id="8" name="Footer Placeholder 7">
            <a:extLst>
              <a:ext uri="{FF2B5EF4-FFF2-40B4-BE49-F238E27FC236}">
                <a16:creationId xmlns:a16="http://schemas.microsoft.com/office/drawing/2014/main" id="{621B6F7E-F012-764C-993B-A9933F4C7A49}"/>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3E0FE518-DC0F-0147-B5B1-7EC53C49A18A}"/>
              </a:ext>
            </a:extLst>
          </p:cNvPr>
          <p:cNvSpPr>
            <a:spLocks noGrp="1"/>
          </p:cNvSpPr>
          <p:nvPr>
            <p:ph type="sldNum" sz="quarter" idx="12"/>
          </p:nvPr>
        </p:nvSpPr>
        <p:spPr/>
        <p:txBody>
          <a:bodyPr/>
          <a:lstStyle>
            <a:lvl1pPr>
              <a:defRPr/>
            </a:lvl1pPr>
          </a:lstStyle>
          <a:p>
            <a:fld id="{25023B01-B2A4-A343-A185-0613A60BEAFB}" type="slidenum">
              <a:rPr lang="en-US" altLang="en-US"/>
              <a:pPr/>
              <a:t>‹#›</a:t>
            </a:fld>
            <a:endParaRPr lang="en-US" altLang="en-US"/>
          </a:p>
        </p:txBody>
      </p:sp>
    </p:spTree>
    <p:extLst>
      <p:ext uri="{BB962C8B-B14F-4D97-AF65-F5344CB8AC3E}">
        <p14:creationId xmlns:p14="http://schemas.microsoft.com/office/powerpoint/2010/main" val="93584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Date Placeholder 2">
            <a:extLst>
              <a:ext uri="{FF2B5EF4-FFF2-40B4-BE49-F238E27FC236}">
                <a16:creationId xmlns:a16="http://schemas.microsoft.com/office/drawing/2014/main" id="{FB13C4C3-1D44-104C-B7BC-FA12279B981E}"/>
              </a:ext>
            </a:extLst>
          </p:cNvPr>
          <p:cNvSpPr>
            <a:spLocks noGrp="1"/>
          </p:cNvSpPr>
          <p:nvPr>
            <p:ph type="dt" sz="half" idx="10"/>
          </p:nvPr>
        </p:nvSpPr>
        <p:spPr>
          <a:xfrm>
            <a:off x="457200" y="6356350"/>
            <a:ext cx="1249363" cy="365125"/>
          </a:xfrm>
          <a:prstGeom prst="rect">
            <a:avLst/>
          </a:prstGeom>
        </p:spPr>
        <p:txBody>
          <a:bodyPr/>
          <a:lstStyle>
            <a:lvl1pPr>
              <a:defRPr/>
            </a:lvl1pPr>
          </a:lstStyle>
          <a:p>
            <a:fld id="{23B4C901-0765-CF40-8421-8CD78230DFE6}" type="datetime1">
              <a:rPr lang="en-US" altLang="en-US" smtClean="0"/>
              <a:t>8/10/24</a:t>
            </a:fld>
            <a:endParaRPr lang="en-US" altLang="en-US"/>
          </a:p>
        </p:txBody>
      </p:sp>
      <p:sp>
        <p:nvSpPr>
          <p:cNvPr id="4" name="Footer Placeholder 3">
            <a:extLst>
              <a:ext uri="{FF2B5EF4-FFF2-40B4-BE49-F238E27FC236}">
                <a16:creationId xmlns:a16="http://schemas.microsoft.com/office/drawing/2014/main" id="{4E6D6541-29CD-EF47-877E-640F3E50CECF}"/>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402577D-2634-5B4A-8DD5-11FFDD7AC3A9}"/>
              </a:ext>
            </a:extLst>
          </p:cNvPr>
          <p:cNvSpPr>
            <a:spLocks noGrp="1"/>
          </p:cNvSpPr>
          <p:nvPr>
            <p:ph type="sldNum" sz="quarter" idx="12"/>
          </p:nvPr>
        </p:nvSpPr>
        <p:spPr/>
        <p:txBody>
          <a:bodyPr/>
          <a:lstStyle>
            <a:lvl1pPr>
              <a:defRPr/>
            </a:lvl1pPr>
          </a:lstStyle>
          <a:p>
            <a:fld id="{8C84CE91-AEA6-914F-90D9-16BDBBCC3ED5}" type="slidenum">
              <a:rPr lang="en-US" altLang="en-US"/>
              <a:pPr/>
              <a:t>‹#›</a:t>
            </a:fld>
            <a:endParaRPr lang="en-US" altLang="en-US"/>
          </a:p>
        </p:txBody>
      </p:sp>
    </p:spTree>
    <p:extLst>
      <p:ext uri="{BB962C8B-B14F-4D97-AF65-F5344CB8AC3E}">
        <p14:creationId xmlns:p14="http://schemas.microsoft.com/office/powerpoint/2010/main" val="259406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4429F-6658-8543-B0A8-D4F355CD9FAC}"/>
              </a:ext>
            </a:extLst>
          </p:cNvPr>
          <p:cNvSpPr>
            <a:spLocks noGrp="1"/>
          </p:cNvSpPr>
          <p:nvPr>
            <p:ph type="dt" sz="half" idx="10"/>
          </p:nvPr>
        </p:nvSpPr>
        <p:spPr>
          <a:xfrm>
            <a:off x="457200" y="6356350"/>
            <a:ext cx="1249363" cy="365125"/>
          </a:xfrm>
          <a:prstGeom prst="rect">
            <a:avLst/>
          </a:prstGeom>
        </p:spPr>
        <p:txBody>
          <a:bodyPr/>
          <a:lstStyle>
            <a:lvl1pPr>
              <a:defRPr/>
            </a:lvl1pPr>
          </a:lstStyle>
          <a:p>
            <a:fld id="{8A977E7A-D917-8947-B6F0-26E5B1313BF4}" type="datetime1">
              <a:rPr lang="en-US" altLang="en-US" smtClean="0"/>
              <a:t>8/10/24</a:t>
            </a:fld>
            <a:endParaRPr lang="en-US" altLang="en-US"/>
          </a:p>
        </p:txBody>
      </p:sp>
      <p:sp>
        <p:nvSpPr>
          <p:cNvPr id="3" name="Footer Placeholder 2">
            <a:extLst>
              <a:ext uri="{FF2B5EF4-FFF2-40B4-BE49-F238E27FC236}">
                <a16:creationId xmlns:a16="http://schemas.microsoft.com/office/drawing/2014/main" id="{6C734284-7197-2946-BCF5-6C0FAA0784B5}"/>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59DAA201-8EE4-DD4F-86BC-8D66E6B568F5}"/>
              </a:ext>
            </a:extLst>
          </p:cNvPr>
          <p:cNvSpPr>
            <a:spLocks noGrp="1"/>
          </p:cNvSpPr>
          <p:nvPr>
            <p:ph type="sldNum" sz="quarter" idx="12"/>
          </p:nvPr>
        </p:nvSpPr>
        <p:spPr/>
        <p:txBody>
          <a:bodyPr/>
          <a:lstStyle>
            <a:lvl1pPr>
              <a:defRPr/>
            </a:lvl1pPr>
          </a:lstStyle>
          <a:p>
            <a:fld id="{DAFE56EF-E2BC-7D41-9B22-51E136CBA94D}" type="slidenum">
              <a:rPr lang="en-US" altLang="en-US"/>
              <a:pPr/>
              <a:t>‹#›</a:t>
            </a:fld>
            <a:endParaRPr lang="en-US" altLang="en-US"/>
          </a:p>
        </p:txBody>
      </p:sp>
    </p:spTree>
    <p:extLst>
      <p:ext uri="{BB962C8B-B14F-4D97-AF65-F5344CB8AC3E}">
        <p14:creationId xmlns:p14="http://schemas.microsoft.com/office/powerpoint/2010/main" val="136071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76AD381B-DB3C-FB44-A204-BFED55491EE1}"/>
              </a:ext>
            </a:extLst>
          </p:cNvPr>
          <p:cNvSpPr>
            <a:spLocks noGrp="1"/>
          </p:cNvSpPr>
          <p:nvPr>
            <p:ph type="dt" sz="half" idx="10"/>
          </p:nvPr>
        </p:nvSpPr>
        <p:spPr>
          <a:xfrm>
            <a:off x="457200" y="6356350"/>
            <a:ext cx="1249363" cy="365125"/>
          </a:xfrm>
          <a:prstGeom prst="rect">
            <a:avLst/>
          </a:prstGeom>
        </p:spPr>
        <p:txBody>
          <a:bodyPr/>
          <a:lstStyle>
            <a:lvl1pPr>
              <a:defRPr/>
            </a:lvl1pPr>
          </a:lstStyle>
          <a:p>
            <a:fld id="{F6FE096B-6947-864F-AF1C-04735BDEAB49}" type="datetime1">
              <a:rPr lang="en-US" altLang="en-US" smtClean="0"/>
              <a:t>8/10/24</a:t>
            </a:fld>
            <a:endParaRPr lang="en-US" altLang="en-US"/>
          </a:p>
        </p:txBody>
      </p:sp>
      <p:sp>
        <p:nvSpPr>
          <p:cNvPr id="6" name="Footer Placeholder 5">
            <a:extLst>
              <a:ext uri="{FF2B5EF4-FFF2-40B4-BE49-F238E27FC236}">
                <a16:creationId xmlns:a16="http://schemas.microsoft.com/office/drawing/2014/main" id="{D442FAA3-5B1A-7543-AC36-C1D9EA9A2CB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80F0A8C-08C8-9542-9551-59748416D43B}"/>
              </a:ext>
            </a:extLst>
          </p:cNvPr>
          <p:cNvSpPr>
            <a:spLocks noGrp="1"/>
          </p:cNvSpPr>
          <p:nvPr>
            <p:ph type="sldNum" sz="quarter" idx="12"/>
          </p:nvPr>
        </p:nvSpPr>
        <p:spPr/>
        <p:txBody>
          <a:bodyPr/>
          <a:lstStyle>
            <a:lvl1pPr>
              <a:defRPr/>
            </a:lvl1pPr>
          </a:lstStyle>
          <a:p>
            <a:fld id="{34B23DB3-D36A-FB4C-95CF-393292DF0C4E}" type="slidenum">
              <a:rPr lang="en-US" altLang="en-US"/>
              <a:pPr/>
              <a:t>‹#›</a:t>
            </a:fld>
            <a:endParaRPr lang="en-US" altLang="en-US"/>
          </a:p>
        </p:txBody>
      </p:sp>
    </p:spTree>
    <p:extLst>
      <p:ext uri="{BB962C8B-B14F-4D97-AF65-F5344CB8AC3E}">
        <p14:creationId xmlns:p14="http://schemas.microsoft.com/office/powerpoint/2010/main" val="133400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E4819FB9-502C-0A45-A1E0-8A2347B5539C}"/>
              </a:ext>
            </a:extLst>
          </p:cNvPr>
          <p:cNvSpPr>
            <a:spLocks noGrp="1"/>
          </p:cNvSpPr>
          <p:nvPr>
            <p:ph type="dt" sz="half" idx="10"/>
          </p:nvPr>
        </p:nvSpPr>
        <p:spPr>
          <a:xfrm>
            <a:off x="457200" y="6356350"/>
            <a:ext cx="1249363" cy="365125"/>
          </a:xfrm>
          <a:prstGeom prst="rect">
            <a:avLst/>
          </a:prstGeom>
        </p:spPr>
        <p:txBody>
          <a:bodyPr/>
          <a:lstStyle>
            <a:lvl1pPr>
              <a:defRPr/>
            </a:lvl1pPr>
          </a:lstStyle>
          <a:p>
            <a:fld id="{24B00B58-4F4A-0545-933E-05207213B304}" type="datetime1">
              <a:rPr lang="en-US" altLang="en-US" smtClean="0"/>
              <a:t>8/10/24</a:t>
            </a:fld>
            <a:endParaRPr lang="en-US" altLang="en-US"/>
          </a:p>
        </p:txBody>
      </p:sp>
      <p:sp>
        <p:nvSpPr>
          <p:cNvPr id="6" name="Footer Placeholder 5">
            <a:extLst>
              <a:ext uri="{FF2B5EF4-FFF2-40B4-BE49-F238E27FC236}">
                <a16:creationId xmlns:a16="http://schemas.microsoft.com/office/drawing/2014/main" id="{5D50B0C3-320B-EC46-AC29-11C96F880F0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F3867BA-39CE-DE43-9EF1-E6584BFCFDD5}"/>
              </a:ext>
            </a:extLst>
          </p:cNvPr>
          <p:cNvSpPr>
            <a:spLocks noGrp="1"/>
          </p:cNvSpPr>
          <p:nvPr>
            <p:ph type="sldNum" sz="quarter" idx="12"/>
          </p:nvPr>
        </p:nvSpPr>
        <p:spPr/>
        <p:txBody>
          <a:bodyPr/>
          <a:lstStyle>
            <a:lvl1pPr>
              <a:defRPr/>
            </a:lvl1pPr>
          </a:lstStyle>
          <a:p>
            <a:fld id="{921C5293-8393-C745-B4CF-F3E76A95F61B}" type="slidenum">
              <a:rPr lang="en-US" altLang="en-US"/>
              <a:pPr/>
              <a:t>‹#›</a:t>
            </a:fld>
            <a:endParaRPr lang="en-US" altLang="en-US"/>
          </a:p>
        </p:txBody>
      </p:sp>
    </p:spTree>
    <p:extLst>
      <p:ext uri="{BB962C8B-B14F-4D97-AF65-F5344CB8AC3E}">
        <p14:creationId xmlns:p14="http://schemas.microsoft.com/office/powerpoint/2010/main" val="7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6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8FFA1-DEBB-C3DB-A0B9-E75F61BE277D}"/>
              </a:ext>
            </a:extLst>
          </p:cNvPr>
          <p:cNvPicPr>
            <a:picLocks noChangeAspect="1"/>
          </p:cNvPicPr>
          <p:nvPr userDrawn="1"/>
        </p:nvPicPr>
        <p:blipFill>
          <a:blip r:embed="rId13"/>
          <a:stretch>
            <a:fillRect/>
          </a:stretch>
        </p:blipFill>
        <p:spPr>
          <a:xfrm>
            <a:off x="0" y="6356350"/>
            <a:ext cx="9144000" cy="501650"/>
          </a:xfrm>
          <a:prstGeom prst="rect">
            <a:avLst/>
          </a:prstGeom>
        </p:spPr>
      </p:pic>
      <p:sp>
        <p:nvSpPr>
          <p:cNvPr id="2" name="Title Placeholder 1">
            <a:extLst>
              <a:ext uri="{FF2B5EF4-FFF2-40B4-BE49-F238E27FC236}">
                <a16:creationId xmlns:a16="http://schemas.microsoft.com/office/drawing/2014/main" id="{5096F021-5EE4-0D4C-BCF1-8E7AABD94F4B}"/>
              </a:ext>
            </a:extLst>
          </p:cNvPr>
          <p:cNvSpPr>
            <a:spLocks noGrp="1"/>
          </p:cNvSpPr>
          <p:nvPr>
            <p:ph type="title"/>
          </p:nvPr>
        </p:nvSpPr>
        <p:spPr>
          <a:xfrm>
            <a:off x="1980924" y="149225"/>
            <a:ext cx="6705875" cy="64135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84A69F83-2FE9-E041-9865-A93C1986EA01}"/>
              </a:ext>
            </a:extLst>
          </p:cNvPr>
          <p:cNvSpPr>
            <a:spLocks noGrp="1"/>
          </p:cNvSpPr>
          <p:nvPr>
            <p:ph type="body" idx="1"/>
          </p:nvPr>
        </p:nvSpPr>
        <p:spPr bwMode="auto">
          <a:xfrm>
            <a:off x="457200" y="109855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F750C1A2-DDE1-6E40-BEDC-9B20C7968042}"/>
              </a:ext>
            </a:extLst>
          </p:cNvPr>
          <p:cNvSpPr>
            <a:spLocks noGrp="1"/>
          </p:cNvSpPr>
          <p:nvPr>
            <p:ph type="sldNum" sz="quarter" idx="4"/>
          </p:nvPr>
        </p:nvSpPr>
        <p:spPr>
          <a:xfrm>
            <a:off x="146304" y="6419088"/>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01DEF435-E60A-BB47-B744-1DEBFE4557EF}" type="slidenum">
              <a:rPr lang="en-US" altLang="en-US" smtClean="0"/>
              <a:pPr/>
              <a:t>‹#›</a:t>
            </a:fld>
            <a:endParaRPr lang="en-US" altLang="en-US" dirty="0"/>
          </a:p>
        </p:txBody>
      </p:sp>
      <p:pic>
        <p:nvPicPr>
          <p:cNvPr id="7" name="Picture 6">
            <a:extLst>
              <a:ext uri="{FF2B5EF4-FFF2-40B4-BE49-F238E27FC236}">
                <a16:creationId xmlns:a16="http://schemas.microsoft.com/office/drawing/2014/main" id="{0DDCF9F0-29D0-3C47-A78F-4292D79B9463}"/>
              </a:ext>
            </a:extLst>
          </p:cNvPr>
          <p:cNvPicPr>
            <a:picLocks noChangeAspect="1" noChangeArrowheads="1"/>
          </p:cNvPicPr>
          <p:nvPr userDrawn="1"/>
        </p:nvPicPr>
        <p:blipFill>
          <a:blip r:embed="rId14"/>
          <a:srcRect/>
          <a:stretch>
            <a:fillRect/>
          </a:stretch>
        </p:blipFill>
        <p:spPr bwMode="auto">
          <a:xfrm>
            <a:off x="1" y="1"/>
            <a:ext cx="1980924" cy="709560"/>
          </a:xfrm>
          <a:prstGeom prst="rect">
            <a:avLst/>
          </a:prstGeom>
          <a:noFill/>
          <a:ln w="12700" cap="flat">
            <a:noFill/>
            <a:miter lim="800000"/>
            <a:headEnd/>
            <a:tailEnd/>
          </a:ln>
        </p:spPr>
      </p:pic>
      <p:cxnSp>
        <p:nvCxnSpPr>
          <p:cNvPr id="8" name="Straight Connector 7">
            <a:extLst>
              <a:ext uri="{FF2B5EF4-FFF2-40B4-BE49-F238E27FC236}">
                <a16:creationId xmlns:a16="http://schemas.microsoft.com/office/drawing/2014/main" id="{AA565966-63A2-6A4B-A2EE-FB43D5EBEE2E}"/>
              </a:ext>
            </a:extLst>
          </p:cNvPr>
          <p:cNvCxnSpPr/>
          <p:nvPr userDrawn="1"/>
        </p:nvCxnSpPr>
        <p:spPr>
          <a:xfrm flipV="1">
            <a:off x="284343" y="843465"/>
            <a:ext cx="8585797" cy="9491"/>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FF39204-8AC4-614B-5DBE-0CA04CCE785B}"/>
              </a:ext>
            </a:extLst>
          </p:cNvPr>
          <p:cNvSpPr txBox="1"/>
          <p:nvPr userDrawn="1"/>
        </p:nvSpPr>
        <p:spPr>
          <a:xfrm>
            <a:off x="1003119" y="6435351"/>
            <a:ext cx="5367367" cy="338554"/>
          </a:xfrm>
          <a:prstGeom prst="rect">
            <a:avLst/>
          </a:prstGeom>
          <a:noFill/>
        </p:spPr>
        <p:txBody>
          <a:bodyPr wrap="square">
            <a:spAutoFit/>
          </a:bodyPr>
          <a:lstStyle/>
          <a:p>
            <a:r>
              <a:rPr lang="en-US" sz="1600" dirty="0">
                <a:solidFill>
                  <a:schemeClr val="bg1"/>
                </a:solidFill>
              </a:rPr>
              <a:t>MONAN: INPE MPAS-A Training 2024 (12 – 14 August)</a:t>
            </a:r>
            <a:endParaRPr lang="en-US" sz="1600" dirty="0">
              <a:solidFill>
                <a:schemeClr val="bg1"/>
              </a:solidFill>
              <a:latin typeface="Helvetica Neue"/>
              <a:ea typeface="Helvetica Neue"/>
              <a:cs typeface="Helvetica Neue"/>
              <a:sym typeface="Helvetica Neue"/>
            </a:endParaRPr>
          </a:p>
        </p:txBody>
      </p:sp>
      <p:sp>
        <p:nvSpPr>
          <p:cNvPr id="12" name="Hexagon 11">
            <a:extLst>
              <a:ext uri="{FF2B5EF4-FFF2-40B4-BE49-F238E27FC236}">
                <a16:creationId xmlns:a16="http://schemas.microsoft.com/office/drawing/2014/main" id="{DB87838B-1C62-B24F-5124-06E910362E0A}"/>
              </a:ext>
            </a:extLst>
          </p:cNvPr>
          <p:cNvSpPr/>
          <p:nvPr userDrawn="1"/>
        </p:nvSpPr>
        <p:spPr>
          <a:xfrm>
            <a:off x="157411" y="6406554"/>
            <a:ext cx="457337" cy="394256"/>
          </a:xfrm>
          <a:prstGeom prst="hexagon">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932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p:titleStyle>
    <p:bodyStyle>
      <a:lvl1pPr marL="223838" indent="-223838" algn="l" defTabSz="457200" rtl="0" eaLnBrk="0" fontAlgn="base" hangingPunct="0">
        <a:spcBef>
          <a:spcPct val="20000"/>
        </a:spcBef>
        <a:spcAft>
          <a:spcPct val="0"/>
        </a:spcAft>
        <a:buSzPct val="130000"/>
        <a:buFont typeface="Arial" panose="020B0604020202020204" pitchFamily="34" charset="0"/>
        <a:buChar char="•"/>
        <a:defRPr sz="2400" kern="1200">
          <a:solidFill>
            <a:schemeClr val="tx2"/>
          </a:solidFill>
          <a:latin typeface="Helvetica Neue"/>
          <a:ea typeface="ＭＳ Ｐゴシック" charset="0"/>
          <a:cs typeface="ＭＳ Ｐゴシック" charset="0"/>
        </a:defRPr>
      </a:lvl1pPr>
      <a:lvl2pPr marL="682625" indent="-225425"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2pPr>
      <a:lvl3pPr marL="1089025" indent="-174625" algn="l" defTabSz="457200" rtl="0" eaLnBrk="0" fontAlgn="base" hangingPunct="0">
        <a:spcBef>
          <a:spcPct val="20000"/>
        </a:spcBef>
        <a:spcAft>
          <a:spcPct val="0"/>
        </a:spcAft>
        <a:buSzPct val="130000"/>
        <a:buFont typeface="Arial" panose="020B0604020202020204" pitchFamily="34" charset="0"/>
        <a:buChar char="•"/>
        <a:defRPr sz="2000" kern="1200">
          <a:solidFill>
            <a:schemeClr val="tx2"/>
          </a:solidFill>
          <a:latin typeface="Helvetica Neue"/>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04BD61-3DD6-FA45-86C3-3A1BAA5BBA4C}"/>
              </a:ext>
            </a:extLst>
          </p:cNvPr>
          <p:cNvPicPr>
            <a:picLocks noChangeAspect="1"/>
          </p:cNvPicPr>
          <p:nvPr userDrawn="1"/>
        </p:nvPicPr>
        <p:blipFill rotWithShape="1">
          <a:blip r:embed="rId13"/>
          <a:srcRect l="5651" r="5897"/>
          <a:stretch/>
        </p:blipFill>
        <p:spPr>
          <a:xfrm>
            <a:off x="919" y="1"/>
            <a:ext cx="9143081" cy="6892527"/>
          </a:xfrm>
          <a:prstGeom prst="rect">
            <a:avLst/>
          </a:prstGeom>
        </p:spPr>
      </p:pic>
      <p:sp>
        <p:nvSpPr>
          <p:cNvPr id="10" name="Google Shape;20;p4">
            <a:extLst>
              <a:ext uri="{FF2B5EF4-FFF2-40B4-BE49-F238E27FC236}">
                <a16:creationId xmlns:a16="http://schemas.microsoft.com/office/drawing/2014/main" id="{EC5F2CBC-8443-4E4F-B3B9-40207D13E9F3}"/>
              </a:ext>
            </a:extLst>
          </p:cNvPr>
          <p:cNvSpPr/>
          <p:nvPr userDrawn="1"/>
        </p:nvSpPr>
        <p:spPr>
          <a:xfrm>
            <a:off x="-3633" y="6489437"/>
            <a:ext cx="9147633" cy="403090"/>
          </a:xfrm>
          <a:prstGeom prst="rect">
            <a:avLst/>
          </a:prstGeom>
          <a:solidFill>
            <a:srgbClr val="1A658F"/>
          </a:solidFill>
          <a:ln>
            <a:noFill/>
          </a:ln>
        </p:spPr>
        <p:txBody>
          <a:bodyPr spcFirstLastPara="1" wrap="square" lIns="82930" tIns="82930" rIns="82930" bIns="82930" anchor="ctr" anchorCtr="0">
            <a:noAutofit/>
          </a:bodyPr>
          <a:lstStyle/>
          <a:p>
            <a:pPr marL="0" lvl="0" indent="0" algn="l" rtl="0">
              <a:spcBef>
                <a:spcPts val="0"/>
              </a:spcBef>
              <a:spcAft>
                <a:spcPts val="0"/>
              </a:spcAft>
              <a:buNone/>
            </a:pPr>
            <a:endParaRPr sz="1633"/>
          </a:p>
        </p:txBody>
      </p:sp>
      <p:pic>
        <p:nvPicPr>
          <p:cNvPr id="2" name="Graphic 1">
            <a:extLst>
              <a:ext uri="{FF2B5EF4-FFF2-40B4-BE49-F238E27FC236}">
                <a16:creationId xmlns:a16="http://schemas.microsoft.com/office/drawing/2014/main" id="{0ADD7051-8BAF-BE65-B028-647EB65D6AB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5303520"/>
            <a:ext cx="3600450" cy="1200150"/>
          </a:xfrm>
          <a:prstGeom prst="rect">
            <a:avLst/>
          </a:prstGeom>
        </p:spPr>
      </p:pic>
      <p:sp>
        <p:nvSpPr>
          <p:cNvPr id="3" name="Google Shape;21;p4">
            <a:extLst>
              <a:ext uri="{FF2B5EF4-FFF2-40B4-BE49-F238E27FC236}">
                <a16:creationId xmlns:a16="http://schemas.microsoft.com/office/drawing/2014/main" id="{2C18407C-9A16-926F-59FE-4C4B728B7D70}"/>
              </a:ext>
            </a:extLst>
          </p:cNvPr>
          <p:cNvSpPr txBox="1"/>
          <p:nvPr userDrawn="1"/>
        </p:nvSpPr>
        <p:spPr>
          <a:xfrm>
            <a:off x="687878" y="6479257"/>
            <a:ext cx="7785562" cy="403090"/>
          </a:xfrm>
          <a:prstGeom prst="rect">
            <a:avLst/>
          </a:prstGeom>
          <a:noFill/>
          <a:ln>
            <a:noFill/>
          </a:ln>
        </p:spPr>
        <p:txBody>
          <a:bodyPr spcFirstLastPara="1" wrap="square" lIns="82930" tIns="82930" rIns="82930" bIns="82930" anchor="ctr" anchorCtr="0">
            <a:noAutofit/>
          </a:bodyPr>
          <a:lstStyle/>
          <a:p>
            <a:pPr marL="0" lvl="0" indent="0" algn="ctr" rtl="0">
              <a:spcBef>
                <a:spcPts val="0"/>
              </a:spcBef>
              <a:spcAft>
                <a:spcPts val="0"/>
              </a:spcAft>
              <a:buNone/>
            </a:pPr>
            <a:r>
              <a:rPr lang="en-US" sz="800" dirty="0">
                <a:solidFill>
                  <a:schemeClr val="bg1"/>
                </a:solidFill>
              </a:rPr>
              <a:t>This material is based upon work supported by the NSF National Center for Atmospheric Research, a major facility sponsored by the U.S. National Science Foundation and managed by the University Corporation for Atmospheric Research. Any opinions, findings and conclusions or recommendations expressed in this material do not necessarily reflect the views of NSF.</a:t>
            </a:r>
            <a:endParaRPr sz="635"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185413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07363" indent="-207363" algn="l" defTabSz="829452"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github.com/MPAS-Dev/MPAS-Tools"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1928-C2A7-9D41-B513-D965FAA93D38}"/>
              </a:ext>
            </a:extLst>
          </p:cNvPr>
          <p:cNvSpPr>
            <a:spLocks noGrp="1"/>
          </p:cNvSpPr>
          <p:nvPr>
            <p:ph type="ctrTitle"/>
          </p:nvPr>
        </p:nvSpPr>
        <p:spPr/>
        <p:txBody>
          <a:bodyPr>
            <a:normAutofit/>
          </a:bodyPr>
          <a:lstStyle/>
          <a:p>
            <a:pPr eaLnBrk="1" fontAlgn="auto" hangingPunct="1">
              <a:spcAft>
                <a:spcPts val="0"/>
              </a:spcAft>
              <a:defRPr/>
            </a:pPr>
            <a:r>
              <a:rPr lang="en-US" sz="3600" dirty="0">
                <a:ea typeface="+mj-ea"/>
                <a:cs typeface="+mj-cs"/>
              </a:rPr>
              <a:t>Running MPAS Part 2:</a:t>
            </a:r>
            <a:br>
              <a:rPr lang="en-US" sz="3600" dirty="0">
                <a:ea typeface="+mj-ea"/>
                <a:cs typeface="+mj-cs"/>
              </a:rPr>
            </a:br>
            <a:r>
              <a:rPr lang="en-US" sz="3600" dirty="0">
                <a:ea typeface="+mj-ea"/>
                <a:cs typeface="+mj-cs"/>
              </a:rPr>
              <a:t>Variable-resolution </a:t>
            </a:r>
            <a:r>
              <a:rPr lang="en-US" sz="3600" u="sng" dirty="0">
                <a:ea typeface="+mj-ea"/>
                <a:cs typeface="+mj-cs"/>
              </a:rPr>
              <a:t>global</a:t>
            </a:r>
            <a:r>
              <a:rPr lang="en-US" sz="3600" dirty="0">
                <a:ea typeface="+mj-ea"/>
                <a:cs typeface="+mj-cs"/>
              </a:rPr>
              <a:t> meshes, I/O streams, restart runs, and other options</a:t>
            </a:r>
          </a:p>
        </p:txBody>
      </p:sp>
      <p:sp>
        <p:nvSpPr>
          <p:cNvPr id="4" name="Title 1">
            <a:extLst>
              <a:ext uri="{FF2B5EF4-FFF2-40B4-BE49-F238E27FC236}">
                <a16:creationId xmlns:a16="http://schemas.microsoft.com/office/drawing/2014/main" id="{990506BE-D6E8-9D4D-B1C6-7F2A9360DF7E}"/>
              </a:ext>
            </a:extLst>
          </p:cNvPr>
          <p:cNvSpPr txBox="1">
            <a:spLocks/>
          </p:cNvSpPr>
          <p:nvPr/>
        </p:nvSpPr>
        <p:spPr>
          <a:xfrm>
            <a:off x="1143360" y="3854367"/>
            <a:ext cx="6857280" cy="641057"/>
          </a:xfrm>
          <a:prstGeom prst="rect">
            <a:avLst/>
          </a:prstGeom>
        </p:spPr>
        <p:txBody>
          <a:bodyPr anchor="b">
            <a:normAutofit fontScale="97500"/>
          </a:bodyPr>
          <a:lstStyle>
            <a:lvl1pPr algn="ctr" defTabSz="829452" rtl="0" eaLnBrk="1" latinLnBrk="0" hangingPunct="1">
              <a:lnSpc>
                <a:spcPct val="90000"/>
              </a:lnSpc>
              <a:spcBef>
                <a:spcPct val="0"/>
              </a:spcBef>
              <a:buNone/>
              <a:defRPr sz="5443" kern="1200">
                <a:solidFill>
                  <a:schemeClr val="tx1"/>
                </a:solidFill>
                <a:latin typeface="+mj-lt"/>
                <a:ea typeface="+mj-ea"/>
                <a:cs typeface="+mj-cs"/>
              </a:defRPr>
            </a:lvl1pPr>
          </a:lstStyle>
          <a:p>
            <a:pPr>
              <a:defRPr/>
            </a:pPr>
            <a:r>
              <a:rPr lang="en-US" sz="2000" dirty="0"/>
              <a:t>Michael G. </a:t>
            </a:r>
            <a:r>
              <a:rPr lang="en-US" sz="2000" dirty="0" err="1"/>
              <a:t>Duda</a:t>
            </a:r>
            <a:endParaRPr lang="en-US" sz="2000" dirty="0"/>
          </a:p>
          <a:p>
            <a:pPr>
              <a:defRPr/>
            </a:pPr>
            <a:r>
              <a:rPr lang="en-US" sz="2000" dirty="0"/>
              <a:t>NCAR/MMM</a:t>
            </a:r>
          </a:p>
        </p:txBody>
      </p:sp>
    </p:spTree>
    <p:extLst>
      <p:ext uri="{BB962C8B-B14F-4D97-AF65-F5344CB8AC3E}">
        <p14:creationId xmlns:p14="http://schemas.microsoft.com/office/powerpoint/2010/main" val="275488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06931"/>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Outline</a:t>
            </a:r>
          </a:p>
        </p:txBody>
      </p:sp>
      <p:sp>
        <p:nvSpPr>
          <p:cNvPr id="2" name="Slide Number Placeholder 1"/>
          <p:cNvSpPr>
            <a:spLocks noGrp="1"/>
          </p:cNvSpPr>
          <p:nvPr>
            <p:ph type="sldNum" sz="quarter" idx="12"/>
          </p:nvPr>
        </p:nvSpPr>
        <p:spPr/>
        <p:txBody>
          <a:bodyPr/>
          <a:lstStyle/>
          <a:p>
            <a:fld id="{BB0EDAC5-B36E-A046-9D6B-DEE64979627A}" type="slidenum">
              <a:rPr lang="en-US" smtClean="0"/>
              <a:t>9</a:t>
            </a:fld>
            <a:endParaRPr lang="en-US"/>
          </a:p>
        </p:txBody>
      </p:sp>
      <p:sp>
        <p:nvSpPr>
          <p:cNvPr id="9" name="TextBox 8">
            <a:extLst>
              <a:ext uri="{FF2B5EF4-FFF2-40B4-BE49-F238E27FC236}">
                <a16:creationId xmlns:a16="http://schemas.microsoft.com/office/drawing/2014/main" id="{BFB78F64-1BBC-204E-AD48-8413CBE8BAF6}"/>
              </a:ext>
            </a:extLst>
          </p:cNvPr>
          <p:cNvSpPr txBox="1"/>
          <p:nvPr/>
        </p:nvSpPr>
        <p:spPr>
          <a:xfrm>
            <a:off x="1048511" y="1329769"/>
            <a:ext cx="7715001" cy="2015936"/>
          </a:xfrm>
          <a:prstGeom prst="rect">
            <a:avLst/>
          </a:prstGeom>
          <a:noFill/>
        </p:spPr>
        <p:txBody>
          <a:bodyPr wrap="square" rtlCol="0">
            <a:spAutoFit/>
          </a:bodyPr>
          <a:lstStyle/>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sp>
        <p:nvSpPr>
          <p:cNvPr id="3" name="Right Arrow 2">
            <a:extLst>
              <a:ext uri="{FF2B5EF4-FFF2-40B4-BE49-F238E27FC236}">
                <a16:creationId xmlns:a16="http://schemas.microsoft.com/office/drawing/2014/main" id="{E57ECA91-C402-354A-B6C7-5C2AEB0EBA84}"/>
              </a:ext>
            </a:extLst>
          </p:cNvPr>
          <p:cNvSpPr/>
          <p:nvPr/>
        </p:nvSpPr>
        <p:spPr>
          <a:xfrm>
            <a:off x="70103" y="1719913"/>
            <a:ext cx="978408"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81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MPAS I/O “Streams”</a:t>
            </a:r>
          </a:p>
        </p:txBody>
      </p:sp>
      <p:sp>
        <p:nvSpPr>
          <p:cNvPr id="2" name="Slide Number Placeholder 1"/>
          <p:cNvSpPr>
            <a:spLocks noGrp="1"/>
          </p:cNvSpPr>
          <p:nvPr>
            <p:ph type="sldNum" sz="quarter" idx="12"/>
          </p:nvPr>
        </p:nvSpPr>
        <p:spPr/>
        <p:txBody>
          <a:bodyPr/>
          <a:lstStyle/>
          <a:p>
            <a:fld id="{BB0EDAC5-B36E-A046-9D6B-DEE64979627A}" type="slidenum">
              <a:rPr lang="en-US" smtClean="0"/>
              <a:t>10</a:t>
            </a:fld>
            <a:endParaRPr lang="en-US"/>
          </a:p>
        </p:txBody>
      </p:sp>
      <p:sp>
        <p:nvSpPr>
          <p:cNvPr id="9" name="TextBox 8">
            <a:extLst>
              <a:ext uri="{FF2B5EF4-FFF2-40B4-BE49-F238E27FC236}">
                <a16:creationId xmlns:a16="http://schemas.microsoft.com/office/drawing/2014/main" id="{4702B9B4-8FAD-D14B-B667-3982C4ACA322}"/>
              </a:ext>
            </a:extLst>
          </p:cNvPr>
          <p:cNvSpPr txBox="1"/>
          <p:nvPr/>
        </p:nvSpPr>
        <p:spPr>
          <a:xfrm>
            <a:off x="182884" y="1002245"/>
            <a:ext cx="8890782"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Recall that we used the </a:t>
            </a:r>
            <a:r>
              <a:rPr lang="en-US" sz="2200" dirty="0" err="1">
                <a:latin typeface="Courier" pitchFamily="2" charset="0"/>
                <a:ea typeface="Helvetica Neue" panose="02000503000000020004" pitchFamily="2" charset="0"/>
                <a:cs typeface="Helvetica Neue" panose="02000503000000020004" pitchFamily="2" charset="0"/>
              </a:rPr>
              <a:t>streams.atmosphere</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to set the names of the input and output files for the MPAS-Atmosphere model:</a:t>
            </a:r>
          </a:p>
        </p:txBody>
      </p:sp>
      <p:sp>
        <p:nvSpPr>
          <p:cNvPr id="15" name="Rectangle 14">
            <a:extLst>
              <a:ext uri="{FF2B5EF4-FFF2-40B4-BE49-F238E27FC236}">
                <a16:creationId xmlns:a16="http://schemas.microsoft.com/office/drawing/2014/main" id="{FB9B22BF-04C3-7848-A770-8E10F4E8183E}"/>
              </a:ext>
            </a:extLst>
          </p:cNvPr>
          <p:cNvSpPr>
            <a:spLocks noChangeArrowheads="1"/>
          </p:cNvSpPr>
          <p:nvPr/>
        </p:nvSpPr>
        <p:spPr bwMode="auto">
          <a:xfrm>
            <a:off x="317842" y="1788333"/>
            <a:ext cx="8368958" cy="4545999"/>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16">
            <a:extLst>
              <a:ext uri="{FF2B5EF4-FFF2-40B4-BE49-F238E27FC236}">
                <a16:creationId xmlns:a16="http://schemas.microsoft.com/office/drawing/2014/main" id="{07DE2836-A2D2-EC46-9661-10C2F08109D5}"/>
              </a:ext>
            </a:extLst>
          </p:cNvPr>
          <p:cNvSpPr/>
          <p:nvPr/>
        </p:nvSpPr>
        <p:spPr>
          <a:xfrm>
            <a:off x="4825219" y="2338210"/>
            <a:ext cx="2208628" cy="263931"/>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8F9FA675-5522-9440-8C17-0999BF365FC5}"/>
              </a:ext>
            </a:extLst>
          </p:cNvPr>
          <p:cNvSpPr>
            <a:spLocks/>
          </p:cNvSpPr>
          <p:nvPr/>
        </p:nvSpPr>
        <p:spPr bwMode="auto">
          <a:xfrm>
            <a:off x="427160" y="1862455"/>
            <a:ext cx="8259640" cy="445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a:t>
            </a:r>
            <a:r>
              <a:rPr lang="en-US" sz="1600" dirty="0" err="1">
                <a:latin typeface="Courier" pitchFamily="2" charset="0"/>
              </a:rPr>
              <a:t>immutable_stream</a:t>
            </a:r>
            <a:r>
              <a:rPr lang="en-US" sz="1600" dirty="0">
                <a:latin typeface="Courier" pitchFamily="2" charset="0"/>
              </a:rPr>
              <a:t> name="input"</a:t>
            </a:r>
          </a:p>
          <a:p>
            <a:r>
              <a:rPr lang="en-US" sz="1600" dirty="0">
                <a:latin typeface="Courier" pitchFamily="2" charset="0"/>
              </a:rPr>
              <a:t>                  type="input"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="x1.10242.init.nc"</a:t>
            </a:r>
          </a:p>
          <a:p>
            <a:r>
              <a:rPr lang="en-US" sz="1600" dirty="0">
                <a:latin typeface="Courier" pitchFamily="2" charset="0"/>
              </a:rPr>
              <a:t>                  </a:t>
            </a:r>
            <a:r>
              <a:rPr lang="en-US" sz="1600" dirty="0" err="1">
                <a:latin typeface="Courier" pitchFamily="2" charset="0"/>
              </a:rPr>
              <a:t>input_interval</a:t>
            </a:r>
            <a:r>
              <a:rPr lang="en-US" sz="1600" dirty="0">
                <a:latin typeface="Courier" pitchFamily="2" charset="0"/>
              </a:rPr>
              <a:t>="</a:t>
            </a:r>
            <a:r>
              <a:rPr lang="en-US" sz="1600" dirty="0" err="1">
                <a:latin typeface="Courier" pitchFamily="2" charset="0"/>
              </a:rPr>
              <a:t>initial_only</a:t>
            </a:r>
            <a:r>
              <a:rPr lang="en-US" sz="1600" dirty="0">
                <a:latin typeface="Courier" pitchFamily="2" charset="0"/>
              </a:rPr>
              <a:t>" /&gt;</a:t>
            </a:r>
          </a:p>
          <a:p>
            <a:endParaRPr lang="en-US" sz="1600" dirty="0">
              <a:latin typeface="Courier" pitchFamily="2" charset="0"/>
            </a:endParaRPr>
          </a:p>
          <a:p>
            <a:r>
              <a:rPr lang="en-US" sz="1600" dirty="0">
                <a:latin typeface="Courier" pitchFamily="2" charset="0"/>
              </a:rPr>
              <a:t>&lt;</a:t>
            </a:r>
            <a:r>
              <a:rPr lang="en-US" sz="1600" dirty="0" err="1">
                <a:latin typeface="Courier" pitchFamily="2" charset="0"/>
              </a:rPr>
              <a:t>immutable_stream</a:t>
            </a:r>
            <a:r>
              <a:rPr lang="en-US" sz="1600" dirty="0">
                <a:latin typeface="Courier" pitchFamily="2" charset="0"/>
              </a:rPr>
              <a:t> name="restart"</a:t>
            </a:r>
          </a:p>
          <a:p>
            <a:r>
              <a:rPr lang="en-US" sz="1600" dirty="0">
                <a:latin typeface="Courier" pitchFamily="2" charset="0"/>
              </a:rPr>
              <a:t>                  type="</a:t>
            </a:r>
            <a:r>
              <a:rPr lang="en-US" sz="1600" dirty="0" err="1">
                <a:latin typeface="Courier" pitchFamily="2" charset="0"/>
              </a:rPr>
              <a:t>input;output</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a:t>
            </a:r>
            <a:r>
              <a:rPr lang="en-US" sz="1600" dirty="0" err="1">
                <a:latin typeface="Courier" pitchFamily="2" charset="0"/>
              </a:rPr>
              <a:t>restart.$Y</a:t>
            </a:r>
            <a:r>
              <a:rPr lang="en-US" sz="1600" dirty="0">
                <a:latin typeface="Courier" pitchFamily="2" charset="0"/>
              </a:rPr>
              <a:t>-$M-$D_$h.$m.$</a:t>
            </a:r>
            <a:r>
              <a:rPr lang="en-US" sz="1600" dirty="0" err="1">
                <a:latin typeface="Courier" pitchFamily="2" charset="0"/>
              </a:rPr>
              <a:t>s.nc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input_interval</a:t>
            </a:r>
            <a:r>
              <a:rPr lang="en-US" sz="1600" dirty="0">
                <a:latin typeface="Courier" pitchFamily="2" charset="0"/>
              </a:rPr>
              <a:t>="</a:t>
            </a:r>
            <a:r>
              <a:rPr lang="en-US" sz="1600" dirty="0" err="1">
                <a:latin typeface="Courier" pitchFamily="2" charset="0"/>
              </a:rPr>
              <a:t>initial_only</a:t>
            </a:r>
            <a:r>
              <a:rPr lang="en-US" sz="1600" dirty="0">
                <a:latin typeface="Courier" pitchFamily="2" charset="0"/>
              </a:rPr>
              <a:t>"</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="1_00:00:00" /&gt;</a:t>
            </a:r>
            <a:br>
              <a:rPr lang="en-US" sz="1600" dirty="0">
                <a:latin typeface="Courier" pitchFamily="2" charset="0"/>
              </a:rPr>
            </a:br>
            <a:endParaRPr lang="en-US" sz="1600" dirty="0">
              <a:latin typeface="Courier" pitchFamily="2" charset="0"/>
            </a:endParaRPr>
          </a:p>
          <a:p>
            <a:r>
              <a:rPr lang="en-US" sz="1600" dirty="0">
                <a:latin typeface="Courier" pitchFamily="2" charset="0"/>
              </a:rPr>
              <a:t>&lt;stream name="output"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a:t>
            </a:r>
            <a:r>
              <a:rPr lang="en-US" sz="1600" dirty="0" err="1">
                <a:latin typeface="Courier" pitchFamily="2" charset="0"/>
              </a:rPr>
              <a:t>history.$Y</a:t>
            </a:r>
            <a:r>
              <a:rPr lang="en-US" sz="1600" dirty="0">
                <a:latin typeface="Courier" pitchFamily="2" charset="0"/>
              </a:rPr>
              <a:t>-$M-$D_$h.$m.$</a:t>
            </a:r>
            <a:r>
              <a:rPr lang="en-US" sz="1600" dirty="0" err="1">
                <a:latin typeface="Courier" pitchFamily="2" charset="0"/>
              </a:rPr>
              <a:t>s.nc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="6:00:00"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&lt;file name="</a:t>
            </a:r>
            <a:r>
              <a:rPr lang="en-US" sz="1600" dirty="0" err="1">
                <a:latin typeface="Courier" pitchFamily="2" charset="0"/>
              </a:rPr>
              <a:t>stream_list.atmosphere.output</a:t>
            </a:r>
            <a:r>
              <a:rPr lang="en-US" sz="1600" dirty="0">
                <a:latin typeface="Courier" pitchFamily="2" charset="0"/>
              </a:rPr>
              <a:t>"/&gt;</a:t>
            </a:r>
          </a:p>
          <a:p>
            <a:r>
              <a:rPr lang="en-US" sz="1600" dirty="0">
                <a:latin typeface="Courier" pitchFamily="2" charset="0"/>
              </a:rPr>
              <a:t>&lt;/stream&gt;</a:t>
            </a:r>
          </a:p>
        </p:txBody>
      </p:sp>
    </p:spTree>
    <p:extLst>
      <p:ext uri="{BB962C8B-B14F-4D97-AF65-F5344CB8AC3E}">
        <p14:creationId xmlns:p14="http://schemas.microsoft.com/office/powerpoint/2010/main" val="155168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MPAS I/O “Streams”</a:t>
            </a:r>
          </a:p>
        </p:txBody>
      </p:sp>
      <p:sp>
        <p:nvSpPr>
          <p:cNvPr id="2" name="Slide Number Placeholder 1"/>
          <p:cNvSpPr>
            <a:spLocks noGrp="1"/>
          </p:cNvSpPr>
          <p:nvPr>
            <p:ph type="sldNum" sz="quarter" idx="12"/>
          </p:nvPr>
        </p:nvSpPr>
        <p:spPr/>
        <p:txBody>
          <a:bodyPr/>
          <a:lstStyle/>
          <a:p>
            <a:fld id="{BB0EDAC5-B36E-A046-9D6B-DEE64979627A}" type="slidenum">
              <a:rPr lang="en-US" smtClean="0"/>
              <a:t>11</a:t>
            </a:fld>
            <a:endParaRPr lang="en-US"/>
          </a:p>
        </p:txBody>
      </p:sp>
      <p:sp>
        <p:nvSpPr>
          <p:cNvPr id="9" name="TextBox 8">
            <a:extLst>
              <a:ext uri="{FF2B5EF4-FFF2-40B4-BE49-F238E27FC236}">
                <a16:creationId xmlns:a16="http://schemas.microsoft.com/office/drawing/2014/main" id="{4702B9B4-8FAD-D14B-B667-3982C4ACA322}"/>
              </a:ext>
            </a:extLst>
          </p:cNvPr>
          <p:cNvSpPr txBox="1"/>
          <p:nvPr/>
        </p:nvSpPr>
        <p:spPr>
          <a:xfrm>
            <a:off x="317842" y="1025248"/>
            <a:ext cx="8368958" cy="1384995"/>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An XML file seems overly complicated for setting the names of input and output files…</a:t>
            </a:r>
          </a:p>
          <a:p>
            <a:pPr marL="342900" indent="-34290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You may begin to suspect that the </a:t>
            </a:r>
            <a:r>
              <a:rPr lang="en-US" sz="20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000" dirty="0">
                <a:latin typeface="Helvetica Neue" panose="02000503000000020004" pitchFamily="2" charset="0"/>
                <a:ea typeface="Helvetica Neue" panose="02000503000000020004" pitchFamily="2" charset="0"/>
                <a:cs typeface="Helvetica Neue" panose="02000503000000020004" pitchFamily="2" charset="0"/>
              </a:rPr>
              <a:t> files are capable of a little more than this</a:t>
            </a:r>
          </a:p>
        </p:txBody>
      </p:sp>
      <p:pic>
        <p:nvPicPr>
          <p:cNvPr id="8" name="Picture 7">
            <a:extLst>
              <a:ext uri="{FF2B5EF4-FFF2-40B4-BE49-F238E27FC236}">
                <a16:creationId xmlns:a16="http://schemas.microsoft.com/office/drawing/2014/main" id="{B91CDBF1-01AF-4449-BF04-B75FC28514FD}"/>
              </a:ext>
            </a:extLst>
          </p:cNvPr>
          <p:cNvPicPr>
            <a:picLocks noChangeAspect="1"/>
          </p:cNvPicPr>
          <p:nvPr/>
        </p:nvPicPr>
        <p:blipFill>
          <a:blip r:embed="rId4"/>
          <a:stretch>
            <a:fillRect/>
          </a:stretch>
        </p:blipFill>
        <p:spPr>
          <a:xfrm>
            <a:off x="429830" y="2402750"/>
            <a:ext cx="5563197" cy="3886142"/>
          </a:xfrm>
          <a:prstGeom prst="rect">
            <a:avLst/>
          </a:prstGeom>
        </p:spPr>
      </p:pic>
      <p:grpSp>
        <p:nvGrpSpPr>
          <p:cNvPr id="3" name="Group 2">
            <a:extLst>
              <a:ext uri="{FF2B5EF4-FFF2-40B4-BE49-F238E27FC236}">
                <a16:creationId xmlns:a16="http://schemas.microsoft.com/office/drawing/2014/main" id="{C42E4DF7-E609-7A44-9A2A-F7EE2AA63EED}"/>
              </a:ext>
            </a:extLst>
          </p:cNvPr>
          <p:cNvGrpSpPr/>
          <p:nvPr/>
        </p:nvGrpSpPr>
        <p:grpSpPr>
          <a:xfrm>
            <a:off x="4695519" y="4561680"/>
            <a:ext cx="4307805" cy="1684376"/>
            <a:chOff x="4695519" y="4561680"/>
            <a:chExt cx="4307805" cy="1684376"/>
          </a:xfrm>
        </p:grpSpPr>
        <p:sp>
          <p:nvSpPr>
            <p:cNvPr id="14" name="Rectangle 13">
              <a:extLst>
                <a:ext uri="{FF2B5EF4-FFF2-40B4-BE49-F238E27FC236}">
                  <a16:creationId xmlns:a16="http://schemas.microsoft.com/office/drawing/2014/main" id="{375EE269-6862-D348-AD1D-7C6EDE1CBC1A}"/>
                </a:ext>
              </a:extLst>
            </p:cNvPr>
            <p:cNvSpPr>
              <a:spLocks noChangeArrowheads="1"/>
            </p:cNvSpPr>
            <p:nvPr/>
          </p:nvSpPr>
          <p:spPr bwMode="auto">
            <a:xfrm>
              <a:off x="4695519" y="4561680"/>
              <a:ext cx="4307805" cy="168437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8" name="Rectangle 2">
              <a:extLst>
                <a:ext uri="{FF2B5EF4-FFF2-40B4-BE49-F238E27FC236}">
                  <a16:creationId xmlns:a16="http://schemas.microsoft.com/office/drawing/2014/main" id="{7C498486-5142-DE44-BA33-0CCFEB04DE1E}"/>
                </a:ext>
              </a:extLst>
            </p:cNvPr>
            <p:cNvSpPr>
              <a:spLocks/>
            </p:cNvSpPr>
            <p:nvPr/>
          </p:nvSpPr>
          <p:spPr bwMode="auto">
            <a:xfrm>
              <a:off x="4881489" y="4651405"/>
              <a:ext cx="3938953" cy="146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775"/>
                </a:spcBef>
                <a:buSzPct val="125000"/>
              </a:pPr>
              <a:r>
                <a:rPr lang="en-US" altLang="en-US" sz="2200" dirty="0">
                  <a:solidFill>
                    <a:schemeClr val="tx2"/>
                  </a:solidFill>
                  <a:latin typeface="Helvetica Neue" panose="02000503000000020004" pitchFamily="2" charset="0"/>
                  <a:sym typeface="Helvetica" pitchFamily="2" charset="0"/>
                </a:rPr>
                <a:t>Chapter 5 of the MPAS-A Users’ Guide describes the complete functionality provided by </a:t>
              </a:r>
              <a:r>
                <a:rPr lang="en-US" altLang="en-US" sz="2200" i="1" dirty="0">
                  <a:solidFill>
                    <a:schemeClr val="tx2"/>
                  </a:solidFill>
                  <a:latin typeface="Helvetica Neue" panose="02000503000000020004" pitchFamily="2" charset="0"/>
                  <a:sym typeface="Helvetica" pitchFamily="2" charset="0"/>
                </a:rPr>
                <a:t>streams</a:t>
              </a:r>
              <a:r>
                <a:rPr lang="en-US" altLang="en-US" sz="2200" dirty="0">
                  <a:solidFill>
                    <a:schemeClr val="tx2"/>
                  </a:solidFill>
                  <a:latin typeface="Helvetica Neue" panose="02000503000000020004" pitchFamily="2" charset="0"/>
                  <a:sym typeface="Helvetica" pitchFamily="2" charset="0"/>
                </a:rPr>
                <a:t> files</a:t>
              </a:r>
            </a:p>
          </p:txBody>
        </p:sp>
      </p:grpSp>
    </p:spTree>
    <p:custDataLst>
      <p:tags r:id="rId1"/>
    </p:custDataLst>
    <p:extLst>
      <p:ext uri="{BB962C8B-B14F-4D97-AF65-F5344CB8AC3E}">
        <p14:creationId xmlns:p14="http://schemas.microsoft.com/office/powerpoint/2010/main" val="192337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3"/>
            <a:ext cx="6536334" cy="5050786"/>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12</a:t>
            </a:fld>
            <a:endParaRPr lang="en-US"/>
          </a:p>
        </p:txBody>
      </p:sp>
      <p:sp>
        <p:nvSpPr>
          <p:cNvPr id="13" name="Content Placeholder 2"/>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
        <p:nvSpPr>
          <p:cNvPr id="18" name="Title 1">
            <a:extLst>
              <a:ext uri="{FF2B5EF4-FFF2-40B4-BE49-F238E27FC236}">
                <a16:creationId xmlns:a16="http://schemas.microsoft.com/office/drawing/2014/main" id="{91DED739-0B9A-0542-8F7E-58ED33244EC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Tree>
    <p:extLst>
      <p:ext uri="{BB962C8B-B14F-4D97-AF65-F5344CB8AC3E}">
        <p14:creationId xmlns:p14="http://schemas.microsoft.com/office/powerpoint/2010/main" val="342276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470045" y="1554156"/>
            <a:ext cx="1798384"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66829" y="4959151"/>
            <a:ext cx="3050123" cy="896628"/>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67338" y="2627581"/>
            <a:ext cx="1798384"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2"/>
            <a:ext cx="6536334" cy="5021701"/>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13</a:t>
            </a:fld>
            <a:endParaRPr lang="en-US"/>
          </a:p>
        </p:txBody>
      </p:sp>
      <p:sp>
        <p:nvSpPr>
          <p:cNvPr id="20" name="TextBox 19"/>
          <p:cNvSpPr txBox="1"/>
          <p:nvPr/>
        </p:nvSpPr>
        <p:spPr>
          <a:xfrm>
            <a:off x="7003452" y="4966499"/>
            <a:ext cx="2006689" cy="923330"/>
          </a:xfrm>
          <a:prstGeom prst="rect">
            <a:avLst/>
          </a:prstGeom>
          <a:noFill/>
        </p:spPr>
        <p:txBody>
          <a:bodyPr wrap="square" rtlCol="0">
            <a:spAutoFit/>
          </a:bodyPr>
          <a:lstStyle/>
          <a:p>
            <a:r>
              <a:rPr lang="en-US" i="1" dirty="0"/>
              <a:t>This is the set of variables written by this stream</a:t>
            </a:r>
          </a:p>
        </p:txBody>
      </p:sp>
      <p:cxnSp>
        <p:nvCxnSpPr>
          <p:cNvPr id="25" name="Straight Arrow Connector 24"/>
          <p:cNvCxnSpPr/>
          <p:nvPr/>
        </p:nvCxnSpPr>
        <p:spPr>
          <a:xfrm flipH="1" flipV="1">
            <a:off x="4255729" y="5409809"/>
            <a:ext cx="2708947" cy="8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03452" y="1805929"/>
            <a:ext cx="2006689" cy="1477328"/>
          </a:xfrm>
          <a:prstGeom prst="rect">
            <a:avLst/>
          </a:prstGeom>
          <a:noFill/>
        </p:spPr>
        <p:txBody>
          <a:bodyPr wrap="square" rtlCol="0">
            <a:spAutoFit/>
          </a:bodyPr>
          <a:lstStyle/>
          <a:p>
            <a:r>
              <a:rPr lang="en-US" i="1" dirty="0"/>
              <a:t>The variables read/written by immutable streams may not be changed at runtime</a:t>
            </a:r>
          </a:p>
        </p:txBody>
      </p:sp>
      <p:cxnSp>
        <p:nvCxnSpPr>
          <p:cNvPr id="22" name="Straight Arrow Connector 21"/>
          <p:cNvCxnSpPr>
            <a:stCxn id="17" idx="1"/>
          </p:cNvCxnSpPr>
          <p:nvPr/>
        </p:nvCxnSpPr>
        <p:spPr>
          <a:xfrm flipH="1" flipV="1">
            <a:off x="2278124" y="1677235"/>
            <a:ext cx="4725328" cy="867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7" idx="1"/>
          </p:cNvCxnSpPr>
          <p:nvPr/>
        </p:nvCxnSpPr>
        <p:spPr>
          <a:xfrm flipH="1">
            <a:off x="2278124" y="2544593"/>
            <a:ext cx="4725328" cy="208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4" name="Content Placeholder 2">
            <a:extLst>
              <a:ext uri="{FF2B5EF4-FFF2-40B4-BE49-F238E27FC236}">
                <a16:creationId xmlns:a16="http://schemas.microsoft.com/office/drawing/2014/main" id="{1D28E1F2-3836-3F93-FFDC-E3336293C7BF}"/>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150912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273157" y="1534766"/>
            <a:ext cx="1342758"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72339" y="2603794"/>
            <a:ext cx="1547153"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95913" y="3902396"/>
            <a:ext cx="1440894"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3"/>
            <a:ext cx="6536334" cy="5050786"/>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14</a:t>
            </a:fld>
            <a:endParaRPr lang="en-US"/>
          </a:p>
        </p:txBody>
      </p:sp>
      <p:sp>
        <p:nvSpPr>
          <p:cNvPr id="4" name="TextBox 3"/>
          <p:cNvSpPr txBox="1"/>
          <p:nvPr/>
        </p:nvSpPr>
        <p:spPr>
          <a:xfrm>
            <a:off x="7008865" y="1346009"/>
            <a:ext cx="2006689" cy="646331"/>
          </a:xfrm>
          <a:prstGeom prst="rect">
            <a:avLst/>
          </a:prstGeom>
          <a:noFill/>
        </p:spPr>
        <p:txBody>
          <a:bodyPr wrap="square" rtlCol="0">
            <a:spAutoFit/>
          </a:bodyPr>
          <a:lstStyle/>
          <a:p>
            <a:r>
              <a:rPr lang="en-US" i="1" dirty="0"/>
              <a:t>This stream is named “input”</a:t>
            </a:r>
          </a:p>
        </p:txBody>
      </p:sp>
      <p:sp>
        <p:nvSpPr>
          <p:cNvPr id="19" name="TextBox 18"/>
          <p:cNvSpPr txBox="1"/>
          <p:nvPr/>
        </p:nvSpPr>
        <p:spPr>
          <a:xfrm>
            <a:off x="6996464" y="2400044"/>
            <a:ext cx="2006689" cy="646331"/>
          </a:xfrm>
          <a:prstGeom prst="rect">
            <a:avLst/>
          </a:prstGeom>
          <a:noFill/>
        </p:spPr>
        <p:txBody>
          <a:bodyPr wrap="square" rtlCol="0">
            <a:spAutoFit/>
          </a:bodyPr>
          <a:lstStyle/>
          <a:p>
            <a:r>
              <a:rPr lang="en-US" i="1" dirty="0"/>
              <a:t>This stream is named “restart”</a:t>
            </a:r>
          </a:p>
        </p:txBody>
      </p:sp>
      <p:sp>
        <p:nvSpPr>
          <p:cNvPr id="20" name="TextBox 19"/>
          <p:cNvSpPr txBox="1"/>
          <p:nvPr/>
        </p:nvSpPr>
        <p:spPr>
          <a:xfrm>
            <a:off x="7013146" y="3706149"/>
            <a:ext cx="2006689" cy="646331"/>
          </a:xfrm>
          <a:prstGeom prst="rect">
            <a:avLst/>
          </a:prstGeom>
          <a:noFill/>
        </p:spPr>
        <p:txBody>
          <a:bodyPr wrap="square" rtlCol="0">
            <a:spAutoFit/>
          </a:bodyPr>
          <a:lstStyle/>
          <a:p>
            <a:r>
              <a:rPr lang="en-US" i="1" dirty="0"/>
              <a:t>This stream is named “output”</a:t>
            </a:r>
          </a:p>
        </p:txBody>
      </p:sp>
      <p:cxnSp>
        <p:nvCxnSpPr>
          <p:cNvPr id="7" name="Straight Arrow Connector 6"/>
          <p:cNvCxnSpPr/>
          <p:nvPr/>
        </p:nvCxnSpPr>
        <p:spPr>
          <a:xfrm flipH="1" flipV="1">
            <a:off x="3654692" y="1657845"/>
            <a:ext cx="3354173" cy="16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3858269" y="2713515"/>
            <a:ext cx="3138196" cy="10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2675583" y="4019620"/>
            <a:ext cx="4337563" cy="38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91DED739-0B9A-0542-8F7E-58ED33244EC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5" name="Content Placeholder 2">
            <a:extLst>
              <a:ext uri="{FF2B5EF4-FFF2-40B4-BE49-F238E27FC236}">
                <a16:creationId xmlns:a16="http://schemas.microsoft.com/office/drawing/2014/main" id="{CCF9600C-78CB-6A5B-F671-B36E651A90C6}"/>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8940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292545" y="1767446"/>
            <a:ext cx="1430006"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91727" y="2826779"/>
            <a:ext cx="2109413"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215301" y="4115686"/>
            <a:ext cx="1440894"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3"/>
            <a:ext cx="6536334" cy="5031396"/>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r>
              <a:rPr lang="en-US" sz="1400" dirty="0">
                <a:latin typeface="Courier"/>
                <a:cs typeface="Courier"/>
              </a:rPr>
              <a:t> </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15</a:t>
            </a:fld>
            <a:endParaRPr lang="en-US"/>
          </a:p>
        </p:txBody>
      </p:sp>
      <p:sp>
        <p:nvSpPr>
          <p:cNvPr id="4" name="TextBox 3"/>
          <p:cNvSpPr txBox="1"/>
          <p:nvPr/>
        </p:nvSpPr>
        <p:spPr>
          <a:xfrm>
            <a:off x="7008865" y="1568994"/>
            <a:ext cx="2006689" cy="646331"/>
          </a:xfrm>
          <a:prstGeom prst="rect">
            <a:avLst/>
          </a:prstGeom>
          <a:noFill/>
        </p:spPr>
        <p:txBody>
          <a:bodyPr wrap="square" rtlCol="0">
            <a:spAutoFit/>
          </a:bodyPr>
          <a:lstStyle/>
          <a:p>
            <a:r>
              <a:rPr lang="en-US" i="1" dirty="0"/>
              <a:t>This stream is only read by MPAS</a:t>
            </a:r>
          </a:p>
        </p:txBody>
      </p:sp>
      <p:sp>
        <p:nvSpPr>
          <p:cNvPr id="19" name="TextBox 18"/>
          <p:cNvSpPr txBox="1"/>
          <p:nvPr/>
        </p:nvSpPr>
        <p:spPr>
          <a:xfrm>
            <a:off x="6996464" y="2642419"/>
            <a:ext cx="2006689" cy="646331"/>
          </a:xfrm>
          <a:prstGeom prst="rect">
            <a:avLst/>
          </a:prstGeom>
          <a:noFill/>
        </p:spPr>
        <p:txBody>
          <a:bodyPr wrap="square" rtlCol="0">
            <a:spAutoFit/>
          </a:bodyPr>
          <a:lstStyle/>
          <a:p>
            <a:r>
              <a:rPr lang="en-US" i="1" dirty="0"/>
              <a:t>This stream is both read and written</a:t>
            </a:r>
          </a:p>
        </p:txBody>
      </p:sp>
      <p:sp>
        <p:nvSpPr>
          <p:cNvPr id="20" name="TextBox 19"/>
          <p:cNvSpPr txBox="1"/>
          <p:nvPr/>
        </p:nvSpPr>
        <p:spPr>
          <a:xfrm>
            <a:off x="7013146" y="3919439"/>
            <a:ext cx="2006689" cy="646331"/>
          </a:xfrm>
          <a:prstGeom prst="rect">
            <a:avLst/>
          </a:prstGeom>
          <a:noFill/>
        </p:spPr>
        <p:txBody>
          <a:bodyPr wrap="square" rtlCol="0">
            <a:spAutoFit/>
          </a:bodyPr>
          <a:lstStyle/>
          <a:p>
            <a:r>
              <a:rPr lang="en-US" i="1" dirty="0"/>
              <a:t>This stream is only written</a:t>
            </a:r>
          </a:p>
        </p:txBody>
      </p:sp>
      <p:cxnSp>
        <p:nvCxnSpPr>
          <p:cNvPr id="7" name="Straight Arrow Connector 6"/>
          <p:cNvCxnSpPr/>
          <p:nvPr/>
        </p:nvCxnSpPr>
        <p:spPr>
          <a:xfrm flipH="1" flipV="1">
            <a:off x="3741939" y="1890525"/>
            <a:ext cx="3266926" cy="1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1"/>
          </p:cNvCxnSpPr>
          <p:nvPr/>
        </p:nvCxnSpPr>
        <p:spPr>
          <a:xfrm flipH="1">
            <a:off x="4420529" y="2965585"/>
            <a:ext cx="2575935" cy="10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2675583" y="4242605"/>
            <a:ext cx="4337563" cy="38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0FB022C3-D394-C144-B6D1-04000796ED26}"/>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5" name="Content Placeholder 2">
            <a:extLst>
              <a:ext uri="{FF2B5EF4-FFF2-40B4-BE49-F238E27FC236}">
                <a16:creationId xmlns:a16="http://schemas.microsoft.com/office/drawing/2014/main" id="{3AFFEA77-6DC0-4DF3-DF40-21B815B07D5C}"/>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253394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273157" y="1990431"/>
            <a:ext cx="3805070"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72339" y="3059459"/>
            <a:ext cx="4532949"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95912" y="4338671"/>
            <a:ext cx="5192527"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2"/>
            <a:ext cx="6536334" cy="5021701"/>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16</a:t>
            </a:fld>
            <a:endParaRPr lang="en-US"/>
          </a:p>
        </p:txBody>
      </p:sp>
      <p:sp>
        <p:nvSpPr>
          <p:cNvPr id="4" name="TextBox 3"/>
          <p:cNvSpPr txBox="1"/>
          <p:nvPr/>
        </p:nvSpPr>
        <p:spPr>
          <a:xfrm>
            <a:off x="7008865" y="1568994"/>
            <a:ext cx="2006689" cy="923330"/>
          </a:xfrm>
          <a:prstGeom prst="rect">
            <a:avLst/>
          </a:prstGeom>
          <a:noFill/>
        </p:spPr>
        <p:txBody>
          <a:bodyPr wrap="square" rtlCol="0">
            <a:spAutoFit/>
          </a:bodyPr>
          <a:lstStyle/>
          <a:p>
            <a:r>
              <a:rPr lang="en-US" i="1" dirty="0"/>
              <a:t>This stream reads from a file named “x1.4002.init.nc”</a:t>
            </a:r>
          </a:p>
        </p:txBody>
      </p:sp>
      <p:sp>
        <p:nvSpPr>
          <p:cNvPr id="19" name="TextBox 18"/>
          <p:cNvSpPr txBox="1"/>
          <p:nvPr/>
        </p:nvSpPr>
        <p:spPr>
          <a:xfrm>
            <a:off x="6996464" y="2642419"/>
            <a:ext cx="2006689" cy="1200329"/>
          </a:xfrm>
          <a:prstGeom prst="rect">
            <a:avLst/>
          </a:prstGeom>
          <a:noFill/>
        </p:spPr>
        <p:txBody>
          <a:bodyPr wrap="square" rtlCol="0">
            <a:spAutoFit/>
          </a:bodyPr>
          <a:lstStyle/>
          <a:p>
            <a:r>
              <a:rPr lang="en-US" i="1" dirty="0"/>
              <a:t>This stream reads and writes from files with names of this form</a:t>
            </a:r>
          </a:p>
        </p:txBody>
      </p:sp>
      <p:sp>
        <p:nvSpPr>
          <p:cNvPr id="20" name="TextBox 19"/>
          <p:cNvSpPr txBox="1"/>
          <p:nvPr/>
        </p:nvSpPr>
        <p:spPr>
          <a:xfrm>
            <a:off x="7013146" y="4161814"/>
            <a:ext cx="2006689" cy="923330"/>
          </a:xfrm>
          <a:prstGeom prst="rect">
            <a:avLst/>
          </a:prstGeom>
          <a:noFill/>
        </p:spPr>
        <p:txBody>
          <a:bodyPr wrap="square" rtlCol="0">
            <a:spAutoFit/>
          </a:bodyPr>
          <a:lstStyle/>
          <a:p>
            <a:r>
              <a:rPr lang="en-US" i="1" dirty="0"/>
              <a:t>This stream writes to files with names of this form</a:t>
            </a:r>
          </a:p>
        </p:txBody>
      </p:sp>
      <p:cxnSp>
        <p:nvCxnSpPr>
          <p:cNvPr id="7" name="Straight Arrow Connector 6"/>
          <p:cNvCxnSpPr/>
          <p:nvPr/>
        </p:nvCxnSpPr>
        <p:spPr>
          <a:xfrm flipH="1">
            <a:off x="6087922" y="2115146"/>
            <a:ext cx="9209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814982" y="3178875"/>
            <a:ext cx="191178" cy="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6388440" y="4455895"/>
            <a:ext cx="6247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D07B8A89-50A9-6C48-93D9-B7D655CDF326}"/>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5" name="Content Placeholder 2">
            <a:extLst>
              <a:ext uri="{FF2B5EF4-FFF2-40B4-BE49-F238E27FC236}">
                <a16:creationId xmlns:a16="http://schemas.microsoft.com/office/drawing/2014/main" id="{BE917477-6D43-425E-43A6-14A2E9A74C1E}"/>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259722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253768" y="2194026"/>
            <a:ext cx="3174952"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52951" y="3263054"/>
            <a:ext cx="3175769"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95912" y="4522876"/>
            <a:ext cx="2749603"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50246" y="3512404"/>
            <a:ext cx="3081532"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2"/>
            <a:ext cx="6536334" cy="5021701"/>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17</a:t>
            </a:fld>
            <a:endParaRPr lang="en-US"/>
          </a:p>
        </p:txBody>
      </p:sp>
      <p:sp>
        <p:nvSpPr>
          <p:cNvPr id="4" name="TextBox 3"/>
          <p:cNvSpPr txBox="1"/>
          <p:nvPr/>
        </p:nvSpPr>
        <p:spPr>
          <a:xfrm>
            <a:off x="7008865" y="1568994"/>
            <a:ext cx="2006689" cy="923330"/>
          </a:xfrm>
          <a:prstGeom prst="rect">
            <a:avLst/>
          </a:prstGeom>
          <a:noFill/>
        </p:spPr>
        <p:txBody>
          <a:bodyPr wrap="square" rtlCol="0">
            <a:spAutoFit/>
          </a:bodyPr>
          <a:lstStyle/>
          <a:p>
            <a:r>
              <a:rPr lang="en-US" i="1" dirty="0"/>
              <a:t>This stream is read only at the start of execution</a:t>
            </a:r>
          </a:p>
        </p:txBody>
      </p:sp>
      <p:sp>
        <p:nvSpPr>
          <p:cNvPr id="19" name="TextBox 18"/>
          <p:cNvSpPr txBox="1"/>
          <p:nvPr/>
        </p:nvSpPr>
        <p:spPr>
          <a:xfrm>
            <a:off x="6996464" y="2642419"/>
            <a:ext cx="2006689" cy="923330"/>
          </a:xfrm>
          <a:prstGeom prst="rect">
            <a:avLst/>
          </a:prstGeom>
          <a:noFill/>
        </p:spPr>
        <p:txBody>
          <a:bodyPr wrap="square" rtlCol="0">
            <a:spAutoFit/>
          </a:bodyPr>
          <a:lstStyle/>
          <a:p>
            <a:r>
              <a:rPr lang="en-US" i="1" dirty="0"/>
              <a:t>This stream is read only at the start of execution</a:t>
            </a:r>
          </a:p>
        </p:txBody>
      </p:sp>
      <p:sp>
        <p:nvSpPr>
          <p:cNvPr id="20" name="TextBox 19"/>
          <p:cNvSpPr txBox="1"/>
          <p:nvPr/>
        </p:nvSpPr>
        <p:spPr>
          <a:xfrm>
            <a:off x="7003452" y="5053754"/>
            <a:ext cx="2006689" cy="923330"/>
          </a:xfrm>
          <a:prstGeom prst="rect">
            <a:avLst/>
          </a:prstGeom>
          <a:noFill/>
        </p:spPr>
        <p:txBody>
          <a:bodyPr wrap="square" rtlCol="0">
            <a:spAutoFit/>
          </a:bodyPr>
          <a:lstStyle/>
          <a:p>
            <a:r>
              <a:rPr lang="en-US" i="1" dirty="0"/>
              <a:t>This stream is written every 6 hours</a:t>
            </a:r>
          </a:p>
        </p:txBody>
      </p:sp>
      <p:cxnSp>
        <p:nvCxnSpPr>
          <p:cNvPr id="7" name="Straight Arrow Connector 6"/>
          <p:cNvCxnSpPr>
            <a:stCxn id="4" idx="1"/>
          </p:cNvCxnSpPr>
          <p:nvPr/>
        </p:nvCxnSpPr>
        <p:spPr>
          <a:xfrm flipH="1">
            <a:off x="5448109" y="2030659"/>
            <a:ext cx="1560756" cy="288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1"/>
          </p:cNvCxnSpPr>
          <p:nvPr/>
        </p:nvCxnSpPr>
        <p:spPr>
          <a:xfrm flipH="1">
            <a:off x="5457802" y="3104084"/>
            <a:ext cx="1538662" cy="279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0" idx="1"/>
          </p:cNvCxnSpPr>
          <p:nvPr/>
        </p:nvCxnSpPr>
        <p:spPr>
          <a:xfrm flipH="1" flipV="1">
            <a:off x="3955210" y="4643905"/>
            <a:ext cx="3048242" cy="8715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13146" y="3706149"/>
            <a:ext cx="2006689" cy="646331"/>
          </a:xfrm>
          <a:prstGeom prst="rect">
            <a:avLst/>
          </a:prstGeom>
          <a:noFill/>
        </p:spPr>
        <p:txBody>
          <a:bodyPr wrap="square" rtlCol="0">
            <a:spAutoFit/>
          </a:bodyPr>
          <a:lstStyle/>
          <a:p>
            <a:r>
              <a:rPr lang="en-US" i="1" dirty="0"/>
              <a:t>This stream is written every 1 day</a:t>
            </a:r>
          </a:p>
        </p:txBody>
      </p:sp>
      <p:cxnSp>
        <p:nvCxnSpPr>
          <p:cNvPr id="22" name="Straight Arrow Connector 21"/>
          <p:cNvCxnSpPr>
            <a:stCxn id="17" idx="1"/>
          </p:cNvCxnSpPr>
          <p:nvPr/>
        </p:nvCxnSpPr>
        <p:spPr>
          <a:xfrm flipH="1" flipV="1">
            <a:off x="5348461" y="3584002"/>
            <a:ext cx="1664685" cy="445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itle 1">
            <a:extLst>
              <a:ext uri="{FF2B5EF4-FFF2-40B4-BE49-F238E27FC236}">
                <a16:creationId xmlns:a16="http://schemas.microsoft.com/office/drawing/2014/main" id="{8DFF1498-375E-8246-91DA-104190A94CA4}"/>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5" name="Content Placeholder 2">
            <a:extLst>
              <a:ext uri="{FF2B5EF4-FFF2-40B4-BE49-F238E27FC236}">
                <a16:creationId xmlns:a16="http://schemas.microsoft.com/office/drawing/2014/main" id="{FD1E5B4B-14A3-4E42-CDBD-C44CA87C24EF}"/>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374287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18</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 "</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&lt;var name="u10"/&gt;</a:t>
            </a:r>
          </a:p>
          <a:p>
            <a:r>
              <a:rPr lang="en-US" sz="1600" dirty="0">
                <a:latin typeface="Courier" pitchFamily="2" charset="0"/>
              </a:rPr>
              <a:t>        &lt;var name="v10"/&gt;</a:t>
            </a:r>
          </a:p>
          <a:p>
            <a:r>
              <a:rPr lang="en-US" sz="1600" dirty="0">
                <a:latin typeface="Courier" pitchFamily="2" charset="0"/>
              </a:rPr>
              <a:t>&lt;/stream&gt;</a:t>
            </a:r>
          </a:p>
        </p:txBody>
      </p:sp>
    </p:spTree>
    <p:extLst>
      <p:ext uri="{BB962C8B-B14F-4D97-AF65-F5344CB8AC3E}">
        <p14:creationId xmlns:p14="http://schemas.microsoft.com/office/powerpoint/2010/main" val="169972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31315"/>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Review</a:t>
            </a:r>
          </a:p>
        </p:txBody>
      </p:sp>
      <p:sp>
        <p:nvSpPr>
          <p:cNvPr id="2" name="Slide Number Placeholder 1"/>
          <p:cNvSpPr>
            <a:spLocks noGrp="1"/>
          </p:cNvSpPr>
          <p:nvPr>
            <p:ph type="sldNum" sz="quarter" idx="12"/>
          </p:nvPr>
        </p:nvSpPr>
        <p:spPr/>
        <p:txBody>
          <a:bodyPr/>
          <a:lstStyle/>
          <a:p>
            <a:fld id="{BB0EDAC5-B36E-A046-9D6B-DEE64979627A}" type="slidenum">
              <a:rPr lang="en-US" smtClean="0"/>
              <a:t>1</a:t>
            </a:fld>
            <a:endParaRPr lang="en-US"/>
          </a:p>
        </p:txBody>
      </p:sp>
      <p:sp>
        <p:nvSpPr>
          <p:cNvPr id="8" name="TextBox 7">
            <a:extLst>
              <a:ext uri="{FF2B5EF4-FFF2-40B4-BE49-F238E27FC236}">
                <a16:creationId xmlns:a16="http://schemas.microsoft.com/office/drawing/2014/main" id="{284256F9-C478-CE46-BCBF-D79D59868FCC}"/>
              </a:ext>
            </a:extLst>
          </p:cNvPr>
          <p:cNvSpPr txBox="1"/>
          <p:nvPr/>
        </p:nvSpPr>
        <p:spPr>
          <a:xfrm>
            <a:off x="303774" y="1081519"/>
            <a:ext cx="8383026" cy="357020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the "Running MPAS Part 1" talk, we saw:</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interpolate time-invariant terrestrial fields to make a “static” file for real-data simulations</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interpolate meteorological and land-surface fields to produce real-data initial conditions</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produce SST and sea-ice update files</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run a simulation</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set up idealized test cases</a:t>
            </a:r>
          </a:p>
        </p:txBody>
      </p:sp>
    </p:spTree>
    <p:custDataLst>
      <p:tags r:id="rId1"/>
    </p:custDataLst>
    <p:extLst>
      <p:ext uri="{BB962C8B-B14F-4D97-AF65-F5344CB8AC3E}">
        <p14:creationId xmlns:p14="http://schemas.microsoft.com/office/powerpoint/2010/main" val="236895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19</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1899138" y="3607230"/>
            <a:ext cx="1364566" cy="28952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endCxn id="3" idx="0"/>
          </p:cNvCxnSpPr>
          <p:nvPr/>
        </p:nvCxnSpPr>
        <p:spPr>
          <a:xfrm flipH="1">
            <a:off x="2581421" y="2672862"/>
            <a:ext cx="991773" cy="93436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900425" y="1934950"/>
            <a:ext cx="5992744" cy="707886"/>
          </a:xfrm>
          <a:prstGeom prst="rect">
            <a:avLst/>
          </a:prstGeom>
          <a:noFill/>
        </p:spPr>
        <p:txBody>
          <a:bodyPr wrap="square" rtlCol="0">
            <a:spAutoFit/>
          </a:bodyPr>
          <a:lstStyle/>
          <a:p>
            <a:r>
              <a:rPr lang="en-US" sz="2000" i="1" dirty="0"/>
              <a:t>Define a new stream with </a:t>
            </a:r>
            <a:r>
              <a:rPr lang="en-US" sz="2000" i="1" dirty="0">
                <a:latin typeface="Courier" pitchFamily="2" charset="0"/>
              </a:rPr>
              <a:t>&lt;stream&gt; … &lt;/stream&gt; </a:t>
            </a:r>
            <a:r>
              <a:rPr lang="en-US" sz="2000" i="1" dirty="0"/>
              <a:t>tags and give the stream a unique name</a:t>
            </a:r>
          </a:p>
        </p:txBody>
      </p:sp>
    </p:spTree>
    <p:extLst>
      <p:ext uri="{BB962C8B-B14F-4D97-AF65-F5344CB8AC3E}">
        <p14:creationId xmlns:p14="http://schemas.microsoft.com/office/powerpoint/2010/main" val="3801279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20</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1941340" y="3815651"/>
            <a:ext cx="1069146" cy="317656"/>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flipH="1">
            <a:off x="2475913" y="2881283"/>
            <a:ext cx="1139484" cy="93436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575674" y="2438969"/>
            <a:ext cx="4121740" cy="400110"/>
          </a:xfrm>
          <a:prstGeom prst="rect">
            <a:avLst/>
          </a:prstGeom>
          <a:noFill/>
        </p:spPr>
        <p:txBody>
          <a:bodyPr wrap="square" rtlCol="0">
            <a:spAutoFit/>
          </a:bodyPr>
          <a:lstStyle/>
          <a:p>
            <a:r>
              <a:rPr lang="en-US" sz="2000" i="1" dirty="0"/>
              <a:t>Set the type of the stream to “output”</a:t>
            </a:r>
          </a:p>
        </p:txBody>
      </p:sp>
    </p:spTree>
    <p:extLst>
      <p:ext uri="{BB962C8B-B14F-4D97-AF65-F5344CB8AC3E}">
        <p14:creationId xmlns:p14="http://schemas.microsoft.com/office/powerpoint/2010/main" val="89877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21</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3502853" y="4077034"/>
            <a:ext cx="2658795" cy="326153"/>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a:off x="4333509" y="3186324"/>
            <a:ext cx="498742" cy="89071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392794" y="1555108"/>
            <a:ext cx="4585974" cy="1938992"/>
          </a:xfrm>
          <a:prstGeom prst="rect">
            <a:avLst/>
          </a:prstGeom>
          <a:noFill/>
        </p:spPr>
        <p:txBody>
          <a:bodyPr wrap="square" rtlCol="0">
            <a:spAutoFit/>
          </a:bodyPr>
          <a:lstStyle/>
          <a:p>
            <a:r>
              <a:rPr lang="en-US" sz="2000" i="1" dirty="0"/>
              <a:t>Provide a filename template to be use for the output files. Possible variables include:</a:t>
            </a:r>
          </a:p>
          <a:p>
            <a:r>
              <a:rPr lang="en-US" sz="2000" i="1" dirty="0">
                <a:latin typeface="Courier New" panose="02070309020205020404" pitchFamily="49" charset="0"/>
                <a:cs typeface="Courier New" panose="02070309020205020404" pitchFamily="49" charset="0"/>
              </a:rPr>
              <a:t>$Y </a:t>
            </a:r>
            <a:r>
              <a:rPr lang="en-US" sz="2000" i="1" dirty="0"/>
              <a:t>= year			</a:t>
            </a:r>
            <a:r>
              <a:rPr lang="en-US" sz="2000" i="1" dirty="0">
                <a:latin typeface="Courier New" panose="02070309020205020404" pitchFamily="49" charset="0"/>
                <a:cs typeface="Courier New" panose="02070309020205020404" pitchFamily="49" charset="0"/>
              </a:rPr>
              <a:t>$h </a:t>
            </a:r>
            <a:r>
              <a:rPr lang="en-US" sz="2000" i="1" dirty="0"/>
              <a:t>= hour</a:t>
            </a:r>
          </a:p>
          <a:p>
            <a:r>
              <a:rPr lang="en-US" sz="2000" i="1" dirty="0">
                <a:latin typeface="Courier New" panose="02070309020205020404" pitchFamily="49" charset="0"/>
                <a:cs typeface="Courier New" panose="02070309020205020404" pitchFamily="49" charset="0"/>
              </a:rPr>
              <a:t>$M </a:t>
            </a:r>
            <a:r>
              <a:rPr lang="en-US" sz="2000" i="1" dirty="0"/>
              <a:t>= month			</a:t>
            </a:r>
            <a:r>
              <a:rPr lang="en-US" sz="2000" i="1" dirty="0">
                <a:latin typeface="Courier New" panose="02070309020205020404" pitchFamily="49" charset="0"/>
                <a:cs typeface="Courier New" panose="02070309020205020404" pitchFamily="49" charset="0"/>
              </a:rPr>
              <a:t>$m </a:t>
            </a:r>
            <a:r>
              <a:rPr lang="en-US" sz="2000" i="1" dirty="0"/>
              <a:t>= minute</a:t>
            </a:r>
          </a:p>
          <a:p>
            <a:r>
              <a:rPr lang="en-US" sz="2000" i="1" dirty="0">
                <a:latin typeface="Courier New" panose="02070309020205020404" pitchFamily="49" charset="0"/>
                <a:cs typeface="Courier New" panose="02070309020205020404" pitchFamily="49" charset="0"/>
              </a:rPr>
              <a:t>$D </a:t>
            </a:r>
            <a:r>
              <a:rPr lang="en-US" sz="2000" i="1" dirty="0"/>
              <a:t>= day of month	</a:t>
            </a:r>
            <a:r>
              <a:rPr lang="en-US" sz="2000" i="1" dirty="0">
                <a:latin typeface="Courier New" panose="02070309020205020404" pitchFamily="49" charset="0"/>
                <a:cs typeface="Courier New" panose="02070309020205020404" pitchFamily="49" charset="0"/>
              </a:rPr>
              <a:t>$s </a:t>
            </a:r>
            <a:r>
              <a:rPr lang="en-US" sz="2000" i="1" dirty="0"/>
              <a:t>= second</a:t>
            </a:r>
          </a:p>
          <a:p>
            <a:r>
              <a:rPr lang="en-US" sz="2000" i="1" dirty="0">
                <a:latin typeface="Courier New" panose="02070309020205020404" pitchFamily="49" charset="0"/>
                <a:cs typeface="Courier New" panose="02070309020205020404" pitchFamily="49" charset="0"/>
              </a:rPr>
              <a:t>$d </a:t>
            </a:r>
            <a:r>
              <a:rPr lang="en-US" sz="2000" i="1" dirty="0"/>
              <a:t>= day of year</a:t>
            </a:r>
          </a:p>
        </p:txBody>
      </p:sp>
    </p:spTree>
    <p:extLst>
      <p:ext uri="{BB962C8B-B14F-4D97-AF65-F5344CB8AC3E}">
        <p14:creationId xmlns:p14="http://schemas.microsoft.com/office/powerpoint/2010/main" val="3765885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22</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3263698" y="4553242"/>
            <a:ext cx="1195759" cy="300112"/>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flipH="1">
            <a:off x="3861578" y="3159313"/>
            <a:ext cx="232120" cy="1393929"/>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611457" y="1749356"/>
            <a:ext cx="6210180" cy="1323439"/>
          </a:xfrm>
          <a:prstGeom prst="rect">
            <a:avLst/>
          </a:prstGeom>
          <a:noFill/>
        </p:spPr>
        <p:txBody>
          <a:bodyPr wrap="square" rtlCol="0">
            <a:spAutoFit/>
          </a:bodyPr>
          <a:lstStyle/>
          <a:p>
            <a:r>
              <a:rPr lang="en-US" sz="2000" i="1" dirty="0"/>
              <a:t>Specify how often the stream will be written. Time formats can be ”</a:t>
            </a:r>
            <a:r>
              <a:rPr lang="en-US" sz="2000" i="1" dirty="0" err="1"/>
              <a:t>ss</a:t>
            </a:r>
            <a:r>
              <a:rPr lang="en-US" sz="2000" i="1" dirty="0"/>
              <a:t>”, “</a:t>
            </a:r>
            <a:r>
              <a:rPr lang="en-US" sz="2000" i="1" dirty="0" err="1"/>
              <a:t>mm:ss</a:t>
            </a:r>
            <a:r>
              <a:rPr lang="en-US" sz="2000" i="1" dirty="0"/>
              <a:t>”, “</a:t>
            </a:r>
            <a:r>
              <a:rPr lang="en-US" sz="2000" i="1" dirty="0" err="1"/>
              <a:t>hh:mm:ss</a:t>
            </a:r>
            <a:r>
              <a:rPr lang="en-US" sz="2000" i="1" dirty="0"/>
              <a:t>”, or “</a:t>
            </a:r>
            <a:r>
              <a:rPr lang="en-US" sz="2000" i="1" dirty="0" err="1"/>
              <a:t>ddd_hh:mm:ss</a:t>
            </a:r>
            <a:r>
              <a:rPr lang="en-US" sz="2000" i="1" dirty="0"/>
              <a:t>”. A value of “none” means the stream is effectively deactivated (it is never written).</a:t>
            </a:r>
          </a:p>
        </p:txBody>
      </p:sp>
    </p:spTree>
    <p:extLst>
      <p:ext uri="{BB962C8B-B14F-4D97-AF65-F5344CB8AC3E}">
        <p14:creationId xmlns:p14="http://schemas.microsoft.com/office/powerpoint/2010/main" val="161985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23</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3516922" y="4314088"/>
            <a:ext cx="1294230" cy="300116"/>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flipH="1">
            <a:off x="4164037" y="3423377"/>
            <a:ext cx="183540" cy="890711"/>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611457" y="1749356"/>
            <a:ext cx="5472240" cy="1631216"/>
          </a:xfrm>
          <a:prstGeom prst="rect">
            <a:avLst/>
          </a:prstGeom>
          <a:noFill/>
        </p:spPr>
        <p:txBody>
          <a:bodyPr wrap="square" rtlCol="0">
            <a:spAutoFit/>
          </a:bodyPr>
          <a:lstStyle/>
          <a:p>
            <a:r>
              <a:rPr lang="en-US" sz="2000" i="1" dirty="0"/>
              <a:t>Optionally, specify how often one output file should be closed and a new one opened. The default is to place all output records into separate files (i.e., the filename interval is the same as the output interval).</a:t>
            </a:r>
          </a:p>
        </p:txBody>
      </p:sp>
    </p:spTree>
    <p:extLst>
      <p:ext uri="{BB962C8B-B14F-4D97-AF65-F5344CB8AC3E}">
        <p14:creationId xmlns:p14="http://schemas.microsoft.com/office/powerpoint/2010/main" val="2308843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24</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1266085" y="5084118"/>
            <a:ext cx="2222703" cy="514823"/>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flipH="1">
            <a:off x="2377437" y="3146916"/>
            <a:ext cx="1758465" cy="1937202"/>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807032" y="2364807"/>
            <a:ext cx="4768363" cy="707886"/>
          </a:xfrm>
          <a:prstGeom prst="rect">
            <a:avLst/>
          </a:prstGeom>
          <a:noFill/>
        </p:spPr>
        <p:txBody>
          <a:bodyPr wrap="square" rtlCol="0">
            <a:spAutoFit/>
          </a:bodyPr>
          <a:lstStyle/>
          <a:p>
            <a:r>
              <a:rPr lang="en-US" sz="2000" i="1" dirty="0"/>
              <a:t>List one or more variables to be written to the stream as &lt;</a:t>
            </a:r>
            <a:r>
              <a:rPr lang="en-US" sz="2000" i="1" dirty="0" err="1"/>
              <a:t>var</a:t>
            </a:r>
            <a:r>
              <a:rPr lang="en-US" sz="2000" i="1" dirty="0"/>
              <a:t>/&gt; XML tags.</a:t>
            </a:r>
          </a:p>
        </p:txBody>
      </p:sp>
    </p:spTree>
    <p:extLst>
      <p:ext uri="{BB962C8B-B14F-4D97-AF65-F5344CB8AC3E}">
        <p14:creationId xmlns:p14="http://schemas.microsoft.com/office/powerpoint/2010/main" val="240057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25</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pic>
        <p:nvPicPr>
          <p:cNvPr id="4" name="Picture 3">
            <a:extLst>
              <a:ext uri="{FF2B5EF4-FFF2-40B4-BE49-F238E27FC236}">
                <a16:creationId xmlns:a16="http://schemas.microsoft.com/office/drawing/2014/main" id="{05A25DDB-0575-4A48-B403-0C52788C4F68}"/>
              </a:ext>
            </a:extLst>
          </p:cNvPr>
          <p:cNvPicPr>
            <a:picLocks noChangeAspect="1"/>
          </p:cNvPicPr>
          <p:nvPr/>
        </p:nvPicPr>
        <p:blipFill>
          <a:blip r:embed="rId3"/>
          <a:stretch>
            <a:fillRect/>
          </a:stretch>
        </p:blipFill>
        <p:spPr>
          <a:xfrm>
            <a:off x="457200" y="1794689"/>
            <a:ext cx="5688527" cy="4460787"/>
          </a:xfrm>
          <a:prstGeom prst="rect">
            <a:avLst/>
          </a:prstGeom>
        </p:spPr>
      </p:pic>
      <p:sp>
        <p:nvSpPr>
          <p:cNvPr id="7" name="Rectangle 6">
            <a:extLst>
              <a:ext uri="{FF2B5EF4-FFF2-40B4-BE49-F238E27FC236}">
                <a16:creationId xmlns:a16="http://schemas.microsoft.com/office/drawing/2014/main" id="{409FFD89-5558-EA4D-B9D9-FA99DA0CF40F}"/>
              </a:ext>
            </a:extLst>
          </p:cNvPr>
          <p:cNvSpPr>
            <a:spLocks noChangeArrowheads="1"/>
          </p:cNvSpPr>
          <p:nvPr/>
        </p:nvSpPr>
        <p:spPr bwMode="auto">
          <a:xfrm>
            <a:off x="4707920" y="2477462"/>
            <a:ext cx="4307805" cy="117793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2">
            <a:extLst>
              <a:ext uri="{FF2B5EF4-FFF2-40B4-BE49-F238E27FC236}">
                <a16:creationId xmlns:a16="http://schemas.microsoft.com/office/drawing/2014/main" id="{3B5C68CC-D46D-6944-BD22-BFB840402006}"/>
              </a:ext>
            </a:extLst>
          </p:cNvPr>
          <p:cNvSpPr>
            <a:spLocks/>
          </p:cNvSpPr>
          <p:nvPr/>
        </p:nvSpPr>
        <p:spPr bwMode="auto">
          <a:xfrm>
            <a:off x="4907958" y="2539051"/>
            <a:ext cx="3938953" cy="108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775"/>
              </a:spcBef>
              <a:buSzPct val="125000"/>
            </a:pPr>
            <a:r>
              <a:rPr lang="en-US" altLang="en-US" sz="2200" dirty="0">
                <a:solidFill>
                  <a:schemeClr val="tx2"/>
                </a:solidFill>
                <a:latin typeface="Helvetica Neue" panose="02000503000000020004" pitchFamily="2" charset="0"/>
                <a:sym typeface="Helvetica" pitchFamily="2" charset="0"/>
              </a:rPr>
              <a:t>Appendix D of the MPAS-A Users’ Guide lists every field available for input/output</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2524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Input and output streams may contain any field defined in the MPAS </a:t>
            </a:r>
            <a:r>
              <a:rPr lang="en-US" sz="2200" dirty="0" err="1">
                <a:latin typeface="Courier" pitchFamily="2" charset="0"/>
                <a:ea typeface="Helvetica Neue" panose="02000503000000020004" pitchFamily="2" charset="0"/>
                <a:cs typeface="Helvetica Neue" panose="02000503000000020004" pitchFamily="2" charset="0"/>
              </a:rPr>
              <a:t>Registry.xml</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a:t>
            </a:r>
          </a:p>
        </p:txBody>
      </p:sp>
    </p:spTree>
    <p:extLst>
      <p:ext uri="{BB962C8B-B14F-4D97-AF65-F5344CB8AC3E}">
        <p14:creationId xmlns:p14="http://schemas.microsoft.com/office/powerpoint/2010/main" val="1832047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06931"/>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Outline</a:t>
            </a:r>
          </a:p>
        </p:txBody>
      </p:sp>
      <p:sp>
        <p:nvSpPr>
          <p:cNvPr id="2" name="Slide Number Placeholder 1"/>
          <p:cNvSpPr>
            <a:spLocks noGrp="1"/>
          </p:cNvSpPr>
          <p:nvPr>
            <p:ph type="sldNum" sz="quarter" idx="12"/>
          </p:nvPr>
        </p:nvSpPr>
        <p:spPr/>
        <p:txBody>
          <a:bodyPr/>
          <a:lstStyle/>
          <a:p>
            <a:fld id="{BB0EDAC5-B36E-A046-9D6B-DEE64979627A}" type="slidenum">
              <a:rPr lang="en-US" smtClean="0"/>
              <a:t>26</a:t>
            </a:fld>
            <a:endParaRPr lang="en-US"/>
          </a:p>
        </p:txBody>
      </p:sp>
      <p:sp>
        <p:nvSpPr>
          <p:cNvPr id="9" name="TextBox 8">
            <a:extLst>
              <a:ext uri="{FF2B5EF4-FFF2-40B4-BE49-F238E27FC236}">
                <a16:creationId xmlns:a16="http://schemas.microsoft.com/office/drawing/2014/main" id="{BFB78F64-1BBC-204E-AD48-8413CBE8BAF6}"/>
              </a:ext>
            </a:extLst>
          </p:cNvPr>
          <p:cNvSpPr txBox="1"/>
          <p:nvPr/>
        </p:nvSpPr>
        <p:spPr>
          <a:xfrm>
            <a:off x="1048511" y="1329769"/>
            <a:ext cx="7715001" cy="2015936"/>
          </a:xfrm>
          <a:prstGeom prst="rect">
            <a:avLst/>
          </a:prstGeom>
          <a:noFill/>
        </p:spPr>
        <p:txBody>
          <a:bodyPr wrap="square" rtlCol="0">
            <a:spAutoFit/>
          </a:bodyPr>
          <a:lstStyle/>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sp>
        <p:nvSpPr>
          <p:cNvPr id="3" name="Right Arrow 2">
            <a:extLst>
              <a:ext uri="{FF2B5EF4-FFF2-40B4-BE49-F238E27FC236}">
                <a16:creationId xmlns:a16="http://schemas.microsoft.com/office/drawing/2014/main" id="{E57ECA91-C402-354A-B6C7-5C2AEB0EBA84}"/>
              </a:ext>
            </a:extLst>
          </p:cNvPr>
          <p:cNvSpPr/>
          <p:nvPr/>
        </p:nvSpPr>
        <p:spPr>
          <a:xfrm>
            <a:off x="70103" y="2146633"/>
            <a:ext cx="978408"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203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27</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Restarting a simulation</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9558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Saving checkpoints (restart state) periodically during a simulation is as easy as setting an output interval for the “restart” stream:</a:t>
            </a:r>
          </a:p>
        </p:txBody>
      </p:sp>
      <p:sp>
        <p:nvSpPr>
          <p:cNvPr id="11" name="Rectangle 10">
            <a:extLst>
              <a:ext uri="{FF2B5EF4-FFF2-40B4-BE49-F238E27FC236}">
                <a16:creationId xmlns:a16="http://schemas.microsoft.com/office/drawing/2014/main" id="{42FDE057-6BE6-D743-BC52-BCC5138025D2}"/>
              </a:ext>
            </a:extLst>
          </p:cNvPr>
          <p:cNvSpPr>
            <a:spLocks noChangeArrowheads="1"/>
          </p:cNvSpPr>
          <p:nvPr/>
        </p:nvSpPr>
        <p:spPr bwMode="auto">
          <a:xfrm>
            <a:off x="317842" y="2168550"/>
            <a:ext cx="8368958" cy="147498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 name="Rectangle 11">
            <a:extLst>
              <a:ext uri="{FF2B5EF4-FFF2-40B4-BE49-F238E27FC236}">
                <a16:creationId xmlns:a16="http://schemas.microsoft.com/office/drawing/2014/main" id="{97A3DA1B-4A1E-2349-9E63-6DB817F6358B}"/>
              </a:ext>
            </a:extLst>
          </p:cNvPr>
          <p:cNvSpPr/>
          <p:nvPr/>
        </p:nvSpPr>
        <p:spPr>
          <a:xfrm>
            <a:off x="4556980" y="3233508"/>
            <a:ext cx="1492128" cy="297489"/>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9AD6E9A5-3E18-3844-8CD7-3AE9DFA97F84}"/>
              </a:ext>
            </a:extLst>
          </p:cNvPr>
          <p:cNvSpPr>
            <a:spLocks/>
          </p:cNvSpPr>
          <p:nvPr/>
        </p:nvSpPr>
        <p:spPr bwMode="auto">
          <a:xfrm>
            <a:off x="427160" y="2270807"/>
            <a:ext cx="8259640" cy="128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a:t>
            </a:r>
            <a:r>
              <a:rPr lang="en-US" sz="1600" dirty="0" err="1">
                <a:latin typeface="Courier" pitchFamily="2" charset="0"/>
              </a:rPr>
              <a:t>immutable_stream</a:t>
            </a:r>
            <a:r>
              <a:rPr lang="en-US" sz="1600" dirty="0">
                <a:latin typeface="Courier" pitchFamily="2" charset="0"/>
              </a:rPr>
              <a:t> name="restart"</a:t>
            </a:r>
          </a:p>
          <a:p>
            <a:r>
              <a:rPr lang="en-US" sz="1600" dirty="0">
                <a:latin typeface="Courier" pitchFamily="2" charset="0"/>
              </a:rPr>
              <a:t>                  type="</a:t>
            </a:r>
            <a:r>
              <a:rPr lang="en-US" sz="1600" dirty="0" err="1">
                <a:latin typeface="Courier" pitchFamily="2" charset="0"/>
              </a:rPr>
              <a:t>input;output</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a:t>
            </a:r>
            <a:r>
              <a:rPr lang="en-US" sz="1600" dirty="0" err="1">
                <a:latin typeface="Courier" pitchFamily="2" charset="0"/>
              </a:rPr>
              <a:t>restart.$Y</a:t>
            </a:r>
            <a:r>
              <a:rPr lang="en-US" sz="1600" dirty="0">
                <a:latin typeface="Courier" pitchFamily="2" charset="0"/>
              </a:rPr>
              <a:t>-$M-$D_$h.$m.$</a:t>
            </a:r>
            <a:r>
              <a:rPr lang="en-US" sz="1600" dirty="0" err="1">
                <a:latin typeface="Courier" pitchFamily="2" charset="0"/>
              </a:rPr>
              <a:t>s.nc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input_interval</a:t>
            </a:r>
            <a:r>
              <a:rPr lang="en-US" sz="1600" dirty="0">
                <a:latin typeface="Courier" pitchFamily="2" charset="0"/>
              </a:rPr>
              <a:t>="</a:t>
            </a:r>
            <a:r>
              <a:rPr lang="en-US" sz="1600" dirty="0" err="1">
                <a:latin typeface="Courier" pitchFamily="2" charset="0"/>
              </a:rPr>
              <a:t>initial_only</a:t>
            </a:r>
            <a:r>
              <a:rPr lang="en-US" sz="1600" dirty="0">
                <a:latin typeface="Courier" pitchFamily="2" charset="0"/>
              </a:rPr>
              <a:t>"</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="1_00:00:00" /&gt;</a:t>
            </a:r>
          </a:p>
        </p:txBody>
      </p:sp>
      <p:sp>
        <p:nvSpPr>
          <p:cNvPr id="14" name="TextBox 13">
            <a:extLst>
              <a:ext uri="{FF2B5EF4-FFF2-40B4-BE49-F238E27FC236}">
                <a16:creationId xmlns:a16="http://schemas.microsoft.com/office/drawing/2014/main" id="{278E6199-538C-CD4E-B379-266D4244F076}"/>
              </a:ext>
            </a:extLst>
          </p:cNvPr>
          <p:cNvSpPr txBox="1"/>
          <p:nvPr/>
        </p:nvSpPr>
        <p:spPr>
          <a:xfrm>
            <a:off x="317842" y="4061133"/>
            <a:ext cx="8368958" cy="175432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Note that the “restart” stream is both an “input” and an “output” stream:</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Read if we are performing a restart simulation</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Written periodically during a simulation</a:t>
            </a:r>
          </a:p>
        </p:txBody>
      </p:sp>
    </p:spTree>
    <p:extLst>
      <p:ext uri="{BB962C8B-B14F-4D97-AF65-F5344CB8AC3E}">
        <p14:creationId xmlns:p14="http://schemas.microsoft.com/office/powerpoint/2010/main" val="2767797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28</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Restarting a simulation</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9558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Restarting a simulation from any existing restart file requires two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namelist</a:t>
            </a:r>
            <a:r>
              <a:rPr lang="en-US" sz="2200" dirty="0">
                <a:latin typeface="Helvetica Neue" panose="02000503000000020004" pitchFamily="2" charset="0"/>
                <a:ea typeface="Helvetica Neue" panose="02000503000000020004" pitchFamily="2" charset="0"/>
                <a:cs typeface="Helvetica Neue" panose="02000503000000020004" pitchFamily="2" charset="0"/>
              </a:rPr>
              <a:t> changes:</a:t>
            </a:r>
          </a:p>
        </p:txBody>
      </p:sp>
      <p:sp>
        <p:nvSpPr>
          <p:cNvPr id="11" name="Rectangle 10">
            <a:extLst>
              <a:ext uri="{FF2B5EF4-FFF2-40B4-BE49-F238E27FC236}">
                <a16:creationId xmlns:a16="http://schemas.microsoft.com/office/drawing/2014/main" id="{42FDE057-6BE6-D743-BC52-BCC5138025D2}"/>
              </a:ext>
            </a:extLst>
          </p:cNvPr>
          <p:cNvSpPr>
            <a:spLocks noChangeArrowheads="1"/>
          </p:cNvSpPr>
          <p:nvPr/>
        </p:nvSpPr>
        <p:spPr bwMode="auto">
          <a:xfrm>
            <a:off x="317842" y="2168551"/>
            <a:ext cx="8368958" cy="92634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9AD6E9A5-3E18-3844-8CD7-3AE9DFA97F84}"/>
              </a:ext>
            </a:extLst>
          </p:cNvPr>
          <p:cNvSpPr>
            <a:spLocks/>
          </p:cNvSpPr>
          <p:nvPr/>
        </p:nvSpPr>
        <p:spPr bwMode="auto">
          <a:xfrm>
            <a:off x="427160" y="2270807"/>
            <a:ext cx="8259640"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a:t>
            </a:r>
            <a:r>
              <a:rPr lang="en-US" sz="1600" dirty="0" err="1">
                <a:latin typeface="Courier" pitchFamily="2" charset="0"/>
              </a:rPr>
              <a:t>nhyd_model</a:t>
            </a:r>
            <a:endParaRPr lang="en-US" sz="1600" dirty="0">
              <a:latin typeface="Courier" pitchFamily="2" charset="0"/>
            </a:endParaRPr>
          </a:p>
          <a:p>
            <a:r>
              <a:rPr lang="en-US" sz="1600" dirty="0">
                <a:latin typeface="Courier" pitchFamily="2" charset="0"/>
              </a:rPr>
              <a:t>    </a:t>
            </a:r>
            <a:r>
              <a:rPr lang="en-US" sz="1600" dirty="0" err="1">
                <a:latin typeface="Courier" pitchFamily="2" charset="0"/>
              </a:rPr>
              <a:t>config_start_time</a:t>
            </a:r>
            <a:r>
              <a:rPr lang="en-US" sz="1600" dirty="0">
                <a:latin typeface="Courier" pitchFamily="2" charset="0"/>
              </a:rPr>
              <a:t> = "2014-09-11_00:00:00"</a:t>
            </a:r>
          </a:p>
          <a:p>
            <a:r>
              <a:rPr lang="en-US" sz="1600" dirty="0">
                <a:latin typeface="Courier" pitchFamily="2" charset="0"/>
              </a:rPr>
              <a:t>/</a:t>
            </a:r>
          </a:p>
        </p:txBody>
      </p:sp>
      <p:grpSp>
        <p:nvGrpSpPr>
          <p:cNvPr id="5" name="Group 4">
            <a:extLst>
              <a:ext uri="{FF2B5EF4-FFF2-40B4-BE49-F238E27FC236}">
                <a16:creationId xmlns:a16="http://schemas.microsoft.com/office/drawing/2014/main" id="{71D4D448-6338-6242-9E86-766ED17F6CCD}"/>
              </a:ext>
            </a:extLst>
          </p:cNvPr>
          <p:cNvGrpSpPr/>
          <p:nvPr/>
        </p:nvGrpSpPr>
        <p:grpSpPr>
          <a:xfrm>
            <a:off x="317842" y="4703340"/>
            <a:ext cx="8368958" cy="954478"/>
            <a:chOff x="317842" y="4703340"/>
            <a:chExt cx="8368958" cy="954478"/>
          </a:xfrm>
        </p:grpSpPr>
        <p:sp>
          <p:nvSpPr>
            <p:cNvPr id="16" name="Rectangle 15">
              <a:extLst>
                <a:ext uri="{FF2B5EF4-FFF2-40B4-BE49-F238E27FC236}">
                  <a16:creationId xmlns:a16="http://schemas.microsoft.com/office/drawing/2014/main" id="{960A34CD-8A10-264C-91BF-C10051B56CA7}"/>
                </a:ext>
              </a:extLst>
            </p:cNvPr>
            <p:cNvSpPr>
              <a:spLocks noChangeArrowheads="1"/>
            </p:cNvSpPr>
            <p:nvPr/>
          </p:nvSpPr>
          <p:spPr bwMode="auto">
            <a:xfrm>
              <a:off x="317842" y="4703340"/>
              <a:ext cx="8368958" cy="92634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5" name="Rectangle 2">
              <a:extLst>
                <a:ext uri="{FF2B5EF4-FFF2-40B4-BE49-F238E27FC236}">
                  <a16:creationId xmlns:a16="http://schemas.microsoft.com/office/drawing/2014/main" id="{C7B3B5B5-7A1A-C94C-8084-8271EA70D75E}"/>
                </a:ext>
              </a:extLst>
            </p:cNvPr>
            <p:cNvSpPr>
              <a:spLocks/>
            </p:cNvSpPr>
            <p:nvPr/>
          </p:nvSpPr>
          <p:spPr bwMode="auto">
            <a:xfrm>
              <a:off x="427160" y="4792947"/>
              <a:ext cx="8259640" cy="86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&amp;restart</a:t>
              </a:r>
            </a:p>
            <a:p>
              <a:r>
                <a:rPr lang="en-US" sz="1600" dirty="0">
                  <a:latin typeface="Courier" pitchFamily="2" charset="0"/>
                </a:rPr>
                <a:t>    </a:t>
              </a:r>
              <a:r>
                <a:rPr lang="en-US" sz="1600" dirty="0" err="1">
                  <a:latin typeface="Courier" pitchFamily="2" charset="0"/>
                </a:rPr>
                <a:t>config_do_restart</a:t>
              </a:r>
              <a:r>
                <a:rPr lang="en-US" sz="1600" dirty="0">
                  <a:latin typeface="Courier" pitchFamily="2" charset="0"/>
                </a:rPr>
                <a:t> = true</a:t>
              </a:r>
            </a:p>
            <a:p>
              <a:r>
                <a:rPr lang="en-US" sz="1600" dirty="0">
                  <a:latin typeface="Courier" pitchFamily="2" charset="0"/>
                </a:rPr>
                <a:t>/</a:t>
              </a:r>
            </a:p>
          </p:txBody>
        </p:sp>
      </p:grpSp>
      <p:grpSp>
        <p:nvGrpSpPr>
          <p:cNvPr id="4" name="Group 3">
            <a:extLst>
              <a:ext uri="{FF2B5EF4-FFF2-40B4-BE49-F238E27FC236}">
                <a16:creationId xmlns:a16="http://schemas.microsoft.com/office/drawing/2014/main" id="{95877248-0665-ED4A-B8AD-A8EB1EC432E4}"/>
              </a:ext>
            </a:extLst>
          </p:cNvPr>
          <p:cNvGrpSpPr/>
          <p:nvPr/>
        </p:nvGrpSpPr>
        <p:grpSpPr>
          <a:xfrm>
            <a:off x="1822056" y="2471710"/>
            <a:ext cx="4494336" cy="1709766"/>
            <a:chOff x="1822056" y="2471710"/>
            <a:chExt cx="4494336" cy="1709766"/>
          </a:xfrm>
        </p:grpSpPr>
        <p:sp>
          <p:nvSpPr>
            <p:cNvPr id="17" name="Rectangle 16">
              <a:extLst>
                <a:ext uri="{FF2B5EF4-FFF2-40B4-BE49-F238E27FC236}">
                  <a16:creationId xmlns:a16="http://schemas.microsoft.com/office/drawing/2014/main" id="{AD280D92-5704-1043-B596-D83571507648}"/>
                </a:ext>
              </a:extLst>
            </p:cNvPr>
            <p:cNvSpPr/>
            <p:nvPr/>
          </p:nvSpPr>
          <p:spPr>
            <a:xfrm>
              <a:off x="3277773" y="2471710"/>
              <a:ext cx="2715063" cy="299625"/>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7F52E8B-3C45-5948-AEB1-B0091E9419AD}"/>
                </a:ext>
              </a:extLst>
            </p:cNvPr>
            <p:cNvCxnSpPr>
              <a:cxnSpLocks/>
              <a:stCxn id="17" idx="2"/>
            </p:cNvCxnSpPr>
            <p:nvPr/>
          </p:nvCxnSpPr>
          <p:spPr>
            <a:xfrm flipH="1">
              <a:off x="4051495" y="2771335"/>
              <a:ext cx="583810" cy="702141"/>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B5F76887-528C-6B42-A5A5-5EE1F8BB3C72}"/>
                </a:ext>
              </a:extLst>
            </p:cNvPr>
            <p:cNvSpPr txBox="1"/>
            <p:nvPr/>
          </p:nvSpPr>
          <p:spPr>
            <a:xfrm>
              <a:off x="1822056" y="3473590"/>
              <a:ext cx="4494336" cy="707886"/>
            </a:xfrm>
            <a:prstGeom prst="rect">
              <a:avLst/>
            </a:prstGeom>
            <a:noFill/>
          </p:spPr>
          <p:txBody>
            <a:bodyPr wrap="square" rtlCol="0">
              <a:spAutoFit/>
            </a:bodyPr>
            <a:lstStyle/>
            <a:p>
              <a:r>
                <a:rPr lang="en-US" sz="2000" i="1" dirty="0"/>
                <a:t>The time from which we wish to restart the simulation</a:t>
              </a:r>
            </a:p>
          </p:txBody>
        </p:sp>
      </p:grpSp>
    </p:spTree>
    <p:custDataLst>
      <p:tags r:id="rId1"/>
    </p:custDataLst>
    <p:extLst>
      <p:ext uri="{BB962C8B-B14F-4D97-AF65-F5344CB8AC3E}">
        <p14:creationId xmlns:p14="http://schemas.microsoft.com/office/powerpoint/2010/main" val="105588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a:t>
            </a:fld>
            <a:endParaRPr lang="en-US"/>
          </a:p>
        </p:txBody>
      </p:sp>
      <p:sp>
        <p:nvSpPr>
          <p:cNvPr id="8" name="TextBox 7">
            <a:extLst>
              <a:ext uri="{FF2B5EF4-FFF2-40B4-BE49-F238E27FC236}">
                <a16:creationId xmlns:a16="http://schemas.microsoft.com/office/drawing/2014/main" id="{284256F9-C478-CE46-BCBF-D79D59868FCC}"/>
              </a:ext>
            </a:extLst>
          </p:cNvPr>
          <p:cNvSpPr txBox="1"/>
          <p:nvPr/>
        </p:nvSpPr>
        <p:spPr>
          <a:xfrm>
            <a:off x="303774" y="1081519"/>
            <a:ext cx="8383026" cy="2693045"/>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the "Running MPAS Part 1" talk, we saw:</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interpolate time-invariant terrestrial fields to make a “static” file for real-data simulations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interpolate meteorological and land-surface fields to produce real-data initial conditions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produce SST and sea-ice update files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set up idealized test cases</a:t>
            </a:r>
          </a:p>
        </p:txBody>
      </p:sp>
      <p:sp>
        <p:nvSpPr>
          <p:cNvPr id="9" name="TextBox 8">
            <a:extLst>
              <a:ext uri="{FF2B5EF4-FFF2-40B4-BE49-F238E27FC236}">
                <a16:creationId xmlns:a16="http://schemas.microsoft.com/office/drawing/2014/main" id="{BFB78F64-1BBC-204E-AD48-8413CBE8BAF6}"/>
              </a:ext>
            </a:extLst>
          </p:cNvPr>
          <p:cNvSpPr txBox="1"/>
          <p:nvPr/>
        </p:nvSpPr>
        <p:spPr>
          <a:xfrm>
            <a:off x="303774" y="4158313"/>
            <a:ext cx="8383026" cy="2092881"/>
          </a:xfrm>
          <a:prstGeom prst="rect">
            <a:avLst/>
          </a:prstGeom>
          <a:noFill/>
        </p:spPr>
        <p:txBody>
          <a:bodyPr wrap="square" rtlCol="0">
            <a:spAutoFit/>
          </a:bodyPr>
          <a:lstStyle/>
          <a:p>
            <a:pPr>
              <a:spcAft>
                <a:spcPts val="600"/>
              </a:spcAft>
            </a:pPr>
            <a:r>
              <a:rPr lang="en-US" sz="2200" dirty="0">
                <a:latin typeface="Helvetica Neue" panose="02000503000000020004" pitchFamily="2" charset="0"/>
                <a:ea typeface="Helvetica Neue" panose="02000503000000020004" pitchFamily="2" charset="0"/>
                <a:cs typeface="Helvetica Neue" panose="02000503000000020004" pitchFamily="2" charset="0"/>
              </a:rPr>
              <a:t>What we will cover in this talk:</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cxnSp>
        <p:nvCxnSpPr>
          <p:cNvPr id="4" name="Straight Connector 3">
            <a:extLst>
              <a:ext uri="{FF2B5EF4-FFF2-40B4-BE49-F238E27FC236}">
                <a16:creationId xmlns:a16="http://schemas.microsoft.com/office/drawing/2014/main" id="{B64CB69A-F8BF-654C-8037-6419FB8504B0}"/>
              </a:ext>
            </a:extLst>
          </p:cNvPr>
          <p:cNvCxnSpPr/>
          <p:nvPr/>
        </p:nvCxnSpPr>
        <p:spPr>
          <a:xfrm>
            <a:off x="1434905" y="3970985"/>
            <a:ext cx="6372664"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036229F2-4165-C44C-B58B-05A8D161D09D}"/>
              </a:ext>
            </a:extLst>
          </p:cNvPr>
          <p:cNvSpPr>
            <a:spLocks noGrp="1"/>
          </p:cNvSpPr>
          <p:nvPr>
            <p:ph type="title"/>
          </p:nvPr>
        </p:nvSpPr>
        <p:spPr bwMode="auto">
          <a:xfrm>
            <a:off x="1997612" y="231315"/>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Review</a:t>
            </a:r>
          </a:p>
        </p:txBody>
      </p:sp>
    </p:spTree>
    <p:extLst>
      <p:ext uri="{BB962C8B-B14F-4D97-AF65-F5344CB8AC3E}">
        <p14:creationId xmlns:p14="http://schemas.microsoft.com/office/powerpoint/2010/main" val="297091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06931"/>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Outline</a:t>
            </a:r>
          </a:p>
        </p:txBody>
      </p:sp>
      <p:sp>
        <p:nvSpPr>
          <p:cNvPr id="2" name="Slide Number Placeholder 1"/>
          <p:cNvSpPr>
            <a:spLocks noGrp="1"/>
          </p:cNvSpPr>
          <p:nvPr>
            <p:ph type="sldNum" sz="quarter" idx="12"/>
          </p:nvPr>
        </p:nvSpPr>
        <p:spPr/>
        <p:txBody>
          <a:bodyPr/>
          <a:lstStyle/>
          <a:p>
            <a:fld id="{BB0EDAC5-B36E-A046-9D6B-DEE64979627A}" type="slidenum">
              <a:rPr lang="en-US" smtClean="0"/>
              <a:t>29</a:t>
            </a:fld>
            <a:endParaRPr lang="en-US"/>
          </a:p>
        </p:txBody>
      </p:sp>
      <p:sp>
        <p:nvSpPr>
          <p:cNvPr id="9" name="TextBox 8">
            <a:extLst>
              <a:ext uri="{FF2B5EF4-FFF2-40B4-BE49-F238E27FC236}">
                <a16:creationId xmlns:a16="http://schemas.microsoft.com/office/drawing/2014/main" id="{BFB78F64-1BBC-204E-AD48-8413CBE8BAF6}"/>
              </a:ext>
            </a:extLst>
          </p:cNvPr>
          <p:cNvSpPr txBox="1"/>
          <p:nvPr/>
        </p:nvSpPr>
        <p:spPr>
          <a:xfrm>
            <a:off x="1048511" y="1329769"/>
            <a:ext cx="7715001" cy="2015936"/>
          </a:xfrm>
          <a:prstGeom prst="rect">
            <a:avLst/>
          </a:prstGeom>
          <a:noFill/>
        </p:spPr>
        <p:txBody>
          <a:bodyPr wrap="square" rtlCol="0">
            <a:spAutoFit/>
          </a:bodyPr>
          <a:lstStyle/>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sp>
        <p:nvSpPr>
          <p:cNvPr id="3" name="Right Arrow 2">
            <a:extLst>
              <a:ext uri="{FF2B5EF4-FFF2-40B4-BE49-F238E27FC236}">
                <a16:creationId xmlns:a16="http://schemas.microsoft.com/office/drawing/2014/main" id="{E57ECA91-C402-354A-B6C7-5C2AEB0EBA84}"/>
              </a:ext>
            </a:extLst>
          </p:cNvPr>
          <p:cNvSpPr/>
          <p:nvPr/>
        </p:nvSpPr>
        <p:spPr>
          <a:xfrm>
            <a:off x="70103" y="2865961"/>
            <a:ext cx="978408"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286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30</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Other options: detailed printout</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9558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More information on the locations of the min/max horizontal and vertical velocities in the simulation can be requested:</a:t>
            </a:r>
          </a:p>
        </p:txBody>
      </p:sp>
      <p:sp>
        <p:nvSpPr>
          <p:cNvPr id="11" name="Rectangle 10">
            <a:extLst>
              <a:ext uri="{FF2B5EF4-FFF2-40B4-BE49-F238E27FC236}">
                <a16:creationId xmlns:a16="http://schemas.microsoft.com/office/drawing/2014/main" id="{42FDE057-6BE6-D743-BC52-BCC5138025D2}"/>
              </a:ext>
            </a:extLst>
          </p:cNvPr>
          <p:cNvSpPr>
            <a:spLocks noChangeArrowheads="1"/>
          </p:cNvSpPr>
          <p:nvPr/>
        </p:nvSpPr>
        <p:spPr bwMode="auto">
          <a:xfrm>
            <a:off x="317842" y="2168551"/>
            <a:ext cx="5717198" cy="92634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9AD6E9A5-3E18-3844-8CD7-3AE9DFA97F84}"/>
              </a:ext>
            </a:extLst>
          </p:cNvPr>
          <p:cNvSpPr>
            <a:spLocks/>
          </p:cNvSpPr>
          <p:nvPr/>
        </p:nvSpPr>
        <p:spPr bwMode="auto">
          <a:xfrm>
            <a:off x="427160" y="2270807"/>
            <a:ext cx="5410932"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&amp;printout</a:t>
            </a:r>
          </a:p>
          <a:p>
            <a:r>
              <a:rPr lang="en-US" sz="1600" dirty="0">
                <a:latin typeface="Courier" pitchFamily="2" charset="0"/>
              </a:rPr>
              <a:t>    </a:t>
            </a:r>
            <a:r>
              <a:rPr lang="en-US" sz="1600" dirty="0" err="1">
                <a:latin typeface="Courier" pitchFamily="2" charset="0"/>
              </a:rPr>
              <a:t>config_print_detailed_minmax_vel</a:t>
            </a:r>
            <a:r>
              <a:rPr lang="en-US" sz="1600" dirty="0">
                <a:latin typeface="Courier" pitchFamily="2" charset="0"/>
              </a:rPr>
              <a:t> = true</a:t>
            </a:r>
          </a:p>
          <a:p>
            <a:r>
              <a:rPr lang="en-US" sz="1600" dirty="0">
                <a:latin typeface="Courier" pitchFamily="2" charset="0"/>
              </a:rPr>
              <a:t>/</a:t>
            </a:r>
          </a:p>
        </p:txBody>
      </p:sp>
      <p:grpSp>
        <p:nvGrpSpPr>
          <p:cNvPr id="3" name="Group 2">
            <a:extLst>
              <a:ext uri="{FF2B5EF4-FFF2-40B4-BE49-F238E27FC236}">
                <a16:creationId xmlns:a16="http://schemas.microsoft.com/office/drawing/2014/main" id="{B1B2B11A-1676-A74E-9B44-930F323CD039}"/>
              </a:ext>
            </a:extLst>
          </p:cNvPr>
          <p:cNvGrpSpPr/>
          <p:nvPr/>
        </p:nvGrpSpPr>
        <p:grpSpPr>
          <a:xfrm>
            <a:off x="317842" y="3563083"/>
            <a:ext cx="8368958" cy="2429754"/>
            <a:chOff x="317842" y="3563083"/>
            <a:chExt cx="8368958" cy="2429754"/>
          </a:xfrm>
        </p:grpSpPr>
        <p:sp>
          <p:nvSpPr>
            <p:cNvPr id="16" name="Rectangle 15">
              <a:extLst>
                <a:ext uri="{FF2B5EF4-FFF2-40B4-BE49-F238E27FC236}">
                  <a16:creationId xmlns:a16="http://schemas.microsoft.com/office/drawing/2014/main" id="{960A34CD-8A10-264C-91BF-C10051B56CA7}"/>
                </a:ext>
              </a:extLst>
            </p:cNvPr>
            <p:cNvSpPr>
              <a:spLocks noChangeArrowheads="1"/>
            </p:cNvSpPr>
            <p:nvPr/>
          </p:nvSpPr>
          <p:spPr bwMode="auto">
            <a:xfrm>
              <a:off x="317842" y="3563083"/>
              <a:ext cx="8368958" cy="2429754"/>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5" name="Rectangle 2">
              <a:extLst>
                <a:ext uri="{FF2B5EF4-FFF2-40B4-BE49-F238E27FC236}">
                  <a16:creationId xmlns:a16="http://schemas.microsoft.com/office/drawing/2014/main" id="{C7B3B5B5-7A1A-C94C-8084-8271EA70D75E}"/>
                </a:ext>
              </a:extLst>
            </p:cNvPr>
            <p:cNvSpPr>
              <a:spLocks/>
            </p:cNvSpPr>
            <p:nvPr/>
          </p:nvSpPr>
          <p:spPr bwMode="auto">
            <a:xfrm>
              <a:off x="427160" y="3671668"/>
              <a:ext cx="8259640" cy="232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Begin timestep 2014-09-10_00:16:00</a:t>
              </a:r>
            </a:p>
            <a:p>
              <a:r>
                <a:rPr lang="en-US" sz="1600" dirty="0">
                  <a:latin typeface="Courier" pitchFamily="2" charset="0"/>
                </a:rPr>
                <a:t>...</a:t>
              </a:r>
              <a:br>
                <a:rPr lang="en-US" sz="1600" dirty="0">
                  <a:latin typeface="Courier" pitchFamily="2" charset="0"/>
                </a:rPr>
              </a:br>
              <a:endParaRPr lang="en-US" sz="1600" dirty="0">
                <a:latin typeface="Courier" pitchFamily="2" charset="0"/>
              </a:endParaRPr>
            </a:p>
            <a:p>
              <a:r>
                <a:rPr lang="en-US" sz="1600" dirty="0">
                  <a:latin typeface="Courier" pitchFamily="2" charset="0"/>
                </a:rPr>
                <a:t>  global min w: -1.03829 k=14, -27.5557 </a:t>
              </a:r>
              <a:r>
                <a:rPr lang="en-US" sz="1600" dirty="0" err="1">
                  <a:latin typeface="Courier" pitchFamily="2" charset="0"/>
                </a:rPr>
                <a:t>lat</a:t>
              </a:r>
              <a:r>
                <a:rPr lang="en-US" sz="1600" dirty="0">
                  <a:latin typeface="Courier" pitchFamily="2" charset="0"/>
                </a:rPr>
                <a:t>, -68.5647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global max w: 0.757052 k=19, -34.0048 </a:t>
              </a:r>
              <a:r>
                <a:rPr lang="en-US" sz="1600" dirty="0" err="1">
                  <a:latin typeface="Courier" pitchFamily="2" charset="0"/>
                </a:rPr>
                <a:t>lat</a:t>
              </a:r>
              <a:r>
                <a:rPr lang="en-US" sz="1600" dirty="0">
                  <a:latin typeface="Courier" pitchFamily="2" charset="0"/>
                </a:rPr>
                <a:t>, -52.0361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global min u: -117.846 k=41, -69.4637 </a:t>
              </a:r>
              <a:r>
                <a:rPr lang="en-US" sz="1600" dirty="0" err="1">
                  <a:latin typeface="Courier" pitchFamily="2" charset="0"/>
                </a:rPr>
                <a:t>lat</a:t>
              </a:r>
              <a:r>
                <a:rPr lang="en-US" sz="1600" dirty="0">
                  <a:latin typeface="Courier" pitchFamily="2" charset="0"/>
                </a:rPr>
                <a:t>, 135.753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global max u: 118.322 k=41, -69.6092 </a:t>
              </a:r>
              <a:r>
                <a:rPr lang="en-US" sz="1600" dirty="0" err="1">
                  <a:latin typeface="Courier" pitchFamily="2" charset="0"/>
                </a:rPr>
                <a:t>lat</a:t>
              </a:r>
              <a:r>
                <a:rPr lang="en-US" sz="1600" dirty="0">
                  <a:latin typeface="Courier" pitchFamily="2" charset="0"/>
                </a:rPr>
                <a:t>, 129.425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global max </a:t>
              </a:r>
              <a:r>
                <a:rPr lang="en-US" sz="1600" dirty="0" err="1">
                  <a:latin typeface="Courier" pitchFamily="2" charset="0"/>
                </a:rPr>
                <a:t>wsp</a:t>
              </a:r>
              <a:r>
                <a:rPr lang="en-US" sz="1600" dirty="0">
                  <a:latin typeface="Courier" pitchFamily="2" charset="0"/>
                </a:rPr>
                <a:t>: 118.366 k=41, -69.6092 </a:t>
              </a:r>
              <a:r>
                <a:rPr lang="en-US" sz="1600" dirty="0" err="1">
                  <a:latin typeface="Courier" pitchFamily="2" charset="0"/>
                </a:rPr>
                <a:t>lat</a:t>
              </a:r>
              <a:r>
                <a:rPr lang="en-US" sz="1600" dirty="0">
                  <a:latin typeface="Courier" pitchFamily="2" charset="0"/>
                </a:rPr>
                <a:t>, 129.425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Timing for integration step: 3.15425 s</a:t>
              </a:r>
            </a:p>
          </p:txBody>
        </p:sp>
      </p:grpSp>
    </p:spTree>
    <p:custDataLst>
      <p:tags r:id="rId1"/>
    </p:custDataLst>
    <p:extLst>
      <p:ext uri="{BB962C8B-B14F-4D97-AF65-F5344CB8AC3E}">
        <p14:creationId xmlns:p14="http://schemas.microsoft.com/office/powerpoint/2010/main" val="128081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31</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Other options: physics suites</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11180"/>
            <a:ext cx="8368958"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MPAS v8.1, there are two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suites</a:t>
            </a:r>
            <a:r>
              <a:rPr lang="en-US" sz="2200" dirty="0">
                <a:latin typeface="Helvetica Neue" panose="02000503000000020004" pitchFamily="2" charset="0"/>
                <a:ea typeface="Helvetica Neue" panose="02000503000000020004" pitchFamily="2" charset="0"/>
                <a:cs typeface="Helvetica Neue" panose="02000503000000020004" pitchFamily="2" charset="0"/>
              </a:rPr>
              <a:t> of physics:</a:t>
            </a:r>
          </a:p>
        </p:txBody>
      </p:sp>
      <p:sp>
        <p:nvSpPr>
          <p:cNvPr id="11" name="Rectangle 10">
            <a:extLst>
              <a:ext uri="{FF2B5EF4-FFF2-40B4-BE49-F238E27FC236}">
                <a16:creationId xmlns:a16="http://schemas.microsoft.com/office/drawing/2014/main" id="{42FDE057-6BE6-D743-BC52-BCC5138025D2}"/>
              </a:ext>
            </a:extLst>
          </p:cNvPr>
          <p:cNvSpPr>
            <a:spLocks noChangeArrowheads="1"/>
          </p:cNvSpPr>
          <p:nvPr/>
        </p:nvSpPr>
        <p:spPr bwMode="auto">
          <a:xfrm>
            <a:off x="317842" y="1619910"/>
            <a:ext cx="6912952" cy="92634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9AD6E9A5-3E18-3844-8CD7-3AE9DFA97F84}"/>
              </a:ext>
            </a:extLst>
          </p:cNvPr>
          <p:cNvSpPr>
            <a:spLocks/>
          </p:cNvSpPr>
          <p:nvPr/>
        </p:nvSpPr>
        <p:spPr bwMode="auto">
          <a:xfrm>
            <a:off x="427159" y="1722166"/>
            <a:ext cx="6029911"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&amp;physics</a:t>
            </a:r>
          </a:p>
          <a:p>
            <a:r>
              <a:rPr lang="en-US" sz="1600" dirty="0">
                <a:latin typeface="Courier" pitchFamily="2" charset="0"/>
              </a:rPr>
              <a:t>    </a:t>
            </a:r>
            <a:r>
              <a:rPr lang="en-US" sz="1600" dirty="0" err="1">
                <a:latin typeface="Courier" pitchFamily="2" charset="0"/>
              </a:rPr>
              <a:t>config_physics_suite</a:t>
            </a:r>
            <a:r>
              <a:rPr lang="en-US" sz="1600" dirty="0">
                <a:latin typeface="Courier" pitchFamily="2" charset="0"/>
              </a:rPr>
              <a:t> = ‘</a:t>
            </a:r>
            <a:r>
              <a:rPr lang="en-US" sz="1600" dirty="0" err="1">
                <a:latin typeface="Courier" pitchFamily="2" charset="0"/>
              </a:rPr>
              <a:t>mesoscale_reference</a:t>
            </a:r>
            <a:r>
              <a:rPr lang="en-US" sz="1600" dirty="0">
                <a:latin typeface="Courier" pitchFamily="2" charset="0"/>
              </a:rPr>
              <a:t>’</a:t>
            </a:r>
          </a:p>
          <a:p>
            <a:r>
              <a:rPr lang="en-US" sz="1600" dirty="0">
                <a:latin typeface="Courier" pitchFamily="2" charset="0"/>
              </a:rPr>
              <a:t>/</a:t>
            </a:r>
          </a:p>
        </p:txBody>
      </p:sp>
      <p:sp>
        <p:nvSpPr>
          <p:cNvPr id="12" name="TextBox 11">
            <a:extLst>
              <a:ext uri="{FF2B5EF4-FFF2-40B4-BE49-F238E27FC236}">
                <a16:creationId xmlns:a16="http://schemas.microsoft.com/office/drawing/2014/main" id="{B3056F6C-7D57-6040-9056-261EA351A614}"/>
              </a:ext>
            </a:extLst>
          </p:cNvPr>
          <p:cNvSpPr txBox="1"/>
          <p:nvPr/>
        </p:nvSpPr>
        <p:spPr>
          <a:xfrm>
            <a:off x="317842" y="3864094"/>
            <a:ext cx="8368958"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We’ll say more about physics options in the physics lecture</a:t>
            </a:r>
          </a:p>
          <a:p>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r>
              <a:rPr lang="en-US" sz="2200" i="1" dirty="0">
                <a:ea typeface="Helvetica Neue" panose="02000503000000020004" pitchFamily="2" charset="0"/>
                <a:cs typeface="Helvetica Neue" panose="02000503000000020004" pitchFamily="2" charset="0"/>
              </a:rPr>
              <a:t>Note: before running the ‘</a:t>
            </a:r>
            <a:r>
              <a:rPr lang="en-US" sz="2200" i="1" dirty="0" err="1">
                <a:ea typeface="Helvetica Neue" panose="02000503000000020004" pitchFamily="2" charset="0"/>
                <a:cs typeface="Helvetica Neue" panose="02000503000000020004" pitchFamily="2" charset="0"/>
              </a:rPr>
              <a:t>convection_permitting</a:t>
            </a:r>
            <a:r>
              <a:rPr lang="en-US" sz="2200" i="1" dirty="0">
                <a:ea typeface="Helvetica Neue" panose="02000503000000020004" pitchFamily="2" charset="0"/>
                <a:cs typeface="Helvetica Neue" panose="02000503000000020004" pitchFamily="2" charset="0"/>
              </a:rPr>
              <a:t>’ suite for the first time, you’ll need to generate look-up tables for the Thompson microphysics with the </a:t>
            </a:r>
            <a:r>
              <a:rPr lang="en-US" sz="2000" dirty="0" err="1">
                <a:latin typeface="Courier New" panose="02070309020205020404" pitchFamily="49" charset="0"/>
                <a:ea typeface="Helvetica Neue" panose="02000503000000020004" pitchFamily="2" charset="0"/>
                <a:cs typeface="Courier New" panose="02070309020205020404" pitchFamily="49" charset="0"/>
              </a:rPr>
              <a:t>build_tables</a:t>
            </a:r>
            <a:r>
              <a:rPr lang="en-US" sz="2200" i="1" dirty="0">
                <a:ea typeface="Helvetica Neue" panose="02000503000000020004" pitchFamily="2" charset="0"/>
                <a:cs typeface="Helvetica Neue" panose="02000503000000020004" pitchFamily="2" charset="0"/>
              </a:rPr>
              <a:t> utility.</a:t>
            </a:r>
          </a:p>
        </p:txBody>
      </p:sp>
      <p:sp>
        <p:nvSpPr>
          <p:cNvPr id="14" name="Rectangle 13">
            <a:extLst>
              <a:ext uri="{FF2B5EF4-FFF2-40B4-BE49-F238E27FC236}">
                <a16:creationId xmlns:a16="http://schemas.microsoft.com/office/drawing/2014/main" id="{7842C8E3-097B-EC4A-A7D3-2C60B86485E2}"/>
              </a:ext>
            </a:extLst>
          </p:cNvPr>
          <p:cNvSpPr>
            <a:spLocks noChangeArrowheads="1"/>
          </p:cNvSpPr>
          <p:nvPr/>
        </p:nvSpPr>
        <p:spPr bwMode="auto">
          <a:xfrm>
            <a:off x="317842" y="2713867"/>
            <a:ext cx="6912952" cy="92634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2">
            <a:extLst>
              <a:ext uri="{FF2B5EF4-FFF2-40B4-BE49-F238E27FC236}">
                <a16:creationId xmlns:a16="http://schemas.microsoft.com/office/drawing/2014/main" id="{3B63F390-8CF1-774F-93C0-11BFDE800DB8}"/>
              </a:ext>
            </a:extLst>
          </p:cNvPr>
          <p:cNvSpPr>
            <a:spLocks/>
          </p:cNvSpPr>
          <p:nvPr/>
        </p:nvSpPr>
        <p:spPr bwMode="auto">
          <a:xfrm>
            <a:off x="427159" y="2816123"/>
            <a:ext cx="6325333"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&amp;physics</a:t>
            </a:r>
          </a:p>
          <a:p>
            <a:r>
              <a:rPr lang="en-US" sz="1600" dirty="0">
                <a:latin typeface="Courier" pitchFamily="2" charset="0"/>
              </a:rPr>
              <a:t>    </a:t>
            </a:r>
            <a:r>
              <a:rPr lang="en-US" sz="1600" dirty="0" err="1">
                <a:latin typeface="Courier" pitchFamily="2" charset="0"/>
              </a:rPr>
              <a:t>config_physics_suite</a:t>
            </a:r>
            <a:r>
              <a:rPr lang="en-US" sz="1600" dirty="0">
                <a:latin typeface="Courier" pitchFamily="2" charset="0"/>
              </a:rPr>
              <a:t> = ‘</a:t>
            </a:r>
            <a:r>
              <a:rPr lang="en-US" sz="1600" dirty="0" err="1">
                <a:latin typeface="Courier" pitchFamily="2" charset="0"/>
              </a:rPr>
              <a:t>convection_permitting</a:t>
            </a:r>
            <a:r>
              <a:rPr lang="en-US" sz="1600" dirty="0">
                <a:latin typeface="Courier" pitchFamily="2" charset="0"/>
              </a:rPr>
              <a:t>’</a:t>
            </a:r>
          </a:p>
          <a:p>
            <a:r>
              <a:rPr lang="en-US" sz="1600" dirty="0">
                <a:latin typeface="Courier" pitchFamily="2" charset="0"/>
              </a:rPr>
              <a:t>/</a:t>
            </a:r>
          </a:p>
        </p:txBody>
      </p:sp>
    </p:spTree>
    <p:extLst>
      <p:ext uri="{BB962C8B-B14F-4D97-AF65-F5344CB8AC3E}">
        <p14:creationId xmlns:p14="http://schemas.microsoft.com/office/powerpoint/2010/main" val="3027434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32</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Other options: soundings</a:t>
            </a:r>
          </a:p>
        </p:txBody>
      </p:sp>
      <p:sp>
        <p:nvSpPr>
          <p:cNvPr id="9" name="TextBox 8">
            <a:extLst>
              <a:ext uri="{FF2B5EF4-FFF2-40B4-BE49-F238E27FC236}">
                <a16:creationId xmlns:a16="http://schemas.microsoft.com/office/drawing/2014/main" id="{748568C2-6105-004E-8C83-EE315ACCBC3B}"/>
              </a:ext>
            </a:extLst>
          </p:cNvPr>
          <p:cNvSpPr txBox="1"/>
          <p:nvPr/>
        </p:nvSpPr>
        <p:spPr>
          <a:xfrm>
            <a:off x="233434" y="1053384"/>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It’s also possible to write out soundings from the model grid cells that contain specified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lat,lon</a:t>
            </a:r>
            <a:r>
              <a:rPr lang="en-US" sz="2200" dirty="0">
                <a:latin typeface="Helvetica Neue" panose="02000503000000020004" pitchFamily="2" charset="0"/>
                <a:ea typeface="Helvetica Neue" panose="02000503000000020004" pitchFamily="2" charset="0"/>
                <a:cs typeface="Helvetica Neue" panose="02000503000000020004" pitchFamily="2" charset="0"/>
              </a:rPr>
              <a:t>) locations</a:t>
            </a:r>
          </a:p>
        </p:txBody>
      </p:sp>
      <p:sp>
        <p:nvSpPr>
          <p:cNvPr id="12" name="TextBox 11">
            <a:extLst>
              <a:ext uri="{FF2B5EF4-FFF2-40B4-BE49-F238E27FC236}">
                <a16:creationId xmlns:a16="http://schemas.microsoft.com/office/drawing/2014/main" id="{B3056F6C-7D57-6040-9056-261EA351A614}"/>
              </a:ext>
            </a:extLst>
          </p:cNvPr>
          <p:cNvSpPr txBox="1"/>
          <p:nvPr/>
        </p:nvSpPr>
        <p:spPr>
          <a:xfrm>
            <a:off x="233434" y="1925081"/>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1) Create a text file named </a:t>
            </a:r>
            <a:r>
              <a:rPr lang="en-US" sz="2000" dirty="0" err="1">
                <a:latin typeface="Courier New" panose="02070309020205020404" pitchFamily="49" charset="0"/>
                <a:ea typeface="Helvetica Neue" panose="02000503000000020004" pitchFamily="2" charset="0"/>
                <a:cs typeface="Courier New" panose="02070309020205020404" pitchFamily="49" charset="0"/>
              </a:rPr>
              <a:t>sounding_locations.txt</a:t>
            </a:r>
            <a:r>
              <a:rPr lang="en-US" sz="2200" dirty="0">
                <a:latin typeface="Helvetica Neue" panose="02000503000000020004" pitchFamily="2" charset="0"/>
                <a:ea typeface="Helvetica Neue" panose="02000503000000020004" pitchFamily="2" charset="0"/>
                <a:cs typeface="Helvetica Neue" panose="02000503000000020004" pitchFamily="2" charset="0"/>
              </a:rPr>
              <a:t> with a list of sounding locations and names ( latitude longitude name )</a:t>
            </a:r>
          </a:p>
        </p:txBody>
      </p:sp>
      <p:sp>
        <p:nvSpPr>
          <p:cNvPr id="14" name="Rectangle 13">
            <a:extLst>
              <a:ext uri="{FF2B5EF4-FFF2-40B4-BE49-F238E27FC236}">
                <a16:creationId xmlns:a16="http://schemas.microsoft.com/office/drawing/2014/main" id="{7842C8E3-097B-EC4A-A7D3-2C60B86485E2}"/>
              </a:ext>
            </a:extLst>
          </p:cNvPr>
          <p:cNvSpPr>
            <a:spLocks noChangeArrowheads="1"/>
          </p:cNvSpPr>
          <p:nvPr/>
        </p:nvSpPr>
        <p:spPr bwMode="auto">
          <a:xfrm>
            <a:off x="233434" y="2756071"/>
            <a:ext cx="6912952" cy="92634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2">
            <a:extLst>
              <a:ext uri="{FF2B5EF4-FFF2-40B4-BE49-F238E27FC236}">
                <a16:creationId xmlns:a16="http://schemas.microsoft.com/office/drawing/2014/main" id="{3B63F390-8CF1-774F-93C0-11BFDE800DB8}"/>
              </a:ext>
            </a:extLst>
          </p:cNvPr>
          <p:cNvSpPr>
            <a:spLocks/>
          </p:cNvSpPr>
          <p:nvPr/>
        </p:nvSpPr>
        <p:spPr bwMode="auto">
          <a:xfrm>
            <a:off x="342751" y="2858327"/>
            <a:ext cx="6325333"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 40.0  -105.25  Boulder</a:t>
            </a:r>
          </a:p>
          <a:p>
            <a:r>
              <a:rPr lang="en-US" sz="1600" dirty="0">
                <a:latin typeface="Courier" pitchFamily="2" charset="0"/>
              </a:rPr>
              <a:t> 28.7    77.2   </a:t>
            </a:r>
            <a:r>
              <a:rPr lang="en-US" sz="1600" dirty="0" err="1">
                <a:latin typeface="Courier" pitchFamily="2" charset="0"/>
              </a:rPr>
              <a:t>NewDelhi</a:t>
            </a:r>
            <a:endParaRPr lang="en-US" sz="1600" dirty="0">
              <a:latin typeface="Courier" pitchFamily="2" charset="0"/>
            </a:endParaRPr>
          </a:p>
          <a:p>
            <a:r>
              <a:rPr lang="en-US" sz="1600" dirty="0">
                <a:latin typeface="Courier" pitchFamily="2" charset="0"/>
              </a:rPr>
              <a:t>-77.85  166.67  McMurdo</a:t>
            </a:r>
          </a:p>
        </p:txBody>
      </p:sp>
      <p:sp>
        <p:nvSpPr>
          <p:cNvPr id="15" name="TextBox 14">
            <a:extLst>
              <a:ext uri="{FF2B5EF4-FFF2-40B4-BE49-F238E27FC236}">
                <a16:creationId xmlns:a16="http://schemas.microsoft.com/office/drawing/2014/main" id="{57EB3DFB-7C93-A34F-944F-7EA3D3C551D2}"/>
              </a:ext>
            </a:extLst>
          </p:cNvPr>
          <p:cNvSpPr txBox="1"/>
          <p:nvPr/>
        </p:nvSpPr>
        <p:spPr>
          <a:xfrm>
            <a:off x="233434" y="390154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2) In the </a:t>
            </a:r>
            <a:r>
              <a:rPr lang="en-US" sz="2000" dirty="0" err="1">
                <a:latin typeface="Courier New" panose="02070309020205020404" pitchFamily="49" charset="0"/>
                <a:ea typeface="Helvetica Neue" panose="02000503000000020004" pitchFamily="2" charset="0"/>
                <a:cs typeface="Courier New" panose="02070309020205020404" pitchFamily="49" charset="0"/>
              </a:rPr>
              <a:t>namelist.atmosphere</a:t>
            </a:r>
            <a:r>
              <a:rPr lang="en-US" sz="2000" dirty="0">
                <a:latin typeface="Courier New" panose="02070309020205020404" pitchFamily="49" charset="0"/>
                <a:ea typeface="Helvetica Neue" panose="02000503000000020004" pitchFamily="2" charset="0"/>
                <a:cs typeface="Courier New" panose="02070309020205020404" pitchFamily="49"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select the interval at which soundings will be written from the model</a:t>
            </a:r>
          </a:p>
        </p:txBody>
      </p:sp>
      <p:sp>
        <p:nvSpPr>
          <p:cNvPr id="16" name="Rectangle 15">
            <a:extLst>
              <a:ext uri="{FF2B5EF4-FFF2-40B4-BE49-F238E27FC236}">
                <a16:creationId xmlns:a16="http://schemas.microsoft.com/office/drawing/2014/main" id="{3592449C-C3CB-BE42-BE46-91E888F717DB}"/>
              </a:ext>
            </a:extLst>
          </p:cNvPr>
          <p:cNvSpPr>
            <a:spLocks noChangeArrowheads="1"/>
          </p:cNvSpPr>
          <p:nvPr/>
        </p:nvSpPr>
        <p:spPr bwMode="auto">
          <a:xfrm>
            <a:off x="233434" y="4732538"/>
            <a:ext cx="6912952" cy="92634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8" name="Rectangle 2">
            <a:extLst>
              <a:ext uri="{FF2B5EF4-FFF2-40B4-BE49-F238E27FC236}">
                <a16:creationId xmlns:a16="http://schemas.microsoft.com/office/drawing/2014/main" id="{AC8F4352-CB67-F545-95F2-46DA710B389C}"/>
              </a:ext>
            </a:extLst>
          </p:cNvPr>
          <p:cNvSpPr>
            <a:spLocks/>
          </p:cNvSpPr>
          <p:nvPr/>
        </p:nvSpPr>
        <p:spPr bwMode="auto">
          <a:xfrm>
            <a:off x="342751" y="4834794"/>
            <a:ext cx="6325333"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&amp;soundings</a:t>
            </a:r>
          </a:p>
          <a:p>
            <a:r>
              <a:rPr lang="en-US" sz="1600" dirty="0">
                <a:latin typeface="Courier" pitchFamily="2" charset="0"/>
              </a:rPr>
              <a:t>    </a:t>
            </a:r>
            <a:r>
              <a:rPr lang="en-US" sz="1600" dirty="0" err="1">
                <a:latin typeface="Courier" pitchFamily="2" charset="0"/>
              </a:rPr>
              <a:t>config_sounding_interval</a:t>
            </a:r>
            <a:r>
              <a:rPr lang="en-US" sz="1600" dirty="0">
                <a:latin typeface="Courier" pitchFamily="2" charset="0"/>
              </a:rPr>
              <a:t> = ‘1:00:00’</a:t>
            </a:r>
          </a:p>
          <a:p>
            <a:r>
              <a:rPr lang="en-US" sz="1600" dirty="0">
                <a:latin typeface="Courier" pitchFamily="2" charset="0"/>
              </a:rPr>
              <a:t>/</a:t>
            </a:r>
          </a:p>
        </p:txBody>
      </p:sp>
      <p:sp>
        <p:nvSpPr>
          <p:cNvPr id="20" name="TextBox 19">
            <a:extLst>
              <a:ext uri="{FF2B5EF4-FFF2-40B4-BE49-F238E27FC236}">
                <a16:creationId xmlns:a16="http://schemas.microsoft.com/office/drawing/2014/main" id="{C107CF46-96DC-0049-9CA1-4323312B9146}"/>
              </a:ext>
            </a:extLst>
          </p:cNvPr>
          <p:cNvSpPr txBox="1"/>
          <p:nvPr/>
        </p:nvSpPr>
        <p:spPr>
          <a:xfrm>
            <a:off x="233434" y="5831475"/>
            <a:ext cx="8910566"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3) Sounding text files will be written as </a:t>
            </a:r>
            <a:r>
              <a:rPr lang="en-US" sz="2000" dirty="0">
                <a:latin typeface="Courier" pitchFamily="2" charset="0"/>
                <a:ea typeface="Helvetica Neue" panose="02000503000000020004" pitchFamily="2" charset="0"/>
                <a:cs typeface="Helvetica Neue" panose="02000503000000020004" pitchFamily="2" charset="0"/>
              </a:rPr>
              <a:t>&lt;name&gt;.</a:t>
            </a:r>
            <a:r>
              <a:rPr lang="en-US" sz="2000" dirty="0" err="1">
                <a:latin typeface="Courier" pitchFamily="2" charset="0"/>
                <a:ea typeface="Helvetica Neue" panose="02000503000000020004" pitchFamily="2" charset="0"/>
                <a:cs typeface="Helvetica Neue" panose="02000503000000020004" pitchFamily="2" charset="0"/>
              </a:rPr>
              <a:t>YYYYMMDDhhmmss.snd</a:t>
            </a:r>
            <a:endParaRPr lang="en-US" sz="2000" dirty="0">
              <a:latin typeface="Courier" pitchFamily="2" charset="0"/>
              <a:ea typeface="Helvetica Neue" panose="02000503000000020004" pitchFamily="2" charset="0"/>
              <a:cs typeface="Helvetica Neue" panose="02000503000000020004" pitchFamily="2" charset="0"/>
            </a:endParaRPr>
          </a:p>
        </p:txBody>
      </p:sp>
    </p:spTree>
    <p:custDataLst>
      <p:tags r:id="rId1"/>
    </p:custDataLst>
    <p:extLst>
      <p:ext uri="{BB962C8B-B14F-4D97-AF65-F5344CB8AC3E}">
        <p14:creationId xmlns:p14="http://schemas.microsoft.com/office/powerpoint/2010/main" val="31244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7" grpId="0"/>
      <p:bldP spid="15" grpId="0"/>
      <p:bldP spid="16" grpId="0" animBg="1"/>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06931"/>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Outline</a:t>
            </a:r>
          </a:p>
        </p:txBody>
      </p:sp>
      <p:sp>
        <p:nvSpPr>
          <p:cNvPr id="2" name="Slide Number Placeholder 1"/>
          <p:cNvSpPr>
            <a:spLocks noGrp="1"/>
          </p:cNvSpPr>
          <p:nvPr>
            <p:ph type="sldNum" sz="quarter" idx="12"/>
          </p:nvPr>
        </p:nvSpPr>
        <p:spPr/>
        <p:txBody>
          <a:bodyPr/>
          <a:lstStyle/>
          <a:p>
            <a:fld id="{BB0EDAC5-B36E-A046-9D6B-DEE64979627A}" type="slidenum">
              <a:rPr lang="en-US" smtClean="0"/>
              <a:t>3</a:t>
            </a:fld>
            <a:endParaRPr lang="en-US"/>
          </a:p>
        </p:txBody>
      </p:sp>
      <p:sp>
        <p:nvSpPr>
          <p:cNvPr id="9" name="TextBox 8">
            <a:extLst>
              <a:ext uri="{FF2B5EF4-FFF2-40B4-BE49-F238E27FC236}">
                <a16:creationId xmlns:a16="http://schemas.microsoft.com/office/drawing/2014/main" id="{BFB78F64-1BBC-204E-AD48-8413CBE8BAF6}"/>
              </a:ext>
            </a:extLst>
          </p:cNvPr>
          <p:cNvSpPr txBox="1"/>
          <p:nvPr/>
        </p:nvSpPr>
        <p:spPr>
          <a:xfrm>
            <a:off x="1048511" y="1329769"/>
            <a:ext cx="7715001" cy="2015936"/>
          </a:xfrm>
          <a:prstGeom prst="rect">
            <a:avLst/>
          </a:prstGeom>
          <a:noFill/>
        </p:spPr>
        <p:txBody>
          <a:bodyPr wrap="square" rtlCol="0">
            <a:spAutoFit/>
          </a:bodyPr>
          <a:lstStyle/>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sp>
        <p:nvSpPr>
          <p:cNvPr id="3" name="Right Arrow 2">
            <a:extLst>
              <a:ext uri="{FF2B5EF4-FFF2-40B4-BE49-F238E27FC236}">
                <a16:creationId xmlns:a16="http://schemas.microsoft.com/office/drawing/2014/main" id="{E57ECA91-C402-354A-B6C7-5C2AEB0EBA84}"/>
              </a:ext>
            </a:extLst>
          </p:cNvPr>
          <p:cNvSpPr/>
          <p:nvPr/>
        </p:nvSpPr>
        <p:spPr>
          <a:xfrm>
            <a:off x="70103" y="1293193"/>
            <a:ext cx="978408"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15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67891"/>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sp>
        <p:nvSpPr>
          <p:cNvPr id="2" name="Slide Number Placeholder 1"/>
          <p:cNvSpPr>
            <a:spLocks noGrp="1"/>
          </p:cNvSpPr>
          <p:nvPr>
            <p:ph type="sldNum" sz="quarter" idx="12"/>
          </p:nvPr>
        </p:nvSpPr>
        <p:spPr/>
        <p:txBody>
          <a:bodyPr/>
          <a:lstStyle/>
          <a:p>
            <a:fld id="{BB0EDAC5-B36E-A046-9D6B-DEE64979627A}" type="slidenum">
              <a:rPr lang="en-US" smtClean="0"/>
              <a:t>4</a:t>
            </a:fld>
            <a:endParaRPr lang="en-US"/>
          </a:p>
        </p:txBody>
      </p:sp>
      <p:sp>
        <p:nvSpPr>
          <p:cNvPr id="8" name="TextBox 7">
            <a:extLst>
              <a:ext uri="{FF2B5EF4-FFF2-40B4-BE49-F238E27FC236}">
                <a16:creationId xmlns:a16="http://schemas.microsoft.com/office/drawing/2014/main" id="{284256F9-C478-CE46-BCBF-D79D59868FCC}"/>
              </a:ext>
            </a:extLst>
          </p:cNvPr>
          <p:cNvSpPr txBox="1"/>
          <p:nvPr/>
        </p:nvSpPr>
        <p:spPr>
          <a:xfrm>
            <a:off x="303774" y="975819"/>
            <a:ext cx="8383026"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You might expect that generating a variable-resolution mesh is a simple matter...</a:t>
            </a:r>
          </a:p>
        </p:txBody>
      </p:sp>
      <p:pic>
        <p:nvPicPr>
          <p:cNvPr id="3" name="Picture 2">
            <a:extLst>
              <a:ext uri="{FF2B5EF4-FFF2-40B4-BE49-F238E27FC236}">
                <a16:creationId xmlns:a16="http://schemas.microsoft.com/office/drawing/2014/main" id="{9C0F86D1-75D2-074B-BDD9-35606D82B083}"/>
              </a:ext>
            </a:extLst>
          </p:cNvPr>
          <p:cNvPicPr>
            <a:picLocks noChangeAspect="1"/>
          </p:cNvPicPr>
          <p:nvPr/>
        </p:nvPicPr>
        <p:blipFill>
          <a:blip r:embed="rId4"/>
          <a:stretch>
            <a:fillRect/>
          </a:stretch>
        </p:blipFill>
        <p:spPr>
          <a:xfrm>
            <a:off x="402335" y="1860105"/>
            <a:ext cx="5550057" cy="3330034"/>
          </a:xfrm>
          <a:prstGeom prst="rect">
            <a:avLst/>
          </a:prstGeom>
        </p:spPr>
      </p:pic>
      <p:sp>
        <p:nvSpPr>
          <p:cNvPr id="10" name="TextBox 9">
            <a:extLst>
              <a:ext uri="{FF2B5EF4-FFF2-40B4-BE49-F238E27FC236}">
                <a16:creationId xmlns:a16="http://schemas.microsoft.com/office/drawing/2014/main" id="{8A1DB361-9B07-1947-84EB-379D78D9A505}"/>
              </a:ext>
            </a:extLst>
          </p:cNvPr>
          <p:cNvSpPr txBox="1"/>
          <p:nvPr/>
        </p:nvSpPr>
        <p:spPr>
          <a:xfrm>
            <a:off x="6135272" y="2926785"/>
            <a:ext cx="2713305" cy="1077218"/>
          </a:xfrm>
          <a:prstGeom prst="rect">
            <a:avLst/>
          </a:prstGeom>
          <a:noFill/>
        </p:spPr>
        <p:txBody>
          <a:bodyPr wrap="square" rtlCol="0">
            <a:spAutoFit/>
          </a:bodyPr>
          <a:lstStyle/>
          <a:p>
            <a:pPr algn="ctr"/>
            <a:r>
              <a:rPr lang="en-US" sz="1600" i="1" dirty="0">
                <a:latin typeface="Helvetica Neue" panose="02000503000000020004" pitchFamily="2" charset="0"/>
                <a:ea typeface="Helvetica Neue" panose="02000503000000020004" pitchFamily="2" charset="0"/>
                <a:cs typeface="Helvetica Neue" panose="02000503000000020004" pitchFamily="2" charset="0"/>
              </a:rPr>
              <a:t>Left: Contours of horizontal grid distance for a variable-resolution, 15 km – 3 km MPAS mesh</a:t>
            </a:r>
          </a:p>
        </p:txBody>
      </p:sp>
      <p:sp>
        <p:nvSpPr>
          <p:cNvPr id="11" name="TextBox 10">
            <a:extLst>
              <a:ext uri="{FF2B5EF4-FFF2-40B4-BE49-F238E27FC236}">
                <a16:creationId xmlns:a16="http://schemas.microsoft.com/office/drawing/2014/main" id="{E7C0B717-ADAE-C84D-8AA5-A28C6B37B19D}"/>
              </a:ext>
            </a:extLst>
          </p:cNvPr>
          <p:cNvSpPr txBox="1"/>
          <p:nvPr/>
        </p:nvSpPr>
        <p:spPr>
          <a:xfrm>
            <a:off x="303774" y="5244024"/>
            <a:ext cx="8383026"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 but some meshes have taken </a:t>
            </a:r>
            <a:r>
              <a:rPr lang="en-US" sz="2200" i="1" dirty="0">
                <a:latin typeface="Helvetica Neue" panose="02000503000000020004" pitchFamily="2" charset="0"/>
                <a:ea typeface="Helvetica Neue" panose="02000503000000020004" pitchFamily="2" charset="0"/>
                <a:cs typeface="Helvetica Neue" panose="02000503000000020004" pitchFamily="2" charset="0"/>
              </a:rPr>
              <a:t>months</a:t>
            </a:r>
            <a:r>
              <a:rPr lang="en-US" sz="2200" dirty="0">
                <a:latin typeface="Helvetica Neue" panose="02000503000000020004" pitchFamily="2" charset="0"/>
                <a:ea typeface="Helvetica Neue" panose="02000503000000020004" pitchFamily="2" charset="0"/>
                <a:cs typeface="Helvetica Neue" panose="02000503000000020004" pitchFamily="2" charset="0"/>
              </a:rPr>
              <a:t> to generate using our current software on a desktop system</a:t>
            </a:r>
          </a:p>
          <a:p>
            <a:pPr marL="342900" indent="-342900">
              <a:buFont typeface="Arial" panose="020B0604020202020204" pitchFamily="34" charset="0"/>
              <a:buChar char="•"/>
            </a:pPr>
            <a:r>
              <a:rPr lang="en-US" sz="2200" i="1" u="sng" dirty="0">
                <a:latin typeface="Helvetica Neue" panose="02000503000000020004" pitchFamily="2" charset="0"/>
                <a:ea typeface="Helvetica Neue" panose="02000503000000020004" pitchFamily="2" charset="0"/>
                <a:cs typeface="Helvetica Neue" panose="02000503000000020004" pitchFamily="2" charset="0"/>
              </a:rPr>
              <a:t>So, we’d like to re-use meshes whenever possible!</a:t>
            </a:r>
          </a:p>
        </p:txBody>
      </p:sp>
    </p:spTree>
    <p:custDataLst>
      <p:tags r:id="rId1"/>
    </p:custDataLst>
    <p:extLst>
      <p:ext uri="{BB962C8B-B14F-4D97-AF65-F5344CB8AC3E}">
        <p14:creationId xmlns:p14="http://schemas.microsoft.com/office/powerpoint/2010/main" val="2951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5</a:t>
            </a:fld>
            <a:endParaRPr lang="en-US"/>
          </a:p>
        </p:txBody>
      </p:sp>
      <p:pic>
        <p:nvPicPr>
          <p:cNvPr id="41987" name="Picture 1" descr="atlantic.png"/>
          <p:cNvPicPr>
            <a:picLocks noChangeAspect="1"/>
          </p:cNvPicPr>
          <p:nvPr/>
        </p:nvPicPr>
        <p:blipFill>
          <a:blip r:embed="rId3">
            <a:extLst>
              <a:ext uri="{28A0092B-C50C-407E-A947-70E740481C1C}">
                <a14:useLocalDpi xmlns:a14="http://schemas.microsoft.com/office/drawing/2010/main" val="0"/>
              </a:ext>
            </a:extLst>
          </a:blip>
          <a:srcRect l="3392" t="17581" r="3386" b="17621"/>
          <a:stretch>
            <a:fillRect/>
          </a:stretch>
        </p:blipFill>
        <p:spPr bwMode="auto">
          <a:xfrm>
            <a:off x="4589002" y="1133501"/>
            <a:ext cx="4416847" cy="237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Picture 2" descr="maritime.png"/>
          <p:cNvPicPr>
            <a:picLocks noChangeAspect="1"/>
          </p:cNvPicPr>
          <p:nvPr/>
        </p:nvPicPr>
        <p:blipFill>
          <a:blip r:embed="rId4">
            <a:extLst>
              <a:ext uri="{28A0092B-C50C-407E-A947-70E740481C1C}">
                <a14:useLocalDpi xmlns:a14="http://schemas.microsoft.com/office/drawing/2010/main" val="0"/>
              </a:ext>
            </a:extLst>
          </a:blip>
          <a:srcRect l="3377" t="17609" r="3401" b="17593"/>
          <a:stretch>
            <a:fillRect/>
          </a:stretch>
        </p:blipFill>
        <p:spPr bwMode="auto">
          <a:xfrm>
            <a:off x="4589002" y="3490938"/>
            <a:ext cx="4416847" cy="237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392906" y="2644728"/>
            <a:ext cx="4018359" cy="3750100"/>
          </a:xfrm>
          <a:prstGeom prst="rect">
            <a:avLst/>
          </a:prstGeom>
        </p:spPr>
        <p:txBody>
          <a:bodyPr lIns="64291" tIns="32146" rIns="64291" bIns="32146">
            <a:normAutofit/>
          </a:bodyPr>
          <a:lstStyle/>
          <a:p>
            <a:pPr defTabSz="321457">
              <a:spcBef>
                <a:spcPts val="1406"/>
              </a:spcBef>
              <a:buSzPct val="130000"/>
              <a:defRPr/>
            </a:pPr>
            <a:r>
              <a:rPr lang="en-US" sz="2000" b="1" dirty="0">
                <a:solidFill>
                  <a:srgbClr val="000000"/>
                </a:solidFill>
                <a:latin typeface="Helvetica Neue"/>
                <a:cs typeface="Helvetica Neue"/>
              </a:rPr>
              <a:t>This may be accomplished easily (and quickly!) using the “</a:t>
            </a:r>
            <a:r>
              <a:rPr lang="en-US" sz="2000" b="1" dirty="0" err="1">
                <a:solidFill>
                  <a:srgbClr val="000000"/>
                </a:solidFill>
                <a:latin typeface="Helvetica Neue"/>
                <a:cs typeface="Helvetica Neue"/>
              </a:rPr>
              <a:t>grid_rotate</a:t>
            </a:r>
            <a:r>
              <a:rPr lang="en-US" sz="2000" b="1" dirty="0">
                <a:solidFill>
                  <a:srgbClr val="000000"/>
                </a:solidFill>
                <a:latin typeface="Helvetica Neue"/>
                <a:cs typeface="Helvetica Neue"/>
              </a:rPr>
              <a:t>” tool</a:t>
            </a:r>
          </a:p>
          <a:p>
            <a:pPr marL="342900" indent="-342900" defTabSz="321457">
              <a:spcBef>
                <a:spcPts val="1406"/>
              </a:spcBef>
              <a:buSzPct val="130000"/>
              <a:buFont typeface="Arial" panose="020B0604020202020204" pitchFamily="34" charset="0"/>
              <a:buChar char="•"/>
              <a:defRPr/>
            </a:pPr>
            <a:r>
              <a:rPr lang="en-US" sz="2000" dirty="0">
                <a:solidFill>
                  <a:srgbClr val="000000"/>
                </a:solidFill>
                <a:latin typeface="Helvetica Neue"/>
                <a:cs typeface="Helvetica Neue"/>
              </a:rPr>
              <a:t>Implements two solid-body rotations for spherical meshes:</a:t>
            </a:r>
          </a:p>
          <a:p>
            <a:pPr marL="457200" indent="-457200" defTabSz="321457">
              <a:spcBef>
                <a:spcPts val="1406"/>
              </a:spcBef>
              <a:buSzPct val="100000"/>
              <a:buFont typeface="+mj-lt"/>
              <a:buAutoNum type="arabicPeriod"/>
              <a:defRPr/>
            </a:pPr>
            <a:r>
              <a:rPr lang="en-US" sz="2000" dirty="0">
                <a:solidFill>
                  <a:srgbClr val="000000"/>
                </a:solidFill>
                <a:latin typeface="Helvetica Neue"/>
                <a:cs typeface="Helvetica Neue"/>
              </a:rPr>
              <a:t>Move center of refined region from one location to another</a:t>
            </a:r>
          </a:p>
          <a:p>
            <a:pPr marL="457200" indent="-457200" defTabSz="321457">
              <a:spcBef>
                <a:spcPts val="1406"/>
              </a:spcBef>
              <a:buSzPct val="100000"/>
              <a:buFont typeface="+mj-lt"/>
              <a:buAutoNum type="arabicPeriod"/>
              <a:defRPr/>
            </a:pPr>
            <a:r>
              <a:rPr lang="en-US" sz="2000" dirty="0">
                <a:solidFill>
                  <a:srgbClr val="000000"/>
                </a:solidFill>
                <a:latin typeface="Helvetica Neue"/>
                <a:cs typeface="Helvetica Neue"/>
              </a:rPr>
              <a:t>Rotate the relocated refinement about its center to change orientation</a:t>
            </a:r>
          </a:p>
        </p:txBody>
      </p:sp>
      <p:sp>
        <p:nvSpPr>
          <p:cNvPr id="8" name="Content Placeholder 2"/>
          <p:cNvSpPr txBox="1">
            <a:spLocks/>
          </p:cNvSpPr>
          <p:nvPr/>
        </p:nvSpPr>
        <p:spPr>
          <a:xfrm>
            <a:off x="4856893" y="5848376"/>
            <a:ext cx="4179094" cy="750094"/>
          </a:xfrm>
          <a:prstGeom prst="rect">
            <a:avLst/>
          </a:prstGeom>
        </p:spPr>
        <p:txBody>
          <a:bodyPr lIns="64291" tIns="32146" rIns="64291" bIns="32146">
            <a:normAutofit/>
          </a:bodyPr>
          <a:lstStyle/>
          <a:p>
            <a:pPr defTabSz="321457">
              <a:spcBef>
                <a:spcPts val="1406"/>
              </a:spcBef>
              <a:buSzPct val="130000"/>
              <a:defRPr/>
            </a:pPr>
            <a:r>
              <a:rPr lang="en-US" sz="1200" i="1" dirty="0">
                <a:solidFill>
                  <a:srgbClr val="000000"/>
                </a:solidFill>
                <a:latin typeface="Helvetica Neue"/>
                <a:cs typeface="Helvetica Neue"/>
              </a:rPr>
              <a:t>Above: A refinement region originally centered at 25N, 40W has been shifted to 7S, 125E and rotated by -45 degrees.</a:t>
            </a:r>
            <a:endParaRPr lang="en-US" sz="1200" i="1" dirty="0">
              <a:solidFill>
                <a:srgbClr val="000000"/>
              </a:solidFill>
              <a:cs typeface="Helvetica Neue"/>
            </a:endParaRPr>
          </a:p>
        </p:txBody>
      </p:sp>
      <p:sp>
        <p:nvSpPr>
          <p:cNvPr id="10" name="Title 1">
            <a:extLst>
              <a:ext uri="{FF2B5EF4-FFF2-40B4-BE49-F238E27FC236}">
                <a16:creationId xmlns:a16="http://schemas.microsoft.com/office/drawing/2014/main" id="{8D6CF72B-0FD9-D04E-B1BE-D99875C1B6F9}"/>
              </a:ext>
            </a:extLst>
          </p:cNvPr>
          <p:cNvSpPr>
            <a:spLocks noGrp="1"/>
          </p:cNvSpPr>
          <p:nvPr>
            <p:ph type="title"/>
          </p:nvPr>
        </p:nvSpPr>
        <p:spPr bwMode="auto">
          <a:xfrm>
            <a:off x="1997612" y="267891"/>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sp>
        <p:nvSpPr>
          <p:cNvPr id="11" name="Rectangle 10">
            <a:extLst>
              <a:ext uri="{FF2B5EF4-FFF2-40B4-BE49-F238E27FC236}">
                <a16:creationId xmlns:a16="http://schemas.microsoft.com/office/drawing/2014/main" id="{5437D6D2-FA3E-4943-BBAB-B67ED67FB740}"/>
              </a:ext>
            </a:extLst>
          </p:cNvPr>
          <p:cNvSpPr>
            <a:spLocks noChangeArrowheads="1"/>
          </p:cNvSpPr>
          <p:nvPr/>
        </p:nvSpPr>
        <p:spPr bwMode="auto">
          <a:xfrm>
            <a:off x="311191" y="1106948"/>
            <a:ext cx="4033485" cy="135489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E2169037-72FF-D143-80DB-37DED8E27B0E}"/>
              </a:ext>
            </a:extLst>
          </p:cNvPr>
          <p:cNvSpPr>
            <a:spLocks/>
          </p:cNvSpPr>
          <p:nvPr/>
        </p:nvSpPr>
        <p:spPr bwMode="auto">
          <a:xfrm>
            <a:off x="491280" y="1264137"/>
            <a:ext cx="3743095" cy="116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The key idea for re-using variable-resolution meshes is to rotate the refined region</a:t>
            </a:r>
          </a:p>
        </p:txBody>
      </p:sp>
    </p:spTree>
    <p:extLst>
      <p:ext uri="{BB962C8B-B14F-4D97-AF65-F5344CB8AC3E}">
        <p14:creationId xmlns:p14="http://schemas.microsoft.com/office/powerpoint/2010/main" val="24968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6</a:t>
            </a:fld>
            <a:endParaRPr lang="en-US"/>
          </a:p>
        </p:txBody>
      </p:sp>
      <p:sp>
        <p:nvSpPr>
          <p:cNvPr id="10" name="Title 1">
            <a:extLst>
              <a:ext uri="{FF2B5EF4-FFF2-40B4-BE49-F238E27FC236}">
                <a16:creationId xmlns:a16="http://schemas.microsoft.com/office/drawing/2014/main" id="{8D6CF72B-0FD9-D04E-B1BE-D99875C1B6F9}"/>
              </a:ext>
            </a:extLst>
          </p:cNvPr>
          <p:cNvSpPr>
            <a:spLocks noGrp="1"/>
          </p:cNvSpPr>
          <p:nvPr>
            <p:ph type="title"/>
          </p:nvPr>
        </p:nvSpPr>
        <p:spPr bwMode="auto">
          <a:xfrm>
            <a:off x="1997612" y="267891"/>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pic>
        <p:nvPicPr>
          <p:cNvPr id="4" name="Picture 3">
            <a:extLst>
              <a:ext uri="{FF2B5EF4-FFF2-40B4-BE49-F238E27FC236}">
                <a16:creationId xmlns:a16="http://schemas.microsoft.com/office/drawing/2014/main" id="{FE4953F4-7F2D-9A49-9D6D-3D13B7F7DB62}"/>
              </a:ext>
            </a:extLst>
          </p:cNvPr>
          <p:cNvPicPr>
            <a:picLocks noChangeAspect="1"/>
          </p:cNvPicPr>
          <p:nvPr/>
        </p:nvPicPr>
        <p:blipFill rotWithShape="1">
          <a:blip r:embed="rId4"/>
          <a:srcRect b="10612"/>
          <a:stretch/>
        </p:blipFill>
        <p:spPr>
          <a:xfrm>
            <a:off x="309489" y="1738419"/>
            <a:ext cx="6744035" cy="4572000"/>
          </a:xfrm>
          <a:prstGeom prst="rect">
            <a:avLst/>
          </a:prstGeom>
        </p:spPr>
      </p:pic>
      <p:sp>
        <p:nvSpPr>
          <p:cNvPr id="12" name="TextBox 11">
            <a:extLst>
              <a:ext uri="{FF2B5EF4-FFF2-40B4-BE49-F238E27FC236}">
                <a16:creationId xmlns:a16="http://schemas.microsoft.com/office/drawing/2014/main" id="{D6BF5F7F-8930-0C4A-9C86-6A220102D24B}"/>
              </a:ext>
            </a:extLst>
          </p:cNvPr>
          <p:cNvSpPr txBox="1"/>
          <p:nvPr/>
        </p:nvSpPr>
        <p:spPr>
          <a:xfrm>
            <a:off x="309489" y="968978"/>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a:t>
            </a:r>
            <a:r>
              <a:rPr lang="en-US" sz="2200" dirty="0" err="1">
                <a:latin typeface="Courier New" panose="02070309020205020404" pitchFamily="49" charset="0"/>
                <a:ea typeface="Helvetica Neue" panose="02000503000000020004" pitchFamily="2" charset="0"/>
                <a:cs typeface="Courier New" panose="02070309020205020404" pitchFamily="49" charset="0"/>
              </a:rPr>
              <a:t>grid_rotate</a:t>
            </a:r>
            <a:r>
              <a:rPr lang="en-US" sz="2200" dirty="0">
                <a:latin typeface="Helvetica Neue" panose="02000503000000020004" pitchFamily="2" charset="0"/>
                <a:ea typeface="Helvetica Neue" panose="02000503000000020004" pitchFamily="2" charset="0"/>
                <a:cs typeface="Helvetica Neue" panose="02000503000000020004" pitchFamily="2" charset="0"/>
              </a:rPr>
              <a:t> tool is available in a GitHub repository at</a:t>
            </a:r>
          </a:p>
          <a:p>
            <a:r>
              <a:rPr lang="en-US" sz="2200" dirty="0">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200" dirty="0" err="1">
                <a:latin typeface="Helvetica Neue" panose="02000503000000020004" pitchFamily="2" charset="0"/>
                <a:ea typeface="Helvetica Neue" panose="02000503000000020004" pitchFamily="2" charset="0"/>
                <a:cs typeface="Helvetica Neue" panose="02000503000000020004" pitchFamily="2" charset="0"/>
                <a:hlinkClick r:id="rId5"/>
              </a:rPr>
              <a:t>github.com</a:t>
            </a:r>
            <a:r>
              <a:rPr lang="en-US" sz="2200" dirty="0">
                <a:latin typeface="Helvetica Neue" panose="02000503000000020004" pitchFamily="2" charset="0"/>
                <a:ea typeface="Helvetica Neue" panose="02000503000000020004" pitchFamily="2" charset="0"/>
                <a:cs typeface="Helvetica Neue" panose="02000503000000020004" pitchFamily="2" charset="0"/>
                <a:hlinkClick r:id="rId5"/>
              </a:rPr>
              <a:t>/MPAS-Dev/MPAS-</a:t>
            </a:r>
            <a:r>
              <a:rPr lang="en-US" sz="2200" dirty="0" err="1">
                <a:latin typeface="Helvetica Neue" panose="02000503000000020004" pitchFamily="2" charset="0"/>
                <a:ea typeface="Helvetica Neue" panose="02000503000000020004" pitchFamily="2" charset="0"/>
                <a:cs typeface="Helvetica Neue" panose="02000503000000020004" pitchFamily="2" charset="0"/>
                <a:hlinkClick r:id="rId5"/>
              </a:rPr>
              <a:t>Tools.git</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 name="Group 2">
            <a:extLst>
              <a:ext uri="{FF2B5EF4-FFF2-40B4-BE49-F238E27FC236}">
                <a16:creationId xmlns:a16="http://schemas.microsoft.com/office/drawing/2014/main" id="{A8C1469A-284C-0947-8F26-C43B29D65B9E}"/>
              </a:ext>
            </a:extLst>
          </p:cNvPr>
          <p:cNvGrpSpPr/>
          <p:nvPr/>
        </p:nvGrpSpPr>
        <p:grpSpPr>
          <a:xfrm>
            <a:off x="4625179" y="4463204"/>
            <a:ext cx="4307805" cy="1684376"/>
            <a:chOff x="4625179" y="4463204"/>
            <a:chExt cx="4307805" cy="1684376"/>
          </a:xfrm>
        </p:grpSpPr>
        <p:sp>
          <p:nvSpPr>
            <p:cNvPr id="16" name="Rectangle 15">
              <a:extLst>
                <a:ext uri="{FF2B5EF4-FFF2-40B4-BE49-F238E27FC236}">
                  <a16:creationId xmlns:a16="http://schemas.microsoft.com/office/drawing/2014/main" id="{0529BE18-6F51-F54A-A8CD-D254F8607FD3}"/>
                </a:ext>
              </a:extLst>
            </p:cNvPr>
            <p:cNvSpPr>
              <a:spLocks noChangeArrowheads="1"/>
            </p:cNvSpPr>
            <p:nvPr/>
          </p:nvSpPr>
          <p:spPr bwMode="auto">
            <a:xfrm>
              <a:off x="4625179" y="4463204"/>
              <a:ext cx="4307805" cy="168437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5" name="Rectangle 2">
              <a:extLst>
                <a:ext uri="{FF2B5EF4-FFF2-40B4-BE49-F238E27FC236}">
                  <a16:creationId xmlns:a16="http://schemas.microsoft.com/office/drawing/2014/main" id="{54B0FE49-2BD9-0F4C-8FF5-B67E9EA1673A}"/>
                </a:ext>
              </a:extLst>
            </p:cNvPr>
            <p:cNvSpPr>
              <a:spLocks/>
            </p:cNvSpPr>
            <p:nvPr/>
          </p:nvSpPr>
          <p:spPr bwMode="auto">
            <a:xfrm>
              <a:off x="4697849" y="4609201"/>
              <a:ext cx="4150729" cy="146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775"/>
                </a:spcBef>
                <a:buSzPct val="125000"/>
              </a:pPr>
              <a:r>
                <a:rPr lang="en-US" altLang="en-US" sz="2200" dirty="0">
                  <a:solidFill>
                    <a:schemeClr val="tx2"/>
                  </a:solidFill>
                  <a:latin typeface="Helvetica Neue" panose="02000503000000020004" pitchFamily="2" charset="0"/>
                  <a:sym typeface="Helvetica" pitchFamily="2" charset="0"/>
                </a:rPr>
                <a:t>From a clone of the MPAS-Tools repo, change directories to </a:t>
              </a:r>
              <a:r>
                <a:rPr lang="en-US" altLang="en-US" sz="1800" dirty="0" err="1">
                  <a:solidFill>
                    <a:schemeClr val="tx2"/>
                  </a:solidFill>
                  <a:latin typeface="Courier New" panose="02070309020205020404" pitchFamily="49" charset="0"/>
                  <a:cs typeface="Courier New" panose="02070309020205020404" pitchFamily="49" charset="0"/>
                  <a:sym typeface="Helvetica" pitchFamily="2" charset="0"/>
                </a:rPr>
                <a:t>mesh_tools</a:t>
              </a:r>
              <a:r>
                <a:rPr lang="en-US" altLang="en-US" sz="1800" dirty="0">
                  <a:solidFill>
                    <a:schemeClr val="tx2"/>
                  </a:solidFill>
                  <a:latin typeface="Courier New" panose="02070309020205020404" pitchFamily="49" charset="0"/>
                  <a:cs typeface="Courier New" panose="02070309020205020404" pitchFamily="49" charset="0"/>
                  <a:sym typeface="Helvetica" pitchFamily="2" charset="0"/>
                </a:rPr>
                <a:t>/</a:t>
              </a:r>
              <a:r>
                <a:rPr lang="en-US" altLang="en-US" sz="1800" dirty="0" err="1">
                  <a:solidFill>
                    <a:schemeClr val="tx2"/>
                  </a:solidFill>
                  <a:latin typeface="Courier New" panose="02070309020205020404" pitchFamily="49" charset="0"/>
                  <a:cs typeface="Courier New" panose="02070309020205020404" pitchFamily="49" charset="0"/>
                  <a:sym typeface="Helvetica" pitchFamily="2" charset="0"/>
                </a:rPr>
                <a:t>grid_rotate</a:t>
              </a:r>
              <a:r>
                <a:rPr lang="en-US" altLang="en-US" sz="2200" dirty="0">
                  <a:solidFill>
                    <a:schemeClr val="tx2"/>
                  </a:solidFill>
                  <a:latin typeface="Helvetica Neue" panose="02000503000000020004" pitchFamily="2" charset="0"/>
                  <a:sym typeface="Helvetica" pitchFamily="2" charset="0"/>
                </a:rPr>
                <a:t> and     run ‘make’</a:t>
              </a:r>
            </a:p>
          </p:txBody>
        </p:sp>
      </p:grpSp>
    </p:spTree>
    <p:custDataLst>
      <p:tags r:id="rId1"/>
    </p:custDataLst>
    <p:extLst>
      <p:ext uri="{BB962C8B-B14F-4D97-AF65-F5344CB8AC3E}">
        <p14:creationId xmlns:p14="http://schemas.microsoft.com/office/powerpoint/2010/main" val="18779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7</a:t>
            </a:fld>
            <a:endParaRPr lang="en-US"/>
          </a:p>
        </p:txBody>
      </p:sp>
      <p:sp>
        <p:nvSpPr>
          <p:cNvPr id="10" name="Title 1">
            <a:extLst>
              <a:ext uri="{FF2B5EF4-FFF2-40B4-BE49-F238E27FC236}">
                <a16:creationId xmlns:a16="http://schemas.microsoft.com/office/drawing/2014/main" id="{8D6CF72B-0FD9-D04E-B1BE-D99875C1B6F9}"/>
              </a:ext>
            </a:extLst>
          </p:cNvPr>
          <p:cNvSpPr>
            <a:spLocks noGrp="1"/>
          </p:cNvSpPr>
          <p:nvPr>
            <p:ph type="title"/>
          </p:nvPr>
        </p:nvSpPr>
        <p:spPr bwMode="auto">
          <a:xfrm>
            <a:off x="1997612" y="267891"/>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sp>
        <p:nvSpPr>
          <p:cNvPr id="12" name="TextBox 11">
            <a:extLst>
              <a:ext uri="{FF2B5EF4-FFF2-40B4-BE49-F238E27FC236}">
                <a16:creationId xmlns:a16="http://schemas.microsoft.com/office/drawing/2014/main" id="{D6BF5F7F-8930-0C4A-9C86-6A220102D24B}"/>
              </a:ext>
            </a:extLst>
          </p:cNvPr>
          <p:cNvSpPr txBox="1"/>
          <p:nvPr/>
        </p:nvSpPr>
        <p:spPr>
          <a:xfrm>
            <a:off x="309489" y="968978"/>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a:t>
            </a:r>
            <a:r>
              <a:rPr lang="en-US" sz="2200" dirty="0" err="1">
                <a:latin typeface="Courier New" panose="02070309020205020404" pitchFamily="49" charset="0"/>
                <a:ea typeface="Helvetica Neue" panose="02000503000000020004" pitchFamily="2" charset="0"/>
                <a:cs typeface="Courier New" panose="02070309020205020404" pitchFamily="49" charset="0"/>
              </a:rPr>
              <a:t>grid_rotate</a:t>
            </a:r>
            <a:r>
              <a:rPr lang="en-US" sz="2200" dirty="0">
                <a:latin typeface="Helvetica Neue" panose="02000503000000020004" pitchFamily="2" charset="0"/>
                <a:ea typeface="Helvetica Neue" panose="02000503000000020004" pitchFamily="2" charset="0"/>
                <a:cs typeface="Helvetica Neue" panose="02000503000000020004" pitchFamily="2" charset="0"/>
              </a:rPr>
              <a:t> tool uses a Fortran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namelist</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 to control rotation of the mesh:</a:t>
            </a:r>
          </a:p>
        </p:txBody>
      </p:sp>
      <p:sp>
        <p:nvSpPr>
          <p:cNvPr id="8" name="Rectangle 7">
            <a:extLst>
              <a:ext uri="{FF2B5EF4-FFF2-40B4-BE49-F238E27FC236}">
                <a16:creationId xmlns:a16="http://schemas.microsoft.com/office/drawing/2014/main" id="{867AE9E1-799B-084A-99FA-3B181D487B7B}"/>
              </a:ext>
            </a:extLst>
          </p:cNvPr>
          <p:cNvSpPr>
            <a:spLocks noChangeArrowheads="1"/>
          </p:cNvSpPr>
          <p:nvPr/>
        </p:nvSpPr>
        <p:spPr bwMode="auto">
          <a:xfrm>
            <a:off x="542925" y="1814045"/>
            <a:ext cx="8143875" cy="239219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Rectangle 2">
            <a:extLst>
              <a:ext uri="{FF2B5EF4-FFF2-40B4-BE49-F238E27FC236}">
                <a16:creationId xmlns:a16="http://schemas.microsoft.com/office/drawing/2014/main" id="{F1F86AD3-DCB7-014B-824F-ECED3889B9AF}"/>
              </a:ext>
            </a:extLst>
          </p:cNvPr>
          <p:cNvSpPr>
            <a:spLocks/>
          </p:cNvSpPr>
          <p:nvPr/>
        </p:nvSpPr>
        <p:spPr bwMode="auto">
          <a:xfrm>
            <a:off x="652243" y="1902234"/>
            <a:ext cx="7943117" cy="241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800" dirty="0">
                <a:latin typeface="Courier" pitchFamily="2" charset="0"/>
              </a:rPr>
              <a:t>&amp;input</a:t>
            </a:r>
          </a:p>
          <a:p>
            <a:r>
              <a:rPr lang="en-US" sz="1800" dirty="0">
                <a:latin typeface="Courier" pitchFamily="2" charset="0"/>
              </a:rPr>
              <a:t>   </a:t>
            </a:r>
            <a:r>
              <a:rPr lang="en-US" sz="1800" dirty="0" err="1">
                <a:latin typeface="Courier" pitchFamily="2" charset="0"/>
              </a:rPr>
              <a:t>config_original_latitude_degrees</a:t>
            </a:r>
            <a:r>
              <a:rPr lang="en-US" sz="1800" dirty="0">
                <a:latin typeface="Courier" pitchFamily="2" charset="0"/>
              </a:rPr>
              <a:t> = 0.0</a:t>
            </a:r>
          </a:p>
          <a:p>
            <a:r>
              <a:rPr lang="en-US" sz="1800" dirty="0">
                <a:latin typeface="Courier" pitchFamily="2" charset="0"/>
              </a:rPr>
              <a:t>   </a:t>
            </a:r>
            <a:r>
              <a:rPr lang="en-US" sz="1800" dirty="0" err="1">
                <a:latin typeface="Courier" pitchFamily="2" charset="0"/>
              </a:rPr>
              <a:t>config_original_longitude_degrees</a:t>
            </a:r>
            <a:r>
              <a:rPr lang="en-US" sz="1800" dirty="0">
                <a:latin typeface="Courier" pitchFamily="2" charset="0"/>
              </a:rPr>
              <a:t> = 0.0</a:t>
            </a:r>
            <a:br>
              <a:rPr lang="en-US" sz="1800" dirty="0">
                <a:latin typeface="Courier" pitchFamily="2" charset="0"/>
              </a:rPr>
            </a:br>
            <a:endParaRPr lang="en-US" sz="1800" dirty="0">
              <a:latin typeface="Courier" pitchFamily="2" charset="0"/>
            </a:endParaRPr>
          </a:p>
          <a:p>
            <a:r>
              <a:rPr lang="en-US" sz="1800" dirty="0">
                <a:latin typeface="Courier" pitchFamily="2" charset="0"/>
              </a:rPr>
              <a:t>   </a:t>
            </a:r>
            <a:r>
              <a:rPr lang="en-US" sz="1800" dirty="0" err="1">
                <a:latin typeface="Courier" pitchFamily="2" charset="0"/>
              </a:rPr>
              <a:t>config_new_latitude_degrees</a:t>
            </a:r>
            <a:r>
              <a:rPr lang="en-US" sz="1800" dirty="0">
                <a:latin typeface="Courier" pitchFamily="2" charset="0"/>
              </a:rPr>
              <a:t> = -19.5</a:t>
            </a:r>
          </a:p>
          <a:p>
            <a:r>
              <a:rPr lang="en-US" sz="1800" dirty="0">
                <a:latin typeface="Courier" pitchFamily="2" charset="0"/>
              </a:rPr>
              <a:t>   </a:t>
            </a:r>
            <a:r>
              <a:rPr lang="en-US" sz="1800" dirty="0" err="1">
                <a:latin typeface="Courier" pitchFamily="2" charset="0"/>
              </a:rPr>
              <a:t>config_new_longitude_degrees</a:t>
            </a:r>
            <a:r>
              <a:rPr lang="en-US" sz="1800" dirty="0">
                <a:latin typeface="Courier" pitchFamily="2" charset="0"/>
              </a:rPr>
              <a:t> = -62.0</a:t>
            </a:r>
          </a:p>
          <a:p>
            <a:r>
              <a:rPr lang="en-US" sz="1800" dirty="0">
                <a:latin typeface="Courier" pitchFamily="2" charset="0"/>
              </a:rPr>
              <a:t>   </a:t>
            </a:r>
            <a:r>
              <a:rPr lang="en-US" sz="1800" dirty="0" err="1">
                <a:latin typeface="Courier" pitchFamily="2" charset="0"/>
              </a:rPr>
              <a:t>config_birdseye_rotation_counter_clockwise_degrees</a:t>
            </a:r>
            <a:r>
              <a:rPr lang="en-US" sz="1800" dirty="0">
                <a:latin typeface="Courier" pitchFamily="2" charset="0"/>
              </a:rPr>
              <a:t> = 90</a:t>
            </a:r>
          </a:p>
          <a:p>
            <a:r>
              <a:rPr lang="en-US" sz="1800" dirty="0">
                <a:latin typeface="Courier" pitchFamily="2" charset="0"/>
              </a:rPr>
              <a:t>/</a:t>
            </a:r>
          </a:p>
        </p:txBody>
      </p:sp>
      <p:sp>
        <p:nvSpPr>
          <p:cNvPr id="11" name="TextBox 10">
            <a:extLst>
              <a:ext uri="{FF2B5EF4-FFF2-40B4-BE49-F238E27FC236}">
                <a16:creationId xmlns:a16="http://schemas.microsoft.com/office/drawing/2014/main" id="{21DF88CA-6C06-D544-8824-98B31A391F7E}"/>
              </a:ext>
            </a:extLst>
          </p:cNvPr>
          <p:cNvSpPr txBox="1"/>
          <p:nvPr/>
        </p:nvSpPr>
        <p:spPr>
          <a:xfrm>
            <a:off x="309489" y="4455583"/>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Typical usage might look like:</a:t>
            </a:r>
          </a:p>
        </p:txBody>
      </p:sp>
      <p:sp>
        <p:nvSpPr>
          <p:cNvPr id="13" name="Rectangle 12">
            <a:extLst>
              <a:ext uri="{FF2B5EF4-FFF2-40B4-BE49-F238E27FC236}">
                <a16:creationId xmlns:a16="http://schemas.microsoft.com/office/drawing/2014/main" id="{C752B2C0-7D52-C04E-A0BF-70FACA60E742}"/>
              </a:ext>
            </a:extLst>
          </p:cNvPr>
          <p:cNvSpPr>
            <a:spLocks noChangeArrowheads="1"/>
          </p:cNvSpPr>
          <p:nvPr/>
        </p:nvSpPr>
        <p:spPr bwMode="auto">
          <a:xfrm>
            <a:off x="542925" y="5047623"/>
            <a:ext cx="8143875" cy="5798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4" name="Rectangle 2">
            <a:extLst>
              <a:ext uri="{FF2B5EF4-FFF2-40B4-BE49-F238E27FC236}">
                <a16:creationId xmlns:a16="http://schemas.microsoft.com/office/drawing/2014/main" id="{E89C3A84-888F-5448-A19E-10A41C9B8728}"/>
              </a:ext>
            </a:extLst>
          </p:cNvPr>
          <p:cNvSpPr>
            <a:spLocks/>
          </p:cNvSpPr>
          <p:nvPr/>
        </p:nvSpPr>
        <p:spPr bwMode="auto">
          <a:xfrm>
            <a:off x="652243" y="5163948"/>
            <a:ext cx="7943117" cy="47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2000" dirty="0" err="1">
                <a:latin typeface="Courier" pitchFamily="2" charset="0"/>
              </a:rPr>
              <a:t>grid_rotate</a:t>
            </a:r>
            <a:r>
              <a:rPr lang="en-US" sz="2000" dirty="0">
                <a:latin typeface="Courier" pitchFamily="2" charset="0"/>
              </a:rPr>
              <a:t> x5.30210.grid.nc </a:t>
            </a:r>
            <a:r>
              <a:rPr lang="en-US" sz="2000" dirty="0" err="1">
                <a:latin typeface="Courier" pitchFamily="2" charset="0"/>
              </a:rPr>
              <a:t>SouthAmerica.grid.nc</a:t>
            </a:r>
            <a:endParaRPr lang="en-US" sz="2000" dirty="0">
              <a:latin typeface="Courier" pitchFamily="2" charset="0"/>
            </a:endParaRPr>
          </a:p>
        </p:txBody>
      </p:sp>
    </p:spTree>
    <p:extLst>
      <p:ext uri="{BB962C8B-B14F-4D97-AF65-F5344CB8AC3E}">
        <p14:creationId xmlns:p14="http://schemas.microsoft.com/office/powerpoint/2010/main" val="422532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8</a:t>
            </a:fld>
            <a:endParaRPr lang="en-US"/>
          </a:p>
        </p:txBody>
      </p:sp>
      <p:sp>
        <p:nvSpPr>
          <p:cNvPr id="10" name="Title 1">
            <a:extLst>
              <a:ext uri="{FF2B5EF4-FFF2-40B4-BE49-F238E27FC236}">
                <a16:creationId xmlns:a16="http://schemas.microsoft.com/office/drawing/2014/main" id="{8D6CF72B-0FD9-D04E-B1BE-D99875C1B6F9}"/>
              </a:ext>
            </a:extLst>
          </p:cNvPr>
          <p:cNvSpPr>
            <a:spLocks noGrp="1"/>
          </p:cNvSpPr>
          <p:nvPr>
            <p:ph type="title"/>
          </p:nvPr>
        </p:nvSpPr>
        <p:spPr bwMode="auto">
          <a:xfrm>
            <a:off x="1997612" y="267891"/>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sp>
        <p:nvSpPr>
          <p:cNvPr id="12" name="TextBox 11">
            <a:extLst>
              <a:ext uri="{FF2B5EF4-FFF2-40B4-BE49-F238E27FC236}">
                <a16:creationId xmlns:a16="http://schemas.microsoft.com/office/drawing/2014/main" id="{D6BF5F7F-8930-0C4A-9C86-6A220102D24B}"/>
              </a:ext>
            </a:extLst>
          </p:cNvPr>
          <p:cNvSpPr txBox="1"/>
          <p:nvPr/>
        </p:nvSpPr>
        <p:spPr>
          <a:xfrm>
            <a:off x="309489" y="968978"/>
            <a:ext cx="8143875"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After rotating a variable-resolution mesh, one can produce a “static” file for real-data simulations, or, e.g., baroclinic wave idealized ICs, as usual</a:t>
            </a:r>
          </a:p>
        </p:txBody>
      </p:sp>
      <p:grpSp>
        <p:nvGrpSpPr>
          <p:cNvPr id="3" name="Group 2">
            <a:extLst>
              <a:ext uri="{FF2B5EF4-FFF2-40B4-BE49-F238E27FC236}">
                <a16:creationId xmlns:a16="http://schemas.microsoft.com/office/drawing/2014/main" id="{315D9F24-FC5B-0043-82E5-3D4C30EE8F64}"/>
              </a:ext>
            </a:extLst>
          </p:cNvPr>
          <p:cNvGrpSpPr/>
          <p:nvPr/>
        </p:nvGrpSpPr>
        <p:grpSpPr>
          <a:xfrm>
            <a:off x="309489" y="4706884"/>
            <a:ext cx="8539089" cy="1477047"/>
            <a:chOff x="309489" y="4706884"/>
            <a:chExt cx="8539089" cy="1477047"/>
          </a:xfrm>
        </p:grpSpPr>
        <p:sp>
          <p:nvSpPr>
            <p:cNvPr id="8" name="Rectangle 7">
              <a:extLst>
                <a:ext uri="{FF2B5EF4-FFF2-40B4-BE49-F238E27FC236}">
                  <a16:creationId xmlns:a16="http://schemas.microsoft.com/office/drawing/2014/main" id="{CF2CF54A-7633-244E-9DD7-758BF1E65953}"/>
                </a:ext>
              </a:extLst>
            </p:cNvPr>
            <p:cNvSpPr>
              <a:spLocks noChangeArrowheads="1"/>
            </p:cNvSpPr>
            <p:nvPr/>
          </p:nvSpPr>
          <p:spPr bwMode="auto">
            <a:xfrm>
              <a:off x="309489" y="4706884"/>
              <a:ext cx="8539089" cy="1477047"/>
            </a:xfrm>
            <a:prstGeom prst="rect">
              <a:avLst/>
            </a:prstGeom>
            <a:solidFill>
              <a:schemeClr val="bg1"/>
            </a:solidFill>
            <a:ln w="38100">
              <a:solidFill>
                <a:srgbClr val="FF0000"/>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Rectangle 2">
              <a:extLst>
                <a:ext uri="{FF2B5EF4-FFF2-40B4-BE49-F238E27FC236}">
                  <a16:creationId xmlns:a16="http://schemas.microsoft.com/office/drawing/2014/main" id="{8922BB35-CD45-4E4F-8AAE-E9A3D8B48991}"/>
                </a:ext>
              </a:extLst>
            </p:cNvPr>
            <p:cNvSpPr>
              <a:spLocks/>
            </p:cNvSpPr>
            <p:nvPr/>
          </p:nvSpPr>
          <p:spPr bwMode="auto">
            <a:xfrm>
              <a:off x="422031" y="4992129"/>
              <a:ext cx="8426547" cy="109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FF0000"/>
                  </a:solidFill>
                  <a:latin typeface="Helvetica Neue" panose="02000503000000020004" pitchFamily="2" charset="0"/>
                  <a:sym typeface="Helvetica" pitchFamily="2" charset="0"/>
                </a:rPr>
                <a:t>When running MPAS-A, be sure to set:</a:t>
              </a:r>
            </a:p>
            <a:p>
              <a:pPr marL="236538" indent="-236538" eaLnBrk="1" hangingPunct="1">
                <a:spcBef>
                  <a:spcPts val="775"/>
                </a:spcBef>
                <a:buSzPct val="125000"/>
                <a:buFont typeface="Arial" panose="020B0604020202020204" pitchFamily="34" charset="0"/>
                <a:buChar char="•"/>
              </a:pPr>
              <a:r>
                <a:rPr lang="en-US" altLang="en-US" sz="2200" b="1" u="sng" dirty="0" err="1">
                  <a:solidFill>
                    <a:srgbClr val="FF0000"/>
                  </a:solidFill>
                  <a:latin typeface="Helvetica Neue" panose="02000503000000020004" pitchFamily="2" charset="0"/>
                  <a:sym typeface="Helvetica" pitchFamily="2" charset="0"/>
                </a:rPr>
                <a:t>config_dt</a:t>
              </a:r>
              <a:r>
                <a:rPr lang="en-US" altLang="en-US" sz="2200" b="1" u="sng" dirty="0">
                  <a:solidFill>
                    <a:srgbClr val="FF0000"/>
                  </a:solidFill>
                  <a:latin typeface="Helvetica Neue" panose="02000503000000020004" pitchFamily="2" charset="0"/>
                  <a:sym typeface="Helvetica" pitchFamily="2" charset="0"/>
                </a:rPr>
                <a:t> </a:t>
              </a:r>
              <a:r>
                <a:rPr lang="en-US" altLang="en-US" sz="2200" dirty="0">
                  <a:solidFill>
                    <a:srgbClr val="FF0000"/>
                  </a:solidFill>
                  <a:latin typeface="Helvetica Neue" panose="02000503000000020004" pitchFamily="2" charset="0"/>
                  <a:sym typeface="Helvetica" pitchFamily="2" charset="0"/>
                </a:rPr>
                <a:t>appropriately for the finest-resolution part of the mesh</a:t>
              </a:r>
            </a:p>
          </p:txBody>
        </p:sp>
      </p:grpSp>
      <p:pic>
        <p:nvPicPr>
          <p:cNvPr id="5" name="Picture 4">
            <a:extLst>
              <a:ext uri="{FF2B5EF4-FFF2-40B4-BE49-F238E27FC236}">
                <a16:creationId xmlns:a16="http://schemas.microsoft.com/office/drawing/2014/main" id="{2A8E8521-07E1-DE4E-B12E-02666D36BD99}"/>
              </a:ext>
            </a:extLst>
          </p:cNvPr>
          <p:cNvPicPr>
            <a:picLocks noChangeAspect="1"/>
          </p:cNvPicPr>
          <p:nvPr/>
        </p:nvPicPr>
        <p:blipFill>
          <a:blip r:embed="rId4"/>
          <a:stretch>
            <a:fillRect/>
          </a:stretch>
        </p:blipFill>
        <p:spPr>
          <a:xfrm>
            <a:off x="3868614" y="1832008"/>
            <a:ext cx="4979963" cy="2597001"/>
          </a:xfrm>
          <a:prstGeom prst="rect">
            <a:avLst/>
          </a:prstGeom>
        </p:spPr>
      </p:pic>
      <p:sp>
        <p:nvSpPr>
          <p:cNvPr id="13" name="TextBox 12">
            <a:extLst>
              <a:ext uri="{FF2B5EF4-FFF2-40B4-BE49-F238E27FC236}">
                <a16:creationId xmlns:a16="http://schemas.microsoft.com/office/drawing/2014/main" id="{6E6370A9-F63D-194F-B149-7A25D8A523F2}"/>
              </a:ext>
            </a:extLst>
          </p:cNvPr>
          <p:cNvSpPr txBox="1"/>
          <p:nvPr/>
        </p:nvSpPr>
        <p:spPr>
          <a:xfrm>
            <a:off x="640742" y="2465135"/>
            <a:ext cx="3121708" cy="1077218"/>
          </a:xfrm>
          <a:prstGeom prst="rect">
            <a:avLst/>
          </a:prstGeom>
          <a:noFill/>
        </p:spPr>
        <p:txBody>
          <a:bodyPr wrap="square" rtlCol="0">
            <a:spAutoFit/>
          </a:bodyPr>
          <a:lstStyle/>
          <a:p>
            <a:r>
              <a:rPr lang="en-US" sz="1600" i="1" dirty="0">
                <a:latin typeface="Helvetica Neue" panose="02000503000000020004" pitchFamily="2" charset="0"/>
                <a:ea typeface="Helvetica Neue" panose="02000503000000020004" pitchFamily="2" charset="0"/>
                <a:cs typeface="Helvetica Neue" panose="02000503000000020004" pitchFamily="2" charset="0"/>
              </a:rPr>
              <a:t>Right: Terrain field for a variable-resolution, 240 km – 48 km MPAS mesh with refinement over South America</a:t>
            </a:r>
          </a:p>
        </p:txBody>
      </p:sp>
    </p:spTree>
    <p:custDataLst>
      <p:tags r:id="rId1"/>
    </p:custDataLst>
    <p:extLst>
      <p:ext uri="{BB962C8B-B14F-4D97-AF65-F5344CB8AC3E}">
        <p14:creationId xmlns:p14="http://schemas.microsoft.com/office/powerpoint/2010/main" val="22704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2|10.8|10.2|9"/>
</p:tagLst>
</file>

<file path=ppt/tags/tag2.xml><?xml version="1.0" encoding="utf-8"?>
<p:tagLst xmlns:a="http://schemas.openxmlformats.org/drawingml/2006/main" xmlns:r="http://schemas.openxmlformats.org/officeDocument/2006/relationships" xmlns:p="http://schemas.openxmlformats.org/presentationml/2006/main">
  <p:tag name="TIMING" val="|62"/>
</p:tagLst>
</file>

<file path=ppt/tags/tag3.xml><?xml version="1.0" encoding="utf-8"?>
<p:tagLst xmlns:a="http://schemas.openxmlformats.org/drawingml/2006/main" xmlns:r="http://schemas.openxmlformats.org/officeDocument/2006/relationships" xmlns:p="http://schemas.openxmlformats.org/presentationml/2006/main">
  <p:tag name="TIMING" val="|17.8"/>
</p:tagLst>
</file>

<file path=ppt/tags/tag4.xml><?xml version="1.0" encoding="utf-8"?>
<p:tagLst xmlns:a="http://schemas.openxmlformats.org/drawingml/2006/main" xmlns:r="http://schemas.openxmlformats.org/officeDocument/2006/relationships" xmlns:p="http://schemas.openxmlformats.org/presentationml/2006/main">
  <p:tag name="TIMING" val="|25.3"/>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ags/tag6.xml><?xml version="1.0" encoding="utf-8"?>
<p:tagLst xmlns:a="http://schemas.openxmlformats.org/drawingml/2006/main" xmlns:r="http://schemas.openxmlformats.org/officeDocument/2006/relationships" xmlns:p="http://schemas.openxmlformats.org/presentationml/2006/main">
  <p:tag name="TIMING" val="|16|32.1"/>
</p:tagLst>
</file>

<file path=ppt/tags/tag7.xml><?xml version="1.0" encoding="utf-8"?>
<p:tagLst xmlns:a="http://schemas.openxmlformats.org/drawingml/2006/main" xmlns:r="http://schemas.openxmlformats.org/officeDocument/2006/relationships" xmlns:p="http://schemas.openxmlformats.org/presentationml/2006/main">
  <p:tag name="TIMING" val="|36.6"/>
</p:tagLst>
</file>

<file path=ppt/tags/tag8.xml><?xml version="1.0" encoding="utf-8"?>
<p:tagLst xmlns:a="http://schemas.openxmlformats.org/drawingml/2006/main" xmlns:r="http://schemas.openxmlformats.org/officeDocument/2006/relationships" xmlns:p="http://schemas.openxmlformats.org/presentationml/2006/main">
  <p:tag name="TIMING" val="|13.3|37.8|27.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9186</TotalTime>
  <Words>3456</Words>
  <Application>Microsoft Macintosh PowerPoint</Application>
  <PresentationFormat>On-screen Show (4:3)</PresentationFormat>
  <Paragraphs>461</Paragraphs>
  <Slides>33</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Courier</vt:lpstr>
      <vt:lpstr>Courier New</vt:lpstr>
      <vt:lpstr>Helvetica Neue</vt:lpstr>
      <vt:lpstr>1_Office Theme</vt:lpstr>
      <vt:lpstr>Custom Design</vt:lpstr>
      <vt:lpstr>Running MPAS Part 2: Variable-resolution global meshes, I/O streams, restart runs, and other options</vt:lpstr>
      <vt:lpstr>Review</vt:lpstr>
      <vt:lpstr>Review</vt:lpstr>
      <vt:lpstr>Outline</vt:lpstr>
      <vt:lpstr>Variable-resolution meshes</vt:lpstr>
      <vt:lpstr>Variable-resolution meshes</vt:lpstr>
      <vt:lpstr>Variable-resolution meshes</vt:lpstr>
      <vt:lpstr>Variable-resolution meshes</vt:lpstr>
      <vt:lpstr>Variable-resolution meshes</vt:lpstr>
      <vt:lpstr>Outline</vt:lpstr>
      <vt:lpstr>MPAS I/O “Streams”</vt:lpstr>
      <vt:lpstr>MPAS I/O “Streams”</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Outline</vt:lpstr>
      <vt:lpstr>Restarting a simulation</vt:lpstr>
      <vt:lpstr>Restarting a simulation</vt:lpstr>
      <vt:lpstr>Outline</vt:lpstr>
      <vt:lpstr>Other options: detailed printout</vt:lpstr>
      <vt:lpstr>Other options: physics suites</vt:lpstr>
      <vt:lpstr>Other options: soundings</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Skamarock</dc:creator>
  <cp:lastModifiedBy>Michael Duda</cp:lastModifiedBy>
  <cp:revision>203</cp:revision>
  <dcterms:created xsi:type="dcterms:W3CDTF">2017-06-06T19:56:44Z</dcterms:created>
  <dcterms:modified xsi:type="dcterms:W3CDTF">2024-08-11T00:27:02Z</dcterms:modified>
</cp:coreProperties>
</file>