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84" r:id="rId2"/>
  </p:sldMasterIdLst>
  <p:notesMasterIdLst>
    <p:notesMasterId r:id="rId48"/>
  </p:notesMasterIdLst>
  <p:handoutMasterIdLst>
    <p:handoutMasterId r:id="rId49"/>
  </p:handoutMasterIdLst>
  <p:sldIdLst>
    <p:sldId id="256" r:id="rId3"/>
    <p:sldId id="322" r:id="rId4"/>
    <p:sldId id="435" r:id="rId5"/>
    <p:sldId id="403" r:id="rId6"/>
    <p:sldId id="426" r:id="rId7"/>
    <p:sldId id="395" r:id="rId8"/>
    <p:sldId id="396" r:id="rId9"/>
    <p:sldId id="397" r:id="rId10"/>
    <p:sldId id="398" r:id="rId11"/>
    <p:sldId id="399" r:id="rId12"/>
    <p:sldId id="400" r:id="rId13"/>
    <p:sldId id="401" r:id="rId14"/>
    <p:sldId id="326" r:id="rId15"/>
    <p:sldId id="402" r:id="rId16"/>
    <p:sldId id="422" r:id="rId17"/>
    <p:sldId id="404" r:id="rId18"/>
    <p:sldId id="405" r:id="rId19"/>
    <p:sldId id="406" r:id="rId20"/>
    <p:sldId id="423" r:id="rId21"/>
    <p:sldId id="434" r:id="rId22"/>
    <p:sldId id="408" r:id="rId23"/>
    <p:sldId id="407" r:id="rId24"/>
    <p:sldId id="412" r:id="rId25"/>
    <p:sldId id="410" r:id="rId26"/>
    <p:sldId id="416" r:id="rId27"/>
    <p:sldId id="411" r:id="rId28"/>
    <p:sldId id="413" r:id="rId29"/>
    <p:sldId id="424" r:id="rId30"/>
    <p:sldId id="414" r:id="rId31"/>
    <p:sldId id="417" r:id="rId32"/>
    <p:sldId id="418" r:id="rId33"/>
    <p:sldId id="420" r:id="rId34"/>
    <p:sldId id="425" r:id="rId35"/>
    <p:sldId id="415" r:id="rId36"/>
    <p:sldId id="332" r:id="rId37"/>
    <p:sldId id="333" r:id="rId38"/>
    <p:sldId id="421" r:id="rId39"/>
    <p:sldId id="334" r:id="rId40"/>
    <p:sldId id="427" r:id="rId41"/>
    <p:sldId id="428" r:id="rId42"/>
    <p:sldId id="429" r:id="rId43"/>
    <p:sldId id="430" r:id="rId44"/>
    <p:sldId id="431" r:id="rId45"/>
    <p:sldId id="432" r:id="rId46"/>
    <p:sldId id="43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6"/>
    <p:restoredTop sz="92808" autoAdjust="0"/>
  </p:normalViewPr>
  <p:slideViewPr>
    <p:cSldViewPr snapToGrid="0">
      <p:cViewPr varScale="1">
        <p:scale>
          <a:sx n="113" d="100"/>
          <a:sy n="113" d="100"/>
        </p:scale>
        <p:origin x="2200" y="17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626E3-DD80-AD4B-892B-327615D2FFCD}" type="datetimeFigureOut">
              <a:rPr lang="en-US" smtClean="0"/>
              <a:t>8/10/24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A413-5ED3-D444-9605-52B28B664D66}" type="slidenum">
              <a:rPr lang="en-US" smtClean="0"/>
              <a:t>‹#›</a:t>
            </a:fld>
            <a:endParaRPr lang="en-US"/>
          </a:p>
        </p:txBody>
      </p:sp>
    </p:spTree>
    <p:extLst>
      <p:ext uri="{BB962C8B-B14F-4D97-AF65-F5344CB8AC3E}">
        <p14:creationId xmlns:p14="http://schemas.microsoft.com/office/powerpoint/2010/main" val="553438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5CF06-92EC-DA45-8CD9-F4D06F8F4D28}" type="datetimeFigureOut">
              <a:rPr lang="en-US" smtClean="0"/>
              <a:t>8/10/24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95F2E-B8E7-3146-AFF4-9C7E77EEA880}" type="slidenum">
              <a:rPr lang="en-US" smtClean="0"/>
              <a:t>‹#›</a:t>
            </a:fld>
            <a:endParaRPr lang="en-US"/>
          </a:p>
        </p:txBody>
      </p:sp>
    </p:spTree>
    <p:extLst>
      <p:ext uri="{BB962C8B-B14F-4D97-AF65-F5344CB8AC3E}">
        <p14:creationId xmlns:p14="http://schemas.microsoft.com/office/powerpoint/2010/main" val="190434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10</a:t>
            </a:fld>
            <a:endParaRPr lang="en-US" sz="1200"/>
          </a:p>
        </p:txBody>
      </p:sp>
    </p:spTree>
    <p:extLst>
      <p:ext uri="{BB962C8B-B14F-4D97-AF65-F5344CB8AC3E}">
        <p14:creationId xmlns:p14="http://schemas.microsoft.com/office/powerpoint/2010/main" val="375858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11</a:t>
            </a:fld>
            <a:endParaRPr lang="en-US" sz="1200"/>
          </a:p>
        </p:txBody>
      </p:sp>
    </p:spTree>
    <p:extLst>
      <p:ext uri="{BB962C8B-B14F-4D97-AF65-F5344CB8AC3E}">
        <p14:creationId xmlns:p14="http://schemas.microsoft.com/office/powerpoint/2010/main" val="259705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13</a:t>
            </a:fld>
            <a:endParaRPr lang="en-US" sz="1200"/>
          </a:p>
        </p:txBody>
      </p:sp>
    </p:spTree>
    <p:extLst>
      <p:ext uri="{BB962C8B-B14F-4D97-AF65-F5344CB8AC3E}">
        <p14:creationId xmlns:p14="http://schemas.microsoft.com/office/powerpoint/2010/main" val="692928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14</a:t>
            </a:fld>
            <a:endParaRPr lang="en-US" sz="1200"/>
          </a:p>
        </p:txBody>
      </p:sp>
    </p:spTree>
    <p:extLst>
      <p:ext uri="{BB962C8B-B14F-4D97-AF65-F5344CB8AC3E}">
        <p14:creationId xmlns:p14="http://schemas.microsoft.com/office/powerpoint/2010/main" val="385831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15</a:t>
            </a:fld>
            <a:endParaRPr lang="en-US" sz="1200"/>
          </a:p>
        </p:txBody>
      </p:sp>
    </p:spTree>
    <p:extLst>
      <p:ext uri="{BB962C8B-B14F-4D97-AF65-F5344CB8AC3E}">
        <p14:creationId xmlns:p14="http://schemas.microsoft.com/office/powerpoint/2010/main" val="394504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16</a:t>
            </a:fld>
            <a:endParaRPr lang="en-US" sz="1200"/>
          </a:p>
        </p:txBody>
      </p:sp>
    </p:spTree>
    <p:extLst>
      <p:ext uri="{BB962C8B-B14F-4D97-AF65-F5344CB8AC3E}">
        <p14:creationId xmlns:p14="http://schemas.microsoft.com/office/powerpoint/2010/main" val="166615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17</a:t>
            </a:fld>
            <a:endParaRPr lang="en-US" sz="1200"/>
          </a:p>
        </p:txBody>
      </p:sp>
    </p:spTree>
    <p:extLst>
      <p:ext uri="{BB962C8B-B14F-4D97-AF65-F5344CB8AC3E}">
        <p14:creationId xmlns:p14="http://schemas.microsoft.com/office/powerpoint/2010/main" val="3148365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18</a:t>
            </a:fld>
            <a:endParaRPr lang="en-US" sz="1200"/>
          </a:p>
        </p:txBody>
      </p:sp>
    </p:spTree>
    <p:extLst>
      <p:ext uri="{BB962C8B-B14F-4D97-AF65-F5344CB8AC3E}">
        <p14:creationId xmlns:p14="http://schemas.microsoft.com/office/powerpoint/2010/main" val="420818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19</a:t>
            </a:fld>
            <a:endParaRPr lang="en-US" sz="1200"/>
          </a:p>
        </p:txBody>
      </p:sp>
    </p:spTree>
    <p:extLst>
      <p:ext uri="{BB962C8B-B14F-4D97-AF65-F5344CB8AC3E}">
        <p14:creationId xmlns:p14="http://schemas.microsoft.com/office/powerpoint/2010/main" val="237018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20</a:t>
            </a:fld>
            <a:endParaRPr lang="en-US" sz="1200"/>
          </a:p>
        </p:txBody>
      </p:sp>
    </p:spTree>
    <p:extLst>
      <p:ext uri="{BB962C8B-B14F-4D97-AF65-F5344CB8AC3E}">
        <p14:creationId xmlns:p14="http://schemas.microsoft.com/office/powerpoint/2010/main" val="245701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a:t>
            </a:fld>
            <a:endParaRPr lang="en-US" sz="1200"/>
          </a:p>
        </p:txBody>
      </p:sp>
    </p:spTree>
    <p:extLst>
      <p:ext uri="{BB962C8B-B14F-4D97-AF65-F5344CB8AC3E}">
        <p14:creationId xmlns:p14="http://schemas.microsoft.com/office/powerpoint/2010/main" val="4077902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UPDATE: should refer to latest WPS, which include '—</a:t>
            </a:r>
            <a:r>
              <a:rPr lang="en-US" dirty="0" err="1">
                <a:latin typeface="Calibri" charset="0"/>
              </a:rPr>
              <a:t>nowrf</a:t>
            </a:r>
            <a:r>
              <a:rPr lang="en-US" dirty="0">
                <a:latin typeface="Calibri" charset="0"/>
              </a:rPr>
              <a:t>' and '—build-grib2-libs'</a:t>
            </a: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21</a:t>
            </a:fld>
            <a:endParaRPr lang="en-US" sz="1200"/>
          </a:p>
        </p:txBody>
      </p:sp>
    </p:spTree>
    <p:extLst>
      <p:ext uri="{BB962C8B-B14F-4D97-AF65-F5344CB8AC3E}">
        <p14:creationId xmlns:p14="http://schemas.microsoft.com/office/powerpoint/2010/main" val="325488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22</a:t>
            </a:fld>
            <a:endParaRPr lang="en-US" sz="1200"/>
          </a:p>
        </p:txBody>
      </p:sp>
    </p:spTree>
    <p:extLst>
      <p:ext uri="{BB962C8B-B14F-4D97-AF65-F5344CB8AC3E}">
        <p14:creationId xmlns:p14="http://schemas.microsoft.com/office/powerpoint/2010/main" val="1961945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23</a:t>
            </a:fld>
            <a:endParaRPr lang="en-US" sz="1200"/>
          </a:p>
        </p:txBody>
      </p:sp>
    </p:spTree>
    <p:extLst>
      <p:ext uri="{BB962C8B-B14F-4D97-AF65-F5344CB8AC3E}">
        <p14:creationId xmlns:p14="http://schemas.microsoft.com/office/powerpoint/2010/main" val="8993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24</a:t>
            </a:fld>
            <a:endParaRPr lang="en-US" sz="1200"/>
          </a:p>
        </p:txBody>
      </p:sp>
    </p:spTree>
    <p:extLst>
      <p:ext uri="{BB962C8B-B14F-4D97-AF65-F5344CB8AC3E}">
        <p14:creationId xmlns:p14="http://schemas.microsoft.com/office/powerpoint/2010/main" val="1446346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25</a:t>
            </a:fld>
            <a:endParaRPr lang="en-US" sz="1200"/>
          </a:p>
        </p:txBody>
      </p:sp>
    </p:spTree>
    <p:extLst>
      <p:ext uri="{BB962C8B-B14F-4D97-AF65-F5344CB8AC3E}">
        <p14:creationId xmlns:p14="http://schemas.microsoft.com/office/powerpoint/2010/main" val="2688702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26</a:t>
            </a:fld>
            <a:endParaRPr lang="en-US" sz="1200"/>
          </a:p>
        </p:txBody>
      </p:sp>
    </p:spTree>
    <p:extLst>
      <p:ext uri="{BB962C8B-B14F-4D97-AF65-F5344CB8AC3E}">
        <p14:creationId xmlns:p14="http://schemas.microsoft.com/office/powerpoint/2010/main" val="284660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27</a:t>
            </a:fld>
            <a:endParaRPr lang="en-US" sz="1200"/>
          </a:p>
        </p:txBody>
      </p:sp>
    </p:spTree>
    <p:extLst>
      <p:ext uri="{BB962C8B-B14F-4D97-AF65-F5344CB8AC3E}">
        <p14:creationId xmlns:p14="http://schemas.microsoft.com/office/powerpoint/2010/main" val="1195971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28</a:t>
            </a:fld>
            <a:endParaRPr lang="en-US" sz="1200"/>
          </a:p>
        </p:txBody>
      </p:sp>
    </p:spTree>
    <p:extLst>
      <p:ext uri="{BB962C8B-B14F-4D97-AF65-F5344CB8AC3E}">
        <p14:creationId xmlns:p14="http://schemas.microsoft.com/office/powerpoint/2010/main" val="198416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29</a:t>
            </a:fld>
            <a:endParaRPr lang="en-US" sz="1200"/>
          </a:p>
        </p:txBody>
      </p:sp>
    </p:spTree>
    <p:extLst>
      <p:ext uri="{BB962C8B-B14F-4D97-AF65-F5344CB8AC3E}">
        <p14:creationId xmlns:p14="http://schemas.microsoft.com/office/powerpoint/2010/main" val="449579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30</a:t>
            </a:fld>
            <a:endParaRPr lang="en-US" sz="1200"/>
          </a:p>
        </p:txBody>
      </p:sp>
    </p:spTree>
    <p:extLst>
      <p:ext uri="{BB962C8B-B14F-4D97-AF65-F5344CB8AC3E}">
        <p14:creationId xmlns:p14="http://schemas.microsoft.com/office/powerpoint/2010/main" val="90524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a:t>
            </a:fld>
            <a:endParaRPr lang="en-US" sz="1200"/>
          </a:p>
        </p:txBody>
      </p:sp>
    </p:spTree>
    <p:extLst>
      <p:ext uri="{BB962C8B-B14F-4D97-AF65-F5344CB8AC3E}">
        <p14:creationId xmlns:p14="http://schemas.microsoft.com/office/powerpoint/2010/main" val="1965876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31</a:t>
            </a:fld>
            <a:endParaRPr lang="en-US" sz="1200"/>
          </a:p>
        </p:txBody>
      </p:sp>
    </p:spTree>
    <p:extLst>
      <p:ext uri="{BB962C8B-B14F-4D97-AF65-F5344CB8AC3E}">
        <p14:creationId xmlns:p14="http://schemas.microsoft.com/office/powerpoint/2010/main" val="303017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32</a:t>
            </a:fld>
            <a:endParaRPr lang="en-US" sz="1200"/>
          </a:p>
        </p:txBody>
      </p:sp>
    </p:spTree>
    <p:extLst>
      <p:ext uri="{BB962C8B-B14F-4D97-AF65-F5344CB8AC3E}">
        <p14:creationId xmlns:p14="http://schemas.microsoft.com/office/powerpoint/2010/main" val="3238318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33</a:t>
            </a:fld>
            <a:endParaRPr lang="en-US" sz="1200"/>
          </a:p>
        </p:txBody>
      </p:sp>
    </p:spTree>
    <p:extLst>
      <p:ext uri="{BB962C8B-B14F-4D97-AF65-F5344CB8AC3E}">
        <p14:creationId xmlns:p14="http://schemas.microsoft.com/office/powerpoint/2010/main" val="3245608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34</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UPDATE: should we mention </a:t>
            </a:r>
            <a:r>
              <a:rPr lang="en-US" dirty="0" err="1">
                <a:latin typeface="Calibri" charset="0"/>
              </a:rPr>
              <a:t>config_len_disp</a:t>
            </a:r>
            <a:r>
              <a:rPr lang="en-US" dirty="0">
                <a:latin typeface="Calibri" charset="0"/>
              </a:rPr>
              <a:t> in case anyone has old mesh files?</a:t>
            </a: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36</a:t>
            </a:fld>
            <a:endParaRPr lang="en-US" sz="1200"/>
          </a:p>
        </p:txBody>
      </p:sp>
    </p:spTree>
    <p:extLst>
      <p:ext uri="{BB962C8B-B14F-4D97-AF65-F5344CB8AC3E}">
        <p14:creationId xmlns:p14="http://schemas.microsoft.com/office/powerpoint/2010/main" val="3416523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37</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38</a:t>
            </a:fld>
            <a:endParaRPr lang="en-US" sz="1200"/>
          </a:p>
        </p:txBody>
      </p:sp>
    </p:spTree>
    <p:extLst>
      <p:ext uri="{BB962C8B-B14F-4D97-AF65-F5344CB8AC3E}">
        <p14:creationId xmlns:p14="http://schemas.microsoft.com/office/powerpoint/2010/main" val="3610352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39</a:t>
            </a:fld>
            <a:endParaRPr lang="en-US" sz="1200"/>
          </a:p>
        </p:txBody>
      </p:sp>
    </p:spTree>
    <p:extLst>
      <p:ext uri="{BB962C8B-B14F-4D97-AF65-F5344CB8AC3E}">
        <p14:creationId xmlns:p14="http://schemas.microsoft.com/office/powerpoint/2010/main" val="1048971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40</a:t>
            </a:fld>
            <a:endParaRPr lang="en-US" sz="1200"/>
          </a:p>
        </p:txBody>
      </p:sp>
    </p:spTree>
    <p:extLst>
      <p:ext uri="{BB962C8B-B14F-4D97-AF65-F5344CB8AC3E}">
        <p14:creationId xmlns:p14="http://schemas.microsoft.com/office/powerpoint/2010/main" val="398884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a:t>
            </a:fld>
            <a:endParaRPr lang="en-US" sz="1200"/>
          </a:p>
        </p:txBody>
      </p:sp>
    </p:spTree>
    <p:extLst>
      <p:ext uri="{BB962C8B-B14F-4D97-AF65-F5344CB8AC3E}">
        <p14:creationId xmlns:p14="http://schemas.microsoft.com/office/powerpoint/2010/main" val="367117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41</a:t>
            </a:fld>
            <a:endParaRPr lang="en-US" sz="1200"/>
          </a:p>
        </p:txBody>
      </p:sp>
    </p:spTree>
    <p:extLst>
      <p:ext uri="{BB962C8B-B14F-4D97-AF65-F5344CB8AC3E}">
        <p14:creationId xmlns:p14="http://schemas.microsoft.com/office/powerpoint/2010/main" val="3647477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42</a:t>
            </a:fld>
            <a:endParaRPr lang="en-US" sz="1200"/>
          </a:p>
        </p:txBody>
      </p:sp>
    </p:spTree>
    <p:extLst>
      <p:ext uri="{BB962C8B-B14F-4D97-AF65-F5344CB8AC3E}">
        <p14:creationId xmlns:p14="http://schemas.microsoft.com/office/powerpoint/2010/main" val="2917085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43</a:t>
            </a:fld>
            <a:endParaRPr lang="en-US" sz="1200"/>
          </a:p>
        </p:txBody>
      </p:sp>
    </p:spTree>
    <p:extLst>
      <p:ext uri="{BB962C8B-B14F-4D97-AF65-F5344CB8AC3E}">
        <p14:creationId xmlns:p14="http://schemas.microsoft.com/office/powerpoint/2010/main" val="3162606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44</a:t>
            </a:fld>
            <a:endParaRPr lang="en-US" sz="1200"/>
          </a:p>
        </p:txBody>
      </p:sp>
    </p:spTree>
    <p:extLst>
      <p:ext uri="{BB962C8B-B14F-4D97-AF65-F5344CB8AC3E}">
        <p14:creationId xmlns:p14="http://schemas.microsoft.com/office/powerpoint/2010/main" val="259325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5</a:t>
            </a:fld>
            <a:endParaRPr lang="en-US" sz="1200"/>
          </a:p>
        </p:txBody>
      </p:sp>
    </p:spTree>
    <p:extLst>
      <p:ext uri="{BB962C8B-B14F-4D97-AF65-F5344CB8AC3E}">
        <p14:creationId xmlns:p14="http://schemas.microsoft.com/office/powerpoint/2010/main" val="144850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6</a:t>
            </a:fld>
            <a:endParaRPr lang="en-US" sz="1200"/>
          </a:p>
        </p:txBody>
      </p:sp>
    </p:spTree>
    <p:extLst>
      <p:ext uri="{BB962C8B-B14F-4D97-AF65-F5344CB8AC3E}">
        <p14:creationId xmlns:p14="http://schemas.microsoft.com/office/powerpoint/2010/main" val="295741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7</a:t>
            </a:fld>
            <a:endParaRPr lang="en-US" sz="1200"/>
          </a:p>
        </p:txBody>
      </p:sp>
    </p:spTree>
    <p:extLst>
      <p:ext uri="{BB962C8B-B14F-4D97-AF65-F5344CB8AC3E}">
        <p14:creationId xmlns:p14="http://schemas.microsoft.com/office/powerpoint/2010/main" val="420684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8</a:t>
            </a:fld>
            <a:endParaRPr lang="en-US" sz="1200"/>
          </a:p>
        </p:txBody>
      </p:sp>
    </p:spTree>
    <p:extLst>
      <p:ext uri="{BB962C8B-B14F-4D97-AF65-F5344CB8AC3E}">
        <p14:creationId xmlns:p14="http://schemas.microsoft.com/office/powerpoint/2010/main" val="264589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BDCBE55-8DFB-B74E-B37D-11DD15CEABD5}" type="slidenum">
              <a:rPr lang="en-US" sz="1200"/>
              <a:pPr eaLnBrk="1" hangingPunct="1"/>
              <a:t>9</a:t>
            </a:fld>
            <a:endParaRPr lang="en-US" sz="1200"/>
          </a:p>
        </p:txBody>
      </p:sp>
    </p:spTree>
    <p:extLst>
      <p:ext uri="{BB962C8B-B14F-4D97-AF65-F5344CB8AC3E}">
        <p14:creationId xmlns:p14="http://schemas.microsoft.com/office/powerpoint/2010/main" val="72704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
        <p:nvSpPr>
          <p:cNvPr id="4" name="Date Placeholder 3">
            <a:extLst>
              <a:ext uri="{FF2B5EF4-FFF2-40B4-BE49-F238E27FC236}">
                <a16:creationId xmlns:a16="http://schemas.microsoft.com/office/drawing/2014/main" id="{3B361DD7-9630-4F49-814D-7BE44F346DF7}"/>
              </a:ext>
            </a:extLst>
          </p:cNvPr>
          <p:cNvSpPr>
            <a:spLocks noGrp="1"/>
          </p:cNvSpPr>
          <p:nvPr>
            <p:ph type="dt" sz="half" idx="10"/>
          </p:nvPr>
        </p:nvSpPr>
        <p:spPr>
          <a:xfrm>
            <a:off x="457200" y="6356350"/>
            <a:ext cx="1249363" cy="365125"/>
          </a:xfrm>
          <a:prstGeom prst="rect">
            <a:avLst/>
          </a:prstGeom>
        </p:spPr>
        <p:txBody>
          <a:bodyPr/>
          <a:lstStyle>
            <a:lvl1pPr>
              <a:defRPr/>
            </a:lvl1pPr>
          </a:lstStyle>
          <a:p>
            <a:fld id="{0C04B4F1-E1AA-DA43-92D3-8BF885567FE7}" type="datetime1">
              <a:rPr lang="en-US" altLang="en-US" smtClean="0"/>
              <a:t>8/10/24</a:t>
            </a:fld>
            <a:endParaRPr lang="en-US" altLang="en-US"/>
          </a:p>
        </p:txBody>
      </p:sp>
      <p:sp>
        <p:nvSpPr>
          <p:cNvPr id="6" name="Slide Number Placeholder 5">
            <a:extLst>
              <a:ext uri="{FF2B5EF4-FFF2-40B4-BE49-F238E27FC236}">
                <a16:creationId xmlns:a16="http://schemas.microsoft.com/office/drawing/2014/main" id="{69446727-0891-154B-8C2A-E263F2E60416}"/>
              </a:ext>
            </a:extLst>
          </p:cNvPr>
          <p:cNvSpPr>
            <a:spLocks noGrp="1"/>
          </p:cNvSpPr>
          <p:nvPr>
            <p:ph type="sldNum" sz="quarter" idx="12"/>
          </p:nvPr>
        </p:nvSpPr>
        <p:spPr/>
        <p:txBody>
          <a:bodyPr/>
          <a:lstStyle>
            <a:lvl1pPr>
              <a:defRPr/>
            </a:lvl1pPr>
          </a:lstStyle>
          <a:p>
            <a:fld id="{266E54F4-440F-9646-8626-D43115D17357}" type="slidenum">
              <a:rPr lang="en-US" altLang="en-US"/>
              <a:pPr/>
              <a:t>‹#›</a:t>
            </a:fld>
            <a:endParaRPr lang="en-US" altLang="en-US"/>
          </a:p>
        </p:txBody>
      </p:sp>
    </p:spTree>
    <p:extLst>
      <p:ext uri="{BB962C8B-B14F-4D97-AF65-F5344CB8AC3E}">
        <p14:creationId xmlns:p14="http://schemas.microsoft.com/office/powerpoint/2010/main" val="39197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3E77DE44-E22F-3D42-9293-9B5B7648E95B}" type="datetime1">
              <a:rPr lang="en-US" altLang="en-US" smtClean="0"/>
              <a:t>8/10/24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40978D0-9938-E14C-B893-7D3089FC5AD1}"/>
              </a:ext>
            </a:extLst>
          </p:cNvPr>
          <p:cNvSpPr>
            <a:spLocks noGrp="1"/>
          </p:cNvSpPr>
          <p:nvPr>
            <p:ph type="sldNum" sz="quarter" idx="12"/>
          </p:nvPr>
        </p:nvSpPr>
        <p:spPr/>
        <p:txBody>
          <a:bodyPr/>
          <a:lstStyle>
            <a:lvl1pPr>
              <a:defRPr/>
            </a:lvl1pPr>
          </a:lstStyle>
          <a:p>
            <a:fld id="{25A82F2F-E668-A946-9959-D1C8C9FC6D08}" type="slidenum">
              <a:rPr lang="en-US" altLang="en-US"/>
              <a:pPr/>
              <a:t>‹#›</a:t>
            </a:fld>
            <a:endParaRPr lang="en-US" altLang="en-US"/>
          </a:p>
        </p:txBody>
      </p:sp>
    </p:spTree>
    <p:extLst>
      <p:ext uri="{BB962C8B-B14F-4D97-AF65-F5344CB8AC3E}">
        <p14:creationId xmlns:p14="http://schemas.microsoft.com/office/powerpoint/2010/main" val="238943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DD8B9666-6EF2-5F43-908A-709A8B7975A5}" type="datetime1">
              <a:rPr lang="en-US" altLang="en-US" smtClean="0"/>
              <a:t>8/10/24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6204FAD-C4FA-794B-9707-E41BF3520492}"/>
              </a:ext>
            </a:extLst>
          </p:cNvPr>
          <p:cNvSpPr>
            <a:spLocks noGrp="1"/>
          </p:cNvSpPr>
          <p:nvPr>
            <p:ph type="sldNum" sz="quarter" idx="12"/>
          </p:nvPr>
        </p:nvSpPr>
        <p:spPr/>
        <p:txBody>
          <a:bodyPr/>
          <a:lstStyle>
            <a:lvl1pPr>
              <a:defRPr/>
            </a:lvl1pPr>
          </a:lstStyle>
          <a:p>
            <a:fld id="{3A614407-2068-584C-B9C7-280443802E15}" type="slidenum">
              <a:rPr lang="en-US" altLang="en-US"/>
              <a:pPr/>
              <a:t>‹#›</a:t>
            </a:fld>
            <a:endParaRPr lang="en-US" altLang="en-US"/>
          </a:p>
        </p:txBody>
      </p:sp>
    </p:spTree>
    <p:extLst>
      <p:ext uri="{BB962C8B-B14F-4D97-AF65-F5344CB8AC3E}">
        <p14:creationId xmlns:p14="http://schemas.microsoft.com/office/powerpoint/2010/main" val="271911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E5615A9B-A345-E044-A4EF-03A8B716BA9A}" type="datetime1">
              <a:rPr lang="en-US" smtClean="0"/>
              <a:t>8/10/24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4155783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DA390925-EFE1-4541-92A5-01E55F75A569}" type="datetime1">
              <a:rPr lang="en-US" smtClean="0"/>
              <a:t>8/10/24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872983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68868B3F-CB96-D542-BFB9-8243CE8619EA}" type="datetime1">
              <a:rPr lang="en-US" smtClean="0"/>
              <a:t>8/10/24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289302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CA4B0CB6-62DC-A54A-A243-F56A5E8882BA}" type="datetime1">
              <a:rPr lang="en-US" smtClean="0"/>
              <a:t>8/10/24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06416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6F1DEA00-F1CD-5845-9EDD-BF466CDCCBE4}" type="datetime1">
              <a:rPr lang="en-US" smtClean="0"/>
              <a:t>8/10/24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220783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7542C7A7-3687-074E-AC2B-64D127ADD0D1}" type="datetime1">
              <a:rPr lang="en-US" smtClean="0"/>
              <a:t>8/10/24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01525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5A5F6B33-3CCD-924D-AA2B-CD6F7E8F8942}" type="datetime1">
              <a:rPr lang="en-US" smtClean="0"/>
              <a:t>8/10/24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97550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B90179E5-8218-684A-9246-90C32988C38B}" type="datetime1">
              <a:rPr lang="en-US" smtClean="0"/>
              <a:t>8/10/24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79748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5ECC7744-20A8-0049-9A0F-A280F877E4E0}" type="datetime1">
              <a:rPr lang="en-US" altLang="en-US" smtClean="0"/>
              <a:t>8/10/24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47E3935-FECD-124D-A6BE-408E87D9FF86}"/>
              </a:ext>
            </a:extLst>
          </p:cNvPr>
          <p:cNvSpPr>
            <a:spLocks noGrp="1"/>
          </p:cNvSpPr>
          <p:nvPr>
            <p:ph type="sldNum" sz="quarter" idx="12"/>
          </p:nvPr>
        </p:nvSpPr>
        <p:spPr/>
        <p:txBody>
          <a:bodyPr/>
          <a:lstStyle>
            <a:lvl1pPr>
              <a:defRPr/>
            </a:lvl1pPr>
          </a:lstStyle>
          <a:p>
            <a:fld id="{A315DF5D-7F83-9940-85BE-AFB33E8C4133}" type="slidenum">
              <a:rPr lang="en-US" altLang="en-US"/>
              <a:pPr/>
              <a:t>‹#›</a:t>
            </a:fld>
            <a:endParaRPr lang="en-US" altLang="en-US"/>
          </a:p>
        </p:txBody>
      </p:sp>
    </p:spTree>
    <p:extLst>
      <p:ext uri="{BB962C8B-B14F-4D97-AF65-F5344CB8AC3E}">
        <p14:creationId xmlns:p14="http://schemas.microsoft.com/office/powerpoint/2010/main" val="228417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122F1A5F-879E-B34E-AC1E-8A678AF78066}" type="datetime1">
              <a:rPr lang="en-US" smtClean="0"/>
              <a:t>8/10/24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336878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DF65F737-CE4A-4F4B-9968-C7EB39C3675C}" type="datetime1">
              <a:rPr lang="en-US" smtClean="0"/>
              <a:t>8/10/24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4293697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20F79CA0-7F39-2848-BC2F-2A4288FDE8E1}" type="datetime1">
              <a:rPr lang="en-US" smtClean="0"/>
              <a:t>8/10/24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68409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2B4EC504-52FE-514C-A08D-2F6E13E57F7A}" type="datetime1">
              <a:rPr lang="en-US" altLang="en-US" smtClean="0"/>
              <a:t>8/10/24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1D0B7F-52B8-2D4E-9AAE-1D1D73C3BB25}"/>
              </a:ext>
            </a:extLst>
          </p:cNvPr>
          <p:cNvSpPr>
            <a:spLocks noGrp="1"/>
          </p:cNvSpPr>
          <p:nvPr>
            <p:ph type="sldNum" sz="quarter" idx="12"/>
          </p:nvPr>
        </p:nvSpPr>
        <p:spPr/>
        <p:txBody>
          <a:bodyPr/>
          <a:lstStyle>
            <a:lvl1pPr>
              <a:defRPr/>
            </a:lvl1pPr>
          </a:lstStyle>
          <a:p>
            <a:fld id="{F054D320-C0E7-6045-BF08-D2A7155099BD}" type="slidenum">
              <a:rPr lang="en-US" altLang="en-US"/>
              <a:pPr/>
              <a:t>‹#›</a:t>
            </a:fld>
            <a:endParaRPr lang="en-US" altLang="en-US"/>
          </a:p>
        </p:txBody>
      </p:sp>
    </p:spTree>
    <p:extLst>
      <p:ext uri="{BB962C8B-B14F-4D97-AF65-F5344CB8AC3E}">
        <p14:creationId xmlns:p14="http://schemas.microsoft.com/office/powerpoint/2010/main" val="312009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766568D4-76A3-5440-A5BA-A237D8DBAC42}" type="datetime1">
              <a:rPr lang="en-US" altLang="en-US" smtClean="0"/>
              <a:t>8/10/24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E7977E4-D847-3C46-BD65-C9330183F7AE}"/>
              </a:ext>
            </a:extLst>
          </p:cNvPr>
          <p:cNvSpPr>
            <a:spLocks noGrp="1"/>
          </p:cNvSpPr>
          <p:nvPr>
            <p:ph type="sldNum" sz="quarter" idx="12"/>
          </p:nvPr>
        </p:nvSpPr>
        <p:spPr/>
        <p:txBody>
          <a:bodyPr/>
          <a:lstStyle>
            <a:lvl1pPr>
              <a:defRPr/>
            </a:lvl1pPr>
          </a:lstStyle>
          <a:p>
            <a:fld id="{6B98B4C4-0E06-354C-97A1-C6AB6A4DDBBF}" type="slidenum">
              <a:rPr lang="en-US" altLang="en-US"/>
              <a:pPr/>
              <a:t>‹#›</a:t>
            </a:fld>
            <a:endParaRPr lang="en-US" altLang="en-US"/>
          </a:p>
        </p:txBody>
      </p:sp>
    </p:spTree>
    <p:extLst>
      <p:ext uri="{BB962C8B-B14F-4D97-AF65-F5344CB8AC3E}">
        <p14:creationId xmlns:p14="http://schemas.microsoft.com/office/powerpoint/2010/main" val="116898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A4741AA4-C66B-954B-B86B-0B6C3F6DA450}" type="datetime1">
              <a:rPr lang="en-US" altLang="en-US" smtClean="0"/>
              <a:t>8/10/24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3E0FE518-DC0F-0147-B5B1-7EC53C49A18A}"/>
              </a:ext>
            </a:extLst>
          </p:cNvPr>
          <p:cNvSpPr>
            <a:spLocks noGrp="1"/>
          </p:cNvSpPr>
          <p:nvPr>
            <p:ph type="sldNum" sz="quarter" idx="12"/>
          </p:nvPr>
        </p:nvSpPr>
        <p:spPr/>
        <p:txBody>
          <a:bodyPr/>
          <a:lstStyle>
            <a:lvl1pPr>
              <a:defRPr/>
            </a:lvl1pPr>
          </a:lstStyle>
          <a:p>
            <a:fld id="{25023B01-B2A4-A343-A185-0613A60BEAFB}" type="slidenum">
              <a:rPr lang="en-US" altLang="en-US"/>
              <a:pPr/>
              <a:t>‹#›</a:t>
            </a:fld>
            <a:endParaRPr lang="en-US" altLang="en-US"/>
          </a:p>
        </p:txBody>
      </p:sp>
    </p:spTree>
    <p:extLst>
      <p:ext uri="{BB962C8B-B14F-4D97-AF65-F5344CB8AC3E}">
        <p14:creationId xmlns:p14="http://schemas.microsoft.com/office/powerpoint/2010/main" val="93584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80DFDD58-2665-8347-BBE2-2E9593E2558A}" type="datetime1">
              <a:rPr lang="en-US" altLang="en-US" smtClean="0"/>
              <a:t>8/10/24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402577D-2634-5B4A-8DD5-11FFDD7AC3A9}"/>
              </a:ext>
            </a:extLst>
          </p:cNvPr>
          <p:cNvSpPr>
            <a:spLocks noGrp="1"/>
          </p:cNvSpPr>
          <p:nvPr>
            <p:ph type="sldNum" sz="quarter" idx="12"/>
          </p:nvPr>
        </p:nvSpPr>
        <p:spPr/>
        <p:txBody>
          <a:bodyPr/>
          <a:lstStyle>
            <a:lvl1pPr>
              <a:defRPr/>
            </a:lvl1pPr>
          </a:lstStyle>
          <a:p>
            <a:fld id="{8C84CE91-AEA6-914F-90D9-16BDBBCC3ED5}" type="slidenum">
              <a:rPr lang="en-US" altLang="en-US"/>
              <a:pPr/>
              <a:t>‹#›</a:t>
            </a:fld>
            <a:endParaRPr lang="en-US" altLang="en-US"/>
          </a:p>
        </p:txBody>
      </p:sp>
    </p:spTree>
    <p:extLst>
      <p:ext uri="{BB962C8B-B14F-4D97-AF65-F5344CB8AC3E}">
        <p14:creationId xmlns:p14="http://schemas.microsoft.com/office/powerpoint/2010/main" val="259406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A2789064-E56B-B44C-A8A4-AD6229D06ECD}" type="datetime1">
              <a:rPr lang="en-US" altLang="en-US" smtClean="0"/>
              <a:t>8/10/24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59DAA201-8EE4-DD4F-86BC-8D66E6B568F5}"/>
              </a:ext>
            </a:extLst>
          </p:cNvPr>
          <p:cNvSpPr>
            <a:spLocks noGrp="1"/>
          </p:cNvSpPr>
          <p:nvPr>
            <p:ph type="sldNum" sz="quarter" idx="12"/>
          </p:nvPr>
        </p:nvSpPr>
        <p:spPr/>
        <p:txBody>
          <a:bodyPr/>
          <a:lstStyle>
            <a:lvl1pPr>
              <a:defRPr/>
            </a:lvl1pPr>
          </a:lstStyle>
          <a:p>
            <a:fld id="{DAFE56EF-E2BC-7D41-9B22-51E136CBA94D}" type="slidenum">
              <a:rPr lang="en-US" altLang="en-US"/>
              <a:pPr/>
              <a:t>‹#›</a:t>
            </a:fld>
            <a:endParaRPr lang="en-US" altLang="en-US"/>
          </a:p>
        </p:txBody>
      </p:sp>
    </p:spTree>
    <p:extLst>
      <p:ext uri="{BB962C8B-B14F-4D97-AF65-F5344CB8AC3E}">
        <p14:creationId xmlns:p14="http://schemas.microsoft.com/office/powerpoint/2010/main" val="136071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42D84957-0163-404A-B3AE-D51F9B685E42}" type="datetime1">
              <a:rPr lang="en-US" altLang="en-US" smtClean="0"/>
              <a:t>8/10/24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80F0A8C-08C8-9542-9551-59748416D43B}"/>
              </a:ext>
            </a:extLst>
          </p:cNvPr>
          <p:cNvSpPr>
            <a:spLocks noGrp="1"/>
          </p:cNvSpPr>
          <p:nvPr>
            <p:ph type="sldNum" sz="quarter" idx="12"/>
          </p:nvPr>
        </p:nvSpPr>
        <p:spPr/>
        <p:txBody>
          <a:bodyPr/>
          <a:lstStyle>
            <a:lvl1pPr>
              <a:defRPr/>
            </a:lvl1pPr>
          </a:lstStyle>
          <a:p>
            <a:fld id="{34B23DB3-D36A-FB4C-95CF-393292DF0C4E}" type="slidenum">
              <a:rPr lang="en-US" altLang="en-US"/>
              <a:pPr/>
              <a:t>‹#›</a:t>
            </a:fld>
            <a:endParaRPr lang="en-US" altLang="en-US"/>
          </a:p>
        </p:txBody>
      </p:sp>
    </p:spTree>
    <p:extLst>
      <p:ext uri="{BB962C8B-B14F-4D97-AF65-F5344CB8AC3E}">
        <p14:creationId xmlns:p14="http://schemas.microsoft.com/office/powerpoint/2010/main" val="1334009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FAA2B609-4B86-1940-A631-8CCF3B4FF4F2}" type="datetime1">
              <a:rPr lang="en-US" altLang="en-US" smtClean="0"/>
              <a:t>8/10/24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F3867BA-39CE-DE43-9EF1-E6584BFCFDD5}"/>
              </a:ext>
            </a:extLst>
          </p:cNvPr>
          <p:cNvSpPr>
            <a:spLocks noGrp="1"/>
          </p:cNvSpPr>
          <p:nvPr>
            <p:ph type="sldNum" sz="quarter" idx="12"/>
          </p:nvPr>
        </p:nvSpPr>
        <p:spPr/>
        <p:txBody>
          <a:bodyPr/>
          <a:lstStyle>
            <a:lvl1pPr>
              <a:defRPr/>
            </a:lvl1pPr>
          </a:lstStyle>
          <a:p>
            <a:fld id="{921C5293-8393-C745-B4CF-F3E76A95F61B}" type="slidenum">
              <a:rPr lang="en-US" altLang="en-US"/>
              <a:pPr/>
              <a:t>‹#›</a:t>
            </a:fld>
            <a:endParaRPr lang="en-US" altLang="en-US"/>
          </a:p>
        </p:txBody>
      </p:sp>
    </p:spTree>
    <p:extLst>
      <p:ext uri="{BB962C8B-B14F-4D97-AF65-F5344CB8AC3E}">
        <p14:creationId xmlns:p14="http://schemas.microsoft.com/office/powerpoint/2010/main" val="7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B086C-8621-A3E6-D79F-5D6C974934DA}"/>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F750C1A2-DDE1-6E40-BEDC-9B20C7968042}"/>
              </a:ext>
            </a:extLst>
          </p:cNvPr>
          <p:cNvSpPr>
            <a:spLocks noGrp="1"/>
          </p:cNvSpPr>
          <p:nvPr>
            <p:ph type="sldNum" sz="quarter" idx="4"/>
          </p:nvPr>
        </p:nvSpPr>
        <p:spPr>
          <a:xfrm>
            <a:off x="146304" y="6419088"/>
            <a:ext cx="45733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1DEF435-E60A-BB47-B744-1DEBFE4557EF}" type="slidenum">
              <a:rPr lang="en-US" altLang="en-US" smtClean="0"/>
              <a:pPr/>
              <a:t>‹#›</a:t>
            </a:fld>
            <a:endParaRPr lang="en-US" altLang="en-US" dirty="0"/>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695574A-D7AC-74A3-7442-58A6F5B18AB3}"/>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2" name="Hexagon 11">
            <a:extLst>
              <a:ext uri="{FF2B5EF4-FFF2-40B4-BE49-F238E27FC236}">
                <a16:creationId xmlns:a16="http://schemas.microsoft.com/office/drawing/2014/main" id="{D99C3D5D-1FE0-BA5E-9212-64A7D4E52274}"/>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932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10" name="Google Shape;20;p4">
            <a:extLst>
              <a:ext uri="{FF2B5EF4-FFF2-40B4-BE49-F238E27FC236}">
                <a16:creationId xmlns:a16="http://schemas.microsoft.com/office/drawing/2014/main" id="{EC5F2CBC-8443-4E4F-B3B9-40207D13E9F3}"/>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sz="1633"/>
          </a:p>
        </p:txBody>
      </p:sp>
      <p:pic>
        <p:nvPicPr>
          <p:cNvPr id="2" name="Graphic 1">
            <a:extLst>
              <a:ext uri="{FF2B5EF4-FFF2-40B4-BE49-F238E27FC236}">
                <a16:creationId xmlns:a16="http://schemas.microsoft.com/office/drawing/2014/main" id="{20CC7AF6-0C46-576E-09B3-4B9EB6D905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3" name="Google Shape;21;p4">
            <a:extLst>
              <a:ext uri="{FF2B5EF4-FFF2-40B4-BE49-F238E27FC236}">
                <a16:creationId xmlns:a16="http://schemas.microsoft.com/office/drawing/2014/main" id="{8A2636EC-4865-E79D-FDE1-01C1BA7765BB}"/>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794072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hyperlink" Target="http://www2.mmm.ucar.edu/wrf/user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2.mmm.ucar.edu/wrf/users/tutorial/201801/wps_general.pdf" TargetMode="External"/><Relationship Id="rId5" Type="http://schemas.openxmlformats.org/officeDocument/2006/relationships/hyperlink" Target="https://github.com/wrf-model/WPS" TargetMode="External"/><Relationship Id="rId4" Type="http://schemas.openxmlformats.org/officeDocument/2006/relationships/hyperlink" Target="https://www2.mmm.ucar.edu/wrf/users/wrf_users_guide/build/html/index.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18.png"/><Relationship Id="rId2" Type="http://schemas.microsoft.com/office/2007/relationships/media" Target="../media/media1.avi"/><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p:txBody>
          <a:bodyPr>
            <a:normAutofit/>
          </a:bodyPr>
          <a:lstStyle/>
          <a:p>
            <a:pPr eaLnBrk="1" fontAlgn="auto" hangingPunct="1">
              <a:spcAft>
                <a:spcPts val="0"/>
              </a:spcAft>
              <a:defRPr/>
            </a:pPr>
            <a:r>
              <a:rPr lang="en-US" sz="3600" dirty="0">
                <a:ea typeface="+mj-ea"/>
                <a:cs typeface="+mj-cs"/>
              </a:rPr>
              <a:t>Running MPAS Part 1:</a:t>
            </a:r>
            <a:br>
              <a:rPr lang="en-US" sz="3600" dirty="0">
                <a:ea typeface="+mj-ea"/>
                <a:cs typeface="+mj-cs"/>
              </a:rPr>
            </a:br>
            <a:r>
              <a:rPr lang="en-US" sz="3600" dirty="0">
                <a:ea typeface="+mj-ea"/>
                <a:cs typeface="+mj-cs"/>
              </a:rPr>
              <a:t>Creating initial </a:t>
            </a:r>
            <a:r>
              <a:rPr lang="en-US" sz="3600" dirty="0"/>
              <a:t>c</a:t>
            </a:r>
            <a:r>
              <a:rPr lang="en-US" sz="3600" dirty="0">
                <a:ea typeface="+mj-ea"/>
                <a:cs typeface="+mj-cs"/>
              </a:rPr>
              <a:t>onditions and running a basic </a:t>
            </a:r>
            <a:r>
              <a:rPr lang="en-US" sz="3600" u="sng" dirty="0"/>
              <a:t>g</a:t>
            </a:r>
            <a:r>
              <a:rPr lang="en-US" sz="3600" u="sng" dirty="0">
                <a:ea typeface="+mj-ea"/>
                <a:cs typeface="+mj-cs"/>
              </a:rPr>
              <a:t>lobal</a:t>
            </a:r>
            <a:r>
              <a:rPr lang="en-US" sz="3600" dirty="0">
                <a:ea typeface="+mj-ea"/>
                <a:cs typeface="+mj-cs"/>
              </a:rPr>
              <a:t> </a:t>
            </a:r>
            <a:r>
              <a:rPr lang="en-US" sz="3600" dirty="0"/>
              <a:t>s</a:t>
            </a:r>
            <a:r>
              <a:rPr lang="en-US" sz="3600" dirty="0">
                <a:ea typeface="+mj-ea"/>
                <a:cs typeface="+mj-cs"/>
              </a:rPr>
              <a:t>imulation</a:t>
            </a:r>
          </a:p>
        </p:txBody>
      </p:sp>
      <p:sp>
        <p:nvSpPr>
          <p:cNvPr id="4" name="Title 1">
            <a:extLst>
              <a:ext uri="{FF2B5EF4-FFF2-40B4-BE49-F238E27FC236}">
                <a16:creationId xmlns:a16="http://schemas.microsoft.com/office/drawing/2014/main" id="{7BDFDBCD-C320-3B43-912D-14CD539F7805}"/>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extLst>
      <p:ext uri="{BB962C8B-B14F-4D97-AF65-F5344CB8AC3E}">
        <p14:creationId xmlns:p14="http://schemas.microsoft.com/office/powerpoint/2010/main" val="426607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9</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983046"/>
            <a:ext cx="8442806"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Some of the meshes that are found on the download page include:</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Courier" pitchFamily="2" charset="0"/>
                <a:ea typeface="Helvetica Neue" panose="02000503000000020004" pitchFamily="2" charset="0"/>
                <a:cs typeface="Helvetica Neue" panose="02000503000000020004" pitchFamily="2" charset="0"/>
              </a:rPr>
              <a:t>x1.40962</a:t>
            </a:r>
          </a:p>
          <a:p>
            <a:r>
              <a:rPr lang="en-US" sz="2200" dirty="0">
                <a:latin typeface="Courier" pitchFamily="2" charset="0"/>
                <a:ea typeface="Helvetica Neue" panose="02000503000000020004" pitchFamily="2" charset="0"/>
                <a:cs typeface="Helvetica Neue" panose="02000503000000020004" pitchFamily="2" charset="0"/>
              </a:rPr>
              <a:t>x1.163842</a:t>
            </a:r>
          </a:p>
          <a:p>
            <a:r>
              <a:rPr lang="en-US" sz="2200" dirty="0">
                <a:latin typeface="Courier" pitchFamily="2" charset="0"/>
                <a:ea typeface="Helvetica Neue" panose="02000503000000020004" pitchFamily="2" charset="0"/>
                <a:cs typeface="Helvetica Neue" panose="02000503000000020004" pitchFamily="2" charset="0"/>
              </a:rPr>
              <a:t>x1.655362</a:t>
            </a:r>
          </a:p>
          <a:p>
            <a:r>
              <a:rPr lang="en-US" sz="2200" dirty="0">
                <a:latin typeface="Courier" pitchFamily="2" charset="0"/>
                <a:ea typeface="Helvetica Neue" panose="02000503000000020004" pitchFamily="2" charset="0"/>
                <a:cs typeface="Helvetica Neue" panose="02000503000000020004" pitchFamily="2" charset="0"/>
              </a:rPr>
              <a:t>x1.2621442</a:t>
            </a:r>
          </a:p>
          <a:p>
            <a:r>
              <a:rPr lang="en-US" sz="2200" dirty="0">
                <a:latin typeface="Courier" pitchFamily="2" charset="0"/>
                <a:ea typeface="Helvetica Neue" panose="02000503000000020004" pitchFamily="2" charset="0"/>
                <a:cs typeface="Helvetica Neue" panose="02000503000000020004" pitchFamily="2" charset="0"/>
              </a:rPr>
              <a:t>x1.5898242</a:t>
            </a:r>
          </a:p>
          <a:p>
            <a:r>
              <a:rPr lang="en-US" sz="2200" dirty="0">
                <a:latin typeface="Courier" pitchFamily="2" charset="0"/>
                <a:ea typeface="Helvetica Neue" panose="02000503000000020004" pitchFamily="2" charset="0"/>
                <a:cs typeface="Helvetica Neue" panose="02000503000000020004" pitchFamily="2" charset="0"/>
              </a:rPr>
              <a:t>x4.163842</a:t>
            </a:r>
          </a:p>
          <a:p>
            <a:r>
              <a:rPr lang="en-US" sz="2200" dirty="0">
                <a:latin typeface="Courier" pitchFamily="2" charset="0"/>
                <a:ea typeface="Helvetica Neue" panose="02000503000000020004" pitchFamily="2" charset="0"/>
                <a:cs typeface="Helvetica Neue" panose="02000503000000020004" pitchFamily="2" charset="0"/>
              </a:rPr>
              <a:t>x4.535554</a:t>
            </a:r>
          </a:p>
          <a:p>
            <a:r>
              <a:rPr lang="en-US" sz="2200" dirty="0">
                <a:latin typeface="Courier" pitchFamily="2" charset="0"/>
                <a:ea typeface="Helvetica Neue" panose="02000503000000020004" pitchFamily="2" charset="0"/>
                <a:cs typeface="Helvetica Neue" panose="02000503000000020004" pitchFamily="2" charset="0"/>
              </a:rPr>
              <a:t>x5.6488066</a:t>
            </a:r>
          </a:p>
        </p:txBody>
      </p:sp>
      <p:sp>
        <p:nvSpPr>
          <p:cNvPr id="3" name="Rectangle 2">
            <a:extLst>
              <a:ext uri="{FF2B5EF4-FFF2-40B4-BE49-F238E27FC236}">
                <a16:creationId xmlns:a16="http://schemas.microsoft.com/office/drawing/2014/main" id="{C1FDF742-DCFF-F24C-AAD7-C7F1E5480904}"/>
              </a:ext>
            </a:extLst>
          </p:cNvPr>
          <p:cNvSpPr/>
          <p:nvPr/>
        </p:nvSpPr>
        <p:spPr>
          <a:xfrm>
            <a:off x="916958" y="1941342"/>
            <a:ext cx="1404211" cy="28581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B82C93E-7F30-6C46-BFE7-86951EB5E5D7}"/>
              </a:ext>
            </a:extLst>
          </p:cNvPr>
          <p:cNvCxnSpPr>
            <a:cxnSpLocks/>
            <a:stCxn id="3" idx="3"/>
            <a:endCxn id="9" idx="1"/>
          </p:cNvCxnSpPr>
          <p:nvPr/>
        </p:nvCxnSpPr>
        <p:spPr>
          <a:xfrm flipV="1">
            <a:off x="2321169" y="2737113"/>
            <a:ext cx="2085635" cy="63329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6F78EDC-1786-9342-8FBA-93134A6E3A56}"/>
              </a:ext>
            </a:extLst>
          </p:cNvPr>
          <p:cNvSpPr>
            <a:spLocks noChangeArrowheads="1"/>
          </p:cNvSpPr>
          <p:nvPr/>
        </p:nvSpPr>
        <p:spPr bwMode="auto">
          <a:xfrm>
            <a:off x="4406804" y="2407468"/>
            <a:ext cx="4483976" cy="65928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0" name="Rectangle 2">
            <a:extLst>
              <a:ext uri="{FF2B5EF4-FFF2-40B4-BE49-F238E27FC236}">
                <a16:creationId xmlns:a16="http://schemas.microsoft.com/office/drawing/2014/main" id="{81252CFB-AFA4-984A-B168-279AF847638A}"/>
              </a:ext>
            </a:extLst>
          </p:cNvPr>
          <p:cNvSpPr>
            <a:spLocks/>
          </p:cNvSpPr>
          <p:nvPr/>
        </p:nvSpPr>
        <p:spPr bwMode="auto">
          <a:xfrm>
            <a:off x="4543864" y="2558426"/>
            <a:ext cx="4467824"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Total number of cells in the mesh</a:t>
            </a:r>
          </a:p>
        </p:txBody>
      </p:sp>
      <p:pic>
        <p:nvPicPr>
          <p:cNvPr id="7" name="Picture 6">
            <a:extLst>
              <a:ext uri="{FF2B5EF4-FFF2-40B4-BE49-F238E27FC236}">
                <a16:creationId xmlns:a16="http://schemas.microsoft.com/office/drawing/2014/main" id="{0164D1C1-D0D9-EE48-BF64-511D4A7AAF96}"/>
              </a:ext>
            </a:extLst>
          </p:cNvPr>
          <p:cNvPicPr>
            <a:picLocks noChangeAspect="1"/>
          </p:cNvPicPr>
          <p:nvPr/>
        </p:nvPicPr>
        <p:blipFill>
          <a:blip r:embed="rId3"/>
          <a:stretch>
            <a:fillRect/>
          </a:stretch>
        </p:blipFill>
        <p:spPr>
          <a:xfrm>
            <a:off x="3504128" y="3328071"/>
            <a:ext cx="4983437" cy="3012211"/>
          </a:xfrm>
          <a:prstGeom prst="rect">
            <a:avLst/>
          </a:prstGeom>
        </p:spPr>
      </p:pic>
    </p:spTree>
    <p:extLst>
      <p:ext uri="{BB962C8B-B14F-4D97-AF65-F5344CB8AC3E}">
        <p14:creationId xmlns:p14="http://schemas.microsoft.com/office/powerpoint/2010/main" val="187833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F0D9A4-CA57-A042-9631-B4DE13BE9D4B}"/>
              </a:ext>
            </a:extLst>
          </p:cNvPr>
          <p:cNvSpPr>
            <a:spLocks noChangeArrowheads="1"/>
          </p:cNvSpPr>
          <p:nvPr/>
        </p:nvSpPr>
        <p:spPr bwMode="auto">
          <a:xfrm>
            <a:off x="284971" y="2295458"/>
            <a:ext cx="8554287" cy="264917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10</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236265"/>
            <a:ext cx="844280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When downloading a mesh, you’ll get the mesh itself as well as various </a:t>
            </a:r>
            <a:r>
              <a:rPr lang="en-US" sz="2200" i="1" dirty="0">
                <a:latin typeface="Helvetica Neue" panose="02000503000000020004" pitchFamily="2" charset="0"/>
                <a:ea typeface="Helvetica Neue" panose="02000503000000020004" pitchFamily="2" charset="0"/>
                <a:cs typeface="Helvetica Neue" panose="02000503000000020004" pitchFamily="2" charset="0"/>
              </a:rPr>
              <a:t>mesh (graph) partition files</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1" name="Content Placeholder 2">
            <a:extLst>
              <a:ext uri="{FF2B5EF4-FFF2-40B4-BE49-F238E27FC236}">
                <a16:creationId xmlns:a16="http://schemas.microsoft.com/office/drawing/2014/main" id="{53B83598-DE10-3948-BE81-70CBB6CF310E}"/>
              </a:ext>
            </a:extLst>
          </p:cNvPr>
          <p:cNvSpPr txBox="1">
            <a:spLocks/>
          </p:cNvSpPr>
          <p:nvPr/>
        </p:nvSpPr>
        <p:spPr>
          <a:xfrm>
            <a:off x="396453" y="2485849"/>
            <a:ext cx="8240316" cy="2458779"/>
          </a:xfrm>
          <a:prstGeom prst="rect">
            <a:avLst/>
          </a:prstGeom>
        </p:spPr>
        <p:txBody>
          <a:bodyPr lIns="64291" tIns="32146" rIns="64291" bIns="32146">
            <a:normAutofit fontScale="92500" lnSpcReduction="10000"/>
          </a:bodyPr>
          <a:lstStyle/>
          <a:p>
            <a:pPr defTabSz="321457">
              <a:spcBef>
                <a:spcPts val="1406"/>
              </a:spcBef>
              <a:spcAft>
                <a:spcPts val="1200"/>
              </a:spcAft>
              <a:buSzPct val="130000"/>
              <a:defRPr/>
            </a:pPr>
            <a:r>
              <a:rPr lang="en-US" dirty="0">
                <a:solidFill>
                  <a:srgbClr val="000000"/>
                </a:solidFill>
                <a:latin typeface="Helvetica Neue"/>
                <a:cs typeface="Helvetica Neue"/>
              </a:rPr>
              <a:t>For example, the x1.40962 mesh (about 120-km resolution) is provided with the following files: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x1.40962.grid.nc </a:t>
            </a:r>
            <a:r>
              <a:rPr lang="en-US" dirty="0">
                <a:solidFill>
                  <a:srgbClr val="000000"/>
                </a:solidFill>
                <a:latin typeface="Helvetica Neue"/>
                <a:cs typeface="Helvetica Neue"/>
              </a:rPr>
              <a:t>– the mesh itself</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 </a:t>
            </a:r>
            <a:r>
              <a:rPr lang="en-US" dirty="0">
                <a:solidFill>
                  <a:srgbClr val="000000"/>
                </a:solidFill>
                <a:latin typeface="Helvetica Neue"/>
                <a:cs typeface="Helvetica Neue"/>
              </a:rPr>
              <a:t>– the mesh connectivity graph</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x1.40962.graph.info.part.2 </a:t>
            </a:r>
            <a:r>
              <a:rPr lang="en-US" dirty="0">
                <a:solidFill>
                  <a:srgbClr val="000000"/>
                </a:solidFill>
                <a:latin typeface="Helvetica Neue"/>
                <a:cs typeface="Helvetica Neue"/>
              </a:rPr>
              <a:t>– pre-computed partitioning for 2 MPI tasks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x1.40962.graph.info.part.8 </a:t>
            </a:r>
            <a:r>
              <a:rPr lang="en-US" dirty="0">
                <a:solidFill>
                  <a:srgbClr val="000000"/>
                </a:solidFill>
                <a:latin typeface="Helvetica Neue"/>
                <a:cs typeface="Helvetica Neue"/>
              </a:rPr>
              <a:t>– pre-computed partitioning for 8 MPI tasks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x1.40962.graph.info.part.16 </a:t>
            </a:r>
            <a:r>
              <a:rPr lang="en-US" dirty="0">
                <a:solidFill>
                  <a:srgbClr val="000000"/>
                </a:solidFill>
                <a:latin typeface="Helvetica Neue"/>
                <a:cs typeface="Helvetica Neue"/>
              </a:rPr>
              <a:t>– pre-computed partitioning for 16 MPI tasks</a:t>
            </a:r>
          </a:p>
          <a:p>
            <a:pPr defTabSz="321457">
              <a:spcBef>
                <a:spcPts val="206"/>
              </a:spcBef>
              <a:buSzPct val="130000"/>
              <a:defRPr/>
            </a:pPr>
            <a:r>
              <a:rPr lang="en-US" dirty="0">
                <a:solidFill>
                  <a:srgbClr val="000000"/>
                </a:solidFill>
                <a:latin typeface="Helvetica Neue"/>
                <a:cs typeface="Helvetica Neue"/>
              </a:rPr>
              <a:t>  ...</a:t>
            </a:r>
          </a:p>
        </p:txBody>
      </p:sp>
      <p:sp>
        <p:nvSpPr>
          <p:cNvPr id="13" name="TextBox 12">
            <a:extLst>
              <a:ext uri="{FF2B5EF4-FFF2-40B4-BE49-F238E27FC236}">
                <a16:creationId xmlns:a16="http://schemas.microsoft.com/office/drawing/2014/main" id="{71CD0955-4F82-334B-9E1D-813E26CD74EE}"/>
              </a:ext>
            </a:extLst>
          </p:cNvPr>
          <p:cNvSpPr txBox="1"/>
          <p:nvPr/>
        </p:nvSpPr>
        <p:spPr>
          <a:xfrm>
            <a:off x="396453" y="5369821"/>
            <a:ext cx="844280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We’ll say more about partition files when talking about running the model, and also when talking about MPAS meshes</a:t>
            </a:r>
          </a:p>
        </p:txBody>
      </p:sp>
    </p:spTree>
    <p:extLst>
      <p:ext uri="{BB962C8B-B14F-4D97-AF65-F5344CB8AC3E}">
        <p14:creationId xmlns:p14="http://schemas.microsoft.com/office/powerpoint/2010/main" val="302982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11</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236265"/>
            <a:ext cx="8442806" cy="1107996"/>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Recall from the lecture about compiling MPAS that there are two executables we need to initialize and run an MPAS-Atmosphere simulation:</a:t>
            </a:r>
          </a:p>
        </p:txBody>
      </p:sp>
      <p:sp>
        <p:nvSpPr>
          <p:cNvPr id="7" name="TextBox 6">
            <a:extLst>
              <a:ext uri="{FF2B5EF4-FFF2-40B4-BE49-F238E27FC236}">
                <a16:creationId xmlns:a16="http://schemas.microsoft.com/office/drawing/2014/main" id="{09EE63C8-DC98-EF4C-8DFF-22A239F834C6}"/>
              </a:ext>
            </a:extLst>
          </p:cNvPr>
          <p:cNvSpPr txBox="1"/>
          <p:nvPr/>
        </p:nvSpPr>
        <p:spPr>
          <a:xfrm>
            <a:off x="438656" y="2340983"/>
            <a:ext cx="4625713" cy="461665"/>
          </a:xfrm>
          <a:prstGeom prst="rect">
            <a:avLst/>
          </a:prstGeom>
          <a:noFill/>
        </p:spPr>
        <p:txBody>
          <a:bodyPr wrap="square" rtlCol="0">
            <a:spAutoFit/>
          </a:bodyPr>
          <a:lstStyle/>
          <a:p>
            <a:r>
              <a:rPr lang="en-US" sz="2400" dirty="0" err="1">
                <a:latin typeface="Courier" pitchFamily="2" charset="0"/>
                <a:ea typeface="Helvetica Neue" panose="02000503000000020004" pitchFamily="2" charset="0"/>
                <a:cs typeface="Helvetica Neue" panose="02000503000000020004" pitchFamily="2" charset="0"/>
              </a:rPr>
              <a:t>init_atmosphere_model</a:t>
            </a:r>
            <a:endParaRPr lang="en-US" sz="2400" dirty="0">
              <a:latin typeface="Courier"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533E0E11-CCF0-BB47-8D6A-8E237567F669}"/>
              </a:ext>
            </a:extLst>
          </p:cNvPr>
          <p:cNvSpPr txBox="1"/>
          <p:nvPr/>
        </p:nvSpPr>
        <p:spPr>
          <a:xfrm>
            <a:off x="396453" y="4397796"/>
            <a:ext cx="4625713" cy="461665"/>
          </a:xfrm>
          <a:prstGeom prst="rect">
            <a:avLst/>
          </a:prstGeom>
          <a:noFill/>
        </p:spPr>
        <p:txBody>
          <a:bodyPr wrap="square" rtlCol="0">
            <a:spAutoFit/>
          </a:bodyPr>
          <a:lstStyle/>
          <a:p>
            <a:r>
              <a:rPr lang="en-US" sz="2400" dirty="0" err="1">
                <a:latin typeface="Courier" pitchFamily="2" charset="0"/>
                <a:ea typeface="Helvetica Neue" panose="02000503000000020004" pitchFamily="2" charset="0"/>
                <a:cs typeface="Helvetica Neue" panose="02000503000000020004" pitchFamily="2" charset="0"/>
              </a:rPr>
              <a:t>atmosphere_model</a:t>
            </a:r>
            <a:endParaRPr lang="en-US" sz="2400" dirty="0">
              <a:latin typeface="Courier"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25DF9C7E-173F-204B-962E-3BA7CCE36624}"/>
              </a:ext>
            </a:extLst>
          </p:cNvPr>
          <p:cNvSpPr txBox="1"/>
          <p:nvPr/>
        </p:nvSpPr>
        <p:spPr>
          <a:xfrm>
            <a:off x="438656" y="2845951"/>
            <a:ext cx="7889418"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Handles all stages of processing 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Handles processing of SST and sea-ice update files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Handles generation of various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Handles generation of lateral boundary conditions</a:t>
            </a:r>
          </a:p>
        </p:txBody>
      </p:sp>
      <p:sp>
        <p:nvSpPr>
          <p:cNvPr id="13" name="TextBox 12">
            <a:extLst>
              <a:ext uri="{FF2B5EF4-FFF2-40B4-BE49-F238E27FC236}">
                <a16:creationId xmlns:a16="http://schemas.microsoft.com/office/drawing/2014/main" id="{455FEA92-AD00-B149-8F68-5E9AD1607508}"/>
              </a:ext>
            </a:extLst>
          </p:cNvPr>
          <p:cNvSpPr txBox="1"/>
          <p:nvPr/>
        </p:nvSpPr>
        <p:spPr>
          <a:xfrm>
            <a:off x="438656" y="4927924"/>
            <a:ext cx="7889418"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The model itself, responsible for performing integration/simulation given any source of initial conditions</a:t>
            </a:r>
          </a:p>
        </p:txBody>
      </p:sp>
    </p:spTree>
    <p:custDataLst>
      <p:tags r:id="rId1"/>
    </p:custDataLst>
    <p:extLst>
      <p:ext uri="{BB962C8B-B14F-4D97-AF65-F5344CB8AC3E}">
        <p14:creationId xmlns:p14="http://schemas.microsoft.com/office/powerpoint/2010/main" val="1341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824" y="2753380"/>
            <a:ext cx="4662883" cy="32769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noChangeArrowheads="1"/>
          </p:cNvPicPr>
          <p:nvPr/>
        </p:nvPicPr>
        <p:blipFill>
          <a:blip r:embed="rId3"/>
          <a:srcRect/>
          <a:stretch>
            <a:fillRect/>
          </a:stretch>
        </p:blipFill>
        <p:spPr bwMode="auto">
          <a:xfrm>
            <a:off x="1" y="1"/>
            <a:ext cx="1980924" cy="709560"/>
          </a:xfrm>
          <a:prstGeom prst="rect">
            <a:avLst/>
          </a:prstGeom>
          <a:noFill/>
          <a:ln w="12700" cap="flat">
            <a:noFill/>
            <a:miter lim="800000"/>
            <a:headEnd/>
            <a:tailEnd/>
          </a:ln>
        </p:spPr>
      </p:pic>
      <p:cxnSp>
        <p:nvCxnSpPr>
          <p:cNvPr id="17" name="Straight Connector 16"/>
          <p:cNvCxnSpPr/>
          <p:nvPr/>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79387" y="1010203"/>
            <a:ext cx="8748918" cy="830997"/>
          </a:xfrm>
          <a:prstGeom prst="rect">
            <a:avLst/>
          </a:prstGeom>
          <a:noFill/>
        </p:spPr>
        <p:txBody>
          <a:bodyPr wrap="square" rtlCol="0">
            <a:spAutoFit/>
          </a:bodyPr>
          <a:lstStyle/>
          <a:p>
            <a:r>
              <a:rPr lang="en-US" sz="2400" dirty="0"/>
              <a:t>How does the ‘</a:t>
            </a:r>
            <a:r>
              <a:rPr lang="en-US" sz="2400" dirty="0" err="1"/>
              <a:t>init_atmosphere</a:t>
            </a:r>
            <a:r>
              <a:rPr lang="en-US" sz="2400" dirty="0"/>
              <a:t>’ core manage to combine all of this functionality into one program?</a:t>
            </a:r>
          </a:p>
        </p:txBody>
      </p:sp>
      <p:sp>
        <p:nvSpPr>
          <p:cNvPr id="2" name="Slide Number Placeholder 1"/>
          <p:cNvSpPr>
            <a:spLocks noGrp="1"/>
          </p:cNvSpPr>
          <p:nvPr>
            <p:ph type="sldNum" sz="quarter" idx="12"/>
          </p:nvPr>
        </p:nvSpPr>
        <p:spPr/>
        <p:txBody>
          <a:bodyPr/>
          <a:lstStyle/>
          <a:p>
            <a:fld id="{BB0EDAC5-B36E-A046-9D6B-DEE64979627A}" type="slidenum">
              <a:rPr lang="en-US" smtClean="0"/>
              <a:t>12</a:t>
            </a:fld>
            <a:endParaRPr lang="en-US"/>
          </a:p>
        </p:txBody>
      </p:sp>
      <p:sp>
        <p:nvSpPr>
          <p:cNvPr id="7" name="TextBox 6"/>
          <p:cNvSpPr txBox="1"/>
          <p:nvPr/>
        </p:nvSpPr>
        <p:spPr>
          <a:xfrm>
            <a:off x="205763" y="1831558"/>
            <a:ext cx="8748918" cy="707886"/>
          </a:xfrm>
          <a:prstGeom prst="rect">
            <a:avLst/>
          </a:prstGeom>
          <a:noFill/>
        </p:spPr>
        <p:txBody>
          <a:bodyPr wrap="square" rtlCol="0">
            <a:spAutoFit/>
          </a:bodyPr>
          <a:lstStyle/>
          <a:p>
            <a:pPr marL="342900" indent="-342900">
              <a:buFont typeface="Arial"/>
              <a:buChar char="•"/>
            </a:pPr>
            <a:r>
              <a:rPr lang="en-US" sz="2000" dirty="0"/>
              <a:t>The key idea is that </a:t>
            </a:r>
            <a:r>
              <a:rPr lang="en-US" dirty="0" err="1">
                <a:latin typeface="Courier"/>
                <a:cs typeface="Courier"/>
              </a:rPr>
              <a:t>init_atmosphere_model</a:t>
            </a:r>
            <a:r>
              <a:rPr lang="en-US" sz="2000" dirty="0"/>
              <a:t> may be run in stages using different options</a:t>
            </a:r>
          </a:p>
        </p:txBody>
      </p:sp>
      <p:sp>
        <p:nvSpPr>
          <p:cNvPr id="3" name="TextBox 2"/>
          <p:cNvSpPr txBox="1"/>
          <p:nvPr/>
        </p:nvSpPr>
        <p:spPr>
          <a:xfrm>
            <a:off x="348989" y="2743685"/>
            <a:ext cx="4504759" cy="3293209"/>
          </a:xfrm>
          <a:prstGeom prst="rect">
            <a:avLst/>
          </a:prstGeom>
          <a:noFill/>
        </p:spPr>
        <p:txBody>
          <a:bodyPr wrap="none" rtlCol="0">
            <a:spAutoFit/>
          </a:bodyPr>
          <a:lstStyle/>
          <a:p>
            <a:r>
              <a:rPr lang="en-US" sz="1600" dirty="0">
                <a:latin typeface="Courier"/>
                <a:cs typeface="Courier"/>
              </a:rPr>
              <a:t>&amp;</a:t>
            </a:r>
            <a:r>
              <a:rPr lang="en-US" sz="1600" dirty="0" err="1">
                <a:latin typeface="Courier"/>
                <a:cs typeface="Courier"/>
              </a:rPr>
              <a:t>nhyd_model</a:t>
            </a:r>
            <a:endParaRPr lang="en-US" sz="1600" dirty="0">
              <a:latin typeface="Courier"/>
              <a:cs typeface="Courier"/>
            </a:endParaRPr>
          </a:p>
          <a:p>
            <a:r>
              <a:rPr lang="en-US" sz="1600" dirty="0">
                <a:latin typeface="Courier"/>
                <a:cs typeface="Courier"/>
              </a:rPr>
              <a:t>    </a:t>
            </a:r>
            <a:r>
              <a:rPr lang="en-US" sz="1600" dirty="0" err="1">
                <a:latin typeface="Courier"/>
                <a:cs typeface="Courier"/>
              </a:rPr>
              <a:t>config_init_case</a:t>
            </a:r>
            <a:r>
              <a:rPr lang="en-US" sz="1600" dirty="0">
                <a:latin typeface="Courier"/>
                <a:cs typeface="Courier"/>
              </a:rPr>
              <a:t> = 7</a:t>
            </a:r>
          </a:p>
          <a:p>
            <a:r>
              <a:rPr lang="ro-RO" sz="1600" dirty="0">
                <a:latin typeface="Courier"/>
                <a:cs typeface="Courier"/>
              </a:rPr>
              <a:t>    ...</a:t>
            </a:r>
          </a:p>
          <a:p>
            <a:r>
              <a:rPr lang="bg-BG" sz="1600" dirty="0">
                <a:latin typeface="Courier"/>
                <a:cs typeface="Courier"/>
              </a:rPr>
              <a:t>/</a:t>
            </a:r>
            <a:endParaRPr lang="pl-PL" sz="1600" dirty="0">
              <a:latin typeface="Courier"/>
              <a:cs typeface="Courier"/>
            </a:endParaRPr>
          </a:p>
          <a:p>
            <a:endParaRPr lang="pl-PL" sz="1600" dirty="0">
              <a:latin typeface="Courier"/>
              <a:cs typeface="Courier"/>
            </a:endParaRPr>
          </a:p>
          <a:p>
            <a:r>
              <a:rPr lang="en-US" sz="1600" dirty="0">
                <a:latin typeface="Courier"/>
                <a:cs typeface="Courier"/>
              </a:rPr>
              <a:t>&amp;</a:t>
            </a:r>
            <a:r>
              <a:rPr lang="en-US" sz="1600" dirty="0" err="1">
                <a:latin typeface="Courier"/>
                <a:cs typeface="Courier"/>
              </a:rPr>
              <a:t>preproc_stages</a:t>
            </a:r>
            <a:endParaRPr lang="en-US" sz="1600" dirty="0">
              <a:latin typeface="Courier"/>
              <a:cs typeface="Courier"/>
            </a:endParaRPr>
          </a:p>
          <a:p>
            <a:r>
              <a:rPr lang="en-US" sz="1600" dirty="0">
                <a:latin typeface="Courier"/>
                <a:cs typeface="Courier"/>
              </a:rPr>
              <a:t>    </a:t>
            </a:r>
            <a:r>
              <a:rPr lang="en-US" sz="1600" dirty="0" err="1">
                <a:latin typeface="Courier"/>
                <a:cs typeface="Courier"/>
              </a:rPr>
              <a:t>config_static_interp</a:t>
            </a:r>
            <a:r>
              <a:rPr lang="en-US" sz="1600" dirty="0">
                <a:latin typeface="Courier"/>
                <a:cs typeface="Courier"/>
              </a:rPr>
              <a:t> = true</a:t>
            </a:r>
          </a:p>
          <a:p>
            <a:r>
              <a:rPr lang="en-US" sz="1600" dirty="0">
                <a:latin typeface="Courier"/>
                <a:cs typeface="Courier"/>
              </a:rPr>
              <a:t>    </a:t>
            </a:r>
            <a:r>
              <a:rPr lang="en-US" sz="1600" dirty="0" err="1">
                <a:latin typeface="Courier"/>
                <a:cs typeface="Courier"/>
              </a:rPr>
              <a:t>config_native_gwd_static</a:t>
            </a:r>
            <a:r>
              <a:rPr lang="en-US" sz="1600" dirty="0">
                <a:latin typeface="Courier"/>
                <a:cs typeface="Courier"/>
              </a:rPr>
              <a:t> = true</a:t>
            </a:r>
          </a:p>
          <a:p>
            <a:r>
              <a:rPr lang="en-US" sz="1600" dirty="0">
                <a:latin typeface="Courier"/>
                <a:cs typeface="Courier"/>
              </a:rPr>
              <a:t>    </a:t>
            </a:r>
            <a:r>
              <a:rPr lang="en-US" sz="1600" dirty="0" err="1">
                <a:latin typeface="Courier"/>
                <a:cs typeface="Courier"/>
              </a:rPr>
              <a:t>config_vertical_grid</a:t>
            </a:r>
            <a:r>
              <a:rPr lang="en-US" sz="1600" dirty="0">
                <a:latin typeface="Courier"/>
                <a:cs typeface="Courier"/>
              </a:rPr>
              <a:t> = false</a:t>
            </a:r>
          </a:p>
          <a:p>
            <a:r>
              <a:rPr lang="en-US" sz="1600" dirty="0">
                <a:latin typeface="Courier"/>
                <a:cs typeface="Courier"/>
              </a:rPr>
              <a:t>    </a:t>
            </a:r>
            <a:r>
              <a:rPr lang="en-US" sz="1600" dirty="0" err="1">
                <a:latin typeface="Courier"/>
                <a:cs typeface="Courier"/>
              </a:rPr>
              <a:t>config_met_interp</a:t>
            </a:r>
            <a:r>
              <a:rPr lang="en-US" sz="1600" dirty="0">
                <a:latin typeface="Courier"/>
                <a:cs typeface="Courier"/>
              </a:rPr>
              <a:t> = false</a:t>
            </a:r>
          </a:p>
          <a:p>
            <a:r>
              <a:rPr lang="en-US" sz="1600" dirty="0">
                <a:latin typeface="Courier"/>
                <a:cs typeface="Courier"/>
              </a:rPr>
              <a:t>    </a:t>
            </a:r>
            <a:r>
              <a:rPr lang="en-US" sz="1600" dirty="0" err="1">
                <a:latin typeface="Courier"/>
                <a:cs typeface="Courier"/>
              </a:rPr>
              <a:t>config_input_sst</a:t>
            </a:r>
            <a:r>
              <a:rPr lang="en-US" sz="1600" dirty="0">
                <a:latin typeface="Courier"/>
                <a:cs typeface="Courier"/>
              </a:rPr>
              <a:t> = false</a:t>
            </a:r>
          </a:p>
          <a:p>
            <a:r>
              <a:rPr lang="en-US" sz="1600" dirty="0">
                <a:latin typeface="Courier"/>
                <a:cs typeface="Courier"/>
              </a:rPr>
              <a:t>    </a:t>
            </a:r>
            <a:r>
              <a:rPr lang="en-US" sz="1600" dirty="0" err="1">
                <a:latin typeface="Courier"/>
                <a:cs typeface="Courier"/>
              </a:rPr>
              <a:t>config_frac_seaice</a:t>
            </a:r>
            <a:r>
              <a:rPr lang="en-US" sz="1600" dirty="0">
                <a:latin typeface="Courier"/>
                <a:cs typeface="Courier"/>
              </a:rPr>
              <a:t> = false</a:t>
            </a:r>
          </a:p>
          <a:p>
            <a:r>
              <a:rPr lang="bg-BG" sz="1600" dirty="0">
                <a:latin typeface="Courier"/>
                <a:cs typeface="Courier"/>
              </a:rPr>
              <a:t>/</a:t>
            </a:r>
            <a:endParaRPr lang="en-US" sz="1600" dirty="0">
              <a:latin typeface="Courier"/>
              <a:cs typeface="Courier"/>
            </a:endParaRPr>
          </a:p>
        </p:txBody>
      </p:sp>
      <p:grpSp>
        <p:nvGrpSpPr>
          <p:cNvPr id="6" name="Group 5">
            <a:extLst>
              <a:ext uri="{FF2B5EF4-FFF2-40B4-BE49-F238E27FC236}">
                <a16:creationId xmlns:a16="http://schemas.microsoft.com/office/drawing/2014/main" id="{2FAD74F2-BD9B-2A4D-8B80-7FB7ACB8434C}"/>
              </a:ext>
            </a:extLst>
          </p:cNvPr>
          <p:cNvGrpSpPr/>
          <p:nvPr/>
        </p:nvGrpSpPr>
        <p:grpSpPr>
          <a:xfrm>
            <a:off x="3431727" y="2355885"/>
            <a:ext cx="5641990" cy="1815882"/>
            <a:chOff x="3431727" y="2355885"/>
            <a:chExt cx="5641990" cy="1815882"/>
          </a:xfrm>
        </p:grpSpPr>
        <p:cxnSp>
          <p:nvCxnSpPr>
            <p:cNvPr id="8" name="Straight Arrow Connector 7"/>
            <p:cNvCxnSpPr>
              <a:cxnSpLocks/>
              <a:stCxn id="16" idx="1"/>
            </p:cNvCxnSpPr>
            <p:nvPr/>
          </p:nvCxnSpPr>
          <p:spPr>
            <a:xfrm flipH="1" flipV="1">
              <a:off x="3431727" y="3160572"/>
              <a:ext cx="2326594" cy="122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913427" y="2355885"/>
              <a:ext cx="3160290" cy="1815882"/>
            </a:xfrm>
            <a:prstGeom prst="rect">
              <a:avLst/>
            </a:prstGeom>
            <a:noFill/>
          </p:spPr>
          <p:txBody>
            <a:bodyPr wrap="square" rtlCol="0">
              <a:spAutoFit/>
            </a:bodyPr>
            <a:lstStyle/>
            <a:p>
              <a:r>
                <a:rPr lang="en-US" sz="1600" i="1" dirty="0"/>
                <a:t>2 = ideal </a:t>
              </a:r>
              <a:r>
                <a:rPr lang="en-US" sz="1600" i="1" dirty="0" err="1"/>
                <a:t>baroclinic</a:t>
              </a:r>
              <a:r>
                <a:rPr lang="en-US" sz="1600" i="1" dirty="0"/>
                <a:t> wave</a:t>
              </a:r>
            </a:p>
            <a:p>
              <a:r>
                <a:rPr lang="en-US" sz="1600" i="1" dirty="0"/>
                <a:t>4 = ideal squall line</a:t>
              </a:r>
            </a:p>
            <a:p>
              <a:r>
                <a:rPr lang="en-US" sz="1600" i="1" dirty="0"/>
                <a:t>5 = ideal </a:t>
              </a:r>
              <a:r>
                <a:rPr lang="en-US" sz="1600" i="1" dirty="0" err="1"/>
                <a:t>supercell</a:t>
              </a:r>
              <a:endParaRPr lang="en-US" sz="1600" i="1" dirty="0"/>
            </a:p>
            <a:p>
              <a:r>
                <a:rPr lang="en-US" sz="1600" i="1" dirty="0"/>
                <a:t>6 = ideal mountain wave</a:t>
              </a:r>
            </a:p>
            <a:p>
              <a:r>
                <a:rPr lang="en-US" sz="1600" i="1" dirty="0"/>
                <a:t>7 = real-data initialization</a:t>
              </a:r>
            </a:p>
            <a:p>
              <a:r>
                <a:rPr lang="en-US" sz="1600" i="1" dirty="0"/>
                <a:t>8 = surface update file creation</a:t>
              </a:r>
            </a:p>
            <a:p>
              <a:r>
                <a:rPr lang="en-US" sz="1600" i="1" dirty="0"/>
                <a:t>9 = lateral boundary conditions</a:t>
              </a:r>
            </a:p>
          </p:txBody>
        </p:sp>
        <p:sp>
          <p:nvSpPr>
            <p:cNvPr id="16" name="Left Brace 15"/>
            <p:cNvSpPr/>
            <p:nvPr/>
          </p:nvSpPr>
          <p:spPr>
            <a:xfrm>
              <a:off x="5758321" y="2394665"/>
              <a:ext cx="155106" cy="177710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B41B788-0CA7-AB46-8D93-643DBBB8FCCD}"/>
              </a:ext>
            </a:extLst>
          </p:cNvPr>
          <p:cNvGrpSpPr/>
          <p:nvPr/>
        </p:nvGrpSpPr>
        <p:grpSpPr>
          <a:xfrm>
            <a:off x="5050649" y="4071901"/>
            <a:ext cx="4093350" cy="2329131"/>
            <a:chOff x="5050649" y="4071901"/>
            <a:chExt cx="4093350" cy="2329131"/>
          </a:xfrm>
        </p:grpSpPr>
        <p:sp>
          <p:nvSpPr>
            <p:cNvPr id="19" name="Right Brace 18"/>
            <p:cNvSpPr/>
            <p:nvPr/>
          </p:nvSpPr>
          <p:spPr>
            <a:xfrm>
              <a:off x="5050649" y="4071901"/>
              <a:ext cx="300518" cy="19032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flipH="1" flipV="1">
              <a:off x="5399638" y="5022010"/>
              <a:ext cx="1172991" cy="436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592016" y="4585150"/>
              <a:ext cx="2551983" cy="1815882"/>
            </a:xfrm>
            <a:prstGeom prst="rect">
              <a:avLst/>
            </a:prstGeom>
            <a:noFill/>
          </p:spPr>
          <p:txBody>
            <a:bodyPr wrap="square" rtlCol="0">
              <a:spAutoFit/>
            </a:bodyPr>
            <a:lstStyle/>
            <a:p>
              <a:r>
                <a:rPr lang="en-US" sz="1600" i="1" dirty="0"/>
                <a:t>Only used for real-data cases to control, e.g., whether we interpolate static fields, compute fields for GWDO scheme, interpolate meteorological data, etc.</a:t>
              </a:r>
            </a:p>
          </p:txBody>
        </p:sp>
      </p:grpSp>
      <p:sp>
        <p:nvSpPr>
          <p:cNvPr id="20" name="Title 1">
            <a:extLst>
              <a:ext uri="{FF2B5EF4-FFF2-40B4-BE49-F238E27FC236}">
                <a16:creationId xmlns:a16="http://schemas.microsoft.com/office/drawing/2014/main" id="{0D665247-CEBF-9A47-BFC2-2A0C8BD0EA20}"/>
              </a:ext>
            </a:extLst>
          </p:cNvPr>
          <p:cNvSpPr txBox="1">
            <a:spLocks/>
          </p:cNvSpPr>
          <p:nvPr/>
        </p:nvSpPr>
        <p:spPr bwMode="auto">
          <a:xfrm>
            <a:off x="1983545" y="154745"/>
            <a:ext cx="6691646" cy="60137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a:lstStyle>
          <a:p>
            <a:r>
              <a:rPr lang="en-US" dirty="0">
                <a:latin typeface="Helvetica Neue" charset="0"/>
                <a:ea typeface="ヒラギノ角ゴ ProN W3" charset="0"/>
                <a:cs typeface="Helvetica Neue" charset="0"/>
              </a:rPr>
              <a:t>Real-data ICs: processing static fields</a:t>
            </a:r>
          </a:p>
        </p:txBody>
      </p:sp>
    </p:spTree>
    <p:custDataLst>
      <p:tags r:id="rId1"/>
    </p:custDataLst>
    <p:extLst>
      <p:ext uri="{BB962C8B-B14F-4D97-AF65-F5344CB8AC3E}">
        <p14:creationId xmlns:p14="http://schemas.microsoft.com/office/powerpoint/2010/main" val="259579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13</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236265"/>
            <a:ext cx="844280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Generally, there are two files that must be edited every time the </a:t>
            </a:r>
            <a:r>
              <a:rPr lang="en-US" sz="2200" dirty="0" err="1">
                <a:latin typeface="Courier" pitchFamily="2" charset="0"/>
                <a:ea typeface="Helvetica Neue" panose="02000503000000020004" pitchFamily="2" charset="0"/>
                <a:cs typeface="Helvetica Neue" panose="02000503000000020004" pitchFamily="2" charset="0"/>
              </a:rPr>
              <a:t>init_atmosphere_model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program is run:</a:t>
            </a:r>
          </a:p>
        </p:txBody>
      </p:sp>
      <p:grpSp>
        <p:nvGrpSpPr>
          <p:cNvPr id="3" name="Group 2">
            <a:extLst>
              <a:ext uri="{FF2B5EF4-FFF2-40B4-BE49-F238E27FC236}">
                <a16:creationId xmlns:a16="http://schemas.microsoft.com/office/drawing/2014/main" id="{D8656FBB-3FC4-9348-930D-1863242A013F}"/>
              </a:ext>
            </a:extLst>
          </p:cNvPr>
          <p:cNvGrpSpPr/>
          <p:nvPr/>
        </p:nvGrpSpPr>
        <p:grpSpPr>
          <a:xfrm>
            <a:off x="438656" y="2260091"/>
            <a:ext cx="7889418" cy="1951518"/>
            <a:chOff x="438656" y="2260091"/>
            <a:chExt cx="7889418" cy="1951518"/>
          </a:xfrm>
        </p:grpSpPr>
        <p:sp>
          <p:nvSpPr>
            <p:cNvPr id="7" name="TextBox 6">
              <a:extLst>
                <a:ext uri="{FF2B5EF4-FFF2-40B4-BE49-F238E27FC236}">
                  <a16:creationId xmlns:a16="http://schemas.microsoft.com/office/drawing/2014/main" id="{09EE63C8-DC98-EF4C-8DFF-22A239F834C6}"/>
                </a:ext>
              </a:extLst>
            </p:cNvPr>
            <p:cNvSpPr txBox="1"/>
            <p:nvPr/>
          </p:nvSpPr>
          <p:spPr>
            <a:xfrm>
              <a:off x="438656" y="2260091"/>
              <a:ext cx="4625713" cy="461665"/>
            </a:xfrm>
            <a:prstGeom prst="rect">
              <a:avLst/>
            </a:prstGeom>
            <a:noFill/>
          </p:spPr>
          <p:txBody>
            <a:bodyPr wrap="square" rtlCol="0">
              <a:spAutoFit/>
            </a:bodyPr>
            <a:lstStyle/>
            <a:p>
              <a:r>
                <a:rPr lang="en-US" sz="2400" dirty="0" err="1">
                  <a:latin typeface="Courier" pitchFamily="2" charset="0"/>
                  <a:ea typeface="Helvetica Neue" panose="02000503000000020004" pitchFamily="2" charset="0"/>
                  <a:cs typeface="Helvetica Neue" panose="02000503000000020004" pitchFamily="2" charset="0"/>
                </a:rPr>
                <a:t>namelist.init_atmosphere</a:t>
              </a:r>
              <a:endParaRPr lang="en-US" sz="2400" dirty="0">
                <a:latin typeface="Courier"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25DF9C7E-173F-204B-962E-3BA7CCE36624}"/>
                </a:ext>
              </a:extLst>
            </p:cNvPr>
            <p:cNvSpPr txBox="1"/>
            <p:nvPr/>
          </p:nvSpPr>
          <p:spPr>
            <a:xfrm>
              <a:off x="438656" y="2765059"/>
              <a:ext cx="7889418"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Fortran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namelist</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Determines which “case” will be prepared (e.g., idealized cases, real-data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Determines sub-options for the selected initialization case</a:t>
              </a:r>
            </a:p>
          </p:txBody>
        </p:sp>
      </p:grpSp>
      <p:grpSp>
        <p:nvGrpSpPr>
          <p:cNvPr id="4" name="Group 3">
            <a:extLst>
              <a:ext uri="{FF2B5EF4-FFF2-40B4-BE49-F238E27FC236}">
                <a16:creationId xmlns:a16="http://schemas.microsoft.com/office/drawing/2014/main" id="{805193FF-E1E9-6A44-A287-1D243A0AB061}"/>
              </a:ext>
            </a:extLst>
          </p:cNvPr>
          <p:cNvGrpSpPr/>
          <p:nvPr/>
        </p:nvGrpSpPr>
        <p:grpSpPr>
          <a:xfrm>
            <a:off x="396453" y="4363506"/>
            <a:ext cx="7931621" cy="1638124"/>
            <a:chOff x="396453" y="4363506"/>
            <a:chExt cx="7931621" cy="1638124"/>
          </a:xfrm>
        </p:grpSpPr>
        <p:sp>
          <p:nvSpPr>
            <p:cNvPr id="9" name="TextBox 8">
              <a:extLst>
                <a:ext uri="{FF2B5EF4-FFF2-40B4-BE49-F238E27FC236}">
                  <a16:creationId xmlns:a16="http://schemas.microsoft.com/office/drawing/2014/main" id="{533E0E11-CCF0-BB47-8D6A-8E237567F669}"/>
                </a:ext>
              </a:extLst>
            </p:cNvPr>
            <p:cNvSpPr txBox="1"/>
            <p:nvPr/>
          </p:nvSpPr>
          <p:spPr>
            <a:xfrm>
              <a:off x="396453" y="4363506"/>
              <a:ext cx="4625713" cy="461665"/>
            </a:xfrm>
            <a:prstGeom prst="rect">
              <a:avLst/>
            </a:prstGeom>
            <a:noFill/>
          </p:spPr>
          <p:txBody>
            <a:bodyPr wrap="square" rtlCol="0">
              <a:spAutoFit/>
            </a:bodyPr>
            <a:lstStyle/>
            <a:p>
              <a:r>
                <a:rPr lang="en-US" sz="2400" dirty="0" err="1">
                  <a:latin typeface="Courier" pitchFamily="2" charset="0"/>
                  <a:ea typeface="Helvetica Neue" panose="02000503000000020004" pitchFamily="2" charset="0"/>
                  <a:cs typeface="Helvetica Neue" panose="02000503000000020004" pitchFamily="2" charset="0"/>
                </a:rPr>
                <a:t>streams.init_atmosphere</a:t>
              </a:r>
              <a:endParaRPr lang="en-US" sz="2400" dirty="0">
                <a:latin typeface="Courier" pitchFamily="2" charset="0"/>
                <a:ea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455FEA92-AD00-B149-8F68-5E9AD1607508}"/>
                </a:ext>
              </a:extLst>
            </p:cNvPr>
            <p:cNvSpPr txBox="1"/>
            <p:nvPr/>
          </p:nvSpPr>
          <p:spPr>
            <a:xfrm>
              <a:off x="438656" y="4893634"/>
              <a:ext cx="7889418" cy="1107996"/>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XML file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Specifies which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netCDF</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files will be read and written by the </a:t>
              </a:r>
              <a:r>
                <a:rPr lang="en-US" sz="2200" dirty="0" err="1">
                  <a:latin typeface="Courier" pitchFamily="2" charset="0"/>
                  <a:ea typeface="Helvetica Neue" panose="02000503000000020004" pitchFamily="2" charset="0"/>
                  <a:cs typeface="Helvetica Neue" panose="02000503000000020004" pitchFamily="2" charset="0"/>
                </a:rPr>
                <a:t>init_atmosphere_model</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program</a:t>
              </a:r>
            </a:p>
          </p:txBody>
        </p:sp>
      </p:grpSp>
    </p:spTree>
    <p:custDataLst>
      <p:tags r:id="rId1"/>
    </p:custDataLst>
    <p:extLst>
      <p:ext uri="{BB962C8B-B14F-4D97-AF65-F5344CB8AC3E}">
        <p14:creationId xmlns:p14="http://schemas.microsoft.com/office/powerpoint/2010/main" val="3365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14</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Input and output files when producing a “static” file:</a:t>
            </a:r>
          </a:p>
        </p:txBody>
      </p:sp>
      <p:pic>
        <p:nvPicPr>
          <p:cNvPr id="12" name="Picture 11" descr="atm_mesh.pdf">
            <a:extLst>
              <a:ext uri="{FF2B5EF4-FFF2-40B4-BE49-F238E27FC236}">
                <a16:creationId xmlns:a16="http://schemas.microsoft.com/office/drawing/2014/main" id="{9571BE2A-5058-084B-9BE4-B6D89F498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68" y="2561337"/>
            <a:ext cx="2453324" cy="3174889"/>
          </a:xfrm>
          <a:prstGeom prst="rect">
            <a:avLst/>
          </a:prstGeom>
        </p:spPr>
      </p:pic>
      <p:sp>
        <p:nvSpPr>
          <p:cNvPr id="14" name="Rectangle 13">
            <a:extLst>
              <a:ext uri="{FF2B5EF4-FFF2-40B4-BE49-F238E27FC236}">
                <a16:creationId xmlns:a16="http://schemas.microsoft.com/office/drawing/2014/main" id="{7482D0A9-91D6-FB47-B951-CF37A53E84D0}"/>
              </a:ext>
            </a:extLst>
          </p:cNvPr>
          <p:cNvSpPr/>
          <p:nvPr/>
        </p:nvSpPr>
        <p:spPr>
          <a:xfrm>
            <a:off x="3200740" y="3413555"/>
            <a:ext cx="2637771" cy="701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2"/>
                </a:solidFill>
              </a:rPr>
              <a:t>init_atmosphere_model</a:t>
            </a:r>
            <a:endParaRPr lang="en-US" dirty="0">
              <a:solidFill>
                <a:schemeClr val="tx2"/>
              </a:solidFill>
            </a:endParaRPr>
          </a:p>
        </p:txBody>
      </p:sp>
      <p:cxnSp>
        <p:nvCxnSpPr>
          <p:cNvPr id="15" name="Straight Arrow Connector 14">
            <a:extLst>
              <a:ext uri="{FF2B5EF4-FFF2-40B4-BE49-F238E27FC236}">
                <a16:creationId xmlns:a16="http://schemas.microsoft.com/office/drawing/2014/main" id="{C3986468-CCBA-2E46-962A-91D0CEAB3068}"/>
              </a:ext>
            </a:extLst>
          </p:cNvPr>
          <p:cNvCxnSpPr>
            <a:cxnSpLocks/>
            <a:endCxn id="14" idx="1"/>
          </p:cNvCxnSpPr>
          <p:nvPr/>
        </p:nvCxnSpPr>
        <p:spPr>
          <a:xfrm flipV="1">
            <a:off x="2554875" y="3764215"/>
            <a:ext cx="645865" cy="350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E0FC43E-CFA4-DA44-AF3F-181E37583294}"/>
              </a:ext>
            </a:extLst>
          </p:cNvPr>
          <p:cNvSpPr txBox="1"/>
          <p:nvPr/>
        </p:nvSpPr>
        <p:spPr>
          <a:xfrm>
            <a:off x="261841" y="5193655"/>
            <a:ext cx="2293034"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Mesh file</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x1.40962.grid.nc)</a:t>
            </a:r>
          </a:p>
        </p:txBody>
      </p:sp>
      <p:grpSp>
        <p:nvGrpSpPr>
          <p:cNvPr id="3" name="Group 2">
            <a:extLst>
              <a:ext uri="{FF2B5EF4-FFF2-40B4-BE49-F238E27FC236}">
                <a16:creationId xmlns:a16="http://schemas.microsoft.com/office/drawing/2014/main" id="{310F23A3-7B62-A14F-A5D2-AC5663019786}"/>
              </a:ext>
            </a:extLst>
          </p:cNvPr>
          <p:cNvGrpSpPr/>
          <p:nvPr/>
        </p:nvGrpSpPr>
        <p:grpSpPr>
          <a:xfrm>
            <a:off x="5838511" y="2629688"/>
            <a:ext cx="2933757" cy="2873158"/>
            <a:chOff x="5838511" y="2629688"/>
            <a:chExt cx="2933757" cy="2873158"/>
          </a:xfrm>
        </p:grpSpPr>
        <p:pic>
          <p:nvPicPr>
            <p:cNvPr id="11" name="Picture 7" descr="ivgtyp_cropped.png">
              <a:extLst>
                <a:ext uri="{FF2B5EF4-FFF2-40B4-BE49-F238E27FC236}">
                  <a16:creationId xmlns:a16="http://schemas.microsoft.com/office/drawing/2014/main" id="{2B1EFDE0-96C3-2246-9050-2879D2731D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5353" y="2629688"/>
              <a:ext cx="2294930" cy="2280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76317B2A-FB15-6D4E-8C3B-E1E881693A63}"/>
                </a:ext>
              </a:extLst>
            </p:cNvPr>
            <p:cNvCxnSpPr/>
            <p:nvPr/>
          </p:nvCxnSpPr>
          <p:spPr>
            <a:xfrm>
              <a:off x="5838511" y="3764215"/>
              <a:ext cx="6416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8A585F1-FACB-CA4C-B0E3-A17874428A47}"/>
                </a:ext>
              </a:extLst>
            </p:cNvPr>
            <p:cNvSpPr txBox="1"/>
            <p:nvPr/>
          </p:nvSpPr>
          <p:spPr>
            <a:xfrm>
              <a:off x="6350258" y="4918071"/>
              <a:ext cx="2422010"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Static file</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x1.40962.static.nc)</a:t>
              </a:r>
            </a:p>
          </p:txBody>
        </p:sp>
      </p:grpSp>
      <p:sp>
        <p:nvSpPr>
          <p:cNvPr id="19" name="Rectangle 18">
            <a:extLst>
              <a:ext uri="{FF2B5EF4-FFF2-40B4-BE49-F238E27FC236}">
                <a16:creationId xmlns:a16="http://schemas.microsoft.com/office/drawing/2014/main" id="{FD7DF94F-E988-AE45-A398-3080F2D8F6AC}"/>
              </a:ext>
            </a:extLst>
          </p:cNvPr>
          <p:cNvSpPr>
            <a:spLocks noChangeArrowheads="1"/>
          </p:cNvSpPr>
          <p:nvPr/>
        </p:nvSpPr>
        <p:spPr bwMode="auto">
          <a:xfrm>
            <a:off x="449304" y="1897520"/>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0" name="Rectangle 2">
            <a:extLst>
              <a:ext uri="{FF2B5EF4-FFF2-40B4-BE49-F238E27FC236}">
                <a16:creationId xmlns:a16="http://schemas.microsoft.com/office/drawing/2014/main" id="{FB12A9D6-A4A5-6448-B51E-8CAC38E2A618}"/>
              </a:ext>
            </a:extLst>
          </p:cNvPr>
          <p:cNvSpPr>
            <a:spLocks/>
          </p:cNvSpPr>
          <p:nvPr/>
        </p:nvSpPr>
        <p:spPr bwMode="auto">
          <a:xfrm>
            <a:off x="516024" y="1981929"/>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namelist.init_atmosphere</a:t>
            </a:r>
            <a:endParaRPr lang="en-US" altLang="en-US" sz="1800" dirty="0">
              <a:solidFill>
                <a:srgbClr val="1F497D"/>
              </a:solidFill>
              <a:latin typeface="Courier" pitchFamily="2" charset="0"/>
              <a:sym typeface="Helvetica" pitchFamily="2" charset="0"/>
            </a:endParaRPr>
          </a:p>
        </p:txBody>
      </p:sp>
      <p:sp>
        <p:nvSpPr>
          <p:cNvPr id="21" name="Rectangle 20">
            <a:extLst>
              <a:ext uri="{FF2B5EF4-FFF2-40B4-BE49-F238E27FC236}">
                <a16:creationId xmlns:a16="http://schemas.microsoft.com/office/drawing/2014/main" id="{57A8BC4E-1F49-0C4B-AD6A-8B8B435F030A}"/>
              </a:ext>
            </a:extLst>
          </p:cNvPr>
          <p:cNvSpPr>
            <a:spLocks noChangeArrowheads="1"/>
          </p:cNvSpPr>
          <p:nvPr/>
        </p:nvSpPr>
        <p:spPr bwMode="auto">
          <a:xfrm>
            <a:off x="449304" y="2459030"/>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2" name="Rectangle 2">
            <a:extLst>
              <a:ext uri="{FF2B5EF4-FFF2-40B4-BE49-F238E27FC236}">
                <a16:creationId xmlns:a16="http://schemas.microsoft.com/office/drawing/2014/main" id="{5CA0C935-27D3-A341-8FC7-F69E35B76A3B}"/>
              </a:ext>
            </a:extLst>
          </p:cNvPr>
          <p:cNvSpPr>
            <a:spLocks/>
          </p:cNvSpPr>
          <p:nvPr/>
        </p:nvSpPr>
        <p:spPr bwMode="auto">
          <a:xfrm>
            <a:off x="516024" y="2543439"/>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streams.init_atmosphere</a:t>
            </a:r>
            <a:endParaRPr lang="en-US" altLang="en-US" sz="1800" dirty="0">
              <a:solidFill>
                <a:srgbClr val="1F497D"/>
              </a:solidFill>
              <a:latin typeface="Courier" pitchFamily="2" charset="0"/>
              <a:sym typeface="Helvetica" pitchFamily="2" charset="0"/>
            </a:endParaRPr>
          </a:p>
        </p:txBody>
      </p:sp>
      <p:cxnSp>
        <p:nvCxnSpPr>
          <p:cNvPr id="23" name="Straight Arrow Connector 22">
            <a:extLst>
              <a:ext uri="{FF2B5EF4-FFF2-40B4-BE49-F238E27FC236}">
                <a16:creationId xmlns:a16="http://schemas.microsoft.com/office/drawing/2014/main" id="{E4E765B2-6EAF-F948-89E4-ADF7C8E1DAF7}"/>
              </a:ext>
            </a:extLst>
          </p:cNvPr>
          <p:cNvCxnSpPr>
            <a:cxnSpLocks/>
            <a:stCxn id="21" idx="3"/>
            <a:endCxn id="14" idx="0"/>
          </p:cNvCxnSpPr>
          <p:nvPr/>
        </p:nvCxnSpPr>
        <p:spPr>
          <a:xfrm>
            <a:off x="3967089" y="2692243"/>
            <a:ext cx="552537" cy="721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A374D02-8B1A-0E48-99B4-B0D0ECC477BF}"/>
              </a:ext>
            </a:extLst>
          </p:cNvPr>
          <p:cNvCxnSpPr>
            <a:cxnSpLocks/>
            <a:stCxn id="19" idx="3"/>
            <a:endCxn id="14" idx="0"/>
          </p:cNvCxnSpPr>
          <p:nvPr/>
        </p:nvCxnSpPr>
        <p:spPr>
          <a:xfrm>
            <a:off x="3967089" y="2130733"/>
            <a:ext cx="552537" cy="1282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96CF3970-73D0-AA47-A0EF-3549E94330A2}"/>
              </a:ext>
            </a:extLst>
          </p:cNvPr>
          <p:cNvGrpSpPr/>
          <p:nvPr/>
        </p:nvGrpSpPr>
        <p:grpSpPr>
          <a:xfrm>
            <a:off x="5085404" y="1838023"/>
            <a:ext cx="4070322" cy="1926192"/>
            <a:chOff x="5085404" y="1838023"/>
            <a:chExt cx="4070322" cy="1926192"/>
          </a:xfrm>
        </p:grpSpPr>
        <p:sp>
          <p:nvSpPr>
            <p:cNvPr id="27" name="Rectangle 26">
              <a:extLst>
                <a:ext uri="{FF2B5EF4-FFF2-40B4-BE49-F238E27FC236}">
                  <a16:creationId xmlns:a16="http://schemas.microsoft.com/office/drawing/2014/main" id="{F9BED710-D91A-384B-987E-1ED0A8571B38}"/>
                </a:ext>
              </a:extLst>
            </p:cNvPr>
            <p:cNvSpPr>
              <a:spLocks noChangeArrowheads="1"/>
            </p:cNvSpPr>
            <p:nvPr/>
          </p:nvSpPr>
          <p:spPr bwMode="auto">
            <a:xfrm>
              <a:off x="5085404" y="1838023"/>
              <a:ext cx="3957777"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8" name="Rectangle 2">
              <a:extLst>
                <a:ext uri="{FF2B5EF4-FFF2-40B4-BE49-F238E27FC236}">
                  <a16:creationId xmlns:a16="http://schemas.microsoft.com/office/drawing/2014/main" id="{5F7C259A-9F94-F249-84EF-0BF2ACE9984F}"/>
                </a:ext>
              </a:extLst>
            </p:cNvPr>
            <p:cNvSpPr>
              <a:spLocks/>
            </p:cNvSpPr>
            <p:nvPr/>
          </p:nvSpPr>
          <p:spPr bwMode="auto">
            <a:xfrm>
              <a:off x="5155744" y="1922432"/>
              <a:ext cx="3999982"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a:solidFill>
                    <a:srgbClr val="1F497D"/>
                  </a:solidFill>
                  <a:latin typeface="Courier" pitchFamily="2" charset="0"/>
                  <a:sym typeface="Helvetica" pitchFamily="2" charset="0"/>
                </a:rPr>
                <a:t>log.init_atmosphere.0000.out</a:t>
              </a:r>
            </a:p>
          </p:txBody>
        </p:sp>
        <p:cxnSp>
          <p:nvCxnSpPr>
            <p:cNvPr id="29" name="Straight Arrow Connector 28">
              <a:extLst>
                <a:ext uri="{FF2B5EF4-FFF2-40B4-BE49-F238E27FC236}">
                  <a16:creationId xmlns:a16="http://schemas.microsoft.com/office/drawing/2014/main" id="{B1B2CADC-6AFD-6A44-96FB-376EA6480736}"/>
                </a:ext>
              </a:extLst>
            </p:cNvPr>
            <p:cNvCxnSpPr>
              <a:cxnSpLocks/>
              <a:endCxn id="28" idx="2"/>
            </p:cNvCxnSpPr>
            <p:nvPr/>
          </p:nvCxnSpPr>
          <p:spPr>
            <a:xfrm flipV="1">
              <a:off x="5838511" y="2360426"/>
              <a:ext cx="1317224" cy="14037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9E89B55C-3C27-DB12-E4BA-707C1DE4E995}"/>
              </a:ext>
            </a:extLst>
          </p:cNvPr>
          <p:cNvGrpSpPr/>
          <p:nvPr/>
        </p:nvGrpSpPr>
        <p:grpSpPr>
          <a:xfrm>
            <a:off x="2793743" y="4688327"/>
            <a:ext cx="1624029" cy="1596640"/>
            <a:chOff x="316224" y="2023503"/>
            <a:chExt cx="3121708" cy="3069061"/>
          </a:xfrm>
        </p:grpSpPr>
        <p:pic>
          <p:nvPicPr>
            <p:cNvPr id="6" name="Picture 5">
              <a:extLst>
                <a:ext uri="{FF2B5EF4-FFF2-40B4-BE49-F238E27FC236}">
                  <a16:creationId xmlns:a16="http://schemas.microsoft.com/office/drawing/2014/main" id="{6AF13129-CB70-8B89-9F2C-1E6BD85BBA8C}"/>
                </a:ext>
              </a:extLst>
            </p:cNvPr>
            <p:cNvPicPr>
              <a:picLocks noChangeAspect="1"/>
            </p:cNvPicPr>
            <p:nvPr/>
          </p:nvPicPr>
          <p:blipFill>
            <a:blip r:embed="rId6"/>
            <a:stretch>
              <a:fillRect/>
            </a:stretch>
          </p:blipFill>
          <p:spPr>
            <a:xfrm>
              <a:off x="368318" y="2023503"/>
              <a:ext cx="3017520" cy="1504569"/>
            </a:xfrm>
            <a:prstGeom prst="rect">
              <a:avLst/>
            </a:prstGeom>
          </p:spPr>
        </p:pic>
        <p:sp>
          <p:nvSpPr>
            <p:cNvPr id="7" name="TextBox 6">
              <a:extLst>
                <a:ext uri="{FF2B5EF4-FFF2-40B4-BE49-F238E27FC236}">
                  <a16:creationId xmlns:a16="http://schemas.microsoft.com/office/drawing/2014/main" id="{9A501AA6-6BD6-8A5B-28AF-4E9DB7DDDB47}"/>
                </a:ext>
              </a:extLst>
            </p:cNvPr>
            <p:cNvSpPr txBox="1"/>
            <p:nvPr/>
          </p:nvSpPr>
          <p:spPr>
            <a:xfrm>
              <a:off x="316224" y="3495222"/>
              <a:ext cx="3121708" cy="1597342"/>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Global terrestrial datasets</a:t>
              </a:r>
            </a:p>
          </p:txBody>
        </p:sp>
      </p:grpSp>
      <p:cxnSp>
        <p:nvCxnSpPr>
          <p:cNvPr id="9" name="Straight Arrow Connector 8">
            <a:extLst>
              <a:ext uri="{FF2B5EF4-FFF2-40B4-BE49-F238E27FC236}">
                <a16:creationId xmlns:a16="http://schemas.microsoft.com/office/drawing/2014/main" id="{4C011C92-9D62-FC9B-6E87-603A67F43D74}"/>
              </a:ext>
            </a:extLst>
          </p:cNvPr>
          <p:cNvCxnSpPr>
            <a:cxnSpLocks/>
            <a:stCxn id="6" idx="0"/>
            <a:endCxn id="14" idx="2"/>
          </p:cNvCxnSpPr>
          <p:nvPr/>
        </p:nvCxnSpPr>
        <p:spPr>
          <a:xfrm flipV="1">
            <a:off x="3605758" y="4114874"/>
            <a:ext cx="913868" cy="573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976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15</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namelist.init_atmosphere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520190"/>
            <a:ext cx="8013209" cy="483616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1622182"/>
            <a:ext cx="7754125" cy="4106153"/>
          </a:xfrm>
          <a:prstGeom prst="rect">
            <a:avLst/>
          </a:prstGeom>
        </p:spPr>
        <p:txBody>
          <a:bodyPr lIns="64291" tIns="32146" rIns="64291" bIns="32146">
            <a:noAutofit/>
          </a:bodyPr>
          <a:lstStyle/>
          <a:p>
            <a:r>
              <a:rPr lang="en-US" sz="1600" dirty="0">
                <a:latin typeface="Courier" pitchFamily="2" charset="0"/>
              </a:rPr>
              <a:t>&amp;</a:t>
            </a:r>
            <a:r>
              <a:rPr lang="en-US" sz="1600" dirty="0" err="1">
                <a:latin typeface="Courier" pitchFamily="2" charset="0"/>
              </a:rPr>
              <a:t>nhyd_model</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config_init_case</a:t>
            </a:r>
            <a:r>
              <a:rPr lang="en-US" sz="1600" dirty="0">
                <a:latin typeface="Courier" pitchFamily="2" charset="0"/>
              </a:rPr>
              <a:t> = 7</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data_sources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config_geog_data_path</a:t>
            </a:r>
            <a:r>
              <a:rPr lang="en-US" sz="1600" dirty="0">
                <a:latin typeface="Courier" pitchFamily="2" charset="0"/>
              </a:rPr>
              <a:t> = '/glade/work/</a:t>
            </a:r>
            <a:r>
              <a:rPr lang="en-US" sz="1600" dirty="0" err="1">
                <a:latin typeface="Courier" pitchFamily="2" charset="0"/>
              </a:rPr>
              <a:t>wrfhelp</a:t>
            </a:r>
            <a:r>
              <a:rPr lang="en-US" sz="1600" dirty="0">
                <a:latin typeface="Courier" pitchFamily="2" charset="0"/>
              </a:rPr>
              <a:t>/WPS_GEOG/'</a:t>
            </a:r>
          </a:p>
          <a:p>
            <a:r>
              <a:rPr lang="en-US" sz="1600" dirty="0">
                <a:latin typeface="Courier" pitchFamily="2" charset="0"/>
              </a:rPr>
              <a:t>    </a:t>
            </a:r>
            <a:r>
              <a:rPr lang="en-US" sz="1600" dirty="0" err="1">
                <a:latin typeface="Courier" pitchFamily="2" charset="0"/>
              </a:rPr>
              <a:t>config_landuse_data</a:t>
            </a:r>
            <a:r>
              <a:rPr lang="en-US" sz="1600" dirty="0">
                <a:latin typeface="Courier" pitchFamily="2" charset="0"/>
              </a:rPr>
              <a:t> = 'MODIFIED_IGBP_MODIS_NOAH'</a:t>
            </a:r>
          </a:p>
          <a:p>
            <a:r>
              <a:rPr lang="en-US" sz="1600" dirty="0">
                <a:latin typeface="Courier" pitchFamily="2" charset="0"/>
              </a:rPr>
              <a:t>    </a:t>
            </a:r>
            <a:r>
              <a:rPr lang="en-US" sz="1600" dirty="0" err="1">
                <a:latin typeface="Courier" pitchFamily="2" charset="0"/>
              </a:rPr>
              <a:t>config_topo_data</a:t>
            </a:r>
            <a:r>
              <a:rPr lang="en-US" sz="1600" dirty="0">
                <a:latin typeface="Courier" pitchFamily="2" charset="0"/>
              </a:rPr>
              <a:t> = 'GMTED2010'</a:t>
            </a:r>
          </a:p>
          <a:p>
            <a:r>
              <a:rPr lang="en-US" sz="1600" dirty="0">
                <a:latin typeface="Courier" pitchFamily="2" charset="0"/>
              </a:rPr>
              <a:t>    </a:t>
            </a:r>
            <a:r>
              <a:rPr lang="en-US" sz="1600" dirty="0" err="1">
                <a:latin typeface="Courier" pitchFamily="2" charset="0"/>
              </a:rPr>
              <a:t>config_vegfrac_data</a:t>
            </a:r>
            <a:r>
              <a:rPr lang="en-US" sz="1600" dirty="0">
                <a:latin typeface="Courier" pitchFamily="2" charset="0"/>
              </a:rPr>
              <a:t> = 'MODIS'</a:t>
            </a:r>
          </a:p>
          <a:p>
            <a:r>
              <a:rPr lang="en-US" sz="1600" dirty="0">
                <a:latin typeface="Courier" pitchFamily="2" charset="0"/>
              </a:rPr>
              <a:t>    </a:t>
            </a:r>
            <a:r>
              <a:rPr lang="en-US" sz="1600" dirty="0" err="1">
                <a:latin typeface="Courier" pitchFamily="2" charset="0"/>
              </a:rPr>
              <a:t>config_albedo_data</a:t>
            </a:r>
            <a:r>
              <a:rPr lang="en-US" sz="1600" dirty="0">
                <a:latin typeface="Courier" pitchFamily="2" charset="0"/>
              </a:rPr>
              <a:t> = 'MODIS'</a:t>
            </a:r>
          </a:p>
          <a:p>
            <a:r>
              <a:rPr lang="en-US" sz="1600" dirty="0">
                <a:latin typeface="Courier" pitchFamily="2" charset="0"/>
              </a:rPr>
              <a:t>    </a:t>
            </a:r>
            <a:r>
              <a:rPr lang="en-US" sz="1600" dirty="0" err="1">
                <a:latin typeface="Courier" pitchFamily="2" charset="0"/>
              </a:rPr>
              <a:t>config_maxsnowalbedo_data</a:t>
            </a:r>
            <a:r>
              <a:rPr lang="en-US" sz="1600" dirty="0">
                <a:latin typeface="Courier" pitchFamily="2" charset="0"/>
              </a:rPr>
              <a:t> = 'MODIS'</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preproc_stages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config_static_interp</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config_native_gwd_static</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config_vertical_grid</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config_met_interp</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config_input_sst</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config_frac_seaice</a:t>
            </a:r>
            <a:r>
              <a:rPr lang="en-US" sz="1600" dirty="0">
                <a:latin typeface="Courier" pitchFamily="2" charset="0"/>
              </a:rPr>
              <a:t> = false</a:t>
            </a:r>
          </a:p>
          <a:p>
            <a:r>
              <a:rPr lang="en-US" sz="1600" dirty="0">
                <a:latin typeface="Courier" pitchFamily="2" charset="0"/>
              </a:rPr>
              <a:t>/</a:t>
            </a:r>
          </a:p>
        </p:txBody>
      </p:sp>
    </p:spTree>
    <p:extLst>
      <p:ext uri="{BB962C8B-B14F-4D97-AF65-F5344CB8AC3E}">
        <p14:creationId xmlns:p14="http://schemas.microsoft.com/office/powerpoint/2010/main" val="304035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16</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streams.init_atmosphere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853766"/>
            <a:ext cx="8554287" cy="306992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8">
            <a:extLst>
              <a:ext uri="{FF2B5EF4-FFF2-40B4-BE49-F238E27FC236}">
                <a16:creationId xmlns:a16="http://schemas.microsoft.com/office/drawing/2014/main" id="{A353BEB7-23B1-F34F-8EDD-7200E71DEF68}"/>
              </a:ext>
            </a:extLst>
          </p:cNvPr>
          <p:cNvSpPr/>
          <p:nvPr/>
        </p:nvSpPr>
        <p:spPr>
          <a:xfrm>
            <a:off x="4853354" y="3967090"/>
            <a:ext cx="2475914" cy="29307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8EB916-998A-894D-94BF-AA854AE2F6A4}"/>
              </a:ext>
            </a:extLst>
          </p:cNvPr>
          <p:cNvSpPr/>
          <p:nvPr/>
        </p:nvSpPr>
        <p:spPr>
          <a:xfrm>
            <a:off x="4853354" y="2504049"/>
            <a:ext cx="2236763" cy="3094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2025752"/>
            <a:ext cx="8240316" cy="2897943"/>
          </a:xfrm>
          <a:prstGeom prst="rect">
            <a:avLst/>
          </a:prstGeom>
        </p:spPr>
        <p:txBody>
          <a:bodyPr lIns="64291" tIns="32146" rIns="64291" bIns="32146">
            <a:normAutofit/>
          </a:bodyPr>
          <a:lstStyle/>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name="input"</a:t>
            </a:r>
          </a:p>
          <a:p>
            <a:r>
              <a:rPr lang="en-US" sz="1600" dirty="0">
                <a:latin typeface="Courier" pitchFamily="2" charset="0"/>
              </a:rPr>
              <a:t>                  type="input"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="x1.40962.grid.nc"</a:t>
            </a:r>
          </a:p>
          <a:p>
            <a:r>
              <a:rPr lang="en-US" sz="1600" dirty="0">
                <a:latin typeface="Courier" pitchFamily="2" charset="0"/>
              </a:rPr>
              <a:t>                  </a:t>
            </a:r>
            <a:r>
              <a:rPr lang="en-US" sz="1600" dirty="0" err="1">
                <a:latin typeface="Courier" pitchFamily="2" charset="0"/>
              </a:rPr>
              <a:t>input_interval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a:p>
            <a:br>
              <a:rPr lang="en-US" sz="1600" dirty="0">
                <a:latin typeface="Courier" pitchFamily="2" charset="0"/>
              </a:rPr>
            </a:br>
            <a:endParaRPr lang="en-US" sz="1600" dirty="0">
              <a:latin typeface="Courier" pitchFamily="2" charset="0"/>
            </a:endParaRPr>
          </a:p>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name="output"</a:t>
            </a:r>
          </a:p>
          <a:p>
            <a:r>
              <a:rPr lang="en-US" sz="1600" dirty="0">
                <a:latin typeface="Courier" pitchFamily="2" charset="0"/>
              </a:rPr>
              <a:t>                  type="output"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="x1.40962.static.nc"</a:t>
            </a:r>
          </a:p>
          <a:p>
            <a:r>
              <a:rPr lang="en-US" sz="1600" dirty="0">
                <a:latin typeface="Courier" pitchFamily="2" charset="0"/>
              </a:rPr>
              <a:t>                  packages="</a:t>
            </a:r>
            <a:r>
              <a:rPr lang="en-US" sz="1600" dirty="0" err="1">
                <a:latin typeface="Courier" pitchFamily="2" charset="0"/>
              </a:rPr>
              <a:t>initial_conds</a:t>
            </a:r>
            <a:r>
              <a:rPr lang="en-US" sz="1600" dirty="0">
                <a:latin typeface="Courier" pitchFamily="2" charset="0"/>
              </a:rPr>
              <a:t>"</a:t>
            </a:r>
          </a:p>
          <a:p>
            <a:r>
              <a:rPr lang="en-US" sz="1600" dirty="0">
                <a:latin typeface="Courier" pitchFamily="2" charset="0"/>
              </a:rPr>
              <a:t>                  </a:t>
            </a:r>
            <a:r>
              <a:rPr lang="en-US" sz="1600" dirty="0" err="1">
                <a:latin typeface="Courier" pitchFamily="2" charset="0"/>
              </a:rPr>
              <a:t>output_interval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p:txBody>
      </p:sp>
    </p:spTree>
    <p:extLst>
      <p:ext uri="{BB962C8B-B14F-4D97-AF65-F5344CB8AC3E}">
        <p14:creationId xmlns:p14="http://schemas.microsoft.com/office/powerpoint/2010/main" val="29664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17</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216112"/>
            <a:ext cx="8442806" cy="2462213"/>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result should be a “static”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netCDF</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 with </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terrain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land use category</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soil category</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climatological albedo</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climatological vegetation fraction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sub-grid-scale orography statistics for the GWDO scheme</a:t>
            </a:r>
          </a:p>
        </p:txBody>
      </p:sp>
      <p:sp>
        <p:nvSpPr>
          <p:cNvPr id="10" name="TextBox 9">
            <a:extLst>
              <a:ext uri="{FF2B5EF4-FFF2-40B4-BE49-F238E27FC236}">
                <a16:creationId xmlns:a16="http://schemas.microsoft.com/office/drawing/2014/main" id="{21990311-25D3-9E43-9F36-0183581A51E6}"/>
              </a:ext>
            </a:extLst>
          </p:cNvPr>
          <p:cNvSpPr txBox="1"/>
          <p:nvPr/>
        </p:nvSpPr>
        <p:spPr>
          <a:xfrm>
            <a:off x="396453" y="3903411"/>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Also, the radius of the SCVT mesh should be 6371229.0 m!</a:t>
            </a:r>
          </a:p>
        </p:txBody>
      </p:sp>
    </p:spTree>
    <p:extLst>
      <p:ext uri="{BB962C8B-B14F-4D97-AF65-F5344CB8AC3E}">
        <p14:creationId xmlns:p14="http://schemas.microsoft.com/office/powerpoint/2010/main" val="699219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18</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56270" y="1075435"/>
            <a:ext cx="9045526"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Look for messages like the following in the </a:t>
            </a:r>
            <a:r>
              <a:rPr lang="en-US" dirty="0">
                <a:latin typeface="Courier" pitchFamily="2" charset="0"/>
                <a:ea typeface="Helvetica Neue" panose="02000503000000020004" pitchFamily="2" charset="0"/>
                <a:cs typeface="Helvetica Neue" panose="02000503000000020004" pitchFamily="2" charset="0"/>
              </a:rPr>
              <a:t>log.init_atmosphere.0000.out </a:t>
            </a:r>
            <a:r>
              <a:rPr lang="en-US"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6" name="Rectangle 5">
            <a:extLst>
              <a:ext uri="{FF2B5EF4-FFF2-40B4-BE49-F238E27FC236}">
                <a16:creationId xmlns:a16="http://schemas.microsoft.com/office/drawing/2014/main" id="{3E0629BE-1869-DF40-B6F2-50F639E11881}"/>
              </a:ext>
            </a:extLst>
          </p:cNvPr>
          <p:cNvSpPr>
            <a:spLocks noChangeArrowheads="1"/>
          </p:cNvSpPr>
          <p:nvPr/>
        </p:nvSpPr>
        <p:spPr bwMode="auto">
          <a:xfrm>
            <a:off x="284971" y="1486972"/>
            <a:ext cx="8554287" cy="1382838"/>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Content Placeholder 2">
            <a:extLst>
              <a:ext uri="{FF2B5EF4-FFF2-40B4-BE49-F238E27FC236}">
                <a16:creationId xmlns:a16="http://schemas.microsoft.com/office/drawing/2014/main" id="{0495FA1A-401C-E442-9883-29035ECD9A12}"/>
              </a:ext>
            </a:extLst>
          </p:cNvPr>
          <p:cNvSpPr txBox="1">
            <a:spLocks/>
          </p:cNvSpPr>
          <p:nvPr/>
        </p:nvSpPr>
        <p:spPr>
          <a:xfrm>
            <a:off x="368317" y="1533378"/>
            <a:ext cx="8318484" cy="1308297"/>
          </a:xfrm>
          <a:prstGeom prst="rect">
            <a:avLst/>
          </a:prstGeom>
        </p:spPr>
        <p:txBody>
          <a:bodyPr lIns="64291" tIns="32146" rIns="64291" bIns="32146">
            <a:noAutofit/>
          </a:bodyPr>
          <a:lstStyle/>
          <a:p>
            <a:r>
              <a:rPr lang="en-US" sz="1600" dirty="0">
                <a:latin typeface="Courier" pitchFamily="2" charset="0"/>
              </a:rPr>
              <a:t> --- enter subroutine </a:t>
            </a:r>
            <a:r>
              <a:rPr lang="en-US" sz="1600" dirty="0" err="1">
                <a:latin typeface="Courier" pitchFamily="2" charset="0"/>
              </a:rPr>
              <a:t>init_atm_static</a:t>
            </a:r>
            <a:r>
              <a:rPr lang="en-US" sz="1600" dirty="0">
                <a:latin typeface="Courier" pitchFamily="2" charset="0"/>
              </a:rPr>
              <a:t>:</a:t>
            </a:r>
          </a:p>
          <a:p>
            <a:r>
              <a:rPr lang="en-US" sz="1600" dirty="0">
                <a:latin typeface="Courier" pitchFamily="2" charset="0"/>
              </a:rPr>
              <a:t> Using GMTED2010 terrain dataset</a:t>
            </a:r>
          </a:p>
          <a:p>
            <a:r>
              <a:rPr lang="en-US" sz="1600" dirty="0">
                <a:latin typeface="Courier" pitchFamily="2" charset="0"/>
              </a:rPr>
              <a:t> /shared/WPS_GEOG/topo_gmted2010_30s/00001-01200.00001-01200</a:t>
            </a:r>
          </a:p>
          <a:p>
            <a:r>
              <a:rPr lang="en-US" sz="1600" dirty="0">
                <a:latin typeface="Courier" pitchFamily="2" charset="0"/>
              </a:rPr>
              <a:t> /shared/WPS_GEOG/topo_gmted2010_30s/01201-02400.00001-01200</a:t>
            </a:r>
          </a:p>
          <a:p>
            <a:r>
              <a:rPr lang="en-US" sz="1600" dirty="0">
                <a:latin typeface="Courier" pitchFamily="2" charset="0"/>
              </a:rPr>
              <a:t> /shared/WPS_GEOG/topo_gmted2010_30s/02401-03600.00001-01200</a:t>
            </a:r>
          </a:p>
        </p:txBody>
      </p:sp>
      <p:sp>
        <p:nvSpPr>
          <p:cNvPr id="11" name="Rectangle 10">
            <a:extLst>
              <a:ext uri="{FF2B5EF4-FFF2-40B4-BE49-F238E27FC236}">
                <a16:creationId xmlns:a16="http://schemas.microsoft.com/office/drawing/2014/main" id="{782A9D75-DAF9-3647-A463-08E6FF88D640}"/>
              </a:ext>
            </a:extLst>
          </p:cNvPr>
          <p:cNvSpPr>
            <a:spLocks noChangeArrowheads="1"/>
          </p:cNvSpPr>
          <p:nvPr/>
        </p:nvSpPr>
        <p:spPr bwMode="auto">
          <a:xfrm>
            <a:off x="284970" y="3107640"/>
            <a:ext cx="8554287" cy="93858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2" name="Content Placeholder 2">
            <a:extLst>
              <a:ext uri="{FF2B5EF4-FFF2-40B4-BE49-F238E27FC236}">
                <a16:creationId xmlns:a16="http://schemas.microsoft.com/office/drawing/2014/main" id="{3B437547-2FBA-604C-9A08-7ED9E54C23BE}"/>
              </a:ext>
            </a:extLst>
          </p:cNvPr>
          <p:cNvSpPr txBox="1">
            <a:spLocks/>
          </p:cNvSpPr>
          <p:nvPr/>
        </p:nvSpPr>
        <p:spPr>
          <a:xfrm>
            <a:off x="368317" y="3208067"/>
            <a:ext cx="8240316" cy="705391"/>
          </a:xfrm>
          <a:prstGeom prst="rect">
            <a:avLst/>
          </a:prstGeom>
        </p:spPr>
        <p:txBody>
          <a:bodyPr lIns="64291" tIns="32146" rIns="64291" bIns="32146">
            <a:noAutofit/>
          </a:bodyPr>
          <a:lstStyle/>
          <a:p>
            <a:r>
              <a:rPr lang="en-US" sz="1600" dirty="0">
                <a:latin typeface="Courier" pitchFamily="2" charset="0"/>
              </a:rPr>
              <a:t> Computing GWDO static fields on the native MPAS mesh</a:t>
            </a:r>
            <a:br>
              <a:rPr lang="en-US" sz="1600" dirty="0">
                <a:latin typeface="Courier" pitchFamily="2" charset="0"/>
              </a:rPr>
            </a:br>
            <a:endParaRPr lang="en-US" sz="1600" dirty="0">
              <a:latin typeface="Courier" pitchFamily="2" charset="0"/>
            </a:endParaRPr>
          </a:p>
          <a:p>
            <a:r>
              <a:rPr lang="en-US" sz="1600" dirty="0">
                <a:latin typeface="Courier" pitchFamily="2" charset="0"/>
              </a:rPr>
              <a:t> --- Using GMTED2010 terrain dataset for GWDO static fields</a:t>
            </a:r>
          </a:p>
        </p:txBody>
      </p:sp>
      <p:sp>
        <p:nvSpPr>
          <p:cNvPr id="13" name="Rectangle 12">
            <a:extLst>
              <a:ext uri="{FF2B5EF4-FFF2-40B4-BE49-F238E27FC236}">
                <a16:creationId xmlns:a16="http://schemas.microsoft.com/office/drawing/2014/main" id="{A2C7A745-2CD1-6648-89B6-C47BBCAA4622}"/>
              </a:ext>
            </a:extLst>
          </p:cNvPr>
          <p:cNvSpPr>
            <a:spLocks noChangeArrowheads="1"/>
          </p:cNvSpPr>
          <p:nvPr/>
        </p:nvSpPr>
        <p:spPr bwMode="auto">
          <a:xfrm>
            <a:off x="284969" y="4268441"/>
            <a:ext cx="8554287" cy="182286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Content Placeholder 2">
            <a:extLst>
              <a:ext uri="{FF2B5EF4-FFF2-40B4-BE49-F238E27FC236}">
                <a16:creationId xmlns:a16="http://schemas.microsoft.com/office/drawing/2014/main" id="{E6081F75-54A3-B64D-8EBE-813239E4E85C}"/>
              </a:ext>
            </a:extLst>
          </p:cNvPr>
          <p:cNvSpPr txBox="1">
            <a:spLocks/>
          </p:cNvSpPr>
          <p:nvPr/>
        </p:nvSpPr>
        <p:spPr>
          <a:xfrm>
            <a:off x="368317" y="4297651"/>
            <a:ext cx="8240316" cy="1779591"/>
          </a:xfrm>
          <a:prstGeom prst="rect">
            <a:avLst/>
          </a:prstGeom>
        </p:spPr>
        <p:txBody>
          <a:bodyPr lIns="64291" tIns="32146" rIns="64291" bIns="32146">
            <a:normAutofit/>
          </a:bodyPr>
          <a:lstStyle/>
          <a:p>
            <a:r>
              <a:rPr lang="en-US" sz="1600" dirty="0">
                <a:latin typeface="Courier" pitchFamily="2" charset="0"/>
              </a:rPr>
              <a:t> -----------------------------------------</a:t>
            </a:r>
          </a:p>
          <a:p>
            <a:r>
              <a:rPr lang="en-US" sz="1600" dirty="0">
                <a:latin typeface="Courier" pitchFamily="2" charset="0"/>
              </a:rPr>
              <a:t> Total log messages printed:</a:t>
            </a:r>
          </a:p>
          <a:p>
            <a:r>
              <a:rPr lang="en-US" sz="1600" dirty="0">
                <a:latin typeface="Courier" pitchFamily="2" charset="0"/>
              </a:rPr>
              <a:t>    Output messages =                 3067</a:t>
            </a:r>
          </a:p>
          <a:p>
            <a:r>
              <a:rPr lang="en-US" sz="1600" dirty="0">
                <a:latin typeface="Courier" pitchFamily="2" charset="0"/>
              </a:rPr>
              <a:t>    Warning messages =                  10</a:t>
            </a:r>
          </a:p>
          <a:p>
            <a:r>
              <a:rPr lang="en-US" sz="1600" dirty="0">
                <a:latin typeface="Courier" pitchFamily="2" charset="0"/>
              </a:rPr>
              <a:t>    Error messages =                     0</a:t>
            </a:r>
          </a:p>
          <a:p>
            <a:r>
              <a:rPr lang="en-US" sz="1600" dirty="0">
                <a:latin typeface="Courier" pitchFamily="2" charset="0"/>
              </a:rPr>
              <a:t>    Critical error messages =            0</a:t>
            </a:r>
          </a:p>
          <a:p>
            <a:r>
              <a:rPr lang="en-US" sz="1600" dirty="0">
                <a:latin typeface="Courier" pitchFamily="2" charset="0"/>
              </a:rPr>
              <a:t> -----------------------------------------</a:t>
            </a:r>
          </a:p>
        </p:txBody>
      </p:sp>
    </p:spTree>
    <p:extLst>
      <p:ext uri="{BB962C8B-B14F-4D97-AF65-F5344CB8AC3E}">
        <p14:creationId xmlns:p14="http://schemas.microsoft.com/office/powerpoint/2010/main" val="3950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1</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428264" y="1275261"/>
            <a:ext cx="8606834" cy="1446550"/>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Initial conditions for "real-data" simulations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terrestrial fields ("static"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p:txBody>
      </p:sp>
      <p:grpSp>
        <p:nvGrpSpPr>
          <p:cNvPr id="3" name="Group 2">
            <a:extLst>
              <a:ext uri="{FF2B5EF4-FFF2-40B4-BE49-F238E27FC236}">
                <a16:creationId xmlns:a16="http://schemas.microsoft.com/office/drawing/2014/main" id="{00E7CEF3-A74D-5B45-ADF0-0966486172A7}"/>
              </a:ext>
            </a:extLst>
          </p:cNvPr>
          <p:cNvGrpSpPr/>
          <p:nvPr/>
        </p:nvGrpSpPr>
        <p:grpSpPr>
          <a:xfrm>
            <a:off x="428263" y="5433689"/>
            <a:ext cx="6826087" cy="503909"/>
            <a:chOff x="428263" y="5549438"/>
            <a:chExt cx="6826087" cy="503909"/>
          </a:xfrm>
        </p:grpSpPr>
        <p:sp>
          <p:nvSpPr>
            <p:cNvPr id="9" name="Rectangle 8">
              <a:extLst>
                <a:ext uri="{FF2B5EF4-FFF2-40B4-BE49-F238E27FC236}">
                  <a16:creationId xmlns:a16="http://schemas.microsoft.com/office/drawing/2014/main" id="{FB470F01-DF7B-0943-9919-0F72E3E19E73}"/>
                </a:ext>
              </a:extLst>
            </p:cNvPr>
            <p:cNvSpPr>
              <a:spLocks noChangeArrowheads="1"/>
            </p:cNvSpPr>
            <p:nvPr/>
          </p:nvSpPr>
          <p:spPr bwMode="auto">
            <a:xfrm>
              <a:off x="428263" y="5549438"/>
              <a:ext cx="6353537" cy="50390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3" name="Rectangle 2">
              <a:extLst>
                <a:ext uri="{FF2B5EF4-FFF2-40B4-BE49-F238E27FC236}">
                  <a16:creationId xmlns:a16="http://schemas.microsoft.com/office/drawing/2014/main" id="{7F696524-D60D-CA4F-B86E-DAEA862EB282}"/>
                </a:ext>
              </a:extLst>
            </p:cNvPr>
            <p:cNvSpPr>
              <a:spLocks/>
            </p:cNvSpPr>
            <p:nvPr/>
          </p:nvSpPr>
          <p:spPr bwMode="auto">
            <a:xfrm>
              <a:off x="537581" y="5609492"/>
              <a:ext cx="6716769" cy="41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There will be many digressions along the way…</a:t>
              </a:r>
            </a:p>
          </p:txBody>
        </p:sp>
      </p:grpSp>
      <p:sp>
        <p:nvSpPr>
          <p:cNvPr id="7" name="TextBox 6">
            <a:extLst>
              <a:ext uri="{FF2B5EF4-FFF2-40B4-BE49-F238E27FC236}">
                <a16:creationId xmlns:a16="http://schemas.microsoft.com/office/drawing/2014/main" id="{1118E9F6-234F-D44A-B2B8-7679A46A1439}"/>
              </a:ext>
            </a:extLst>
          </p:cNvPr>
          <p:cNvSpPr txBox="1"/>
          <p:nvPr/>
        </p:nvSpPr>
        <p:spPr>
          <a:xfrm>
            <a:off x="428263" y="2963855"/>
            <a:ext cx="8606834"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p:txBody>
      </p:sp>
      <p:sp>
        <p:nvSpPr>
          <p:cNvPr id="10" name="TextBox 9">
            <a:extLst>
              <a:ext uri="{FF2B5EF4-FFF2-40B4-BE49-F238E27FC236}">
                <a16:creationId xmlns:a16="http://schemas.microsoft.com/office/drawing/2014/main" id="{59A420AC-8F36-EA44-B403-95C15F49C344}"/>
              </a:ext>
            </a:extLst>
          </p:cNvPr>
          <p:cNvSpPr txBox="1"/>
          <p:nvPr/>
        </p:nvSpPr>
        <p:spPr>
          <a:xfrm>
            <a:off x="428263" y="3639686"/>
            <a:ext cx="8606834" cy="1446550"/>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Initial conditions for "idealized" simulations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Tree>
    <p:custDataLst>
      <p:tags r:id="rId1"/>
    </p:custDataLst>
    <p:extLst>
      <p:ext uri="{BB962C8B-B14F-4D97-AF65-F5344CB8AC3E}">
        <p14:creationId xmlns:p14="http://schemas.microsoft.com/office/powerpoint/2010/main" val="28540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Quasi-uniform static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19</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56270" y="1075435"/>
            <a:ext cx="9045526" cy="1938992"/>
          </a:xfrm>
          <a:prstGeom prst="rect">
            <a:avLst/>
          </a:prstGeom>
          <a:noFill/>
        </p:spPr>
        <p:txBody>
          <a:bodyPr wrap="squar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At this point, you may ask:</a:t>
            </a: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If the "static" fields are independent of the starting time of a simulation,</a:t>
            </a: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couldn't the MPAS developers do the preceding steps once and make the resulting static files available for everyone?</a:t>
            </a:r>
          </a:p>
        </p:txBody>
      </p:sp>
      <p:pic>
        <p:nvPicPr>
          <p:cNvPr id="4" name="Picture 3">
            <a:extLst>
              <a:ext uri="{FF2B5EF4-FFF2-40B4-BE49-F238E27FC236}">
                <a16:creationId xmlns:a16="http://schemas.microsoft.com/office/drawing/2014/main" id="{D9B9AEDE-6587-4169-4979-A1699EEB1D5F}"/>
              </a:ext>
            </a:extLst>
          </p:cNvPr>
          <p:cNvPicPr>
            <a:picLocks noChangeAspect="1"/>
          </p:cNvPicPr>
          <p:nvPr/>
        </p:nvPicPr>
        <p:blipFill>
          <a:blip r:embed="rId3"/>
          <a:stretch>
            <a:fillRect/>
          </a:stretch>
        </p:blipFill>
        <p:spPr>
          <a:xfrm>
            <a:off x="444295" y="3014427"/>
            <a:ext cx="4995806" cy="3243805"/>
          </a:xfrm>
          <a:prstGeom prst="rect">
            <a:avLst/>
          </a:prstGeom>
        </p:spPr>
      </p:pic>
      <p:sp>
        <p:nvSpPr>
          <p:cNvPr id="5" name="Rectangle 4">
            <a:extLst>
              <a:ext uri="{FF2B5EF4-FFF2-40B4-BE49-F238E27FC236}">
                <a16:creationId xmlns:a16="http://schemas.microsoft.com/office/drawing/2014/main" id="{EEA58481-F4B3-D4B7-4E28-56301461E85C}"/>
              </a:ext>
            </a:extLst>
          </p:cNvPr>
          <p:cNvSpPr>
            <a:spLocks noChangeArrowheads="1"/>
          </p:cNvSpPr>
          <p:nvPr/>
        </p:nvSpPr>
        <p:spPr bwMode="auto">
          <a:xfrm>
            <a:off x="5557984" y="3906202"/>
            <a:ext cx="3425928" cy="151068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2">
            <a:extLst>
              <a:ext uri="{FF2B5EF4-FFF2-40B4-BE49-F238E27FC236}">
                <a16:creationId xmlns:a16="http://schemas.microsoft.com/office/drawing/2014/main" id="{6AAFDC9E-EE23-3CBE-EE06-1F22B2E703D8}"/>
              </a:ext>
            </a:extLst>
          </p:cNvPr>
          <p:cNvSpPr>
            <a:spLocks/>
          </p:cNvSpPr>
          <p:nvPr/>
        </p:nvSpPr>
        <p:spPr bwMode="auto">
          <a:xfrm>
            <a:off x="5691052" y="3964667"/>
            <a:ext cx="3177112" cy="144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The mesh download page has links to "static" files for all quasi-uniform meshes</a:t>
            </a:r>
          </a:p>
        </p:txBody>
      </p:sp>
    </p:spTree>
    <p:extLst>
      <p:ext uri="{BB962C8B-B14F-4D97-AF65-F5344CB8AC3E}">
        <p14:creationId xmlns:p14="http://schemas.microsoft.com/office/powerpoint/2010/main" val="19859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20</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914400" y="1391010"/>
            <a:ext cx="7760791"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fields (“static” file generation)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
        <p:nvSpPr>
          <p:cNvPr id="3" name="Right Arrow 2">
            <a:extLst>
              <a:ext uri="{FF2B5EF4-FFF2-40B4-BE49-F238E27FC236}">
                <a16:creationId xmlns:a16="http://schemas.microsoft.com/office/drawing/2014/main" id="{898B0D60-1536-AE41-8AD4-22EDB7F51C95}"/>
              </a:ext>
            </a:extLst>
          </p:cNvPr>
          <p:cNvSpPr/>
          <p:nvPr/>
        </p:nvSpPr>
        <p:spPr>
          <a:xfrm>
            <a:off x="0" y="2037036"/>
            <a:ext cx="978408"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6887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Digression: “intermediate” data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21</a:t>
            </a:fld>
            <a:endParaRPr lang="en-US"/>
          </a:p>
        </p:txBody>
      </p:sp>
      <p:sp>
        <p:nvSpPr>
          <p:cNvPr id="6" name="TextBox 5">
            <a:extLst>
              <a:ext uri="{FF2B5EF4-FFF2-40B4-BE49-F238E27FC236}">
                <a16:creationId xmlns:a16="http://schemas.microsoft.com/office/drawing/2014/main" id="{3178290D-3E00-204B-BBF5-A2D824AEF481}"/>
              </a:ext>
            </a:extLst>
          </p:cNvPr>
          <p:cNvSpPr txBox="1"/>
          <p:nvPr/>
        </p:nvSpPr>
        <p:spPr>
          <a:xfrm>
            <a:off x="395214" y="1161292"/>
            <a:ext cx="8291586" cy="1938992"/>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Time-varying meteorological and land-surface fields in MPAS-Atmosphere are interpolated from </a:t>
            </a:r>
            <a:r>
              <a:rPr lang="en-US" sz="2000" i="1" dirty="0">
                <a:latin typeface="Helvetica Neue" panose="02000503000000020004" pitchFamily="2" charset="0"/>
                <a:ea typeface="Helvetica Neue" panose="02000503000000020004" pitchFamily="2" charset="0"/>
                <a:cs typeface="Helvetica Neue" panose="02000503000000020004" pitchFamily="2" charset="0"/>
              </a:rPr>
              <a:t>intermediate</a:t>
            </a:r>
            <a:r>
              <a:rPr lang="en-US" sz="2000" dirty="0">
                <a:latin typeface="Helvetica Neue" panose="02000503000000020004" pitchFamily="2" charset="0"/>
                <a:ea typeface="Helvetica Neue" panose="02000503000000020004" pitchFamily="2" charset="0"/>
                <a:cs typeface="Helvetica Neue" panose="02000503000000020004" pitchFamily="2" charset="0"/>
              </a:rPr>
              <a:t> files produced by 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ungrib</a:t>
            </a:r>
            <a:r>
              <a:rPr lang="en-US" sz="2000" dirty="0">
                <a:latin typeface="Helvetica Neue" panose="02000503000000020004" pitchFamily="2" charset="0"/>
                <a:ea typeface="Helvetica Neue" panose="02000503000000020004" pitchFamily="2" charset="0"/>
                <a:cs typeface="Helvetica Neue" panose="02000503000000020004" pitchFamily="2" charset="0"/>
              </a:rPr>
              <a:t> component of the WRF Pre-processing System.</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We’ll assume in this tutorial that these files have already been prepared!</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Additional details may be found in the links, below</a:t>
            </a:r>
          </a:p>
        </p:txBody>
      </p:sp>
      <p:sp>
        <p:nvSpPr>
          <p:cNvPr id="9" name="Rectangle 8">
            <a:extLst>
              <a:ext uri="{FF2B5EF4-FFF2-40B4-BE49-F238E27FC236}">
                <a16:creationId xmlns:a16="http://schemas.microsoft.com/office/drawing/2014/main" id="{3CAD8F38-404F-B643-B077-E966009E12FD}"/>
              </a:ext>
            </a:extLst>
          </p:cNvPr>
          <p:cNvSpPr>
            <a:spLocks noChangeArrowheads="1"/>
          </p:cNvSpPr>
          <p:nvPr/>
        </p:nvSpPr>
        <p:spPr bwMode="auto">
          <a:xfrm>
            <a:off x="281355" y="3348112"/>
            <a:ext cx="8557904" cy="2897944"/>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6">
            <a:extLst>
              <a:ext uri="{FF2B5EF4-FFF2-40B4-BE49-F238E27FC236}">
                <a16:creationId xmlns:a16="http://schemas.microsoft.com/office/drawing/2014/main" id="{CD79BF01-59AA-BA4F-8569-007D1DF5509F}"/>
              </a:ext>
            </a:extLst>
          </p:cNvPr>
          <p:cNvSpPr txBox="1"/>
          <p:nvPr/>
        </p:nvSpPr>
        <p:spPr>
          <a:xfrm>
            <a:off x="395214" y="3487064"/>
            <a:ext cx="8291586" cy="2708434"/>
          </a:xfrm>
          <a:prstGeom prst="rect">
            <a:avLst/>
          </a:prstGeom>
          <a:noFill/>
        </p:spPr>
        <p:txBody>
          <a:bodyPr wrap="square" rtlCol="0">
            <a:spAutoFit/>
          </a:bodyPr>
          <a:lstStyle/>
          <a:p>
            <a:pPr>
              <a:spcAft>
                <a:spcPts val="12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WRF Model web page: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3"/>
              </a:rPr>
              <a:t>http://www2.mmm.ucar.edu/wrf/users/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spcAft>
                <a:spcPts val="12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WRF Users’ guide: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https://www2.mmm.ucar.edu/</a:t>
            </a:r>
            <a:r>
              <a:rPr lang="en-US" sz="2000" dirty="0" err="1">
                <a:latin typeface="Helvetica Neue" panose="02000503000000020004" pitchFamily="2" charset="0"/>
                <a:ea typeface="Helvetica Neue" panose="02000503000000020004" pitchFamily="2" charset="0"/>
                <a:cs typeface="Helvetica Neue" panose="02000503000000020004" pitchFamily="2" charset="0"/>
                <a:hlinkClick r:id="rId4"/>
              </a:rPr>
              <a:t>wrf</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/users/</a:t>
            </a:r>
            <a:r>
              <a:rPr lang="en-US" sz="2000" dirty="0" err="1">
                <a:latin typeface="Helvetica Neue" panose="02000503000000020004" pitchFamily="2" charset="0"/>
                <a:ea typeface="Helvetica Neue" panose="02000503000000020004" pitchFamily="2" charset="0"/>
                <a:cs typeface="Helvetica Neue" panose="02000503000000020004" pitchFamily="2" charset="0"/>
                <a:hlinkClick r:id="rId4"/>
              </a:rPr>
              <a:t>wrf_users_guide</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/build/html/</a:t>
            </a:r>
            <a:r>
              <a:rPr lang="en-US" sz="2000" dirty="0" err="1">
                <a:latin typeface="Helvetica Neue" panose="02000503000000020004" pitchFamily="2" charset="0"/>
                <a:ea typeface="Helvetica Neue" panose="02000503000000020004" pitchFamily="2" charset="0"/>
                <a:cs typeface="Helvetica Neue" panose="02000503000000020004" pitchFamily="2" charset="0"/>
                <a:hlinkClick r:id="rId4"/>
              </a:rPr>
              <a:t>index.html</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spcAft>
                <a:spcPts val="12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WPS source code: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https://</a:t>
            </a:r>
            <a:r>
              <a:rPr lang="en-US" sz="2000" dirty="0" err="1">
                <a:latin typeface="Helvetica Neue" panose="02000503000000020004" pitchFamily="2" charset="0"/>
                <a:ea typeface="Helvetica Neue" panose="02000503000000020004" pitchFamily="2" charset="0"/>
                <a:cs typeface="Helvetica Neue" panose="02000503000000020004" pitchFamily="2" charset="0"/>
                <a:hlinkClick r:id="rId5"/>
              </a:rPr>
              <a:t>github.com</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a:t>
            </a:r>
            <a:r>
              <a:rPr lang="en-US" sz="2000" dirty="0" err="1">
                <a:latin typeface="Helvetica Neue" panose="02000503000000020004" pitchFamily="2" charset="0"/>
                <a:ea typeface="Helvetica Neue" panose="02000503000000020004" pitchFamily="2" charset="0"/>
                <a:cs typeface="Helvetica Neue" panose="02000503000000020004" pitchFamily="2" charset="0"/>
                <a:hlinkClick r:id="rId5"/>
              </a:rPr>
              <a:t>wrf</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-model/WPS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spcAft>
                <a:spcPts val="12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Tutorial slides for running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ungrib</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6"/>
              </a:rPr>
              <a:t>http://www2.mmm.ucar.edu/wrf/users/tutorial/201801/wps_general.pdf</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3911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22</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Input and output files when producing an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init</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a:t>
            </a:r>
          </a:p>
        </p:txBody>
      </p:sp>
      <p:sp>
        <p:nvSpPr>
          <p:cNvPr id="14" name="Rectangle 13">
            <a:extLst>
              <a:ext uri="{FF2B5EF4-FFF2-40B4-BE49-F238E27FC236}">
                <a16:creationId xmlns:a16="http://schemas.microsoft.com/office/drawing/2014/main" id="{7482D0A9-91D6-FB47-B951-CF37A53E84D0}"/>
              </a:ext>
            </a:extLst>
          </p:cNvPr>
          <p:cNvSpPr/>
          <p:nvPr/>
        </p:nvSpPr>
        <p:spPr>
          <a:xfrm>
            <a:off x="3200740" y="3265502"/>
            <a:ext cx="2637771" cy="701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2"/>
                </a:solidFill>
              </a:rPr>
              <a:t>init_atmosphere_model</a:t>
            </a:r>
            <a:endParaRPr lang="en-US" dirty="0">
              <a:solidFill>
                <a:schemeClr val="tx2"/>
              </a:solidFill>
            </a:endParaRPr>
          </a:p>
        </p:txBody>
      </p:sp>
      <p:cxnSp>
        <p:nvCxnSpPr>
          <p:cNvPr id="15" name="Straight Arrow Connector 14">
            <a:extLst>
              <a:ext uri="{FF2B5EF4-FFF2-40B4-BE49-F238E27FC236}">
                <a16:creationId xmlns:a16="http://schemas.microsoft.com/office/drawing/2014/main" id="{C3986468-CCBA-2E46-962A-91D0CEAB3068}"/>
              </a:ext>
            </a:extLst>
          </p:cNvPr>
          <p:cNvCxnSpPr>
            <a:cxnSpLocks/>
            <a:endCxn id="14" idx="1"/>
          </p:cNvCxnSpPr>
          <p:nvPr/>
        </p:nvCxnSpPr>
        <p:spPr>
          <a:xfrm flipV="1">
            <a:off x="2554875" y="3616162"/>
            <a:ext cx="645865" cy="350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FD7DF94F-E988-AE45-A398-3080F2D8F6AC}"/>
              </a:ext>
            </a:extLst>
          </p:cNvPr>
          <p:cNvSpPr>
            <a:spLocks noChangeArrowheads="1"/>
          </p:cNvSpPr>
          <p:nvPr/>
        </p:nvSpPr>
        <p:spPr bwMode="auto">
          <a:xfrm>
            <a:off x="449304" y="1749467"/>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0" name="Rectangle 2">
            <a:extLst>
              <a:ext uri="{FF2B5EF4-FFF2-40B4-BE49-F238E27FC236}">
                <a16:creationId xmlns:a16="http://schemas.microsoft.com/office/drawing/2014/main" id="{FB12A9D6-A4A5-6448-B51E-8CAC38E2A618}"/>
              </a:ext>
            </a:extLst>
          </p:cNvPr>
          <p:cNvSpPr>
            <a:spLocks/>
          </p:cNvSpPr>
          <p:nvPr/>
        </p:nvSpPr>
        <p:spPr bwMode="auto">
          <a:xfrm>
            <a:off x="516024" y="1833876"/>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namelist.init_atmosphere</a:t>
            </a:r>
            <a:endParaRPr lang="en-US" altLang="en-US" sz="1800" dirty="0">
              <a:solidFill>
                <a:srgbClr val="1F497D"/>
              </a:solidFill>
              <a:latin typeface="Courier" pitchFamily="2" charset="0"/>
              <a:sym typeface="Helvetica" pitchFamily="2" charset="0"/>
            </a:endParaRPr>
          </a:p>
        </p:txBody>
      </p:sp>
      <p:sp>
        <p:nvSpPr>
          <p:cNvPr id="21" name="Rectangle 20">
            <a:extLst>
              <a:ext uri="{FF2B5EF4-FFF2-40B4-BE49-F238E27FC236}">
                <a16:creationId xmlns:a16="http://schemas.microsoft.com/office/drawing/2014/main" id="{57A8BC4E-1F49-0C4B-AD6A-8B8B435F030A}"/>
              </a:ext>
            </a:extLst>
          </p:cNvPr>
          <p:cNvSpPr>
            <a:spLocks noChangeArrowheads="1"/>
          </p:cNvSpPr>
          <p:nvPr/>
        </p:nvSpPr>
        <p:spPr bwMode="auto">
          <a:xfrm>
            <a:off x="449304" y="2310977"/>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2" name="Rectangle 2">
            <a:extLst>
              <a:ext uri="{FF2B5EF4-FFF2-40B4-BE49-F238E27FC236}">
                <a16:creationId xmlns:a16="http://schemas.microsoft.com/office/drawing/2014/main" id="{5CA0C935-27D3-A341-8FC7-F69E35B76A3B}"/>
              </a:ext>
            </a:extLst>
          </p:cNvPr>
          <p:cNvSpPr>
            <a:spLocks/>
          </p:cNvSpPr>
          <p:nvPr/>
        </p:nvSpPr>
        <p:spPr bwMode="auto">
          <a:xfrm>
            <a:off x="516024" y="2395386"/>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streams.init_atmosphere</a:t>
            </a:r>
            <a:endParaRPr lang="en-US" altLang="en-US" sz="1800" dirty="0">
              <a:solidFill>
                <a:srgbClr val="1F497D"/>
              </a:solidFill>
              <a:latin typeface="Courier" pitchFamily="2" charset="0"/>
              <a:sym typeface="Helvetica" pitchFamily="2" charset="0"/>
            </a:endParaRPr>
          </a:p>
        </p:txBody>
      </p:sp>
      <p:cxnSp>
        <p:nvCxnSpPr>
          <p:cNvPr id="23" name="Straight Arrow Connector 22">
            <a:extLst>
              <a:ext uri="{FF2B5EF4-FFF2-40B4-BE49-F238E27FC236}">
                <a16:creationId xmlns:a16="http://schemas.microsoft.com/office/drawing/2014/main" id="{E4E765B2-6EAF-F948-89E4-ADF7C8E1DAF7}"/>
              </a:ext>
            </a:extLst>
          </p:cNvPr>
          <p:cNvCxnSpPr>
            <a:cxnSpLocks/>
            <a:stCxn id="21" idx="3"/>
            <a:endCxn id="14" idx="0"/>
          </p:cNvCxnSpPr>
          <p:nvPr/>
        </p:nvCxnSpPr>
        <p:spPr>
          <a:xfrm>
            <a:off x="3967089" y="2544190"/>
            <a:ext cx="552537" cy="721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A374D02-8B1A-0E48-99B4-B0D0ECC477BF}"/>
              </a:ext>
            </a:extLst>
          </p:cNvPr>
          <p:cNvCxnSpPr>
            <a:cxnSpLocks/>
            <a:stCxn id="19" idx="3"/>
            <a:endCxn id="14" idx="0"/>
          </p:cNvCxnSpPr>
          <p:nvPr/>
        </p:nvCxnSpPr>
        <p:spPr>
          <a:xfrm>
            <a:off x="3967089" y="1982680"/>
            <a:ext cx="552537" cy="1282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B0F03B7-9D70-D644-958A-8253011602E6}"/>
              </a:ext>
            </a:extLst>
          </p:cNvPr>
          <p:cNvSpPr txBox="1"/>
          <p:nvPr/>
        </p:nvSpPr>
        <p:spPr>
          <a:xfrm>
            <a:off x="231341" y="5076473"/>
            <a:ext cx="2422010"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Static file</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x1.40962.static.nc)</a:t>
            </a:r>
          </a:p>
        </p:txBody>
      </p:sp>
      <p:pic>
        <p:nvPicPr>
          <p:cNvPr id="26" name="Picture 7" descr="ivgtyp_cropped.png">
            <a:extLst>
              <a:ext uri="{FF2B5EF4-FFF2-40B4-BE49-F238E27FC236}">
                <a16:creationId xmlns:a16="http://schemas.microsoft.com/office/drawing/2014/main" id="{CA9CCB94-C05F-D047-9CC3-6CF6EF5DD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945" y="2849165"/>
            <a:ext cx="2294930" cy="2280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9ACA486-0828-EB48-91B7-D8AEADE4EC82}"/>
              </a:ext>
            </a:extLst>
          </p:cNvPr>
          <p:cNvGrpSpPr/>
          <p:nvPr/>
        </p:nvGrpSpPr>
        <p:grpSpPr>
          <a:xfrm>
            <a:off x="5838511" y="3183210"/>
            <a:ext cx="3411986" cy="3203313"/>
            <a:chOff x="5838511" y="3331263"/>
            <a:chExt cx="3411986" cy="3203313"/>
          </a:xfrm>
        </p:grpSpPr>
        <p:cxnSp>
          <p:nvCxnSpPr>
            <p:cNvPr id="16" name="Straight Arrow Connector 15">
              <a:extLst>
                <a:ext uri="{FF2B5EF4-FFF2-40B4-BE49-F238E27FC236}">
                  <a16:creationId xmlns:a16="http://schemas.microsoft.com/office/drawing/2014/main" id="{76317B2A-FB15-6D4E-8C3B-E1E881693A63}"/>
                </a:ext>
              </a:extLst>
            </p:cNvPr>
            <p:cNvCxnSpPr>
              <a:cxnSpLocks/>
              <a:endCxn id="28" idx="1"/>
            </p:cNvCxnSpPr>
            <p:nvPr/>
          </p:nvCxnSpPr>
          <p:spPr>
            <a:xfrm>
              <a:off x="5838511" y="3764215"/>
              <a:ext cx="1019342" cy="552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8A585F1-FACB-CA4C-B0E3-A17874428A47}"/>
                </a:ext>
              </a:extLst>
            </p:cNvPr>
            <p:cNvSpPr txBox="1"/>
            <p:nvPr/>
          </p:nvSpPr>
          <p:spPr>
            <a:xfrm>
              <a:off x="6457075" y="5211137"/>
              <a:ext cx="2793422" cy="1323439"/>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Initial conditions file</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x1.40962.init.nc)</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The smoothed terrain following vertical grid has also been generated…</a:t>
              </a:r>
            </a:p>
          </p:txBody>
        </p:sp>
        <p:pic>
          <p:nvPicPr>
            <p:cNvPr id="28" name="Picture 27" descr="Screen Shot 2014-11-23 at 7.32.40 PM.png">
              <a:extLst>
                <a:ext uri="{FF2B5EF4-FFF2-40B4-BE49-F238E27FC236}">
                  <a16:creationId xmlns:a16="http://schemas.microsoft.com/office/drawing/2014/main" id="{FE2D7E44-152A-DD42-B8EB-8AF536570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853" y="3331263"/>
              <a:ext cx="1997510" cy="1971456"/>
            </a:xfrm>
            <a:prstGeom prst="rect">
              <a:avLst/>
            </a:prstGeom>
          </p:spPr>
        </p:pic>
      </p:grpSp>
      <p:pic>
        <p:nvPicPr>
          <p:cNvPr id="29" name="Picture 28" descr="qv_163842.png">
            <a:extLst>
              <a:ext uri="{FF2B5EF4-FFF2-40B4-BE49-F238E27FC236}">
                <a16:creationId xmlns:a16="http://schemas.microsoft.com/office/drawing/2014/main" id="{274DE23B-68B8-7040-8982-A74D46FFA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351" y="4383384"/>
            <a:ext cx="2805304" cy="1408233"/>
          </a:xfrm>
          <a:prstGeom prst="rect">
            <a:avLst/>
          </a:prstGeom>
        </p:spPr>
      </p:pic>
      <p:cxnSp>
        <p:nvCxnSpPr>
          <p:cNvPr id="30" name="Straight Arrow Connector 29">
            <a:extLst>
              <a:ext uri="{FF2B5EF4-FFF2-40B4-BE49-F238E27FC236}">
                <a16:creationId xmlns:a16="http://schemas.microsoft.com/office/drawing/2014/main" id="{BF52F0C7-1CCE-3C4E-9C0F-210DACE62514}"/>
              </a:ext>
            </a:extLst>
          </p:cNvPr>
          <p:cNvCxnSpPr>
            <a:cxnSpLocks/>
            <a:stCxn id="29" idx="0"/>
            <a:endCxn id="14" idx="2"/>
          </p:cNvCxnSpPr>
          <p:nvPr/>
        </p:nvCxnSpPr>
        <p:spPr>
          <a:xfrm flipV="1">
            <a:off x="4056003" y="3966821"/>
            <a:ext cx="463623" cy="416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85A57C5-95FC-6F44-BD06-E1BA59F06FFA}"/>
              </a:ext>
            </a:extLst>
          </p:cNvPr>
          <p:cNvSpPr txBox="1"/>
          <p:nvPr/>
        </p:nvSpPr>
        <p:spPr>
          <a:xfrm>
            <a:off x="2749585" y="5739103"/>
            <a:ext cx="2624661"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WPS “intermediate” file</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(e.g., GFS:2014-09-10_00)</a:t>
            </a:r>
          </a:p>
        </p:txBody>
      </p:sp>
      <p:grpSp>
        <p:nvGrpSpPr>
          <p:cNvPr id="4" name="Group 3">
            <a:extLst>
              <a:ext uri="{FF2B5EF4-FFF2-40B4-BE49-F238E27FC236}">
                <a16:creationId xmlns:a16="http://schemas.microsoft.com/office/drawing/2014/main" id="{B1A3A32C-B342-4A43-AC6D-45E9E5792A58}"/>
              </a:ext>
            </a:extLst>
          </p:cNvPr>
          <p:cNvGrpSpPr/>
          <p:nvPr/>
        </p:nvGrpSpPr>
        <p:grpSpPr>
          <a:xfrm>
            <a:off x="5180175" y="2064035"/>
            <a:ext cx="4070322" cy="1543418"/>
            <a:chOff x="5180175" y="2212088"/>
            <a:chExt cx="4070322" cy="1543418"/>
          </a:xfrm>
        </p:grpSpPr>
        <p:sp>
          <p:nvSpPr>
            <p:cNvPr id="32" name="Rectangle 31">
              <a:extLst>
                <a:ext uri="{FF2B5EF4-FFF2-40B4-BE49-F238E27FC236}">
                  <a16:creationId xmlns:a16="http://schemas.microsoft.com/office/drawing/2014/main" id="{2414DD4E-2B02-D649-A50E-9DB89F4832A2}"/>
                </a:ext>
              </a:extLst>
            </p:cNvPr>
            <p:cNvSpPr>
              <a:spLocks noChangeArrowheads="1"/>
            </p:cNvSpPr>
            <p:nvPr/>
          </p:nvSpPr>
          <p:spPr bwMode="auto">
            <a:xfrm>
              <a:off x="5180175" y="2212088"/>
              <a:ext cx="3957777"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33" name="Rectangle 2">
              <a:extLst>
                <a:ext uri="{FF2B5EF4-FFF2-40B4-BE49-F238E27FC236}">
                  <a16:creationId xmlns:a16="http://schemas.microsoft.com/office/drawing/2014/main" id="{F2C5FECC-1141-D44D-9E8C-E507D1A141E5}"/>
                </a:ext>
              </a:extLst>
            </p:cNvPr>
            <p:cNvSpPr>
              <a:spLocks/>
            </p:cNvSpPr>
            <p:nvPr/>
          </p:nvSpPr>
          <p:spPr bwMode="auto">
            <a:xfrm>
              <a:off x="5250515" y="2296497"/>
              <a:ext cx="3999982"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a:solidFill>
                    <a:srgbClr val="1F497D"/>
                  </a:solidFill>
                  <a:latin typeface="Courier" pitchFamily="2" charset="0"/>
                  <a:sym typeface="Helvetica" pitchFamily="2" charset="0"/>
                </a:rPr>
                <a:t>log.init_atmosphere.0000.out</a:t>
              </a:r>
            </a:p>
          </p:txBody>
        </p:sp>
        <p:cxnSp>
          <p:nvCxnSpPr>
            <p:cNvPr id="34" name="Straight Arrow Connector 33">
              <a:extLst>
                <a:ext uri="{FF2B5EF4-FFF2-40B4-BE49-F238E27FC236}">
                  <a16:creationId xmlns:a16="http://schemas.microsoft.com/office/drawing/2014/main" id="{920FD77B-3774-C241-B656-C19C557F4AD4}"/>
                </a:ext>
              </a:extLst>
            </p:cNvPr>
            <p:cNvCxnSpPr>
              <a:cxnSpLocks/>
              <a:stCxn id="14" idx="3"/>
              <a:endCxn id="33" idx="2"/>
            </p:cNvCxnSpPr>
            <p:nvPr/>
          </p:nvCxnSpPr>
          <p:spPr>
            <a:xfrm flipV="1">
              <a:off x="5838511" y="2734491"/>
              <a:ext cx="1411995" cy="10210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5" name="Title 1">
            <a:extLst>
              <a:ext uri="{FF2B5EF4-FFF2-40B4-BE49-F238E27FC236}">
                <a16:creationId xmlns:a16="http://schemas.microsoft.com/office/drawing/2014/main" id="{D185FC8C-AF33-9748-9AFB-06342D9F2FC8}"/>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custDataLst>
      <p:tags r:id="rId1"/>
    </p:custDataLst>
    <p:extLst>
      <p:ext uri="{BB962C8B-B14F-4D97-AF65-F5344CB8AC3E}">
        <p14:creationId xmlns:p14="http://schemas.microsoft.com/office/powerpoint/2010/main" val="13580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23</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namelist.init_atmosphere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724661"/>
            <a:ext cx="8554287" cy="355339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1885072"/>
            <a:ext cx="8240316" cy="3381409"/>
          </a:xfrm>
          <a:prstGeom prst="rect">
            <a:avLst/>
          </a:prstGeom>
        </p:spPr>
        <p:txBody>
          <a:bodyPr lIns="64291" tIns="32146" rIns="64291" bIns="32146">
            <a:normAutofit/>
          </a:bodyPr>
          <a:lstStyle/>
          <a:p>
            <a:r>
              <a:rPr lang="en-US" sz="1600" dirty="0">
                <a:latin typeface="Courier" pitchFamily="2" charset="0"/>
              </a:rPr>
              <a:t>&amp;</a:t>
            </a:r>
            <a:r>
              <a:rPr lang="en-US" sz="1600" dirty="0" err="1">
                <a:latin typeface="Courier" pitchFamily="2" charset="0"/>
              </a:rPr>
              <a:t>nhyd_model</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config_init_case</a:t>
            </a:r>
            <a:r>
              <a:rPr lang="en-US" sz="1600" dirty="0">
                <a:latin typeface="Courier" pitchFamily="2" charset="0"/>
              </a:rPr>
              <a:t> = 7</a:t>
            </a:r>
          </a:p>
          <a:p>
            <a:r>
              <a:rPr lang="en-US" sz="1600" dirty="0">
                <a:latin typeface="Courier" pitchFamily="2" charset="0"/>
              </a:rPr>
              <a:t>    </a:t>
            </a:r>
            <a:r>
              <a:rPr lang="en-US" sz="1600" dirty="0" err="1">
                <a:latin typeface="Courier" pitchFamily="2" charset="0"/>
              </a:rPr>
              <a:t>config_start_time</a:t>
            </a:r>
            <a:r>
              <a:rPr lang="en-US" sz="1600" dirty="0">
                <a:latin typeface="Courier" pitchFamily="2" charset="0"/>
              </a:rPr>
              <a:t> = '2014-09-10_00:00:00'</a:t>
            </a:r>
          </a:p>
          <a:p>
            <a:r>
              <a:rPr lang="en-US" sz="1600" dirty="0">
                <a:latin typeface="Courier" pitchFamily="2" charset="0"/>
              </a:rPr>
              <a:t>/</a:t>
            </a:r>
          </a:p>
          <a:p>
            <a:r>
              <a:rPr lang="en-US" sz="1600" dirty="0">
                <a:latin typeface="Courier" pitchFamily="2" charset="0"/>
              </a:rPr>
              <a:t>&amp;dimensions</a:t>
            </a:r>
          </a:p>
          <a:p>
            <a:r>
              <a:rPr lang="en-US" sz="1600" dirty="0">
                <a:latin typeface="Courier" pitchFamily="2" charset="0"/>
              </a:rPr>
              <a:t>    </a:t>
            </a:r>
            <a:r>
              <a:rPr lang="en-US" sz="1600" dirty="0" err="1">
                <a:latin typeface="Courier" pitchFamily="2" charset="0"/>
              </a:rPr>
              <a:t>config_nvertlevels</a:t>
            </a:r>
            <a:r>
              <a:rPr lang="en-US" sz="1600" dirty="0">
                <a:latin typeface="Courier" pitchFamily="2" charset="0"/>
              </a:rPr>
              <a:t> = 55</a:t>
            </a:r>
          </a:p>
          <a:p>
            <a:r>
              <a:rPr lang="en-US" sz="1600" dirty="0">
                <a:latin typeface="Courier" pitchFamily="2" charset="0"/>
              </a:rPr>
              <a:t>    </a:t>
            </a:r>
            <a:r>
              <a:rPr lang="en-US" sz="1600" dirty="0" err="1">
                <a:latin typeface="Courier" pitchFamily="2" charset="0"/>
              </a:rPr>
              <a:t>config_nsoillevels</a:t>
            </a:r>
            <a:r>
              <a:rPr lang="en-US" sz="1600" dirty="0">
                <a:latin typeface="Courier" pitchFamily="2" charset="0"/>
              </a:rPr>
              <a:t> = 4</a:t>
            </a:r>
          </a:p>
          <a:p>
            <a:r>
              <a:rPr lang="en-US" sz="1600" dirty="0">
                <a:latin typeface="Courier" pitchFamily="2" charset="0"/>
              </a:rPr>
              <a:t>    </a:t>
            </a:r>
            <a:r>
              <a:rPr lang="en-US" sz="1600" dirty="0" err="1">
                <a:latin typeface="Courier" pitchFamily="2" charset="0"/>
              </a:rPr>
              <a:t>config_nfglevels</a:t>
            </a:r>
            <a:r>
              <a:rPr lang="en-US" sz="1600" dirty="0">
                <a:latin typeface="Courier" pitchFamily="2" charset="0"/>
              </a:rPr>
              <a:t> = 38</a:t>
            </a:r>
          </a:p>
          <a:p>
            <a:r>
              <a:rPr lang="en-US" sz="1600" dirty="0">
                <a:latin typeface="Courier" pitchFamily="2" charset="0"/>
              </a:rPr>
              <a:t>    </a:t>
            </a:r>
            <a:r>
              <a:rPr lang="en-US" sz="1600" dirty="0" err="1">
                <a:latin typeface="Courier" pitchFamily="2" charset="0"/>
              </a:rPr>
              <a:t>config_nfgsoillevels</a:t>
            </a:r>
            <a:r>
              <a:rPr lang="en-US" sz="1600" dirty="0">
                <a:latin typeface="Courier" pitchFamily="2" charset="0"/>
              </a:rPr>
              <a:t> = 4</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data_sources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config_met_prefix</a:t>
            </a:r>
            <a:r>
              <a:rPr lang="en-US" sz="1600" dirty="0">
                <a:latin typeface="Courier" pitchFamily="2" charset="0"/>
              </a:rPr>
              <a:t> = 'GFS'</a:t>
            </a:r>
          </a:p>
          <a:p>
            <a:r>
              <a:rPr lang="en-US" sz="1600" dirty="0">
                <a:latin typeface="Courier" pitchFamily="2" charset="0"/>
              </a:rPr>
              <a:t>/</a:t>
            </a:r>
          </a:p>
        </p:txBody>
      </p:sp>
      <p:sp>
        <p:nvSpPr>
          <p:cNvPr id="9" name="Title 1">
            <a:extLst>
              <a:ext uri="{FF2B5EF4-FFF2-40B4-BE49-F238E27FC236}">
                <a16:creationId xmlns:a16="http://schemas.microsoft.com/office/drawing/2014/main" id="{5349C6FE-E22A-D444-93C0-B13171AA1462}"/>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extLst>
      <p:ext uri="{BB962C8B-B14F-4D97-AF65-F5344CB8AC3E}">
        <p14:creationId xmlns:p14="http://schemas.microsoft.com/office/powerpoint/2010/main" val="341172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24</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namelist.init_atmosphere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 (</a:t>
            </a:r>
            <a:r>
              <a:rPr lang="en-US" sz="2200" i="1" dirty="0">
                <a:latin typeface="Helvetica Neue" panose="02000503000000020004" pitchFamily="2" charset="0"/>
                <a:ea typeface="Helvetica Neue" panose="02000503000000020004" pitchFamily="2" charset="0"/>
                <a:cs typeface="Helvetica Neue" panose="02000503000000020004" pitchFamily="2" charset="0"/>
              </a:rPr>
              <a:t>cont.</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713086"/>
            <a:ext cx="8554287" cy="430627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1885072"/>
            <a:ext cx="8240316" cy="4106153"/>
          </a:xfrm>
          <a:prstGeom prst="rect">
            <a:avLst/>
          </a:prstGeom>
        </p:spPr>
        <p:txBody>
          <a:bodyPr lIns="64291" tIns="32146" rIns="64291" bIns="32146">
            <a:normAutofit lnSpcReduction="10000"/>
          </a:bodyPr>
          <a:lstStyle/>
          <a:p>
            <a:r>
              <a:rPr lang="en-US" sz="1600" dirty="0">
                <a:latin typeface="Courier" pitchFamily="2" charset="0"/>
              </a:rPr>
              <a:t>&amp;</a:t>
            </a:r>
            <a:r>
              <a:rPr lang="en-US" sz="1600" dirty="0" err="1">
                <a:latin typeface="Courier" pitchFamily="2" charset="0"/>
              </a:rPr>
              <a:t>vertical_grid</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config_ztop</a:t>
            </a:r>
            <a:r>
              <a:rPr lang="en-US" sz="1600" dirty="0">
                <a:latin typeface="Courier" pitchFamily="2" charset="0"/>
              </a:rPr>
              <a:t> = 30000.0</a:t>
            </a:r>
          </a:p>
          <a:p>
            <a:r>
              <a:rPr lang="en-US" sz="1600" dirty="0">
                <a:latin typeface="Courier" pitchFamily="2" charset="0"/>
              </a:rPr>
              <a:t>    </a:t>
            </a:r>
            <a:r>
              <a:rPr lang="en-US" sz="1600" dirty="0" err="1">
                <a:latin typeface="Courier" pitchFamily="2" charset="0"/>
              </a:rPr>
              <a:t>config_nsmterrain</a:t>
            </a:r>
            <a:r>
              <a:rPr lang="en-US" sz="1600" dirty="0">
                <a:latin typeface="Courier" pitchFamily="2" charset="0"/>
              </a:rPr>
              <a:t> = 1</a:t>
            </a:r>
          </a:p>
          <a:p>
            <a:r>
              <a:rPr lang="en-US" sz="1600" dirty="0">
                <a:latin typeface="Courier" pitchFamily="2" charset="0"/>
              </a:rPr>
              <a:t>    </a:t>
            </a:r>
            <a:r>
              <a:rPr lang="en-US" sz="1600" dirty="0" err="1">
                <a:latin typeface="Courier" pitchFamily="2" charset="0"/>
              </a:rPr>
              <a:t>config_smooth_surfaces</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config_dzmin</a:t>
            </a:r>
            <a:r>
              <a:rPr lang="en-US" sz="1600" dirty="0">
                <a:latin typeface="Courier" pitchFamily="2" charset="0"/>
              </a:rPr>
              <a:t> = 0.3</a:t>
            </a:r>
          </a:p>
          <a:p>
            <a:r>
              <a:rPr lang="en-US" sz="1600" dirty="0">
                <a:latin typeface="Courier" pitchFamily="2" charset="0"/>
              </a:rPr>
              <a:t>    </a:t>
            </a:r>
            <a:r>
              <a:rPr lang="en-US" sz="1600" dirty="0" err="1">
                <a:latin typeface="Courier" pitchFamily="2" charset="0"/>
              </a:rPr>
              <a:t>config_nsm</a:t>
            </a:r>
            <a:r>
              <a:rPr lang="en-US" sz="1600" dirty="0">
                <a:latin typeface="Courier" pitchFamily="2" charset="0"/>
              </a:rPr>
              <a:t> = 30</a:t>
            </a:r>
          </a:p>
          <a:p>
            <a:r>
              <a:rPr lang="en-US" sz="1600" dirty="0">
                <a:latin typeface="Courier" pitchFamily="2" charset="0"/>
              </a:rPr>
              <a:t>    </a:t>
            </a:r>
            <a:r>
              <a:rPr lang="en-US" sz="1600" dirty="0" err="1">
                <a:latin typeface="Courier" pitchFamily="2" charset="0"/>
              </a:rPr>
              <a:t>config_tc_vertical_grid</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config_blend_bdy_terrain</a:t>
            </a:r>
            <a:r>
              <a:rPr lang="en-US" sz="1600" dirty="0">
                <a:latin typeface="Courier" pitchFamily="2" charset="0"/>
              </a:rPr>
              <a:t> = false</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preproc_stages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config_static_interp</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config_native_gwd_static</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config_vertical_grid</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config_met_interp</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config_input_sst</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config_frac_seaice</a:t>
            </a:r>
            <a:r>
              <a:rPr lang="en-US" sz="1600" dirty="0">
                <a:latin typeface="Courier" pitchFamily="2" charset="0"/>
              </a:rPr>
              <a:t> = true</a:t>
            </a:r>
          </a:p>
          <a:p>
            <a:r>
              <a:rPr lang="en-US" sz="1600" dirty="0">
                <a:latin typeface="Courier" pitchFamily="2" charset="0"/>
              </a:rPr>
              <a:t>/</a:t>
            </a:r>
          </a:p>
        </p:txBody>
      </p:sp>
      <p:sp>
        <p:nvSpPr>
          <p:cNvPr id="9" name="Title 1">
            <a:extLst>
              <a:ext uri="{FF2B5EF4-FFF2-40B4-BE49-F238E27FC236}">
                <a16:creationId xmlns:a16="http://schemas.microsoft.com/office/drawing/2014/main" id="{F1101270-420A-1F4D-89DA-9A091A0404CF}"/>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extLst>
      <p:ext uri="{BB962C8B-B14F-4D97-AF65-F5344CB8AC3E}">
        <p14:creationId xmlns:p14="http://schemas.microsoft.com/office/powerpoint/2010/main" val="295331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25</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streams.init_atmosphere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853766"/>
            <a:ext cx="8554287" cy="306992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8">
            <a:extLst>
              <a:ext uri="{FF2B5EF4-FFF2-40B4-BE49-F238E27FC236}">
                <a16:creationId xmlns:a16="http://schemas.microsoft.com/office/drawing/2014/main" id="{A353BEB7-23B1-F34F-8EDD-7200E71DEF68}"/>
              </a:ext>
            </a:extLst>
          </p:cNvPr>
          <p:cNvSpPr/>
          <p:nvPr/>
        </p:nvSpPr>
        <p:spPr>
          <a:xfrm>
            <a:off x="4853354" y="3967089"/>
            <a:ext cx="2236763" cy="29542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8EB916-998A-894D-94BF-AA854AE2F6A4}"/>
              </a:ext>
            </a:extLst>
          </p:cNvPr>
          <p:cNvSpPr/>
          <p:nvPr/>
        </p:nvSpPr>
        <p:spPr>
          <a:xfrm>
            <a:off x="4853354" y="2504049"/>
            <a:ext cx="2475914" cy="3094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2025752"/>
            <a:ext cx="8240316" cy="2897943"/>
          </a:xfrm>
          <a:prstGeom prst="rect">
            <a:avLst/>
          </a:prstGeom>
        </p:spPr>
        <p:txBody>
          <a:bodyPr lIns="64291" tIns="32146" rIns="64291" bIns="32146">
            <a:normAutofit/>
          </a:bodyPr>
          <a:lstStyle/>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name="input"</a:t>
            </a:r>
          </a:p>
          <a:p>
            <a:r>
              <a:rPr lang="en-US" sz="1600" dirty="0">
                <a:latin typeface="Courier" pitchFamily="2" charset="0"/>
              </a:rPr>
              <a:t>                  type="input"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="x1.40962.static.nc"</a:t>
            </a:r>
          </a:p>
          <a:p>
            <a:r>
              <a:rPr lang="en-US" sz="1600" dirty="0">
                <a:latin typeface="Courier" pitchFamily="2" charset="0"/>
              </a:rPr>
              <a:t>                  </a:t>
            </a:r>
            <a:r>
              <a:rPr lang="en-US" sz="1600" dirty="0" err="1">
                <a:latin typeface="Courier" pitchFamily="2" charset="0"/>
              </a:rPr>
              <a:t>input_interval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a:p>
            <a:br>
              <a:rPr lang="en-US" sz="1600" dirty="0">
                <a:latin typeface="Courier" pitchFamily="2" charset="0"/>
              </a:rPr>
            </a:br>
            <a:endParaRPr lang="en-US" sz="1600" dirty="0">
              <a:latin typeface="Courier" pitchFamily="2" charset="0"/>
            </a:endParaRPr>
          </a:p>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name="output"</a:t>
            </a:r>
          </a:p>
          <a:p>
            <a:r>
              <a:rPr lang="en-US" sz="1600" dirty="0">
                <a:latin typeface="Courier" pitchFamily="2" charset="0"/>
              </a:rPr>
              <a:t>                  type="output"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="x1.40962.init.nc"</a:t>
            </a:r>
          </a:p>
          <a:p>
            <a:r>
              <a:rPr lang="en-US" sz="1600" dirty="0">
                <a:latin typeface="Courier" pitchFamily="2" charset="0"/>
              </a:rPr>
              <a:t>                  packages="</a:t>
            </a:r>
            <a:r>
              <a:rPr lang="en-US" sz="1600" dirty="0" err="1">
                <a:latin typeface="Courier" pitchFamily="2" charset="0"/>
              </a:rPr>
              <a:t>initial_conds</a:t>
            </a:r>
            <a:r>
              <a:rPr lang="en-US" sz="1600" dirty="0">
                <a:latin typeface="Courier" pitchFamily="2" charset="0"/>
              </a:rPr>
              <a:t>"</a:t>
            </a:r>
          </a:p>
          <a:p>
            <a:r>
              <a:rPr lang="en-US" sz="1600" dirty="0">
                <a:latin typeface="Courier" pitchFamily="2" charset="0"/>
              </a:rPr>
              <a:t>                  </a:t>
            </a:r>
            <a:r>
              <a:rPr lang="en-US" sz="1600" dirty="0" err="1">
                <a:latin typeface="Courier" pitchFamily="2" charset="0"/>
              </a:rPr>
              <a:t>output_interval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p:txBody>
      </p:sp>
      <p:sp>
        <p:nvSpPr>
          <p:cNvPr id="10" name="Title 1">
            <a:extLst>
              <a:ext uri="{FF2B5EF4-FFF2-40B4-BE49-F238E27FC236}">
                <a16:creationId xmlns:a16="http://schemas.microsoft.com/office/drawing/2014/main" id="{022CA4DB-770F-3C4E-9C6A-A8AF574AA594}"/>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extLst>
      <p:ext uri="{BB962C8B-B14F-4D97-AF65-F5344CB8AC3E}">
        <p14:creationId xmlns:p14="http://schemas.microsoft.com/office/powerpoint/2010/main" val="3918006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26</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216112"/>
            <a:ext cx="8442806" cy="3339376"/>
          </a:xfrm>
          <a:prstGeom prst="rect">
            <a:avLst/>
          </a:prstGeom>
          <a:noFill/>
        </p:spPr>
        <p:txBody>
          <a:bodyPr wrap="square" rtlCol="0">
            <a:spAutoFit/>
          </a:bodyPr>
          <a:lstStyle/>
          <a:p>
            <a:pPr>
              <a:spcBef>
                <a:spcPts val="600"/>
              </a:spcBef>
            </a:pPr>
            <a:r>
              <a:rPr lang="en-US" sz="2200" dirty="0">
                <a:latin typeface="Helvetica Neue" panose="02000503000000020004" pitchFamily="2" charset="0"/>
                <a:ea typeface="Helvetica Neue" panose="02000503000000020004" pitchFamily="2" charset="0"/>
                <a:cs typeface="Helvetica Neue" panose="02000503000000020004" pitchFamily="2" charset="0"/>
              </a:rPr>
              <a:t>The result should be a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init</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latin typeface="Helvetica Neue" panose="02000503000000020004" pitchFamily="2" charset="0"/>
                <a:ea typeface="Helvetica Neue" panose="02000503000000020004" pitchFamily="2" charset="0"/>
                <a:cs typeface="Helvetica Neue" panose="02000503000000020004" pitchFamily="2" charset="0"/>
              </a:rPr>
              <a:t>netCDF</a:t>
            </a:r>
            <a:r>
              <a:rPr lang="en-US" sz="2200" dirty="0">
                <a:latin typeface="Helvetica Neue" panose="02000503000000020004" pitchFamily="2" charset="0"/>
                <a:ea typeface="Helvetica Neue" panose="02000503000000020004" pitchFamily="2" charset="0"/>
                <a:cs typeface="Helvetica Neue" panose="02000503000000020004" pitchFamily="2" charset="0"/>
              </a:rPr>
              <a:t> file with </a:t>
            </a:r>
          </a:p>
          <a:p>
            <a:pPr marL="342900" indent="-342900">
              <a:spcBef>
                <a:spcPts val="600"/>
              </a:spcBef>
              <a:buFont typeface="Arial" panose="020B0604020202020204" pitchFamily="34" charset="0"/>
              <a:buChar char="•"/>
            </a:pPr>
            <a:r>
              <a:rPr lang="en-US" sz="2200" i="1" u="sng" dirty="0">
                <a:latin typeface="Helvetica Neue" panose="02000503000000020004" pitchFamily="2" charset="0"/>
                <a:ea typeface="Helvetica Neue" panose="02000503000000020004" pitchFamily="2" charset="0"/>
                <a:cs typeface="Helvetica Neue" panose="02000503000000020004" pitchFamily="2" charset="0"/>
              </a:rPr>
              <a:t>everything from the “static” file</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vertical grid information</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potential temperature (</a:t>
            </a:r>
            <a:r>
              <a:rPr lang="en-US" sz="2200" i="1" dirty="0">
                <a:latin typeface="Helvetica Neue" panose="02000503000000020004" pitchFamily="2" charset="0"/>
                <a:ea typeface="Helvetica Neue" panose="02000503000000020004" pitchFamily="2" charset="0"/>
                <a:cs typeface="Helvetica Neue" panose="02000503000000020004" pitchFamily="2" charset="0"/>
              </a:rPr>
              <a:t>theta</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winds (</a:t>
            </a:r>
            <a:r>
              <a:rPr lang="en-US" sz="2200" i="1" dirty="0">
                <a:latin typeface="Helvetica Neue" panose="02000503000000020004" pitchFamily="2" charset="0"/>
                <a:ea typeface="Helvetica Neue" panose="02000503000000020004" pitchFamily="2" charset="0"/>
                <a:cs typeface="Helvetica Neue" panose="02000503000000020004" pitchFamily="2" charset="0"/>
              </a:rPr>
              <a:t>u</a:t>
            </a:r>
            <a:r>
              <a:rPr lang="en-US" sz="2200" dirty="0">
                <a:latin typeface="Helvetica Neue" panose="02000503000000020004" pitchFamily="2" charset="0"/>
                <a:ea typeface="Helvetica Neue" panose="02000503000000020004" pitchFamily="2" charset="0"/>
                <a:cs typeface="Helvetica Neue" panose="02000503000000020004" pitchFamily="2" charset="0"/>
              </a:rPr>
              <a:t> and </a:t>
            </a:r>
            <a:r>
              <a:rPr lang="en-US" sz="2200" i="1" dirty="0">
                <a:latin typeface="Helvetica Neue" panose="02000503000000020004" pitchFamily="2" charset="0"/>
                <a:ea typeface="Helvetica Neue" panose="02000503000000020004" pitchFamily="2" charset="0"/>
                <a:cs typeface="Helvetica Neue" panose="02000503000000020004" pitchFamily="2" charset="0"/>
              </a:rPr>
              <a:t>w</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water vapor mixing ratio (</a:t>
            </a:r>
            <a:r>
              <a:rPr lang="en-US" sz="2200" i="1" dirty="0">
                <a:latin typeface="Helvetica Neue" panose="02000503000000020004" pitchFamily="2" charset="0"/>
                <a:ea typeface="Helvetica Neue" panose="02000503000000020004" pitchFamily="2" charset="0"/>
                <a:cs typeface="Helvetica Neue" panose="02000503000000020004" pitchFamily="2" charset="0"/>
              </a:rPr>
              <a:t>q</a:t>
            </a:r>
            <a:r>
              <a:rPr lang="en-US" sz="2200" i="1" baseline="-25000" dirty="0">
                <a:latin typeface="Helvetica Neue" panose="02000503000000020004" pitchFamily="2" charset="0"/>
                <a:ea typeface="Helvetica Neue" panose="02000503000000020004" pitchFamily="2" charset="0"/>
                <a:cs typeface="Helvetica Neue" panose="02000503000000020004" pitchFamily="2" charset="0"/>
              </a:rPr>
              <a:t>v</a:t>
            </a:r>
            <a:r>
              <a:rPr lang="en-US" sz="2200" dirty="0">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soil moisture</a:t>
            </a:r>
          </a:p>
          <a:p>
            <a:pPr marL="342900" indent="-342900">
              <a:spcBef>
                <a:spcPts val="600"/>
              </a:spcBef>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soil temperature</a:t>
            </a:r>
          </a:p>
        </p:txBody>
      </p:sp>
      <p:sp>
        <p:nvSpPr>
          <p:cNvPr id="7" name="Title 1">
            <a:extLst>
              <a:ext uri="{FF2B5EF4-FFF2-40B4-BE49-F238E27FC236}">
                <a16:creationId xmlns:a16="http://schemas.microsoft.com/office/drawing/2014/main" id="{E8F0DC00-6A30-C042-8140-A0EEDBE6EA09}"/>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extLst>
      <p:ext uri="{BB962C8B-B14F-4D97-AF65-F5344CB8AC3E}">
        <p14:creationId xmlns:p14="http://schemas.microsoft.com/office/powerpoint/2010/main" val="2223143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27</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56270" y="1075435"/>
            <a:ext cx="9045526"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Look for messages like the following in the </a:t>
            </a:r>
            <a:r>
              <a:rPr lang="en-US" dirty="0">
                <a:latin typeface="Courier" pitchFamily="2" charset="0"/>
                <a:ea typeface="Helvetica Neue" panose="02000503000000020004" pitchFamily="2" charset="0"/>
                <a:cs typeface="Helvetica Neue" panose="02000503000000020004" pitchFamily="2" charset="0"/>
              </a:rPr>
              <a:t>log.init_atmosphere.0000.out </a:t>
            </a:r>
            <a:r>
              <a:rPr lang="en-US"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6" name="Rectangle 5">
            <a:extLst>
              <a:ext uri="{FF2B5EF4-FFF2-40B4-BE49-F238E27FC236}">
                <a16:creationId xmlns:a16="http://schemas.microsoft.com/office/drawing/2014/main" id="{3E0629BE-1869-DF40-B6F2-50F639E11881}"/>
              </a:ext>
            </a:extLst>
          </p:cNvPr>
          <p:cNvSpPr>
            <a:spLocks noChangeArrowheads="1"/>
          </p:cNvSpPr>
          <p:nvPr/>
        </p:nvSpPr>
        <p:spPr bwMode="auto">
          <a:xfrm>
            <a:off x="284971" y="1486972"/>
            <a:ext cx="8554287" cy="257858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Content Placeholder 2">
            <a:extLst>
              <a:ext uri="{FF2B5EF4-FFF2-40B4-BE49-F238E27FC236}">
                <a16:creationId xmlns:a16="http://schemas.microsoft.com/office/drawing/2014/main" id="{E6081F75-54A3-B64D-8EBE-813239E4E85C}"/>
              </a:ext>
            </a:extLst>
          </p:cNvPr>
          <p:cNvSpPr txBox="1">
            <a:spLocks/>
          </p:cNvSpPr>
          <p:nvPr/>
        </p:nvSpPr>
        <p:spPr>
          <a:xfrm>
            <a:off x="396453" y="1519310"/>
            <a:ext cx="8240316" cy="2546251"/>
          </a:xfrm>
          <a:prstGeom prst="rect">
            <a:avLst/>
          </a:prstGeom>
        </p:spPr>
        <p:txBody>
          <a:bodyPr lIns="64291" tIns="32146" rIns="64291" bIns="32146">
            <a:normAutofit/>
          </a:bodyPr>
          <a:lstStyle/>
          <a:p>
            <a:r>
              <a:rPr lang="en-US" sz="1600" dirty="0">
                <a:latin typeface="Courier" pitchFamily="2" charset="0"/>
              </a:rPr>
              <a:t>  real-data GFS test case</a:t>
            </a:r>
          </a:p>
          <a:p>
            <a:r>
              <a:rPr lang="en-US" sz="1600" dirty="0">
                <a:latin typeface="Courier" pitchFamily="2" charset="0"/>
              </a:rPr>
              <a:t> Using option 'linear' for vertical extrapolation of temperature</a:t>
            </a:r>
          </a:p>
          <a:p>
            <a:r>
              <a:rPr lang="en-US" sz="1600" dirty="0">
                <a:latin typeface="Courier" pitchFamily="2" charset="0"/>
              </a:rPr>
              <a:t> max </a:t>
            </a:r>
            <a:r>
              <a:rPr lang="en-US" sz="1600" dirty="0" err="1">
                <a:latin typeface="Courier" pitchFamily="2" charset="0"/>
              </a:rPr>
              <a:t>ter</a:t>
            </a:r>
            <a:r>
              <a:rPr lang="en-US" sz="1600" dirty="0">
                <a:latin typeface="Courier" pitchFamily="2" charset="0"/>
              </a:rPr>
              <a:t> = 5393.19321458650</a:t>
            </a:r>
          </a:p>
          <a:p>
            <a:r>
              <a:rPr lang="en-US" sz="1600" dirty="0">
                <a:latin typeface="Courier" pitchFamily="2" charset="0"/>
              </a:rPr>
              <a:t> Setting up vertical levels as in 2014 TC experiments</a:t>
            </a:r>
          </a:p>
          <a:p>
            <a:br>
              <a:rPr lang="en-US" sz="1600" dirty="0">
                <a:latin typeface="Courier" pitchFamily="2" charset="0"/>
              </a:rPr>
            </a:br>
            <a:endParaRPr lang="en-US" sz="1600" dirty="0">
              <a:latin typeface="Courier" pitchFamily="2" charset="0"/>
            </a:endParaRPr>
          </a:p>
          <a:p>
            <a:r>
              <a:rPr lang="en-US" sz="1600" dirty="0">
                <a:latin typeface="Courier" pitchFamily="2" charset="0"/>
              </a:rPr>
              <a:t> --- </a:t>
            </a:r>
            <a:r>
              <a:rPr lang="en-US" sz="1600" dirty="0" err="1">
                <a:latin typeface="Courier" pitchFamily="2" charset="0"/>
              </a:rPr>
              <a:t>config_tc_vertical_grid</a:t>
            </a:r>
            <a:r>
              <a:rPr lang="en-US" sz="1600" dirty="0">
                <a:latin typeface="Courier" pitchFamily="2" charset="0"/>
              </a:rPr>
              <a:t> = T</a:t>
            </a:r>
          </a:p>
          <a:p>
            <a:r>
              <a:rPr lang="en-US" sz="1600" dirty="0">
                <a:latin typeface="Courier" pitchFamily="2" charset="0"/>
              </a:rPr>
              <a:t> --- </a:t>
            </a:r>
            <a:r>
              <a:rPr lang="en-US" sz="1600" dirty="0" err="1">
                <a:latin typeface="Courier" pitchFamily="2" charset="0"/>
              </a:rPr>
              <a:t>als</a:t>
            </a:r>
            <a:r>
              <a:rPr lang="en-US" sz="1600" dirty="0">
                <a:latin typeface="Courier" pitchFamily="2" charset="0"/>
              </a:rPr>
              <a:t>   = 0.750000000000000E-01</a:t>
            </a:r>
          </a:p>
          <a:p>
            <a:r>
              <a:rPr lang="en-US" sz="1600" dirty="0">
                <a:latin typeface="Courier" pitchFamily="2" charset="0"/>
              </a:rPr>
              <a:t> --- alt   = 1.70000000000000</a:t>
            </a:r>
          </a:p>
          <a:p>
            <a:r>
              <a:rPr lang="en-US" sz="1600" dirty="0">
                <a:latin typeface="Courier" pitchFamily="2" charset="0"/>
              </a:rPr>
              <a:t> --- </a:t>
            </a:r>
            <a:r>
              <a:rPr lang="en-US" sz="1600" dirty="0" err="1">
                <a:latin typeface="Courier" pitchFamily="2" charset="0"/>
              </a:rPr>
              <a:t>zetal</a:t>
            </a:r>
            <a:r>
              <a:rPr lang="en-US" sz="1600" dirty="0">
                <a:latin typeface="Courier" pitchFamily="2" charset="0"/>
              </a:rPr>
              <a:t> = 0.750000000000000</a:t>
            </a:r>
          </a:p>
        </p:txBody>
      </p:sp>
      <p:sp>
        <p:nvSpPr>
          <p:cNvPr id="9" name="Rectangle 8">
            <a:extLst>
              <a:ext uri="{FF2B5EF4-FFF2-40B4-BE49-F238E27FC236}">
                <a16:creationId xmlns:a16="http://schemas.microsoft.com/office/drawing/2014/main" id="{062C7B9F-AA02-A043-8DEF-DB24D34E8A5C}"/>
              </a:ext>
            </a:extLst>
          </p:cNvPr>
          <p:cNvSpPr>
            <a:spLocks noChangeArrowheads="1"/>
          </p:cNvSpPr>
          <p:nvPr/>
        </p:nvSpPr>
        <p:spPr bwMode="auto">
          <a:xfrm>
            <a:off x="284970" y="4236386"/>
            <a:ext cx="8554287" cy="2093837"/>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0" name="Content Placeholder 2">
            <a:extLst>
              <a:ext uri="{FF2B5EF4-FFF2-40B4-BE49-F238E27FC236}">
                <a16:creationId xmlns:a16="http://schemas.microsoft.com/office/drawing/2014/main" id="{98D10FF9-2CA2-DE48-A9F5-50DD25B997F3}"/>
              </a:ext>
            </a:extLst>
          </p:cNvPr>
          <p:cNvSpPr txBox="1">
            <a:spLocks/>
          </p:cNvSpPr>
          <p:nvPr/>
        </p:nvSpPr>
        <p:spPr>
          <a:xfrm>
            <a:off x="396453" y="4271554"/>
            <a:ext cx="8240316" cy="2044601"/>
          </a:xfrm>
          <a:prstGeom prst="rect">
            <a:avLst/>
          </a:prstGeom>
        </p:spPr>
        <p:txBody>
          <a:bodyPr lIns="64291" tIns="32146" rIns="64291" bIns="32146">
            <a:normAutofit/>
          </a:bodyPr>
          <a:lstStyle/>
          <a:p>
            <a:r>
              <a:rPr lang="en-US" sz="1600" dirty="0">
                <a:latin typeface="Courier" pitchFamily="2" charset="0"/>
              </a:rPr>
              <a:t> Interpolating TT at 27 1000.00000000000</a:t>
            </a:r>
          </a:p>
          <a:p>
            <a:r>
              <a:rPr lang="en-US" sz="1600" dirty="0">
                <a:latin typeface="Courier" pitchFamily="2" charset="0"/>
              </a:rPr>
              <a:t> Interpolating U at 27 1000.00000000000</a:t>
            </a:r>
          </a:p>
          <a:p>
            <a:r>
              <a:rPr lang="en-US" sz="1600" dirty="0">
                <a:latin typeface="Courier" pitchFamily="2" charset="0"/>
              </a:rPr>
              <a:t> Interpolating V at 27 1000.00000000000</a:t>
            </a:r>
          </a:p>
          <a:p>
            <a:r>
              <a:rPr lang="en-US" sz="1600" dirty="0">
                <a:latin typeface="Courier" pitchFamily="2" charset="0"/>
              </a:rPr>
              <a:t> Interpolating RH at 27 1000.00000000000</a:t>
            </a:r>
          </a:p>
          <a:p>
            <a:r>
              <a:rPr lang="en-US" sz="1600" dirty="0">
                <a:latin typeface="Courier" pitchFamily="2" charset="0"/>
              </a:rPr>
              <a:t> Interpolating GHT at 27 1000.00000000000</a:t>
            </a:r>
          </a:p>
          <a:p>
            <a:r>
              <a:rPr lang="en-US" sz="1600" dirty="0">
                <a:latin typeface="Courier" pitchFamily="2" charset="0"/>
              </a:rPr>
              <a:t> *************************************************</a:t>
            </a:r>
          </a:p>
          <a:p>
            <a:r>
              <a:rPr lang="en-US" sz="1600" dirty="0">
                <a:latin typeface="Courier" pitchFamily="2" charset="0"/>
              </a:rPr>
              <a:t> Found 38 levels in the first-guess data</a:t>
            </a:r>
          </a:p>
          <a:p>
            <a:r>
              <a:rPr lang="en-US" sz="1600" dirty="0">
                <a:latin typeface="Courier" pitchFamily="2" charset="0"/>
              </a:rPr>
              <a:t> *************************************************</a:t>
            </a:r>
          </a:p>
        </p:txBody>
      </p:sp>
      <p:sp>
        <p:nvSpPr>
          <p:cNvPr id="11" name="Title 1">
            <a:extLst>
              <a:ext uri="{FF2B5EF4-FFF2-40B4-BE49-F238E27FC236}">
                <a16:creationId xmlns:a16="http://schemas.microsoft.com/office/drawing/2014/main" id="{098BBBB8-0E3A-A747-B107-AF8BF9A12760}"/>
              </a:ext>
            </a:extLst>
          </p:cNvPr>
          <p:cNvSpPr>
            <a:spLocks noGrp="1"/>
          </p:cNvSpPr>
          <p:nvPr>
            <p:ph type="title"/>
          </p:nvPr>
        </p:nvSpPr>
        <p:spPr bwMode="auto">
          <a:xfrm>
            <a:off x="1983544" y="196949"/>
            <a:ext cx="6977575"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2400" dirty="0">
                <a:latin typeface="Helvetica Neue" charset="0"/>
                <a:ea typeface="ヒラギノ角ゴ ProN W3" charset="0"/>
                <a:cs typeface="Helvetica Neue" charset="0"/>
              </a:rPr>
              <a:t>Real-data ICs: interpolating meteorological fields</a:t>
            </a:r>
          </a:p>
        </p:txBody>
      </p:sp>
    </p:spTree>
    <p:extLst>
      <p:ext uri="{BB962C8B-B14F-4D97-AF65-F5344CB8AC3E}">
        <p14:creationId xmlns:p14="http://schemas.microsoft.com/office/powerpoint/2010/main" val="318046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28</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914400" y="1391010"/>
            <a:ext cx="7760791"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fields (“static” file generation)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
        <p:nvSpPr>
          <p:cNvPr id="5" name="Right Arrow 4">
            <a:extLst>
              <a:ext uri="{FF2B5EF4-FFF2-40B4-BE49-F238E27FC236}">
                <a16:creationId xmlns:a16="http://schemas.microsoft.com/office/drawing/2014/main" id="{C4FA16E9-5527-004A-88B0-7CA08056FD36}"/>
              </a:ext>
            </a:extLst>
          </p:cNvPr>
          <p:cNvSpPr/>
          <p:nvPr/>
        </p:nvSpPr>
        <p:spPr>
          <a:xfrm>
            <a:off x="0" y="2389178"/>
            <a:ext cx="978408"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668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2</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914400" y="1391010"/>
            <a:ext cx="7760791"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fields (“static” file generation)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
        <p:nvSpPr>
          <p:cNvPr id="3" name="Right Arrow 2">
            <a:extLst>
              <a:ext uri="{FF2B5EF4-FFF2-40B4-BE49-F238E27FC236}">
                <a16:creationId xmlns:a16="http://schemas.microsoft.com/office/drawing/2014/main" id="{898B0D60-1536-AE41-8AD4-22EDB7F51C95}"/>
              </a:ext>
            </a:extLst>
          </p:cNvPr>
          <p:cNvSpPr/>
          <p:nvPr/>
        </p:nvSpPr>
        <p:spPr>
          <a:xfrm>
            <a:off x="0" y="1700109"/>
            <a:ext cx="978408"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6860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Producing SST and sea-ice update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29</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Input and output files when producing an SST update file:</a:t>
            </a:r>
          </a:p>
        </p:txBody>
      </p:sp>
      <p:sp>
        <p:nvSpPr>
          <p:cNvPr id="14" name="Rectangle 13">
            <a:extLst>
              <a:ext uri="{FF2B5EF4-FFF2-40B4-BE49-F238E27FC236}">
                <a16:creationId xmlns:a16="http://schemas.microsoft.com/office/drawing/2014/main" id="{7482D0A9-91D6-FB47-B951-CF37A53E84D0}"/>
              </a:ext>
            </a:extLst>
          </p:cNvPr>
          <p:cNvSpPr/>
          <p:nvPr/>
        </p:nvSpPr>
        <p:spPr>
          <a:xfrm>
            <a:off x="3200740" y="3300338"/>
            <a:ext cx="2637771" cy="701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2"/>
                </a:solidFill>
              </a:rPr>
              <a:t>init_atmosphere_model</a:t>
            </a:r>
            <a:endParaRPr lang="en-US" dirty="0">
              <a:solidFill>
                <a:schemeClr val="tx2"/>
              </a:solidFill>
            </a:endParaRPr>
          </a:p>
        </p:txBody>
      </p:sp>
      <p:cxnSp>
        <p:nvCxnSpPr>
          <p:cNvPr id="15" name="Straight Arrow Connector 14">
            <a:extLst>
              <a:ext uri="{FF2B5EF4-FFF2-40B4-BE49-F238E27FC236}">
                <a16:creationId xmlns:a16="http://schemas.microsoft.com/office/drawing/2014/main" id="{C3986468-CCBA-2E46-962A-91D0CEAB3068}"/>
              </a:ext>
            </a:extLst>
          </p:cNvPr>
          <p:cNvCxnSpPr>
            <a:cxnSpLocks/>
            <a:endCxn id="14" idx="1"/>
          </p:cNvCxnSpPr>
          <p:nvPr/>
        </p:nvCxnSpPr>
        <p:spPr>
          <a:xfrm flipV="1">
            <a:off x="2554875" y="3650998"/>
            <a:ext cx="645865" cy="350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FD7DF94F-E988-AE45-A398-3080F2D8F6AC}"/>
              </a:ext>
            </a:extLst>
          </p:cNvPr>
          <p:cNvSpPr>
            <a:spLocks noChangeArrowheads="1"/>
          </p:cNvSpPr>
          <p:nvPr/>
        </p:nvSpPr>
        <p:spPr bwMode="auto">
          <a:xfrm>
            <a:off x="449304" y="1784303"/>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0" name="Rectangle 2">
            <a:extLst>
              <a:ext uri="{FF2B5EF4-FFF2-40B4-BE49-F238E27FC236}">
                <a16:creationId xmlns:a16="http://schemas.microsoft.com/office/drawing/2014/main" id="{FB12A9D6-A4A5-6448-B51E-8CAC38E2A618}"/>
              </a:ext>
            </a:extLst>
          </p:cNvPr>
          <p:cNvSpPr>
            <a:spLocks/>
          </p:cNvSpPr>
          <p:nvPr/>
        </p:nvSpPr>
        <p:spPr bwMode="auto">
          <a:xfrm>
            <a:off x="516024" y="1868712"/>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namelist.init_atmosphere</a:t>
            </a:r>
            <a:endParaRPr lang="en-US" altLang="en-US" sz="1800" dirty="0">
              <a:solidFill>
                <a:srgbClr val="1F497D"/>
              </a:solidFill>
              <a:latin typeface="Courier" pitchFamily="2" charset="0"/>
              <a:sym typeface="Helvetica" pitchFamily="2" charset="0"/>
            </a:endParaRPr>
          </a:p>
        </p:txBody>
      </p:sp>
      <p:sp>
        <p:nvSpPr>
          <p:cNvPr id="21" name="Rectangle 20">
            <a:extLst>
              <a:ext uri="{FF2B5EF4-FFF2-40B4-BE49-F238E27FC236}">
                <a16:creationId xmlns:a16="http://schemas.microsoft.com/office/drawing/2014/main" id="{57A8BC4E-1F49-0C4B-AD6A-8B8B435F030A}"/>
              </a:ext>
            </a:extLst>
          </p:cNvPr>
          <p:cNvSpPr>
            <a:spLocks noChangeArrowheads="1"/>
          </p:cNvSpPr>
          <p:nvPr/>
        </p:nvSpPr>
        <p:spPr bwMode="auto">
          <a:xfrm>
            <a:off x="449304" y="2345813"/>
            <a:ext cx="3517785"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2" name="Rectangle 2">
            <a:extLst>
              <a:ext uri="{FF2B5EF4-FFF2-40B4-BE49-F238E27FC236}">
                <a16:creationId xmlns:a16="http://schemas.microsoft.com/office/drawing/2014/main" id="{5CA0C935-27D3-A341-8FC7-F69E35B76A3B}"/>
              </a:ext>
            </a:extLst>
          </p:cNvPr>
          <p:cNvSpPr>
            <a:spLocks/>
          </p:cNvSpPr>
          <p:nvPr/>
        </p:nvSpPr>
        <p:spPr bwMode="auto">
          <a:xfrm>
            <a:off x="516024" y="2430222"/>
            <a:ext cx="3380725"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err="1">
                <a:solidFill>
                  <a:srgbClr val="1F497D"/>
                </a:solidFill>
                <a:latin typeface="Courier" pitchFamily="2" charset="0"/>
                <a:sym typeface="Helvetica" pitchFamily="2" charset="0"/>
              </a:rPr>
              <a:t>streams.init_atmosphere</a:t>
            </a:r>
            <a:endParaRPr lang="en-US" altLang="en-US" sz="1800" dirty="0">
              <a:solidFill>
                <a:srgbClr val="1F497D"/>
              </a:solidFill>
              <a:latin typeface="Courier" pitchFamily="2" charset="0"/>
              <a:sym typeface="Helvetica" pitchFamily="2" charset="0"/>
            </a:endParaRPr>
          </a:p>
        </p:txBody>
      </p:sp>
      <p:cxnSp>
        <p:nvCxnSpPr>
          <p:cNvPr id="23" name="Straight Arrow Connector 22">
            <a:extLst>
              <a:ext uri="{FF2B5EF4-FFF2-40B4-BE49-F238E27FC236}">
                <a16:creationId xmlns:a16="http://schemas.microsoft.com/office/drawing/2014/main" id="{E4E765B2-6EAF-F948-89E4-ADF7C8E1DAF7}"/>
              </a:ext>
            </a:extLst>
          </p:cNvPr>
          <p:cNvCxnSpPr>
            <a:cxnSpLocks/>
            <a:stCxn id="21" idx="3"/>
            <a:endCxn id="14" idx="0"/>
          </p:cNvCxnSpPr>
          <p:nvPr/>
        </p:nvCxnSpPr>
        <p:spPr>
          <a:xfrm>
            <a:off x="3967089" y="2579026"/>
            <a:ext cx="552537" cy="721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A374D02-8B1A-0E48-99B4-B0D0ECC477BF}"/>
              </a:ext>
            </a:extLst>
          </p:cNvPr>
          <p:cNvCxnSpPr>
            <a:cxnSpLocks/>
            <a:stCxn id="19" idx="3"/>
            <a:endCxn id="14" idx="0"/>
          </p:cNvCxnSpPr>
          <p:nvPr/>
        </p:nvCxnSpPr>
        <p:spPr>
          <a:xfrm>
            <a:off x="3967089" y="2017516"/>
            <a:ext cx="552537" cy="1282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B0F03B7-9D70-D644-958A-8253011602E6}"/>
              </a:ext>
            </a:extLst>
          </p:cNvPr>
          <p:cNvSpPr txBox="1"/>
          <p:nvPr/>
        </p:nvSpPr>
        <p:spPr>
          <a:xfrm>
            <a:off x="231341" y="5111309"/>
            <a:ext cx="2422010"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Static file</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x1.40962.static.nc)</a:t>
            </a:r>
          </a:p>
        </p:txBody>
      </p:sp>
      <p:pic>
        <p:nvPicPr>
          <p:cNvPr id="26" name="Picture 7" descr="ivgtyp_cropped.png">
            <a:extLst>
              <a:ext uri="{FF2B5EF4-FFF2-40B4-BE49-F238E27FC236}">
                <a16:creationId xmlns:a16="http://schemas.microsoft.com/office/drawing/2014/main" id="{CA9CCB94-C05F-D047-9CC3-6CF6EF5DD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945" y="2884001"/>
            <a:ext cx="2294930" cy="2280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Arrow Connector 29">
            <a:extLst>
              <a:ext uri="{FF2B5EF4-FFF2-40B4-BE49-F238E27FC236}">
                <a16:creationId xmlns:a16="http://schemas.microsoft.com/office/drawing/2014/main" id="{BF52F0C7-1CCE-3C4E-9C0F-210DACE62514}"/>
              </a:ext>
            </a:extLst>
          </p:cNvPr>
          <p:cNvCxnSpPr>
            <a:cxnSpLocks/>
            <a:endCxn id="14" idx="2"/>
          </p:cNvCxnSpPr>
          <p:nvPr/>
        </p:nvCxnSpPr>
        <p:spPr>
          <a:xfrm flipV="1">
            <a:off x="4056003" y="4001657"/>
            <a:ext cx="463623" cy="416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85A57C5-95FC-6F44-BD06-E1BA59F06FFA}"/>
              </a:ext>
            </a:extLst>
          </p:cNvPr>
          <p:cNvSpPr txBox="1"/>
          <p:nvPr/>
        </p:nvSpPr>
        <p:spPr>
          <a:xfrm>
            <a:off x="2749585" y="5773939"/>
            <a:ext cx="2624661"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WPS “intermediate” files</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(e.g., SST:2014-09-*)</a:t>
            </a:r>
          </a:p>
        </p:txBody>
      </p:sp>
      <p:grpSp>
        <p:nvGrpSpPr>
          <p:cNvPr id="5" name="Group 4">
            <a:extLst>
              <a:ext uri="{FF2B5EF4-FFF2-40B4-BE49-F238E27FC236}">
                <a16:creationId xmlns:a16="http://schemas.microsoft.com/office/drawing/2014/main" id="{1EDA512E-E9DE-5E4C-B194-113D08C4B5A0}"/>
              </a:ext>
            </a:extLst>
          </p:cNvPr>
          <p:cNvGrpSpPr/>
          <p:nvPr/>
        </p:nvGrpSpPr>
        <p:grpSpPr>
          <a:xfrm>
            <a:off x="5180175" y="2098871"/>
            <a:ext cx="4070322" cy="1543418"/>
            <a:chOff x="5180175" y="2212088"/>
            <a:chExt cx="4070322" cy="1543418"/>
          </a:xfrm>
        </p:grpSpPr>
        <p:sp>
          <p:nvSpPr>
            <p:cNvPr id="32" name="Rectangle 31">
              <a:extLst>
                <a:ext uri="{FF2B5EF4-FFF2-40B4-BE49-F238E27FC236}">
                  <a16:creationId xmlns:a16="http://schemas.microsoft.com/office/drawing/2014/main" id="{2414DD4E-2B02-D649-A50E-9DB89F4832A2}"/>
                </a:ext>
              </a:extLst>
            </p:cNvPr>
            <p:cNvSpPr>
              <a:spLocks noChangeArrowheads="1"/>
            </p:cNvSpPr>
            <p:nvPr/>
          </p:nvSpPr>
          <p:spPr bwMode="auto">
            <a:xfrm>
              <a:off x="5180175" y="2212088"/>
              <a:ext cx="3957777" cy="46642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33" name="Rectangle 2">
              <a:extLst>
                <a:ext uri="{FF2B5EF4-FFF2-40B4-BE49-F238E27FC236}">
                  <a16:creationId xmlns:a16="http://schemas.microsoft.com/office/drawing/2014/main" id="{F2C5FECC-1141-D44D-9E8C-E507D1A141E5}"/>
                </a:ext>
              </a:extLst>
            </p:cNvPr>
            <p:cNvSpPr>
              <a:spLocks/>
            </p:cNvSpPr>
            <p:nvPr/>
          </p:nvSpPr>
          <p:spPr bwMode="auto">
            <a:xfrm>
              <a:off x="5250515" y="2296497"/>
              <a:ext cx="3999982" cy="4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1800" dirty="0">
                  <a:solidFill>
                    <a:srgbClr val="1F497D"/>
                  </a:solidFill>
                  <a:latin typeface="Courier" pitchFamily="2" charset="0"/>
                  <a:sym typeface="Helvetica" pitchFamily="2" charset="0"/>
                </a:rPr>
                <a:t>log.init_atmosphere.0000.out</a:t>
              </a:r>
            </a:p>
          </p:txBody>
        </p:sp>
        <p:cxnSp>
          <p:nvCxnSpPr>
            <p:cNvPr id="34" name="Straight Arrow Connector 33">
              <a:extLst>
                <a:ext uri="{FF2B5EF4-FFF2-40B4-BE49-F238E27FC236}">
                  <a16:creationId xmlns:a16="http://schemas.microsoft.com/office/drawing/2014/main" id="{920FD77B-3774-C241-B656-C19C557F4AD4}"/>
                </a:ext>
              </a:extLst>
            </p:cNvPr>
            <p:cNvCxnSpPr>
              <a:cxnSpLocks/>
              <a:stCxn id="14" idx="3"/>
              <a:endCxn id="33" idx="2"/>
            </p:cNvCxnSpPr>
            <p:nvPr/>
          </p:nvCxnSpPr>
          <p:spPr>
            <a:xfrm flipV="1">
              <a:off x="5838511" y="2734491"/>
              <a:ext cx="1411995" cy="10210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D71BC729-144A-EB4B-BF04-66514C6D998A}"/>
              </a:ext>
            </a:extLst>
          </p:cNvPr>
          <p:cNvPicPr>
            <a:picLocks noChangeAspect="1"/>
          </p:cNvPicPr>
          <p:nvPr/>
        </p:nvPicPr>
        <p:blipFill>
          <a:blip r:embed="rId5"/>
          <a:stretch>
            <a:fillRect/>
          </a:stretch>
        </p:blipFill>
        <p:spPr>
          <a:xfrm>
            <a:off x="2677583" y="4433779"/>
            <a:ext cx="2805830" cy="1410709"/>
          </a:xfrm>
          <a:prstGeom prst="rect">
            <a:avLst/>
          </a:prstGeom>
        </p:spPr>
      </p:pic>
      <p:grpSp>
        <p:nvGrpSpPr>
          <p:cNvPr id="3" name="Group 2">
            <a:extLst>
              <a:ext uri="{FF2B5EF4-FFF2-40B4-BE49-F238E27FC236}">
                <a16:creationId xmlns:a16="http://schemas.microsoft.com/office/drawing/2014/main" id="{925E68CD-4E92-2E41-B4F3-DE5D433AF83E}"/>
              </a:ext>
            </a:extLst>
          </p:cNvPr>
          <p:cNvGrpSpPr/>
          <p:nvPr/>
        </p:nvGrpSpPr>
        <p:grpSpPr>
          <a:xfrm>
            <a:off x="5838511" y="2935779"/>
            <a:ext cx="3411986" cy="2746916"/>
            <a:chOff x="5838511" y="3048996"/>
            <a:chExt cx="3411986" cy="2746916"/>
          </a:xfrm>
        </p:grpSpPr>
        <p:cxnSp>
          <p:nvCxnSpPr>
            <p:cNvPr id="16" name="Straight Arrow Connector 15">
              <a:extLst>
                <a:ext uri="{FF2B5EF4-FFF2-40B4-BE49-F238E27FC236}">
                  <a16:creationId xmlns:a16="http://schemas.microsoft.com/office/drawing/2014/main" id="{76317B2A-FB15-6D4E-8C3B-E1E881693A63}"/>
                </a:ext>
              </a:extLst>
            </p:cNvPr>
            <p:cNvCxnSpPr>
              <a:cxnSpLocks/>
            </p:cNvCxnSpPr>
            <p:nvPr/>
          </p:nvCxnSpPr>
          <p:spPr>
            <a:xfrm>
              <a:off x="5838511" y="3764215"/>
              <a:ext cx="1019342" cy="552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8A585F1-FACB-CA4C-B0E3-A17874428A47}"/>
                </a:ext>
              </a:extLst>
            </p:cNvPr>
            <p:cNvSpPr txBox="1"/>
            <p:nvPr/>
          </p:nvSpPr>
          <p:spPr>
            <a:xfrm>
              <a:off x="6274191" y="5211137"/>
              <a:ext cx="2976306"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Time-varying SST data</a:t>
              </a:r>
              <a:br>
                <a:rPr lang="en-US" sz="1600" i="1" dirty="0">
                  <a:latin typeface="Helvetica Neue" panose="02000503000000020004" pitchFamily="2" charset="0"/>
                  <a:ea typeface="Helvetica Neue" panose="02000503000000020004" pitchFamily="2" charset="0"/>
                  <a:cs typeface="Helvetica Neue" panose="02000503000000020004" pitchFamily="2" charset="0"/>
                </a:rPr>
              </a:br>
              <a:r>
                <a:rPr lang="en-US" sz="1600" i="1" dirty="0">
                  <a:latin typeface="Helvetica Neue" panose="02000503000000020004" pitchFamily="2" charset="0"/>
                  <a:ea typeface="Helvetica Neue" panose="02000503000000020004" pitchFamily="2" charset="0"/>
                  <a:cs typeface="Helvetica Neue" panose="02000503000000020004" pitchFamily="2" charset="0"/>
                </a:rPr>
                <a:t>(e.g., x1.40962.sfc_update.nc)</a:t>
              </a:r>
            </a:p>
          </p:txBody>
        </p:sp>
        <p:pic>
          <p:nvPicPr>
            <p:cNvPr id="6" name="Picture 5">
              <a:extLst>
                <a:ext uri="{FF2B5EF4-FFF2-40B4-BE49-F238E27FC236}">
                  <a16:creationId xmlns:a16="http://schemas.microsoft.com/office/drawing/2014/main" id="{3B0F34F4-5CF6-484B-AB4E-71F35E134C3E}"/>
                </a:ext>
              </a:extLst>
            </p:cNvPr>
            <p:cNvPicPr>
              <a:picLocks noChangeAspect="1"/>
            </p:cNvPicPr>
            <p:nvPr/>
          </p:nvPicPr>
          <p:blipFill>
            <a:blip r:embed="rId6"/>
            <a:stretch>
              <a:fillRect/>
            </a:stretch>
          </p:blipFill>
          <p:spPr>
            <a:xfrm>
              <a:off x="6857853" y="3048996"/>
              <a:ext cx="2230127" cy="2228641"/>
            </a:xfrm>
            <a:prstGeom prst="rect">
              <a:avLst/>
            </a:prstGeom>
          </p:spPr>
        </p:pic>
      </p:grpSp>
    </p:spTree>
    <p:custDataLst>
      <p:tags r:id="rId1"/>
    </p:custDataLst>
    <p:extLst>
      <p:ext uri="{BB962C8B-B14F-4D97-AF65-F5344CB8AC3E}">
        <p14:creationId xmlns:p14="http://schemas.microsoft.com/office/powerpoint/2010/main" val="231291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Producing SST and sea-ice update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30</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namelist.init_atmosphere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713085"/>
            <a:ext cx="8554287" cy="4462631"/>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1885072"/>
            <a:ext cx="8240316" cy="4290645"/>
          </a:xfrm>
          <a:prstGeom prst="rect">
            <a:avLst/>
          </a:prstGeom>
        </p:spPr>
        <p:txBody>
          <a:bodyPr lIns="64291" tIns="32146" rIns="64291" bIns="32146">
            <a:noAutofit/>
          </a:bodyPr>
          <a:lstStyle/>
          <a:p>
            <a:r>
              <a:rPr lang="en-US" sz="1600" dirty="0">
                <a:latin typeface="Courier" pitchFamily="2" charset="0"/>
              </a:rPr>
              <a:t>&amp;</a:t>
            </a:r>
            <a:r>
              <a:rPr lang="en-US" sz="1600" dirty="0" err="1">
                <a:latin typeface="Courier" pitchFamily="2" charset="0"/>
              </a:rPr>
              <a:t>nhyd_model</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config_init_case</a:t>
            </a:r>
            <a:r>
              <a:rPr lang="en-US" sz="1600" dirty="0">
                <a:latin typeface="Courier" pitchFamily="2" charset="0"/>
              </a:rPr>
              <a:t> = 8</a:t>
            </a:r>
          </a:p>
          <a:p>
            <a:r>
              <a:rPr lang="en-US" sz="1600" dirty="0">
                <a:latin typeface="Courier" pitchFamily="2" charset="0"/>
              </a:rPr>
              <a:t>    </a:t>
            </a:r>
            <a:r>
              <a:rPr lang="en-US" sz="1600" dirty="0" err="1">
                <a:latin typeface="Courier" pitchFamily="2" charset="0"/>
              </a:rPr>
              <a:t>config_start_time</a:t>
            </a:r>
            <a:r>
              <a:rPr lang="en-US" sz="1600" dirty="0">
                <a:latin typeface="Courier" pitchFamily="2" charset="0"/>
              </a:rPr>
              <a:t> = '2014-09-10_00:00:00'</a:t>
            </a:r>
          </a:p>
          <a:p>
            <a:r>
              <a:rPr lang="en-US" sz="1600" dirty="0">
                <a:latin typeface="Courier" pitchFamily="2" charset="0"/>
              </a:rPr>
              <a:t>    </a:t>
            </a:r>
            <a:r>
              <a:rPr lang="en-US" sz="1600" dirty="0" err="1">
                <a:latin typeface="Courier" pitchFamily="2" charset="0"/>
              </a:rPr>
              <a:t>config_stop_time</a:t>
            </a:r>
            <a:r>
              <a:rPr lang="en-US" sz="1600" dirty="0">
                <a:latin typeface="Courier" pitchFamily="2" charset="0"/>
              </a:rPr>
              <a:t> = '2014-09-20_00:00:00'</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data_sources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config_sfc_prefix</a:t>
            </a:r>
            <a:r>
              <a:rPr lang="en-US" sz="1600" dirty="0">
                <a:latin typeface="Courier" pitchFamily="2" charset="0"/>
              </a:rPr>
              <a:t> = 'SST'</a:t>
            </a:r>
          </a:p>
          <a:p>
            <a:r>
              <a:rPr lang="en-US" sz="1600" dirty="0">
                <a:latin typeface="Courier" pitchFamily="2" charset="0"/>
              </a:rPr>
              <a:t>    </a:t>
            </a:r>
            <a:r>
              <a:rPr lang="en-US" sz="1600" dirty="0" err="1">
                <a:latin typeface="Courier" pitchFamily="2" charset="0"/>
              </a:rPr>
              <a:t>config_fg_interval</a:t>
            </a:r>
            <a:r>
              <a:rPr lang="en-US" sz="1600" dirty="0">
                <a:latin typeface="Courier" pitchFamily="2" charset="0"/>
              </a:rPr>
              <a:t> = 86400</a:t>
            </a:r>
          </a:p>
          <a:p>
            <a:r>
              <a:rPr lang="en-US" sz="1600" dirty="0">
                <a:latin typeface="Courier" pitchFamily="2" charset="0"/>
              </a:rPr>
              <a:t>/</a:t>
            </a:r>
          </a:p>
          <a:p>
            <a:r>
              <a:rPr lang="en-US" sz="1600" dirty="0">
                <a:latin typeface="Courier" pitchFamily="2" charset="0"/>
              </a:rPr>
              <a:t>&amp;</a:t>
            </a:r>
            <a:r>
              <a:rPr lang="en-US" sz="1600" dirty="0" err="1">
                <a:latin typeface="Courier" pitchFamily="2" charset="0"/>
              </a:rPr>
              <a:t>preproc_stages</a:t>
            </a:r>
            <a:endParaRPr lang="en-US" sz="1600" dirty="0">
              <a:latin typeface="Courier" pitchFamily="2" charset="0"/>
            </a:endParaRPr>
          </a:p>
          <a:p>
            <a:r>
              <a:rPr lang="en-US" sz="1600" dirty="0">
                <a:latin typeface="Courier" pitchFamily="2" charset="0"/>
              </a:rPr>
              <a:t>    </a:t>
            </a:r>
            <a:r>
              <a:rPr lang="en-US" sz="1600" dirty="0" err="1">
                <a:latin typeface="Courier" pitchFamily="2" charset="0"/>
              </a:rPr>
              <a:t>config_static_interp</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config_native_gwd_static</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config_vertical_grid</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config_met_interp</a:t>
            </a:r>
            <a:r>
              <a:rPr lang="en-US" sz="1600" dirty="0">
                <a:latin typeface="Courier" pitchFamily="2" charset="0"/>
              </a:rPr>
              <a:t> = false</a:t>
            </a:r>
          </a:p>
          <a:p>
            <a:r>
              <a:rPr lang="en-US" sz="1600" dirty="0">
                <a:latin typeface="Courier" pitchFamily="2" charset="0"/>
              </a:rPr>
              <a:t>    </a:t>
            </a:r>
            <a:r>
              <a:rPr lang="en-US" sz="1600" dirty="0" err="1">
                <a:latin typeface="Courier" pitchFamily="2" charset="0"/>
              </a:rPr>
              <a:t>config_input_sst</a:t>
            </a:r>
            <a:r>
              <a:rPr lang="en-US" sz="1600" dirty="0">
                <a:latin typeface="Courier" pitchFamily="2" charset="0"/>
              </a:rPr>
              <a:t> = true</a:t>
            </a:r>
          </a:p>
          <a:p>
            <a:r>
              <a:rPr lang="en-US" sz="1600" dirty="0">
                <a:latin typeface="Courier" pitchFamily="2" charset="0"/>
              </a:rPr>
              <a:t>    </a:t>
            </a:r>
            <a:r>
              <a:rPr lang="en-US" sz="1600" dirty="0" err="1">
                <a:latin typeface="Courier" pitchFamily="2" charset="0"/>
              </a:rPr>
              <a:t>config_frac_seaice</a:t>
            </a:r>
            <a:r>
              <a:rPr lang="en-US" sz="1600" dirty="0">
                <a:latin typeface="Courier" pitchFamily="2" charset="0"/>
              </a:rPr>
              <a:t> = true</a:t>
            </a:r>
          </a:p>
          <a:p>
            <a:r>
              <a:rPr lang="en-US" sz="1600" dirty="0">
                <a:latin typeface="Courier" pitchFamily="2" charset="0"/>
              </a:rPr>
              <a:t>/</a:t>
            </a:r>
          </a:p>
        </p:txBody>
      </p:sp>
    </p:spTree>
    <p:extLst>
      <p:ext uri="{BB962C8B-B14F-4D97-AF65-F5344CB8AC3E}">
        <p14:creationId xmlns:p14="http://schemas.microsoft.com/office/powerpoint/2010/main" val="971086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Producing SST and sea-ice update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31</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Key settings in the </a:t>
            </a:r>
            <a:r>
              <a:rPr lang="en-US" sz="2200" dirty="0" err="1">
                <a:latin typeface="Courier" pitchFamily="2" charset="0"/>
                <a:ea typeface="Helvetica Neue" panose="02000503000000020004" pitchFamily="2" charset="0"/>
                <a:cs typeface="Helvetica Neue" panose="02000503000000020004" pitchFamily="2" charset="0"/>
              </a:rPr>
              <a:t>streams.init_atmosphere</a:t>
            </a:r>
            <a:r>
              <a:rPr lang="en-US" sz="2200" dirty="0">
                <a:latin typeface="Courier" pitchFamily="2" charset="0"/>
                <a:ea typeface="Helvetica Neue" panose="02000503000000020004" pitchFamily="2" charset="0"/>
                <a:cs typeface="Helvetica Neue" panose="02000503000000020004" pitchFamily="2"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25" name="Rectangle 24">
            <a:extLst>
              <a:ext uri="{FF2B5EF4-FFF2-40B4-BE49-F238E27FC236}">
                <a16:creationId xmlns:a16="http://schemas.microsoft.com/office/drawing/2014/main" id="{A42E6083-C69B-E644-B7F7-1DD44F5511CB}"/>
              </a:ext>
            </a:extLst>
          </p:cNvPr>
          <p:cNvSpPr>
            <a:spLocks noChangeArrowheads="1"/>
          </p:cNvSpPr>
          <p:nvPr/>
        </p:nvSpPr>
        <p:spPr bwMode="auto">
          <a:xfrm>
            <a:off x="284971" y="1853766"/>
            <a:ext cx="8554287" cy="3238739"/>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8">
            <a:extLst>
              <a:ext uri="{FF2B5EF4-FFF2-40B4-BE49-F238E27FC236}">
                <a16:creationId xmlns:a16="http://schemas.microsoft.com/office/drawing/2014/main" id="{A353BEB7-23B1-F34F-8EDD-7200E71DEF68}"/>
              </a:ext>
            </a:extLst>
          </p:cNvPr>
          <p:cNvSpPr/>
          <p:nvPr/>
        </p:nvSpPr>
        <p:spPr>
          <a:xfrm>
            <a:off x="4853354" y="3756074"/>
            <a:ext cx="2968283" cy="32130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8EB916-998A-894D-94BF-AA854AE2F6A4}"/>
              </a:ext>
            </a:extLst>
          </p:cNvPr>
          <p:cNvSpPr/>
          <p:nvPr/>
        </p:nvSpPr>
        <p:spPr>
          <a:xfrm>
            <a:off x="4853354" y="2527400"/>
            <a:ext cx="2475914" cy="32834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02964E-DB9F-284F-B6F1-27FD6865E39C}"/>
              </a:ext>
            </a:extLst>
          </p:cNvPr>
          <p:cNvSpPr/>
          <p:nvPr/>
        </p:nvSpPr>
        <p:spPr>
          <a:xfrm>
            <a:off x="4617857" y="4509237"/>
            <a:ext cx="882612" cy="27377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3F10BBC8-D90B-6249-A1E2-E4BDA11CF0D5}"/>
              </a:ext>
            </a:extLst>
          </p:cNvPr>
          <p:cNvSpPr txBox="1">
            <a:spLocks/>
          </p:cNvSpPr>
          <p:nvPr/>
        </p:nvSpPr>
        <p:spPr>
          <a:xfrm>
            <a:off x="396453" y="2067956"/>
            <a:ext cx="8240316" cy="3066753"/>
          </a:xfrm>
          <a:prstGeom prst="rect">
            <a:avLst/>
          </a:prstGeom>
        </p:spPr>
        <p:txBody>
          <a:bodyPr lIns="64291" tIns="32146" rIns="64291" bIns="32146">
            <a:normAutofit/>
          </a:bodyPr>
          <a:lstStyle/>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name="input"</a:t>
            </a:r>
          </a:p>
          <a:p>
            <a:r>
              <a:rPr lang="en-US" sz="1600" dirty="0">
                <a:latin typeface="Courier" pitchFamily="2" charset="0"/>
              </a:rPr>
              <a:t>                  type="input"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="x1.40962.static.nc"</a:t>
            </a:r>
          </a:p>
          <a:p>
            <a:r>
              <a:rPr lang="en-US" sz="1600" dirty="0">
                <a:latin typeface="Courier" pitchFamily="2" charset="0"/>
              </a:rPr>
              <a:t>                  </a:t>
            </a:r>
            <a:r>
              <a:rPr lang="en-US" sz="1600" dirty="0" err="1">
                <a:latin typeface="Courier" pitchFamily="2" charset="0"/>
              </a:rPr>
              <a:t>input_interval</a:t>
            </a:r>
            <a:r>
              <a:rPr lang="en-US" sz="1600" dirty="0">
                <a:latin typeface="Courier" pitchFamily="2" charset="0"/>
              </a:rPr>
              <a:t>="</a:t>
            </a:r>
            <a:r>
              <a:rPr lang="en-US" sz="1600" dirty="0" err="1">
                <a:latin typeface="Courier" pitchFamily="2" charset="0"/>
              </a:rPr>
              <a:t>initial_only</a:t>
            </a:r>
            <a:r>
              <a:rPr lang="en-US" sz="1600" dirty="0">
                <a:latin typeface="Courier" pitchFamily="2" charset="0"/>
              </a:rPr>
              <a:t>" /&gt;</a:t>
            </a:r>
          </a:p>
          <a:p>
            <a:endParaRPr lang="en-US" sz="1600" dirty="0">
              <a:latin typeface="Courier" pitchFamily="2" charset="0"/>
            </a:endParaRPr>
          </a:p>
          <a:p>
            <a:r>
              <a:rPr lang="en-US" sz="1600" dirty="0">
                <a:latin typeface="Courier" pitchFamily="2" charset="0"/>
              </a:rPr>
              <a:t>&lt;</a:t>
            </a:r>
            <a:r>
              <a:rPr lang="en-US" sz="1600" dirty="0" err="1">
                <a:latin typeface="Courier" pitchFamily="2" charset="0"/>
              </a:rPr>
              <a:t>immutable_stream</a:t>
            </a:r>
            <a:r>
              <a:rPr lang="en-US" sz="1600" dirty="0">
                <a:latin typeface="Courier" pitchFamily="2" charset="0"/>
              </a:rPr>
              <a:t> name="surface"</a:t>
            </a:r>
          </a:p>
          <a:p>
            <a:r>
              <a:rPr lang="en-US" sz="1600" dirty="0">
                <a:latin typeface="Courier" pitchFamily="2" charset="0"/>
              </a:rPr>
              <a:t>                  type="output"</a:t>
            </a:r>
          </a:p>
          <a:p>
            <a:r>
              <a:rPr lang="en-US" sz="1600" dirty="0">
                <a:latin typeface="Courier" pitchFamily="2" charset="0"/>
              </a:rPr>
              <a:t>                  </a:t>
            </a:r>
            <a:r>
              <a:rPr lang="en-US" sz="1600" dirty="0" err="1">
                <a:latin typeface="Courier" pitchFamily="2" charset="0"/>
              </a:rPr>
              <a:t>filename_template</a:t>
            </a:r>
            <a:r>
              <a:rPr lang="en-US" sz="1600" dirty="0">
                <a:latin typeface="Courier" pitchFamily="2" charset="0"/>
              </a:rPr>
              <a:t>="x1.40962.sfc_update.nc"</a:t>
            </a:r>
          </a:p>
          <a:p>
            <a:r>
              <a:rPr lang="en-US" sz="1600" dirty="0">
                <a:latin typeface="Courier" pitchFamily="2" charset="0"/>
              </a:rPr>
              <a:t>                  </a:t>
            </a:r>
            <a:r>
              <a:rPr lang="en-US" sz="1600" dirty="0" err="1">
                <a:latin typeface="Courier" pitchFamily="2" charset="0"/>
              </a:rPr>
              <a:t>filename_interval</a:t>
            </a:r>
            <a:r>
              <a:rPr lang="en-US" sz="1600" dirty="0">
                <a:latin typeface="Courier" pitchFamily="2" charset="0"/>
              </a:rPr>
              <a:t>="none"</a:t>
            </a:r>
          </a:p>
          <a:p>
            <a:r>
              <a:rPr lang="en-US" sz="1600" dirty="0">
                <a:latin typeface="Courier" pitchFamily="2" charset="0"/>
              </a:rPr>
              <a:t>                  packages="</a:t>
            </a:r>
            <a:r>
              <a:rPr lang="en-US" sz="1600" dirty="0" err="1">
                <a:latin typeface="Courier" pitchFamily="2" charset="0"/>
              </a:rPr>
              <a:t>sfc_update</a:t>
            </a:r>
            <a:r>
              <a:rPr lang="en-US" sz="1600" dirty="0">
                <a:latin typeface="Courier" pitchFamily="2" charset="0"/>
              </a:rPr>
              <a:t>"</a:t>
            </a:r>
          </a:p>
          <a:p>
            <a:r>
              <a:rPr lang="en-US" sz="1600" dirty="0">
                <a:latin typeface="Courier" pitchFamily="2" charset="0"/>
              </a:rPr>
              <a:t>                  </a:t>
            </a:r>
            <a:r>
              <a:rPr lang="en-US" sz="1600" dirty="0" err="1">
                <a:latin typeface="Courier" pitchFamily="2" charset="0"/>
              </a:rPr>
              <a:t>output_interval</a:t>
            </a:r>
            <a:r>
              <a:rPr lang="en-US" sz="1600" dirty="0">
                <a:latin typeface="Courier" pitchFamily="2" charset="0"/>
              </a:rPr>
              <a:t>="86400" /&gt;</a:t>
            </a:r>
          </a:p>
        </p:txBody>
      </p:sp>
    </p:spTree>
    <p:extLst>
      <p:ext uri="{BB962C8B-B14F-4D97-AF65-F5344CB8AC3E}">
        <p14:creationId xmlns:p14="http://schemas.microsoft.com/office/powerpoint/2010/main" val="2328792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32</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56270" y="1075435"/>
            <a:ext cx="9045526"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Look for messages like the following in the </a:t>
            </a:r>
            <a:r>
              <a:rPr lang="en-US" dirty="0">
                <a:latin typeface="Courier" pitchFamily="2" charset="0"/>
                <a:ea typeface="Helvetica Neue" panose="02000503000000020004" pitchFamily="2" charset="0"/>
                <a:cs typeface="Helvetica Neue" panose="02000503000000020004" pitchFamily="2" charset="0"/>
              </a:rPr>
              <a:t>log.init_atmosphere.0000.out </a:t>
            </a:r>
            <a:r>
              <a:rPr lang="en-US" dirty="0">
                <a:latin typeface="Helvetica Neue" panose="02000503000000020004" pitchFamily="2" charset="0"/>
                <a:ea typeface="Helvetica Neue" panose="02000503000000020004" pitchFamily="2" charset="0"/>
                <a:cs typeface="Helvetica Neue" panose="02000503000000020004" pitchFamily="2" charset="0"/>
              </a:rPr>
              <a:t>file:</a:t>
            </a:r>
          </a:p>
        </p:txBody>
      </p:sp>
      <p:sp>
        <p:nvSpPr>
          <p:cNvPr id="6" name="Rectangle 5">
            <a:extLst>
              <a:ext uri="{FF2B5EF4-FFF2-40B4-BE49-F238E27FC236}">
                <a16:creationId xmlns:a16="http://schemas.microsoft.com/office/drawing/2014/main" id="{3E0629BE-1869-DF40-B6F2-50F639E11881}"/>
              </a:ext>
            </a:extLst>
          </p:cNvPr>
          <p:cNvSpPr>
            <a:spLocks noChangeArrowheads="1"/>
          </p:cNvSpPr>
          <p:nvPr/>
        </p:nvSpPr>
        <p:spPr bwMode="auto">
          <a:xfrm>
            <a:off x="284971" y="1486971"/>
            <a:ext cx="8554287" cy="3099095"/>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Content Placeholder 2">
            <a:extLst>
              <a:ext uri="{FF2B5EF4-FFF2-40B4-BE49-F238E27FC236}">
                <a16:creationId xmlns:a16="http://schemas.microsoft.com/office/drawing/2014/main" id="{E6081F75-54A3-B64D-8EBE-813239E4E85C}"/>
              </a:ext>
            </a:extLst>
          </p:cNvPr>
          <p:cNvSpPr txBox="1">
            <a:spLocks/>
          </p:cNvSpPr>
          <p:nvPr/>
        </p:nvSpPr>
        <p:spPr>
          <a:xfrm>
            <a:off x="396453" y="1533378"/>
            <a:ext cx="8240316" cy="3052688"/>
          </a:xfrm>
          <a:prstGeom prst="rect">
            <a:avLst/>
          </a:prstGeom>
        </p:spPr>
        <p:txBody>
          <a:bodyPr lIns="64291" tIns="32146" rIns="64291" bIns="32146">
            <a:normAutofit/>
          </a:bodyPr>
          <a:lstStyle/>
          <a:p>
            <a:r>
              <a:rPr lang="en-US" sz="1600" dirty="0">
                <a:latin typeface="Courier" pitchFamily="2" charset="0"/>
              </a:rPr>
              <a:t> real-data surface (SST) update test case</a:t>
            </a:r>
          </a:p>
          <a:p>
            <a:r>
              <a:rPr lang="en-US" sz="1600" dirty="0">
                <a:latin typeface="Courier" pitchFamily="2" charset="0"/>
              </a:rPr>
              <a:t> Processing file SST:2014-09-10_00</a:t>
            </a:r>
          </a:p>
          <a:p>
            <a:r>
              <a:rPr lang="en-US" sz="1600" dirty="0">
                <a:latin typeface="Courier" pitchFamily="2" charset="0"/>
              </a:rPr>
              <a:t> Processing file SST:2014-09-11_00</a:t>
            </a:r>
          </a:p>
          <a:p>
            <a:r>
              <a:rPr lang="en-US" sz="1600" dirty="0">
                <a:latin typeface="Courier" pitchFamily="2" charset="0"/>
              </a:rPr>
              <a:t> Processing file SST:2014-09-12_00</a:t>
            </a:r>
          </a:p>
          <a:p>
            <a:r>
              <a:rPr lang="en-US" sz="1600" dirty="0">
                <a:latin typeface="Courier" pitchFamily="2" charset="0"/>
              </a:rPr>
              <a:t> Processing file SST:2014-09-13_00</a:t>
            </a:r>
          </a:p>
          <a:p>
            <a:r>
              <a:rPr lang="en-US" sz="1600" dirty="0">
                <a:latin typeface="Courier" pitchFamily="2" charset="0"/>
              </a:rPr>
              <a:t> Processing file SST:2014-09-14_00</a:t>
            </a:r>
          </a:p>
          <a:p>
            <a:r>
              <a:rPr lang="en-US" sz="1600" dirty="0">
                <a:latin typeface="Courier" pitchFamily="2" charset="0"/>
              </a:rPr>
              <a:t> Processing file SST:2014-09-15_00</a:t>
            </a:r>
          </a:p>
          <a:p>
            <a:r>
              <a:rPr lang="en-US" sz="1600" dirty="0">
                <a:latin typeface="Courier" pitchFamily="2" charset="0"/>
              </a:rPr>
              <a:t> Processing file SST:2014-09-16_00</a:t>
            </a:r>
          </a:p>
          <a:p>
            <a:r>
              <a:rPr lang="en-US" sz="1600" dirty="0">
                <a:latin typeface="Courier" pitchFamily="2" charset="0"/>
              </a:rPr>
              <a:t> Processing file SST:2014-09-17_00</a:t>
            </a:r>
          </a:p>
          <a:p>
            <a:r>
              <a:rPr lang="en-US" sz="1600" dirty="0">
                <a:latin typeface="Courier" pitchFamily="2" charset="0"/>
              </a:rPr>
              <a:t> Processing file SST:2014-09-18_00</a:t>
            </a:r>
          </a:p>
          <a:p>
            <a:r>
              <a:rPr lang="en-US" sz="1600" dirty="0">
                <a:latin typeface="Courier" pitchFamily="2" charset="0"/>
              </a:rPr>
              <a:t> Processing file SST:2014-09-19_00</a:t>
            </a:r>
          </a:p>
          <a:p>
            <a:r>
              <a:rPr lang="en-US" sz="1600" dirty="0">
                <a:latin typeface="Courier" pitchFamily="2" charset="0"/>
              </a:rPr>
              <a:t> Processing file SST:2014-09-20_00</a:t>
            </a:r>
          </a:p>
        </p:txBody>
      </p:sp>
      <p:sp>
        <p:nvSpPr>
          <p:cNvPr id="9" name="Rectangle 8">
            <a:extLst>
              <a:ext uri="{FF2B5EF4-FFF2-40B4-BE49-F238E27FC236}">
                <a16:creationId xmlns:a16="http://schemas.microsoft.com/office/drawing/2014/main" id="{5933D3EE-0604-6A41-B2D3-479ACBBC9FC4}"/>
              </a:ext>
            </a:extLst>
          </p:cNvPr>
          <p:cNvSpPr>
            <a:spLocks noChangeArrowheads="1"/>
          </p:cNvSpPr>
          <p:nvPr/>
        </p:nvSpPr>
        <p:spPr bwMode="auto">
          <a:xfrm>
            <a:off x="284970" y="4664782"/>
            <a:ext cx="8554287" cy="1648023"/>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0" name="Content Placeholder 2">
            <a:extLst>
              <a:ext uri="{FF2B5EF4-FFF2-40B4-BE49-F238E27FC236}">
                <a16:creationId xmlns:a16="http://schemas.microsoft.com/office/drawing/2014/main" id="{DDBDD36E-4BCF-4542-82F0-9F60E43D8644}"/>
              </a:ext>
            </a:extLst>
          </p:cNvPr>
          <p:cNvSpPr txBox="1">
            <a:spLocks/>
          </p:cNvSpPr>
          <p:nvPr/>
        </p:nvSpPr>
        <p:spPr>
          <a:xfrm>
            <a:off x="396453" y="4718269"/>
            <a:ext cx="8240316" cy="1681674"/>
          </a:xfrm>
          <a:prstGeom prst="rect">
            <a:avLst/>
          </a:prstGeom>
        </p:spPr>
        <p:txBody>
          <a:bodyPr lIns="64291" tIns="32146" rIns="64291" bIns="32146">
            <a:normAutofit lnSpcReduction="10000"/>
          </a:bodyPr>
          <a:lstStyle/>
          <a:p>
            <a:r>
              <a:rPr lang="en-US" sz="1600" dirty="0">
                <a:latin typeface="Courier" pitchFamily="2" charset="0"/>
              </a:rPr>
              <a:t> -----------------------------------------</a:t>
            </a:r>
          </a:p>
          <a:p>
            <a:r>
              <a:rPr lang="en-US" sz="1600" dirty="0">
                <a:latin typeface="Courier" pitchFamily="2" charset="0"/>
              </a:rPr>
              <a:t> Total log messages printed:</a:t>
            </a:r>
          </a:p>
          <a:p>
            <a:r>
              <a:rPr lang="en-US" sz="1600" dirty="0">
                <a:latin typeface="Courier" pitchFamily="2" charset="0"/>
              </a:rPr>
              <a:t>    Output messages =                  144</a:t>
            </a:r>
          </a:p>
          <a:p>
            <a:r>
              <a:rPr lang="en-US" sz="1600" dirty="0">
                <a:latin typeface="Courier" pitchFamily="2" charset="0"/>
              </a:rPr>
              <a:t>    Warning messages =                   0</a:t>
            </a:r>
          </a:p>
          <a:p>
            <a:r>
              <a:rPr lang="en-US" sz="1600" dirty="0">
                <a:latin typeface="Courier" pitchFamily="2" charset="0"/>
              </a:rPr>
              <a:t>    Error messages =                     0</a:t>
            </a:r>
          </a:p>
          <a:p>
            <a:r>
              <a:rPr lang="en-US" sz="1600" dirty="0">
                <a:latin typeface="Courier" pitchFamily="2" charset="0"/>
              </a:rPr>
              <a:t>    Critical error messages =            0</a:t>
            </a:r>
          </a:p>
          <a:p>
            <a:r>
              <a:rPr lang="en-US" sz="1600" dirty="0">
                <a:latin typeface="Courier" pitchFamily="2" charset="0"/>
              </a:rPr>
              <a:t> -----------------------------------------</a:t>
            </a:r>
          </a:p>
        </p:txBody>
      </p:sp>
    </p:spTree>
    <p:extLst>
      <p:ext uri="{BB962C8B-B14F-4D97-AF65-F5344CB8AC3E}">
        <p14:creationId xmlns:p14="http://schemas.microsoft.com/office/powerpoint/2010/main" val="305857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33</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914400" y="1391010"/>
            <a:ext cx="7760791"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fields (“static” file generation)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
        <p:nvSpPr>
          <p:cNvPr id="5" name="Right Arrow 4">
            <a:extLst>
              <a:ext uri="{FF2B5EF4-FFF2-40B4-BE49-F238E27FC236}">
                <a16:creationId xmlns:a16="http://schemas.microsoft.com/office/drawing/2014/main" id="{15A758DD-036F-AC43-9196-EA94A7358753}"/>
              </a:ext>
            </a:extLst>
          </p:cNvPr>
          <p:cNvSpPr/>
          <p:nvPr/>
        </p:nvSpPr>
        <p:spPr>
          <a:xfrm>
            <a:off x="0" y="3038621"/>
            <a:ext cx="978408"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785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34</a:t>
            </a:fld>
            <a:endParaRPr lang="en-US"/>
          </a:p>
        </p:txBody>
      </p:sp>
      <p:sp>
        <p:nvSpPr>
          <p:cNvPr id="12" name="Content Placeholder 2"/>
          <p:cNvSpPr txBox="1">
            <a:spLocks/>
          </p:cNvSpPr>
          <p:nvPr/>
        </p:nvSpPr>
        <p:spPr>
          <a:xfrm>
            <a:off x="392906" y="807542"/>
            <a:ext cx="8251031" cy="4530128"/>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The same </a:t>
            </a:r>
            <a:r>
              <a:rPr lang="en-US" sz="2000" dirty="0" err="1">
                <a:solidFill>
                  <a:srgbClr val="000000"/>
                </a:solidFill>
                <a:latin typeface="Courier"/>
                <a:cs typeface="Courier"/>
              </a:rPr>
              <a:t>atmosphere_model</a:t>
            </a:r>
            <a:r>
              <a:rPr lang="en-US" sz="2000" dirty="0">
                <a:solidFill>
                  <a:srgbClr val="000000"/>
                </a:solidFill>
                <a:latin typeface="Helvetica Neue"/>
                <a:cs typeface="Helvetica Neue"/>
              </a:rPr>
              <a:t> executable can be used for either real-data or idealized simulations</a:t>
            </a:r>
          </a:p>
          <a:p>
            <a:pPr defTabSz="321457">
              <a:spcBef>
                <a:spcPts val="1406"/>
              </a:spcBef>
              <a:buSzPct val="130000"/>
              <a:defRPr/>
            </a:pPr>
            <a:r>
              <a:rPr lang="en-US" sz="2000" dirty="0">
                <a:solidFill>
                  <a:srgbClr val="000000"/>
                </a:solidFill>
                <a:latin typeface="Helvetica Neue"/>
                <a:cs typeface="Helvetica Neue"/>
              </a:rPr>
              <a:t>Given initial conditions (e.g., </a:t>
            </a:r>
            <a:r>
              <a:rPr lang="en-US" sz="2000" dirty="0">
                <a:solidFill>
                  <a:srgbClr val="000000"/>
                </a:solidFill>
                <a:latin typeface="Courier"/>
                <a:cs typeface="Courier"/>
              </a:rPr>
              <a:t>x1.40962.init.nc</a:t>
            </a:r>
            <a:r>
              <a:rPr lang="en-US" sz="2000" dirty="0">
                <a:solidFill>
                  <a:srgbClr val="000000"/>
                </a:solidFill>
                <a:latin typeface="Helvetica Neue"/>
                <a:cs typeface="Helvetica Neue"/>
              </a:rPr>
              <a:t>), all that is needed to run the model is to:</a:t>
            </a:r>
          </a:p>
          <a:p>
            <a:pPr marL="342900" indent="-342900" defTabSz="321457">
              <a:spcBef>
                <a:spcPts val="1406"/>
              </a:spcBef>
              <a:buSzPct val="130000"/>
              <a:buFont typeface="+mj-lt"/>
              <a:buAutoNum type="arabicPeriod"/>
              <a:defRPr/>
            </a:pPr>
            <a:r>
              <a:rPr lang="en-US" sz="1600" dirty="0">
                <a:solidFill>
                  <a:srgbClr val="000000"/>
                </a:solidFill>
                <a:latin typeface="Helvetica Neue"/>
                <a:cs typeface="Helvetica Neue"/>
              </a:rPr>
              <a:t>Edit the </a:t>
            </a:r>
            <a:r>
              <a:rPr lang="en-US" sz="1600" dirty="0" err="1">
                <a:solidFill>
                  <a:srgbClr val="000000"/>
                </a:solidFill>
                <a:latin typeface="Courier"/>
                <a:cs typeface="Courier"/>
              </a:rPr>
              <a:t>namelist.atmosphere</a:t>
            </a:r>
            <a:r>
              <a:rPr lang="en-US" sz="1600" dirty="0">
                <a:solidFill>
                  <a:srgbClr val="000000"/>
                </a:solidFill>
                <a:latin typeface="Helvetica Neue"/>
                <a:cs typeface="Helvetica Neue"/>
              </a:rPr>
              <a:t> file to set model </a:t>
            </a:r>
            <a:r>
              <a:rPr lang="en-US" sz="1600" dirty="0" err="1">
                <a:solidFill>
                  <a:srgbClr val="000000"/>
                </a:solidFill>
                <a:latin typeface="Helvetica Neue"/>
                <a:cs typeface="Helvetica Neue"/>
              </a:rPr>
              <a:t>timestep</a:t>
            </a:r>
            <a:r>
              <a:rPr lang="en-US" sz="1600" dirty="0">
                <a:solidFill>
                  <a:srgbClr val="000000"/>
                </a:solidFill>
                <a:latin typeface="Helvetica Neue"/>
                <a:cs typeface="Helvetica Neue"/>
              </a:rPr>
              <a:t>, mixing and damping parameters, physics options, etc.</a:t>
            </a:r>
          </a:p>
          <a:p>
            <a:pPr marL="342900" indent="-342900" defTabSz="321457">
              <a:spcBef>
                <a:spcPts val="1406"/>
              </a:spcBef>
              <a:buSzPct val="130000"/>
              <a:buFont typeface="+mj-lt"/>
              <a:buAutoNum type="arabicPeriod"/>
              <a:defRPr/>
            </a:pPr>
            <a:r>
              <a:rPr lang="en-US" sz="1600" dirty="0">
                <a:solidFill>
                  <a:srgbClr val="000000"/>
                </a:solidFill>
                <a:latin typeface="Helvetica Neue"/>
                <a:cs typeface="Helvetica Neue"/>
              </a:rPr>
              <a:t>Edit the </a:t>
            </a:r>
            <a:r>
              <a:rPr lang="en-US" sz="1600" dirty="0" err="1">
                <a:solidFill>
                  <a:srgbClr val="000000"/>
                </a:solidFill>
                <a:latin typeface="Courier"/>
                <a:cs typeface="Courier"/>
              </a:rPr>
              <a:t>streams.atmosphere</a:t>
            </a:r>
            <a:r>
              <a:rPr lang="en-US" sz="1600" dirty="0">
                <a:solidFill>
                  <a:srgbClr val="000000"/>
                </a:solidFill>
                <a:latin typeface="Helvetica Neue"/>
                <a:cs typeface="Helvetica Neue"/>
              </a:rPr>
              <a:t> file to specify the name of the input initial conditions file and the frequency of model history files</a:t>
            </a:r>
          </a:p>
          <a:p>
            <a:pPr marL="342900" indent="-342900" defTabSz="321457">
              <a:spcBef>
                <a:spcPts val="1406"/>
              </a:spcBef>
              <a:buSzPct val="130000"/>
              <a:buFont typeface="+mj-lt"/>
              <a:buAutoNum type="arabicPeriod"/>
              <a:defRPr/>
            </a:pPr>
            <a:r>
              <a:rPr lang="en-US" sz="1600" dirty="0">
                <a:solidFill>
                  <a:srgbClr val="000000"/>
                </a:solidFill>
                <a:latin typeface="Helvetica Neue"/>
                <a:cs typeface="Helvetica Neue"/>
              </a:rPr>
              <a:t>Ensure that the proper mesh partition file (e.g., </a:t>
            </a:r>
            <a:r>
              <a:rPr lang="en-US" sz="1600" dirty="0">
                <a:solidFill>
                  <a:srgbClr val="000000"/>
                </a:solidFill>
                <a:latin typeface="Courier"/>
                <a:cs typeface="Courier"/>
              </a:rPr>
              <a:t>x1.40962.graph.info.part.64</a:t>
            </a:r>
            <a:r>
              <a:rPr lang="en-US" sz="1600" dirty="0">
                <a:solidFill>
                  <a:srgbClr val="000000"/>
                </a:solidFill>
                <a:latin typeface="Helvetica Neue"/>
                <a:cs typeface="Helvetica Neue"/>
              </a:rPr>
              <a:t>) is present</a:t>
            </a:r>
          </a:p>
          <a:p>
            <a:pPr marL="342900" indent="-342900" defTabSz="321457">
              <a:spcBef>
                <a:spcPts val="1406"/>
              </a:spcBef>
              <a:buSzPct val="130000"/>
              <a:buFont typeface="+mj-lt"/>
              <a:buAutoNum type="arabicPeriod"/>
              <a:defRPr/>
            </a:pPr>
            <a:r>
              <a:rPr lang="en-US" sz="1600" dirty="0">
                <a:solidFill>
                  <a:srgbClr val="000000"/>
                </a:solidFill>
                <a:latin typeface="Helvetica Neue"/>
                <a:cs typeface="Helvetica Neue"/>
              </a:rPr>
              <a:t>Run </a:t>
            </a:r>
            <a:r>
              <a:rPr lang="en-US" sz="1600" dirty="0" err="1">
                <a:solidFill>
                  <a:srgbClr val="000000"/>
                </a:solidFill>
                <a:latin typeface="Courier"/>
                <a:cs typeface="Courier"/>
              </a:rPr>
              <a:t>atmosphere_model</a:t>
            </a:r>
            <a:endParaRPr lang="en-US" sz="1600" dirty="0">
              <a:solidFill>
                <a:srgbClr val="000000"/>
              </a:solidFill>
              <a:latin typeface="Courier"/>
              <a:cs typeface="Courier"/>
            </a:endParaRPr>
          </a:p>
        </p:txBody>
      </p:sp>
      <p:pic>
        <p:nvPicPr>
          <p:cNvPr id="6" name="precipw.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605138" y="4592240"/>
            <a:ext cx="3490392" cy="1759102"/>
          </a:xfrm>
          <a:prstGeom prst="rect">
            <a:avLst/>
          </a:prstGeom>
        </p:spPr>
      </p:pic>
      <p:sp>
        <p:nvSpPr>
          <p:cNvPr id="7" name="Rectangle 6"/>
          <p:cNvSpPr/>
          <p:nvPr/>
        </p:nvSpPr>
        <p:spPr>
          <a:xfrm>
            <a:off x="2909778" y="5125947"/>
            <a:ext cx="2170485" cy="701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2"/>
                </a:solidFill>
              </a:rPr>
              <a:t>atmosphere_model</a:t>
            </a:r>
            <a:endParaRPr lang="en-US" dirty="0">
              <a:solidFill>
                <a:schemeClr val="tx2"/>
              </a:solidFill>
            </a:endParaRPr>
          </a:p>
        </p:txBody>
      </p:sp>
      <p:cxnSp>
        <p:nvCxnSpPr>
          <p:cNvPr id="8" name="Straight Arrow Connector 7"/>
          <p:cNvCxnSpPr>
            <a:cxnSpLocks/>
            <a:stCxn id="14" idx="3"/>
            <a:endCxn id="7" idx="1"/>
          </p:cNvCxnSpPr>
          <p:nvPr/>
        </p:nvCxnSpPr>
        <p:spPr>
          <a:xfrm flipV="1">
            <a:off x="2287037" y="5476607"/>
            <a:ext cx="622741" cy="476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80263" y="5476607"/>
            <a:ext cx="5092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Screen Shot 2014-11-23 at 7.32.4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333" y="4720040"/>
            <a:ext cx="1629704" cy="1608447"/>
          </a:xfrm>
          <a:prstGeom prst="rect">
            <a:avLst/>
          </a:prstGeom>
        </p:spPr>
      </p:pic>
      <p:sp>
        <p:nvSpPr>
          <p:cNvPr id="11" name="Title 1">
            <a:extLst>
              <a:ext uri="{FF2B5EF4-FFF2-40B4-BE49-F238E27FC236}">
                <a16:creationId xmlns:a16="http://schemas.microsoft.com/office/drawing/2014/main" id="{9D3EC90A-8C71-6349-AE9C-57B6CBC65B2D}"/>
              </a:ext>
            </a:extLst>
          </p:cNvPr>
          <p:cNvSpPr>
            <a:spLocks noGrp="1"/>
          </p:cNvSpPr>
          <p:nvPr>
            <p:ph type="title"/>
          </p:nvPr>
        </p:nvSpPr>
        <p:spPr bwMode="auto">
          <a:xfrm>
            <a:off x="1955409" y="253217"/>
            <a:ext cx="6719782" cy="50376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Running the MPAS-Atmosphere model</a:t>
            </a:r>
          </a:p>
        </p:txBody>
      </p:sp>
    </p:spTree>
    <p:custDataLst>
      <p:tags r:id="rId1"/>
    </p:custDataLst>
    <p:extLst>
      <p:ext uri="{BB962C8B-B14F-4D97-AF65-F5344CB8AC3E}">
        <p14:creationId xmlns:p14="http://schemas.microsoft.com/office/powerpoint/2010/main" val="22558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0EDAC5-B36E-A046-9D6B-DEE64979627A}" type="slidenum">
              <a:rPr lang="en-US" smtClean="0"/>
              <a:t>35</a:t>
            </a:fld>
            <a:endParaRPr lang="en-US"/>
          </a:p>
        </p:txBody>
      </p:sp>
      <p:sp>
        <p:nvSpPr>
          <p:cNvPr id="12" name="Content Placeholder 2"/>
          <p:cNvSpPr txBox="1">
            <a:spLocks/>
          </p:cNvSpPr>
          <p:nvPr/>
        </p:nvSpPr>
        <p:spPr>
          <a:xfrm>
            <a:off x="450200" y="1101648"/>
            <a:ext cx="8251031" cy="5254702"/>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Before running the model itself (</a:t>
            </a:r>
            <a:r>
              <a:rPr lang="en-US" sz="2000" dirty="0" err="1">
                <a:solidFill>
                  <a:srgbClr val="000000"/>
                </a:solidFill>
                <a:latin typeface="Courier New"/>
                <a:cs typeface="Courier New"/>
              </a:rPr>
              <a:t>atmosphere_model</a:t>
            </a:r>
            <a:r>
              <a:rPr lang="en-US" sz="2000" dirty="0">
                <a:solidFill>
                  <a:srgbClr val="000000"/>
                </a:solidFill>
                <a:latin typeface="Helvetica Neue"/>
                <a:cs typeface="Helvetica Neue"/>
              </a:rPr>
              <a:t>), verify that the following </a:t>
            </a:r>
            <a:r>
              <a:rPr lang="en-US" sz="2000" dirty="0" err="1">
                <a:solidFill>
                  <a:srgbClr val="000000"/>
                </a:solidFill>
                <a:latin typeface="Helvetica Neue"/>
                <a:cs typeface="Helvetica Neue"/>
              </a:rPr>
              <a:t>namelist</a:t>
            </a:r>
            <a:r>
              <a:rPr lang="en-US" sz="2000" dirty="0">
                <a:solidFill>
                  <a:srgbClr val="000000"/>
                </a:solidFill>
                <a:latin typeface="Helvetica Neue"/>
                <a:cs typeface="Helvetica Neue"/>
              </a:rPr>
              <a:t> options have been properly set:</a:t>
            </a:r>
          </a:p>
          <a:p>
            <a:pPr defTabSz="321457">
              <a:spcBef>
                <a:spcPts val="1406"/>
              </a:spcBef>
              <a:buSzPct val="130000"/>
              <a:defRPr/>
            </a:pPr>
            <a:endParaRPr lang="en-US" sz="1200" dirty="0">
              <a:solidFill>
                <a:srgbClr val="000000"/>
              </a:solidFill>
              <a:latin typeface="Helvetica Neue"/>
              <a:cs typeface="Helvetica Neue"/>
            </a:endParaRPr>
          </a:p>
          <a:p>
            <a:pPr marL="285750" indent="-285750" defTabSz="321457">
              <a:spcBef>
                <a:spcPts val="1406"/>
              </a:spcBef>
              <a:buSzPct val="130000"/>
              <a:buFont typeface="Arial"/>
              <a:buChar char="•"/>
              <a:defRPr/>
            </a:pPr>
            <a:r>
              <a:rPr lang="en-US" sz="2000" b="1" dirty="0" err="1">
                <a:solidFill>
                  <a:srgbClr val="000000"/>
                </a:solidFill>
                <a:latin typeface="Helvetica Neue"/>
                <a:cs typeface="Helvetica Neue"/>
              </a:rPr>
              <a:t>config_start_time</a:t>
            </a:r>
            <a:r>
              <a:rPr lang="en-US" sz="2000" dirty="0">
                <a:solidFill>
                  <a:srgbClr val="000000"/>
                </a:solidFill>
                <a:latin typeface="Helvetica Neue"/>
                <a:cs typeface="Helvetica Neue"/>
              </a:rPr>
              <a:t> – The starting time of the simulation, which should either match the time in the initial conditions files or a </a:t>
            </a:r>
            <a:r>
              <a:rPr lang="en-US" sz="2000" i="1" dirty="0">
                <a:solidFill>
                  <a:srgbClr val="000000"/>
                </a:solidFill>
                <a:latin typeface="Helvetica Neue"/>
                <a:cs typeface="Helvetica Neue"/>
              </a:rPr>
              <a:t>model restart file</a:t>
            </a:r>
            <a:r>
              <a:rPr lang="en-US" sz="2000" dirty="0">
                <a:solidFill>
                  <a:srgbClr val="000000"/>
                </a:solidFill>
                <a:latin typeface="Helvetica Neue"/>
                <a:cs typeface="Helvetica Neue"/>
              </a:rPr>
              <a:t>.</a:t>
            </a:r>
            <a:endParaRPr lang="en-US" sz="2000" b="1" dirty="0">
              <a:solidFill>
                <a:srgbClr val="000000"/>
              </a:solidFill>
              <a:latin typeface="Helvetica Neue"/>
              <a:cs typeface="Helvetica Neue"/>
            </a:endParaRPr>
          </a:p>
          <a:p>
            <a:pPr marL="285750" indent="-285750" defTabSz="321457">
              <a:spcBef>
                <a:spcPts val="1406"/>
              </a:spcBef>
              <a:buSzPct val="130000"/>
              <a:buFont typeface="Arial"/>
              <a:buChar char="•"/>
              <a:defRPr/>
            </a:pPr>
            <a:r>
              <a:rPr lang="en-US" sz="2000" b="1" dirty="0" err="1">
                <a:solidFill>
                  <a:srgbClr val="000000"/>
                </a:solidFill>
                <a:latin typeface="Helvetica Neue"/>
                <a:cs typeface="Helvetica Neue"/>
              </a:rPr>
              <a:t>config_dt</a:t>
            </a:r>
            <a:r>
              <a:rPr lang="en-US" sz="2000" dirty="0">
                <a:solidFill>
                  <a:srgbClr val="000000"/>
                </a:solidFill>
                <a:latin typeface="Helvetica Neue"/>
                <a:cs typeface="Helvetica Neue"/>
              </a:rPr>
              <a:t> – The model timestep, in seconds; try starting with a timestep of between 5 and 6 times the minimum model grid spacing in kilometers; also ensure that model output interval is evenly divided by the timestep</a:t>
            </a:r>
          </a:p>
          <a:p>
            <a:pPr defTabSz="321457">
              <a:spcBef>
                <a:spcPts val="1406"/>
              </a:spcBef>
              <a:buSzPct val="130000"/>
              <a:defRPr/>
            </a:pPr>
            <a:endParaRPr lang="en-US" sz="1200" dirty="0">
              <a:solidFill>
                <a:srgbClr val="000000"/>
              </a:solidFill>
              <a:latin typeface="Helvetica Neue"/>
              <a:cs typeface="Helvetica Neue"/>
            </a:endParaRPr>
          </a:p>
          <a:p>
            <a:pPr defTabSz="321457">
              <a:spcBef>
                <a:spcPts val="1406"/>
              </a:spcBef>
              <a:buSzPct val="130000"/>
              <a:defRPr/>
            </a:pPr>
            <a:r>
              <a:rPr lang="en-US" sz="2000" dirty="0">
                <a:solidFill>
                  <a:srgbClr val="000000"/>
                </a:solidFill>
                <a:latin typeface="Helvetica Neue"/>
                <a:cs typeface="Helvetica Neue"/>
              </a:rPr>
              <a:t>Besides these crucial </a:t>
            </a:r>
            <a:r>
              <a:rPr lang="en-US" sz="2000" dirty="0" err="1">
                <a:solidFill>
                  <a:srgbClr val="000000"/>
                </a:solidFill>
                <a:latin typeface="Helvetica Neue"/>
                <a:cs typeface="Helvetica Neue"/>
              </a:rPr>
              <a:t>namelist</a:t>
            </a:r>
            <a:r>
              <a:rPr lang="en-US" sz="2000" dirty="0">
                <a:solidFill>
                  <a:srgbClr val="000000"/>
                </a:solidFill>
                <a:latin typeface="Helvetica Neue"/>
                <a:cs typeface="Helvetica Neue"/>
              </a:rPr>
              <a:t> options, ensure that the names of input and output files are correctly set in the </a:t>
            </a:r>
            <a:r>
              <a:rPr lang="en-US" dirty="0" err="1">
                <a:solidFill>
                  <a:srgbClr val="000000"/>
                </a:solidFill>
                <a:latin typeface="Courier New"/>
                <a:cs typeface="Courier New"/>
              </a:rPr>
              <a:t>streams.atmosphere</a:t>
            </a:r>
            <a:r>
              <a:rPr lang="en-US" sz="2000" dirty="0">
                <a:solidFill>
                  <a:srgbClr val="000000"/>
                </a:solidFill>
                <a:latin typeface="Helvetica Neue"/>
                <a:cs typeface="Helvetica Neue"/>
              </a:rPr>
              <a:t> file!</a:t>
            </a:r>
            <a:endParaRPr lang="en-US" dirty="0">
              <a:solidFill>
                <a:srgbClr val="000000"/>
              </a:solidFill>
              <a:latin typeface="Courier"/>
              <a:cs typeface="Courier"/>
            </a:endParaRPr>
          </a:p>
        </p:txBody>
      </p:sp>
      <p:sp>
        <p:nvSpPr>
          <p:cNvPr id="6" name="Title 1">
            <a:extLst>
              <a:ext uri="{FF2B5EF4-FFF2-40B4-BE49-F238E27FC236}">
                <a16:creationId xmlns:a16="http://schemas.microsoft.com/office/drawing/2014/main" id="{78B13269-9D6B-B24B-BA21-76BA2F8087BF}"/>
              </a:ext>
            </a:extLst>
          </p:cNvPr>
          <p:cNvSpPr>
            <a:spLocks noGrp="1"/>
          </p:cNvSpPr>
          <p:nvPr>
            <p:ph type="title"/>
          </p:nvPr>
        </p:nvSpPr>
        <p:spPr bwMode="auto">
          <a:xfrm>
            <a:off x="1955409" y="253217"/>
            <a:ext cx="6719782" cy="50376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Running the MPAS-Atmosphere model</a:t>
            </a:r>
          </a:p>
        </p:txBody>
      </p:sp>
    </p:spTree>
    <p:extLst>
      <p:ext uri="{BB962C8B-B14F-4D97-AF65-F5344CB8AC3E}">
        <p14:creationId xmlns:p14="http://schemas.microsoft.com/office/powerpoint/2010/main" val="3761118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446484" y="267891"/>
            <a:ext cx="8228707" cy="80367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Digression: Mesh partition files</a:t>
            </a:r>
          </a:p>
        </p:txBody>
      </p:sp>
      <p:sp>
        <p:nvSpPr>
          <p:cNvPr id="2" name="Slide Number Placeholder 1"/>
          <p:cNvSpPr>
            <a:spLocks noGrp="1"/>
          </p:cNvSpPr>
          <p:nvPr>
            <p:ph type="sldNum" sz="quarter" idx="12"/>
          </p:nvPr>
        </p:nvSpPr>
        <p:spPr/>
        <p:txBody>
          <a:bodyPr/>
          <a:lstStyle/>
          <a:p>
            <a:fld id="{BB0EDAC5-B36E-A046-9D6B-DEE64979627A}" type="slidenum">
              <a:rPr lang="en-US" smtClean="0"/>
              <a:t>36</a:t>
            </a:fld>
            <a:endParaRPr lang="en-US"/>
          </a:p>
        </p:txBody>
      </p:sp>
      <p:sp>
        <p:nvSpPr>
          <p:cNvPr id="12" name="Content Placeholder 2"/>
          <p:cNvSpPr txBox="1">
            <a:spLocks/>
          </p:cNvSpPr>
          <p:nvPr/>
        </p:nvSpPr>
        <p:spPr>
          <a:xfrm>
            <a:off x="392906" y="979882"/>
            <a:ext cx="8251031" cy="758164"/>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MPAS meshes must be partitioned using </a:t>
            </a:r>
            <a:r>
              <a:rPr lang="en-US" i="1" dirty="0">
                <a:solidFill>
                  <a:srgbClr val="000000"/>
                </a:solidFill>
                <a:latin typeface="Helvetica Neue"/>
                <a:cs typeface="Helvetica Neue"/>
              </a:rPr>
              <a:t>Metis</a:t>
            </a:r>
            <a:r>
              <a:rPr lang="en-US" dirty="0">
                <a:solidFill>
                  <a:srgbClr val="000000"/>
                </a:solidFill>
                <a:latin typeface="Helvetica Neue"/>
                <a:cs typeface="Helvetica Neue"/>
              </a:rPr>
              <a:t> in order for MPAS to allow simulations to run in parallel</a:t>
            </a:r>
            <a:endParaRPr lang="en-US" dirty="0">
              <a:solidFill>
                <a:srgbClr val="000000"/>
              </a:solidFill>
              <a:cs typeface="Helvetica Neue"/>
            </a:endParaRPr>
          </a:p>
        </p:txBody>
      </p:sp>
      <p:sp>
        <p:nvSpPr>
          <p:cNvPr id="6" name="Content Placeholder 2"/>
          <p:cNvSpPr txBox="1">
            <a:spLocks/>
          </p:cNvSpPr>
          <p:nvPr/>
        </p:nvSpPr>
        <p:spPr>
          <a:xfrm>
            <a:off x="392906" y="1830614"/>
            <a:ext cx="5159612" cy="2305185"/>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However, the meshes available from the MPAS-Atmosphere download page are provided with several pre-computed partition files</a:t>
            </a:r>
            <a:endParaRPr lang="en-US" b="1" dirty="0">
              <a:solidFill>
                <a:srgbClr val="000000"/>
              </a:solidFill>
              <a:latin typeface="Helvetica Neue"/>
              <a:cs typeface="Helvetica Neue"/>
            </a:endParaRPr>
          </a:p>
          <a:p>
            <a:pPr marL="285750" indent="-285750" defTabSz="321457">
              <a:spcBef>
                <a:spcPts val="1406"/>
              </a:spcBef>
              <a:buSzPct val="130000"/>
              <a:buFont typeface="Arial"/>
              <a:buChar char="•"/>
              <a:defRPr/>
            </a:pPr>
            <a:r>
              <a:rPr lang="en-US" b="1" dirty="0">
                <a:solidFill>
                  <a:srgbClr val="000000"/>
                </a:solidFill>
                <a:latin typeface="Helvetica Neue"/>
                <a:cs typeface="Helvetica Neue"/>
              </a:rPr>
              <a:t>In many cases, it may not be necessary for you to run Metis yourself; just use a pre-computed partitioning</a:t>
            </a:r>
            <a:endParaRPr lang="en-US" dirty="0">
              <a:solidFill>
                <a:srgbClr val="000000"/>
              </a:solidFill>
              <a:latin typeface="Helvetica Neue"/>
              <a:cs typeface="Helvetica Neue"/>
            </a:endParaRPr>
          </a:p>
        </p:txBody>
      </p:sp>
      <p:pic>
        <p:nvPicPr>
          <p:cNvPr id="10" name="Picture 9" descr="Screen shot 2010-11-19 at 10.43.39 PM.png"/>
          <p:cNvPicPr>
            <a:picLocks noChangeAspect="1"/>
          </p:cNvPicPr>
          <p:nvPr/>
        </p:nvPicPr>
        <p:blipFill>
          <a:blip r:embed="rId4"/>
          <a:stretch>
            <a:fillRect/>
          </a:stretch>
        </p:blipFill>
        <p:spPr>
          <a:xfrm>
            <a:off x="5583772" y="1397446"/>
            <a:ext cx="2714429" cy="2639877"/>
          </a:xfrm>
          <a:prstGeom prst="rect">
            <a:avLst/>
          </a:prstGeom>
        </p:spPr>
      </p:pic>
      <p:sp>
        <p:nvSpPr>
          <p:cNvPr id="11" name="Content Placeholder 2"/>
          <p:cNvSpPr txBox="1">
            <a:spLocks/>
          </p:cNvSpPr>
          <p:nvPr/>
        </p:nvSpPr>
        <p:spPr>
          <a:xfrm>
            <a:off x="392906" y="4048312"/>
            <a:ext cx="8240316" cy="2458779"/>
          </a:xfrm>
          <a:prstGeom prst="rect">
            <a:avLst/>
          </a:prstGeom>
        </p:spPr>
        <p:txBody>
          <a:bodyPr lIns="64291" tIns="32146" rIns="64291" bIns="32146">
            <a:normAutofit fontScale="92500" lnSpcReduction="10000"/>
          </a:bodyPr>
          <a:lstStyle/>
          <a:p>
            <a:pPr defTabSz="321457">
              <a:spcBef>
                <a:spcPts val="1406"/>
              </a:spcBef>
              <a:spcAft>
                <a:spcPts val="1200"/>
              </a:spcAft>
              <a:buSzPct val="130000"/>
              <a:defRPr/>
            </a:pPr>
            <a:r>
              <a:rPr lang="en-US" sz="1900" dirty="0">
                <a:solidFill>
                  <a:srgbClr val="000000"/>
                </a:solidFill>
                <a:latin typeface="Helvetica Neue"/>
                <a:cs typeface="Helvetica Neue"/>
              </a:rPr>
              <a:t>For example, the x1.40962 mesh (about 120-km resolution) is provided with the following files: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x1.40962.grid.nc </a:t>
            </a:r>
            <a:r>
              <a:rPr lang="en-US" dirty="0">
                <a:solidFill>
                  <a:srgbClr val="000000"/>
                </a:solidFill>
                <a:latin typeface="Helvetica Neue"/>
                <a:cs typeface="Helvetica Neue"/>
              </a:rPr>
              <a:t>– the mesh itself</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 </a:t>
            </a:r>
            <a:r>
              <a:rPr lang="en-US" dirty="0">
                <a:solidFill>
                  <a:srgbClr val="000000"/>
                </a:solidFill>
                <a:latin typeface="Helvetica Neue"/>
                <a:cs typeface="Helvetica Neue"/>
              </a:rPr>
              <a:t>– the mesh connectivity graph</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x1.40962.graph.info.part.2 </a:t>
            </a:r>
            <a:r>
              <a:rPr lang="en-US" dirty="0">
                <a:solidFill>
                  <a:srgbClr val="000000"/>
                </a:solidFill>
                <a:latin typeface="Helvetica Neue"/>
                <a:cs typeface="Helvetica Neue"/>
              </a:rPr>
              <a:t>– pre-computed partitioning for 2 MPI tasks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x1.40962.graph.info.part.8 </a:t>
            </a:r>
            <a:r>
              <a:rPr lang="en-US" dirty="0">
                <a:solidFill>
                  <a:srgbClr val="000000"/>
                </a:solidFill>
                <a:latin typeface="Helvetica Neue"/>
                <a:cs typeface="Helvetica Neue"/>
              </a:rPr>
              <a:t>– pre-computed partitioning for 8 MPI tasks</a:t>
            </a:r>
          </a:p>
          <a:p>
            <a:pPr defTabSz="321457">
              <a:spcBef>
                <a:spcPts val="300"/>
              </a:spcBef>
              <a:buSzPct val="130000"/>
              <a:defRPr/>
            </a:pPr>
            <a:r>
              <a:rPr lang="en-US" dirty="0">
                <a:solidFill>
                  <a:srgbClr val="000000"/>
                </a:solidFill>
                <a:latin typeface="Helvetica Neue"/>
                <a:cs typeface="Helvetica Neue"/>
              </a:rPr>
              <a:t>  </a:t>
            </a:r>
            <a:r>
              <a:rPr lang="en-US" dirty="0">
                <a:solidFill>
                  <a:srgbClr val="000000"/>
                </a:solidFill>
                <a:latin typeface="Courier"/>
                <a:cs typeface="Courier"/>
              </a:rPr>
              <a:t>x1.40962.graph.info.part.16 </a:t>
            </a:r>
            <a:r>
              <a:rPr lang="en-US" dirty="0">
                <a:solidFill>
                  <a:srgbClr val="000000"/>
                </a:solidFill>
                <a:latin typeface="Helvetica Neue"/>
                <a:cs typeface="Helvetica Neue"/>
              </a:rPr>
              <a:t>– pre-computed partitioning for 16 MPI tasks</a:t>
            </a:r>
          </a:p>
          <a:p>
            <a:pPr defTabSz="321457">
              <a:spcBef>
                <a:spcPts val="206"/>
              </a:spcBef>
              <a:buSzPct val="130000"/>
              <a:defRPr/>
            </a:pPr>
            <a:r>
              <a:rPr lang="en-US" dirty="0">
                <a:solidFill>
                  <a:srgbClr val="000000"/>
                </a:solidFill>
                <a:latin typeface="Helvetica Neue"/>
                <a:cs typeface="Helvetica Neue"/>
              </a:rPr>
              <a:t>  ...</a:t>
            </a:r>
          </a:p>
        </p:txBody>
      </p:sp>
    </p:spTree>
    <p:custDataLst>
      <p:tags r:id="rId1"/>
    </p:custDataLst>
    <p:extLst>
      <p:ext uri="{BB962C8B-B14F-4D97-AF65-F5344CB8AC3E}">
        <p14:creationId xmlns:p14="http://schemas.microsoft.com/office/powerpoint/2010/main" val="42479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0168" y="2919004"/>
            <a:ext cx="8454468" cy="304342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5" name="Title 1"/>
          <p:cNvSpPr>
            <a:spLocks noGrp="1"/>
          </p:cNvSpPr>
          <p:nvPr>
            <p:ph type="title"/>
          </p:nvPr>
        </p:nvSpPr>
        <p:spPr bwMode="auto">
          <a:xfrm>
            <a:off x="1955409" y="253217"/>
            <a:ext cx="6719782" cy="50376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Running the MPAS-Atmosphere model</a:t>
            </a:r>
          </a:p>
        </p:txBody>
      </p:sp>
      <p:sp>
        <p:nvSpPr>
          <p:cNvPr id="2" name="Slide Number Placeholder 1"/>
          <p:cNvSpPr>
            <a:spLocks noGrp="1"/>
          </p:cNvSpPr>
          <p:nvPr>
            <p:ph type="sldNum" sz="quarter" idx="12"/>
          </p:nvPr>
        </p:nvSpPr>
        <p:spPr/>
        <p:txBody>
          <a:bodyPr/>
          <a:lstStyle/>
          <a:p>
            <a:fld id="{BB0EDAC5-B36E-A046-9D6B-DEE64979627A}" type="slidenum">
              <a:rPr lang="en-US" smtClean="0"/>
              <a:t>37</a:t>
            </a:fld>
            <a:endParaRPr lang="en-US"/>
          </a:p>
        </p:txBody>
      </p:sp>
      <p:sp>
        <p:nvSpPr>
          <p:cNvPr id="12" name="Content Placeholder 2"/>
          <p:cNvSpPr txBox="1">
            <a:spLocks/>
          </p:cNvSpPr>
          <p:nvPr/>
        </p:nvSpPr>
        <p:spPr>
          <a:xfrm>
            <a:off x="392906" y="928790"/>
            <a:ext cx="8251031" cy="1923873"/>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As the model runs, information about the progress of the model is written to the file </a:t>
            </a:r>
            <a:r>
              <a:rPr lang="en-US" sz="2000" dirty="0">
                <a:solidFill>
                  <a:srgbClr val="000000"/>
                </a:solidFill>
                <a:latin typeface="Courier"/>
                <a:cs typeface="Courier"/>
              </a:rPr>
              <a:t>log.atmosphere.0000.out</a:t>
            </a:r>
          </a:p>
          <a:p>
            <a:pPr defTabSz="321457">
              <a:spcBef>
                <a:spcPts val="1406"/>
              </a:spcBef>
              <a:buSzPct val="130000"/>
              <a:defRPr/>
            </a:pPr>
            <a:r>
              <a:rPr lang="en-US" sz="2000" dirty="0">
                <a:solidFill>
                  <a:srgbClr val="000000"/>
                </a:solidFill>
                <a:latin typeface="Helvetica Neue"/>
                <a:cs typeface="Helvetica Neue"/>
              </a:rPr>
              <a:t>You can </a:t>
            </a:r>
            <a:r>
              <a:rPr lang="en-US" sz="2000" i="1" dirty="0">
                <a:solidFill>
                  <a:srgbClr val="000000"/>
                </a:solidFill>
                <a:latin typeface="Helvetica Neue"/>
                <a:cs typeface="Helvetica Neue"/>
              </a:rPr>
              <a:t>tail</a:t>
            </a:r>
            <a:r>
              <a:rPr lang="en-US" sz="2000" dirty="0">
                <a:solidFill>
                  <a:srgbClr val="000000"/>
                </a:solidFill>
                <a:latin typeface="Helvetica Neue"/>
                <a:cs typeface="Helvetica Neue"/>
              </a:rPr>
              <a:t> this file to check on model progress, e.g., </a:t>
            </a:r>
          </a:p>
          <a:p>
            <a:pPr defTabSz="321457">
              <a:spcBef>
                <a:spcPts val="1406"/>
              </a:spcBef>
              <a:buSzPct val="130000"/>
              <a:defRPr/>
            </a:pPr>
            <a:r>
              <a:rPr lang="en-US" sz="2000" dirty="0">
                <a:solidFill>
                  <a:srgbClr val="000000"/>
                </a:solidFill>
                <a:latin typeface="Helvetica Neue"/>
                <a:cs typeface="Helvetica Neue"/>
              </a:rPr>
              <a:t>	</a:t>
            </a:r>
            <a:r>
              <a:rPr lang="en-US" sz="2000" dirty="0">
                <a:solidFill>
                  <a:srgbClr val="000000"/>
                </a:solidFill>
                <a:latin typeface="Courier"/>
                <a:cs typeface="Courier"/>
              </a:rPr>
              <a:t>$ tail -f log.atmosphere.0000.out</a:t>
            </a:r>
            <a:endParaRPr lang="en-US" dirty="0">
              <a:solidFill>
                <a:srgbClr val="000000"/>
              </a:solidFill>
              <a:latin typeface="Courier"/>
              <a:cs typeface="Courier"/>
            </a:endParaRPr>
          </a:p>
        </p:txBody>
      </p:sp>
      <p:sp>
        <p:nvSpPr>
          <p:cNvPr id="10" name="Content Placeholder 2"/>
          <p:cNvSpPr txBox="1">
            <a:spLocks/>
          </p:cNvSpPr>
          <p:nvPr/>
        </p:nvSpPr>
        <p:spPr>
          <a:xfrm>
            <a:off x="492861" y="3005854"/>
            <a:ext cx="8435513" cy="2784767"/>
          </a:xfrm>
          <a:prstGeom prst="rect">
            <a:avLst/>
          </a:prstGeom>
        </p:spPr>
        <p:txBody>
          <a:bodyPr lIns="64291" tIns="32146" rIns="64291" bIns="32146">
            <a:noAutofit/>
          </a:bodyPr>
          <a:lstStyle/>
          <a:p>
            <a:r>
              <a:rPr lang="en-US" sz="1500" dirty="0">
                <a:latin typeface="Courier New"/>
                <a:cs typeface="Courier New"/>
              </a:rPr>
              <a:t> Begin </a:t>
            </a:r>
            <a:r>
              <a:rPr lang="en-US" sz="1500" dirty="0" err="1">
                <a:latin typeface="Courier New"/>
                <a:cs typeface="Courier New"/>
              </a:rPr>
              <a:t>timestep</a:t>
            </a:r>
            <a:r>
              <a:rPr lang="en-US" sz="1500" dirty="0">
                <a:latin typeface="Courier New"/>
                <a:cs typeface="Courier New"/>
              </a:rPr>
              <a:t> 2017-06-12_01:00:00</a:t>
            </a:r>
          </a:p>
          <a:p>
            <a:r>
              <a:rPr lang="en-US" sz="1500" dirty="0">
                <a:latin typeface="Courier New"/>
                <a:cs typeface="Courier New"/>
              </a:rPr>
              <a:t> --- time to run the LW radiation scheme L_RADLW = T</a:t>
            </a:r>
          </a:p>
          <a:p>
            <a:r>
              <a:rPr lang="en-US" sz="1500" dirty="0">
                <a:latin typeface="Courier New"/>
                <a:cs typeface="Courier New"/>
              </a:rPr>
              <a:t> --- time to run the SW radiation scheme L_RADSW = T</a:t>
            </a:r>
          </a:p>
          <a:p>
            <a:r>
              <a:rPr lang="en-US" sz="1500" dirty="0">
                <a:latin typeface="Courier New"/>
                <a:cs typeface="Courier New"/>
              </a:rPr>
              <a:t> --- time to run the convection scheme L_CONV    = T</a:t>
            </a:r>
          </a:p>
          <a:p>
            <a:r>
              <a:rPr lang="en-US" sz="1500" dirty="0">
                <a:latin typeface="Courier New"/>
                <a:cs typeface="Courier New"/>
              </a:rPr>
              <a:t> --- time to apply limit to accumulated </a:t>
            </a:r>
            <a:r>
              <a:rPr lang="en-US" sz="1500" dirty="0" err="1">
                <a:latin typeface="Courier New"/>
                <a:cs typeface="Courier New"/>
              </a:rPr>
              <a:t>rainc</a:t>
            </a:r>
            <a:r>
              <a:rPr lang="en-US" sz="1500" dirty="0">
                <a:latin typeface="Courier New"/>
                <a:cs typeface="Courier New"/>
              </a:rPr>
              <a:t> and </a:t>
            </a:r>
            <a:r>
              <a:rPr lang="en-US" sz="1500" dirty="0" err="1">
                <a:latin typeface="Courier New"/>
                <a:cs typeface="Courier New"/>
              </a:rPr>
              <a:t>rainnc</a:t>
            </a:r>
            <a:r>
              <a:rPr lang="en-US" sz="1500" dirty="0">
                <a:latin typeface="Courier New"/>
                <a:cs typeface="Courier New"/>
              </a:rPr>
              <a:t> L_ACRAIN   = F</a:t>
            </a:r>
          </a:p>
          <a:p>
            <a:r>
              <a:rPr lang="en-US" sz="1500" dirty="0">
                <a:latin typeface="Courier New"/>
                <a:cs typeface="Courier New"/>
              </a:rPr>
              <a:t> --- time to apply limit to accumulated radiation </a:t>
            </a:r>
            <a:r>
              <a:rPr lang="en-US" sz="1500" dirty="0" err="1">
                <a:latin typeface="Courier New"/>
                <a:cs typeface="Courier New"/>
              </a:rPr>
              <a:t>diags</a:t>
            </a:r>
            <a:r>
              <a:rPr lang="en-US" sz="1500" dirty="0">
                <a:latin typeface="Courier New"/>
                <a:cs typeface="Courier New"/>
              </a:rPr>
              <a:t>. L_ACRADT   = F</a:t>
            </a:r>
          </a:p>
          <a:p>
            <a:r>
              <a:rPr lang="en-US" sz="1500" dirty="0">
                <a:latin typeface="Courier New"/>
                <a:cs typeface="Courier New"/>
              </a:rPr>
              <a:t> --- time to calculate additional </a:t>
            </a:r>
            <a:r>
              <a:rPr lang="en-US" sz="1500" dirty="0" err="1">
                <a:latin typeface="Courier New"/>
                <a:cs typeface="Courier New"/>
              </a:rPr>
              <a:t>physics_diagnostics</a:t>
            </a:r>
            <a:r>
              <a:rPr lang="en-US" sz="1500" dirty="0">
                <a:latin typeface="Courier New"/>
                <a:cs typeface="Courier New"/>
              </a:rPr>
              <a:t>               = F</a:t>
            </a:r>
          </a:p>
          <a:p>
            <a:r>
              <a:rPr lang="en-US" sz="1500" dirty="0">
                <a:latin typeface="Courier New"/>
                <a:cs typeface="Courier New"/>
              </a:rPr>
              <a:t>  split dynamics-transport integration            3</a:t>
            </a:r>
          </a:p>
          <a:p>
            <a:endParaRPr lang="en-US" sz="1500" dirty="0">
              <a:latin typeface="Courier New"/>
              <a:cs typeface="Courier New"/>
            </a:endParaRPr>
          </a:p>
          <a:p>
            <a:r>
              <a:rPr lang="pl-PL" sz="1500" dirty="0">
                <a:latin typeface="Courier New"/>
                <a:cs typeface="Courier New"/>
              </a:rPr>
              <a:t> </a:t>
            </a:r>
            <a:r>
              <a:rPr lang="pl-PL" sz="1500" dirty="0" err="1">
                <a:latin typeface="Courier New"/>
                <a:cs typeface="Courier New"/>
              </a:rPr>
              <a:t>global</a:t>
            </a:r>
            <a:r>
              <a:rPr lang="pl-PL" sz="1500" dirty="0">
                <a:latin typeface="Courier New"/>
                <a:cs typeface="Courier New"/>
              </a:rPr>
              <a:t> min, max w  -0.4467210       1.098162</a:t>
            </a:r>
          </a:p>
          <a:p>
            <a:r>
              <a:rPr lang="de-DE" sz="1500" dirty="0">
                <a:latin typeface="Courier New"/>
                <a:cs typeface="Courier New"/>
              </a:rPr>
              <a:t> global min, </a:t>
            </a:r>
            <a:r>
              <a:rPr lang="de-DE" sz="1500" dirty="0" err="1">
                <a:latin typeface="Courier New"/>
                <a:cs typeface="Courier New"/>
              </a:rPr>
              <a:t>max</a:t>
            </a:r>
            <a:r>
              <a:rPr lang="de-DE" sz="1500" dirty="0">
                <a:latin typeface="Courier New"/>
                <a:cs typeface="Courier New"/>
              </a:rPr>
              <a:t> </a:t>
            </a:r>
            <a:r>
              <a:rPr lang="de-DE" sz="1500" dirty="0" err="1">
                <a:latin typeface="Courier New"/>
                <a:cs typeface="Courier New"/>
              </a:rPr>
              <a:t>u</a:t>
            </a:r>
            <a:r>
              <a:rPr lang="de-DE" sz="1500" dirty="0">
                <a:latin typeface="Courier New"/>
                <a:cs typeface="Courier New"/>
              </a:rPr>
              <a:t>   -89.13145       88.83957</a:t>
            </a:r>
          </a:p>
          <a:p>
            <a:r>
              <a:rPr lang="de-DE" sz="1500" dirty="0">
                <a:latin typeface="Courier New"/>
                <a:cs typeface="Courier New"/>
              </a:rPr>
              <a:t> Timing </a:t>
            </a:r>
            <a:r>
              <a:rPr lang="de-DE" sz="1500" dirty="0" err="1">
                <a:latin typeface="Courier New"/>
                <a:cs typeface="Courier New"/>
              </a:rPr>
              <a:t>for</a:t>
            </a:r>
            <a:r>
              <a:rPr lang="de-DE" sz="1500" dirty="0">
                <a:latin typeface="Courier New"/>
                <a:cs typeface="Courier New"/>
              </a:rPr>
              <a:t> </a:t>
            </a:r>
            <a:r>
              <a:rPr lang="de-DE" sz="1500" dirty="0" err="1">
                <a:latin typeface="Courier New"/>
                <a:cs typeface="Courier New"/>
              </a:rPr>
              <a:t>integration</a:t>
            </a:r>
            <a:r>
              <a:rPr lang="de-DE" sz="1500" dirty="0">
                <a:latin typeface="Courier New"/>
                <a:cs typeface="Courier New"/>
              </a:rPr>
              <a:t> </a:t>
            </a:r>
            <a:r>
              <a:rPr lang="de-DE" sz="1500" dirty="0" err="1">
                <a:latin typeface="Courier New"/>
                <a:cs typeface="Courier New"/>
              </a:rPr>
              <a:t>step</a:t>
            </a:r>
            <a:r>
              <a:rPr lang="de-DE" sz="1500" dirty="0">
                <a:latin typeface="Courier New"/>
                <a:cs typeface="Courier New"/>
              </a:rPr>
              <a:t>:    0.3368 s</a:t>
            </a:r>
            <a:endParaRPr lang="en-US" sz="1500" dirty="0">
              <a:solidFill>
                <a:srgbClr val="000000"/>
              </a:solidFill>
              <a:latin typeface="Courier New"/>
              <a:cs typeface="Courier New"/>
            </a:endParaRPr>
          </a:p>
        </p:txBody>
      </p:sp>
      <p:sp>
        <p:nvSpPr>
          <p:cNvPr id="13" name="Content Placeholder 2"/>
          <p:cNvSpPr txBox="1">
            <a:spLocks/>
          </p:cNvSpPr>
          <p:nvPr/>
        </p:nvSpPr>
        <p:spPr>
          <a:xfrm>
            <a:off x="437006" y="5987723"/>
            <a:ext cx="8026940" cy="482684"/>
          </a:xfrm>
          <a:prstGeom prst="rect">
            <a:avLst/>
          </a:prstGeom>
        </p:spPr>
        <p:txBody>
          <a:bodyPr lIns="64291" tIns="32146" rIns="64291" bIns="32146">
            <a:normAutofit/>
          </a:bodyPr>
          <a:lstStyle/>
          <a:p>
            <a:pPr defTabSz="321457">
              <a:spcBef>
                <a:spcPts val="1406"/>
              </a:spcBef>
              <a:spcAft>
                <a:spcPts val="1200"/>
              </a:spcAft>
              <a:buSzPct val="130000"/>
              <a:defRPr/>
            </a:pPr>
            <a:r>
              <a:rPr lang="en-US" sz="1700" i="1" dirty="0">
                <a:solidFill>
                  <a:srgbClr val="000000"/>
                </a:solidFill>
                <a:latin typeface="Helvetica Neue"/>
                <a:cs typeface="Helvetica Neue"/>
              </a:rPr>
              <a:t>Above: Example output for a </a:t>
            </a:r>
            <a:r>
              <a:rPr lang="en-US" sz="1700" i="1" dirty="0" err="1">
                <a:solidFill>
                  <a:srgbClr val="000000"/>
                </a:solidFill>
                <a:latin typeface="Helvetica Neue"/>
                <a:cs typeface="Helvetica Neue"/>
              </a:rPr>
              <a:t>timestep</a:t>
            </a:r>
            <a:r>
              <a:rPr lang="en-US" sz="1700" i="1" dirty="0">
                <a:solidFill>
                  <a:srgbClr val="000000"/>
                </a:solidFill>
                <a:latin typeface="Helvetica Neue"/>
                <a:cs typeface="Helvetica Neue"/>
              </a:rPr>
              <a:t> in the log file from a typical model run.</a:t>
            </a:r>
            <a:endParaRPr lang="en-US" sz="1700" i="1" dirty="0">
              <a:solidFill>
                <a:srgbClr val="000000"/>
              </a:solidFill>
              <a:latin typeface="Courier"/>
              <a:cs typeface="Courier"/>
            </a:endParaRPr>
          </a:p>
          <a:p>
            <a:pPr defTabSz="321457">
              <a:spcBef>
                <a:spcPts val="1406"/>
              </a:spcBef>
              <a:buSzPct val="130000"/>
              <a:defRPr/>
            </a:pPr>
            <a:endParaRPr lang="en-US" sz="1700" i="1" dirty="0">
              <a:solidFill>
                <a:srgbClr val="000000"/>
              </a:solidFill>
              <a:cs typeface="Helvetica Neue"/>
            </a:endParaRPr>
          </a:p>
        </p:txBody>
      </p:sp>
    </p:spTree>
    <p:extLst>
      <p:ext uri="{BB962C8B-B14F-4D97-AF65-F5344CB8AC3E}">
        <p14:creationId xmlns:p14="http://schemas.microsoft.com/office/powerpoint/2010/main" val="2898219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55409" y="253217"/>
            <a:ext cx="6719782" cy="50376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One final, important note…</a:t>
            </a:r>
          </a:p>
        </p:txBody>
      </p:sp>
      <p:sp>
        <p:nvSpPr>
          <p:cNvPr id="2" name="Slide Number Placeholder 1"/>
          <p:cNvSpPr>
            <a:spLocks noGrp="1"/>
          </p:cNvSpPr>
          <p:nvPr>
            <p:ph type="sldNum" sz="quarter" idx="12"/>
          </p:nvPr>
        </p:nvSpPr>
        <p:spPr/>
        <p:txBody>
          <a:bodyPr/>
          <a:lstStyle/>
          <a:p>
            <a:fld id="{BB0EDAC5-B36E-A046-9D6B-DEE64979627A}" type="slidenum">
              <a:rPr lang="en-US" smtClean="0"/>
              <a:t>38</a:t>
            </a:fld>
            <a:endParaRPr lang="en-US"/>
          </a:p>
        </p:txBody>
      </p:sp>
      <p:sp>
        <p:nvSpPr>
          <p:cNvPr id="12" name="Content Placeholder 2"/>
          <p:cNvSpPr txBox="1">
            <a:spLocks/>
          </p:cNvSpPr>
          <p:nvPr/>
        </p:nvSpPr>
        <p:spPr>
          <a:xfrm>
            <a:off x="211015" y="928790"/>
            <a:ext cx="8717359" cy="1923873"/>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If there are any errors reported in the </a:t>
            </a:r>
            <a:r>
              <a:rPr lang="en-US" sz="2000" dirty="0">
                <a:solidFill>
                  <a:srgbClr val="000000"/>
                </a:solidFill>
                <a:latin typeface="Courier" pitchFamily="2" charset="0"/>
                <a:cs typeface="Helvetica Neue"/>
              </a:rPr>
              <a:t>log.init_atmosphere.0000.out </a:t>
            </a:r>
            <a:r>
              <a:rPr lang="en-US" sz="2000" dirty="0">
                <a:solidFill>
                  <a:srgbClr val="000000"/>
                </a:solidFill>
                <a:latin typeface="Helvetica Neue"/>
                <a:cs typeface="Helvetica Neue"/>
              </a:rPr>
              <a:t>or </a:t>
            </a:r>
            <a:r>
              <a:rPr lang="en-US" sz="2000" dirty="0">
                <a:solidFill>
                  <a:srgbClr val="000000"/>
                </a:solidFill>
                <a:latin typeface="Courier" pitchFamily="2" charset="0"/>
                <a:cs typeface="Helvetica Neue"/>
              </a:rPr>
              <a:t>log.atmosphere.0000.out </a:t>
            </a:r>
            <a:r>
              <a:rPr lang="en-US" sz="2000" dirty="0">
                <a:solidFill>
                  <a:srgbClr val="000000"/>
                </a:solidFill>
                <a:latin typeface="Helvetica Neue"/>
                <a:cs typeface="Helvetica Neue"/>
              </a:rPr>
              <a:t>files, look for </a:t>
            </a:r>
            <a:r>
              <a:rPr lang="en-US" sz="2000" dirty="0">
                <a:solidFill>
                  <a:srgbClr val="000000"/>
                </a:solidFill>
                <a:latin typeface="Courier" pitchFamily="2" charset="0"/>
                <a:cs typeface="Helvetica Neue"/>
              </a:rPr>
              <a:t>log.*.err </a:t>
            </a:r>
            <a:r>
              <a:rPr lang="en-US" sz="2000" dirty="0">
                <a:solidFill>
                  <a:srgbClr val="000000"/>
                </a:solidFill>
                <a:latin typeface="Helvetica Neue"/>
                <a:cs typeface="Helvetica Neue"/>
              </a:rPr>
              <a:t>files, and have a closer look!</a:t>
            </a:r>
            <a:endParaRPr lang="en-US" dirty="0">
              <a:solidFill>
                <a:srgbClr val="000000"/>
              </a:solidFill>
              <a:latin typeface="Courier"/>
              <a:cs typeface="Courier"/>
            </a:endParaRPr>
          </a:p>
        </p:txBody>
      </p:sp>
      <p:sp>
        <p:nvSpPr>
          <p:cNvPr id="8" name="Rectangle 7">
            <a:extLst>
              <a:ext uri="{FF2B5EF4-FFF2-40B4-BE49-F238E27FC236}">
                <a16:creationId xmlns:a16="http://schemas.microsoft.com/office/drawing/2014/main" id="{98D48AC8-4240-5840-B041-28CBE4B1BB08}"/>
              </a:ext>
            </a:extLst>
          </p:cNvPr>
          <p:cNvSpPr>
            <a:spLocks noChangeArrowheads="1"/>
          </p:cNvSpPr>
          <p:nvPr/>
        </p:nvSpPr>
        <p:spPr bwMode="auto">
          <a:xfrm>
            <a:off x="211015" y="3976805"/>
            <a:ext cx="8820443" cy="2335102"/>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Content Placeholder 2">
            <a:extLst>
              <a:ext uri="{FF2B5EF4-FFF2-40B4-BE49-F238E27FC236}">
                <a16:creationId xmlns:a16="http://schemas.microsoft.com/office/drawing/2014/main" id="{26A4C69B-B2C5-BB44-BD3D-A66862754608}"/>
              </a:ext>
            </a:extLst>
          </p:cNvPr>
          <p:cNvSpPr txBox="1">
            <a:spLocks/>
          </p:cNvSpPr>
          <p:nvPr/>
        </p:nvSpPr>
        <p:spPr>
          <a:xfrm>
            <a:off x="294360" y="3976805"/>
            <a:ext cx="8821504" cy="2370405"/>
          </a:xfrm>
          <a:prstGeom prst="rect">
            <a:avLst/>
          </a:prstGeom>
        </p:spPr>
        <p:txBody>
          <a:bodyPr lIns="64291" tIns="32146" rIns="64291" bIns="32146">
            <a:normAutofit/>
          </a:bodyPr>
          <a:lstStyle/>
          <a:p>
            <a:r>
              <a:rPr lang="en-US" sz="1600" dirty="0">
                <a:latin typeface="Courier" pitchFamily="2" charset="0"/>
              </a:rPr>
              <a:t>----------------------------------------------------------------------</a:t>
            </a:r>
          </a:p>
          <a:p>
            <a:r>
              <a:rPr lang="en-US" sz="1600" dirty="0">
                <a:latin typeface="Courier" pitchFamily="2" charset="0"/>
              </a:rPr>
              <a:t>Beginning MPAS-</a:t>
            </a:r>
            <a:r>
              <a:rPr lang="en-US" sz="1600" dirty="0" err="1">
                <a:latin typeface="Courier" pitchFamily="2" charset="0"/>
              </a:rPr>
              <a:t>init_atmosphere</a:t>
            </a:r>
            <a:r>
              <a:rPr lang="en-US" sz="1600" dirty="0">
                <a:latin typeface="Courier" pitchFamily="2" charset="0"/>
              </a:rPr>
              <a:t> Error Log File for task    0 of    1</a:t>
            </a:r>
          </a:p>
          <a:p>
            <a:r>
              <a:rPr lang="en-US" sz="1600" dirty="0">
                <a:latin typeface="Courier" pitchFamily="2" charset="0"/>
              </a:rPr>
              <a:t>    Opened at 2018/07/27 16:35:58</a:t>
            </a:r>
          </a:p>
          <a:p>
            <a:r>
              <a:rPr lang="en-US" sz="1600" dirty="0">
                <a:latin typeface="Courier" pitchFamily="2" charset="0"/>
              </a:rPr>
              <a:t>----------------------------------------------------------------------</a:t>
            </a:r>
          </a:p>
          <a:p>
            <a:br>
              <a:rPr lang="en-US" sz="1600" dirty="0">
                <a:latin typeface="Courier" pitchFamily="2" charset="0"/>
              </a:rPr>
            </a:br>
            <a:endParaRPr lang="en-US" sz="1600" dirty="0">
              <a:latin typeface="Courier" pitchFamily="2" charset="0"/>
            </a:endParaRPr>
          </a:p>
          <a:p>
            <a:r>
              <a:rPr lang="en-US" sz="1600" dirty="0">
                <a:latin typeface="Courier" pitchFamily="2" charset="0"/>
              </a:rPr>
              <a:t>CRITICAL ERROR: Could not open input file 'x1.40926.init.nc' to read mesh fields</a:t>
            </a:r>
          </a:p>
          <a:p>
            <a:r>
              <a:rPr lang="en-US" sz="1600" dirty="0">
                <a:latin typeface="Courier" pitchFamily="2" charset="0"/>
              </a:rPr>
              <a:t>Logging complete.  Closing file at 2018/07/27 16:35:58</a:t>
            </a:r>
          </a:p>
        </p:txBody>
      </p:sp>
      <p:sp>
        <p:nvSpPr>
          <p:cNvPr id="15" name="Rectangle 14">
            <a:extLst>
              <a:ext uri="{FF2B5EF4-FFF2-40B4-BE49-F238E27FC236}">
                <a16:creationId xmlns:a16="http://schemas.microsoft.com/office/drawing/2014/main" id="{068C68A8-C67C-C745-A204-299E6B89CE9E}"/>
              </a:ext>
            </a:extLst>
          </p:cNvPr>
          <p:cNvSpPr>
            <a:spLocks noChangeArrowheads="1"/>
          </p:cNvSpPr>
          <p:nvPr/>
        </p:nvSpPr>
        <p:spPr bwMode="auto">
          <a:xfrm>
            <a:off x="211015" y="1976927"/>
            <a:ext cx="8820443" cy="1817211"/>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6" name="Content Placeholder 2">
            <a:extLst>
              <a:ext uri="{FF2B5EF4-FFF2-40B4-BE49-F238E27FC236}">
                <a16:creationId xmlns:a16="http://schemas.microsoft.com/office/drawing/2014/main" id="{20C86FC6-2E76-0349-88AA-CFFEEA0D3F76}"/>
              </a:ext>
            </a:extLst>
          </p:cNvPr>
          <p:cNvSpPr txBox="1">
            <a:spLocks/>
          </p:cNvSpPr>
          <p:nvPr/>
        </p:nvSpPr>
        <p:spPr>
          <a:xfrm>
            <a:off x="294360" y="1976927"/>
            <a:ext cx="8821504" cy="1817211"/>
          </a:xfrm>
          <a:prstGeom prst="rect">
            <a:avLst/>
          </a:prstGeom>
        </p:spPr>
        <p:txBody>
          <a:bodyPr lIns="64291" tIns="32146" rIns="64291" bIns="32146">
            <a:normAutofit/>
          </a:bodyPr>
          <a:lstStyle/>
          <a:p>
            <a:r>
              <a:rPr lang="en-US" sz="1600" dirty="0">
                <a:latin typeface="Courier" pitchFamily="2" charset="0"/>
              </a:rPr>
              <a:t> -----------------------------------------</a:t>
            </a:r>
          </a:p>
          <a:p>
            <a:r>
              <a:rPr lang="en-US" sz="1600" dirty="0">
                <a:latin typeface="Courier" pitchFamily="2" charset="0"/>
              </a:rPr>
              <a:t> Total log messages printed:</a:t>
            </a:r>
          </a:p>
          <a:p>
            <a:r>
              <a:rPr lang="en-US" sz="1600" dirty="0">
                <a:latin typeface="Courier" pitchFamily="2" charset="0"/>
              </a:rPr>
              <a:t>    Output messages =                   46</a:t>
            </a:r>
          </a:p>
          <a:p>
            <a:r>
              <a:rPr lang="en-US" sz="1600" dirty="0">
                <a:latin typeface="Courier" pitchFamily="2" charset="0"/>
              </a:rPr>
              <a:t>    Warning messages =                   0</a:t>
            </a:r>
          </a:p>
          <a:p>
            <a:r>
              <a:rPr lang="en-US" sz="1600" dirty="0">
                <a:latin typeface="Courier" pitchFamily="2" charset="0"/>
              </a:rPr>
              <a:t>    Error messages =                     0</a:t>
            </a:r>
          </a:p>
          <a:p>
            <a:r>
              <a:rPr lang="en-US" sz="1600" dirty="0">
                <a:latin typeface="Courier" pitchFamily="2" charset="0"/>
              </a:rPr>
              <a:t>    Critical error messages =            1</a:t>
            </a:r>
          </a:p>
          <a:p>
            <a:r>
              <a:rPr lang="en-US" sz="1600" dirty="0">
                <a:latin typeface="Courier" pitchFamily="2" charset="0"/>
              </a:rPr>
              <a:t> -----------------------------------------</a:t>
            </a:r>
          </a:p>
        </p:txBody>
      </p:sp>
    </p:spTree>
    <p:custDataLst>
      <p:tags r:id="rId1"/>
    </p:custDataLst>
    <p:extLst>
      <p:ext uri="{BB962C8B-B14F-4D97-AF65-F5344CB8AC3E}">
        <p14:creationId xmlns:p14="http://schemas.microsoft.com/office/powerpoint/2010/main" val="417179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3</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1005092"/>
            <a:ext cx="8442806" cy="769441"/>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When we talk about time-invariant, “static” fields, what exactly do we mean?</a:t>
            </a:r>
          </a:p>
        </p:txBody>
      </p:sp>
      <p:grpSp>
        <p:nvGrpSpPr>
          <p:cNvPr id="39" name="Group 38">
            <a:extLst>
              <a:ext uri="{FF2B5EF4-FFF2-40B4-BE49-F238E27FC236}">
                <a16:creationId xmlns:a16="http://schemas.microsoft.com/office/drawing/2014/main" id="{4859BE7F-979E-BE46-B924-DD78C17F984B}"/>
              </a:ext>
            </a:extLst>
          </p:cNvPr>
          <p:cNvGrpSpPr/>
          <p:nvPr/>
        </p:nvGrpSpPr>
        <p:grpSpPr>
          <a:xfrm>
            <a:off x="-64842" y="1816933"/>
            <a:ext cx="3121708" cy="1810272"/>
            <a:chOff x="316224" y="2023503"/>
            <a:chExt cx="3121708" cy="1810272"/>
          </a:xfrm>
        </p:grpSpPr>
        <p:pic>
          <p:nvPicPr>
            <p:cNvPr id="32" name="Picture 31">
              <a:extLst>
                <a:ext uri="{FF2B5EF4-FFF2-40B4-BE49-F238E27FC236}">
                  <a16:creationId xmlns:a16="http://schemas.microsoft.com/office/drawing/2014/main" id="{9C841A41-2418-1F46-94DE-22439252ECBE}"/>
                </a:ext>
              </a:extLst>
            </p:cNvPr>
            <p:cNvPicPr>
              <a:picLocks noChangeAspect="1"/>
            </p:cNvPicPr>
            <p:nvPr/>
          </p:nvPicPr>
          <p:blipFill>
            <a:blip r:embed="rId4"/>
            <a:stretch>
              <a:fillRect/>
            </a:stretch>
          </p:blipFill>
          <p:spPr>
            <a:xfrm>
              <a:off x="368318" y="2023503"/>
              <a:ext cx="3017520" cy="1504569"/>
            </a:xfrm>
            <a:prstGeom prst="rect">
              <a:avLst/>
            </a:prstGeom>
          </p:spPr>
        </p:pic>
        <p:sp>
          <p:nvSpPr>
            <p:cNvPr id="34" name="TextBox 33">
              <a:extLst>
                <a:ext uri="{FF2B5EF4-FFF2-40B4-BE49-F238E27FC236}">
                  <a16:creationId xmlns:a16="http://schemas.microsoft.com/office/drawing/2014/main" id="{D8150584-B5D1-C648-B387-77B499B91976}"/>
                </a:ext>
              </a:extLst>
            </p:cNvPr>
            <p:cNvSpPr txBox="1"/>
            <p:nvPr/>
          </p:nvSpPr>
          <p:spPr>
            <a:xfrm>
              <a:off x="316224" y="3495221"/>
              <a:ext cx="3121708" cy="338554"/>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Terrain elevation</a:t>
              </a:r>
            </a:p>
          </p:txBody>
        </p:sp>
      </p:grpSp>
      <p:grpSp>
        <p:nvGrpSpPr>
          <p:cNvPr id="40" name="Group 39">
            <a:extLst>
              <a:ext uri="{FF2B5EF4-FFF2-40B4-BE49-F238E27FC236}">
                <a16:creationId xmlns:a16="http://schemas.microsoft.com/office/drawing/2014/main" id="{C37F893E-7761-7B46-A42D-E2C65BCDD93D}"/>
              </a:ext>
            </a:extLst>
          </p:cNvPr>
          <p:cNvGrpSpPr/>
          <p:nvPr/>
        </p:nvGrpSpPr>
        <p:grpSpPr>
          <a:xfrm>
            <a:off x="3004772" y="1815551"/>
            <a:ext cx="3121708" cy="1793138"/>
            <a:chOff x="4063937" y="2017216"/>
            <a:chExt cx="3121708" cy="1793138"/>
          </a:xfrm>
        </p:grpSpPr>
        <p:pic>
          <p:nvPicPr>
            <p:cNvPr id="35" name="Picture 34">
              <a:extLst>
                <a:ext uri="{FF2B5EF4-FFF2-40B4-BE49-F238E27FC236}">
                  <a16:creationId xmlns:a16="http://schemas.microsoft.com/office/drawing/2014/main" id="{49D9B6A8-2E21-A34F-BF73-695476E92CDF}"/>
                </a:ext>
              </a:extLst>
            </p:cNvPr>
            <p:cNvPicPr>
              <a:picLocks noChangeAspect="1"/>
            </p:cNvPicPr>
            <p:nvPr/>
          </p:nvPicPr>
          <p:blipFill>
            <a:blip r:embed="rId5"/>
            <a:stretch>
              <a:fillRect/>
            </a:stretch>
          </p:blipFill>
          <p:spPr>
            <a:xfrm>
              <a:off x="4116031" y="2017216"/>
              <a:ext cx="3017520" cy="1517142"/>
            </a:xfrm>
            <a:prstGeom prst="rect">
              <a:avLst/>
            </a:prstGeom>
          </p:spPr>
        </p:pic>
        <p:sp>
          <p:nvSpPr>
            <p:cNvPr id="37" name="TextBox 36">
              <a:extLst>
                <a:ext uri="{FF2B5EF4-FFF2-40B4-BE49-F238E27FC236}">
                  <a16:creationId xmlns:a16="http://schemas.microsoft.com/office/drawing/2014/main" id="{674C722A-305F-5A40-A884-36375113068F}"/>
                </a:ext>
              </a:extLst>
            </p:cNvPr>
            <p:cNvSpPr txBox="1"/>
            <p:nvPr/>
          </p:nvSpPr>
          <p:spPr>
            <a:xfrm>
              <a:off x="4063937" y="3471800"/>
              <a:ext cx="3121708" cy="338554"/>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Dominant land use category</a:t>
              </a:r>
            </a:p>
          </p:txBody>
        </p:sp>
      </p:grpSp>
      <p:grpSp>
        <p:nvGrpSpPr>
          <p:cNvPr id="44" name="Group 43">
            <a:extLst>
              <a:ext uri="{FF2B5EF4-FFF2-40B4-BE49-F238E27FC236}">
                <a16:creationId xmlns:a16="http://schemas.microsoft.com/office/drawing/2014/main" id="{F0400D15-E9FB-8A43-9289-8FC9CDF3FC68}"/>
              </a:ext>
            </a:extLst>
          </p:cNvPr>
          <p:cNvGrpSpPr/>
          <p:nvPr/>
        </p:nvGrpSpPr>
        <p:grpSpPr>
          <a:xfrm>
            <a:off x="6098885" y="1815551"/>
            <a:ext cx="3121708" cy="1811654"/>
            <a:chOff x="6098885" y="1815551"/>
            <a:chExt cx="3121708" cy="1811654"/>
          </a:xfrm>
        </p:grpSpPr>
        <p:pic>
          <p:nvPicPr>
            <p:cNvPr id="38" name="Picture 37">
              <a:extLst>
                <a:ext uri="{FF2B5EF4-FFF2-40B4-BE49-F238E27FC236}">
                  <a16:creationId xmlns:a16="http://schemas.microsoft.com/office/drawing/2014/main" id="{D9DBD498-A5D4-5A4D-9E31-82186DFE5F52}"/>
                </a:ext>
              </a:extLst>
            </p:cNvPr>
            <p:cNvPicPr>
              <a:picLocks noChangeAspect="1"/>
            </p:cNvPicPr>
            <p:nvPr/>
          </p:nvPicPr>
          <p:blipFill>
            <a:blip r:embed="rId6"/>
            <a:stretch>
              <a:fillRect/>
            </a:stretch>
          </p:blipFill>
          <p:spPr>
            <a:xfrm>
              <a:off x="6126480" y="1815551"/>
              <a:ext cx="3017520" cy="1517142"/>
            </a:xfrm>
            <a:prstGeom prst="rect">
              <a:avLst/>
            </a:prstGeom>
          </p:spPr>
        </p:pic>
        <p:sp>
          <p:nvSpPr>
            <p:cNvPr id="42" name="TextBox 41">
              <a:extLst>
                <a:ext uri="{FF2B5EF4-FFF2-40B4-BE49-F238E27FC236}">
                  <a16:creationId xmlns:a16="http://schemas.microsoft.com/office/drawing/2014/main" id="{1D1035DB-5E32-6C4F-830F-F8BC52D5D5DE}"/>
                </a:ext>
              </a:extLst>
            </p:cNvPr>
            <p:cNvSpPr txBox="1"/>
            <p:nvPr/>
          </p:nvSpPr>
          <p:spPr>
            <a:xfrm>
              <a:off x="6098885" y="3288651"/>
              <a:ext cx="3121708" cy="338554"/>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Dominant soil category</a:t>
              </a:r>
            </a:p>
          </p:txBody>
        </p:sp>
      </p:grpSp>
      <p:grpSp>
        <p:nvGrpSpPr>
          <p:cNvPr id="55" name="Group 54">
            <a:extLst>
              <a:ext uri="{FF2B5EF4-FFF2-40B4-BE49-F238E27FC236}">
                <a16:creationId xmlns:a16="http://schemas.microsoft.com/office/drawing/2014/main" id="{DD00422F-D9E6-0446-BB5D-B869241C90F1}"/>
              </a:ext>
            </a:extLst>
          </p:cNvPr>
          <p:cNvGrpSpPr/>
          <p:nvPr/>
        </p:nvGrpSpPr>
        <p:grpSpPr>
          <a:xfrm>
            <a:off x="-54952" y="3753032"/>
            <a:ext cx="3121708" cy="1805110"/>
            <a:chOff x="-54952" y="4020324"/>
            <a:chExt cx="3121708" cy="1805110"/>
          </a:xfrm>
        </p:grpSpPr>
        <p:pic>
          <p:nvPicPr>
            <p:cNvPr id="43" name="Picture 42">
              <a:extLst>
                <a:ext uri="{FF2B5EF4-FFF2-40B4-BE49-F238E27FC236}">
                  <a16:creationId xmlns:a16="http://schemas.microsoft.com/office/drawing/2014/main" id="{031B2D09-9ABF-974A-823C-C9C550CEC9C4}"/>
                </a:ext>
              </a:extLst>
            </p:cNvPr>
            <p:cNvPicPr>
              <a:picLocks noChangeAspect="1"/>
            </p:cNvPicPr>
            <p:nvPr/>
          </p:nvPicPr>
          <p:blipFill>
            <a:blip r:embed="rId7"/>
            <a:stretch>
              <a:fillRect/>
            </a:stretch>
          </p:blipFill>
          <p:spPr>
            <a:xfrm>
              <a:off x="-2858" y="4020324"/>
              <a:ext cx="3017520" cy="1508760"/>
            </a:xfrm>
            <a:prstGeom prst="rect">
              <a:avLst/>
            </a:prstGeom>
          </p:spPr>
        </p:pic>
        <p:sp>
          <p:nvSpPr>
            <p:cNvPr id="45" name="TextBox 44">
              <a:extLst>
                <a:ext uri="{FF2B5EF4-FFF2-40B4-BE49-F238E27FC236}">
                  <a16:creationId xmlns:a16="http://schemas.microsoft.com/office/drawing/2014/main" id="{E35AD387-7B5C-FB41-A753-13C3D8D48C06}"/>
                </a:ext>
              </a:extLst>
            </p:cNvPr>
            <p:cNvSpPr txBox="1"/>
            <p:nvPr/>
          </p:nvSpPr>
          <p:spPr>
            <a:xfrm>
              <a:off x="-54952" y="5486880"/>
              <a:ext cx="3121708" cy="338554"/>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Sub-grid-scale terrain variance</a:t>
              </a:r>
            </a:p>
          </p:txBody>
        </p:sp>
      </p:grpSp>
      <p:grpSp>
        <p:nvGrpSpPr>
          <p:cNvPr id="54" name="Group 53">
            <a:extLst>
              <a:ext uri="{FF2B5EF4-FFF2-40B4-BE49-F238E27FC236}">
                <a16:creationId xmlns:a16="http://schemas.microsoft.com/office/drawing/2014/main" id="{E69BEB38-846A-2447-A487-1AC3CBA79238}"/>
              </a:ext>
            </a:extLst>
          </p:cNvPr>
          <p:cNvGrpSpPr/>
          <p:nvPr/>
        </p:nvGrpSpPr>
        <p:grpSpPr>
          <a:xfrm>
            <a:off x="2992779" y="3753032"/>
            <a:ext cx="3121708" cy="2051331"/>
            <a:chOff x="2992779" y="4020324"/>
            <a:chExt cx="3121708" cy="2051331"/>
          </a:xfrm>
        </p:grpSpPr>
        <p:pic>
          <p:nvPicPr>
            <p:cNvPr id="47" name="Picture 46">
              <a:extLst>
                <a:ext uri="{FF2B5EF4-FFF2-40B4-BE49-F238E27FC236}">
                  <a16:creationId xmlns:a16="http://schemas.microsoft.com/office/drawing/2014/main" id="{756CD5ED-D0BE-B74E-8EF4-2829DBDC3AED}"/>
                </a:ext>
              </a:extLst>
            </p:cNvPr>
            <p:cNvPicPr>
              <a:picLocks noChangeAspect="1"/>
            </p:cNvPicPr>
            <p:nvPr/>
          </p:nvPicPr>
          <p:blipFill>
            <a:blip r:embed="rId8"/>
            <a:stretch>
              <a:fillRect/>
            </a:stretch>
          </p:blipFill>
          <p:spPr>
            <a:xfrm>
              <a:off x="3053229" y="4020324"/>
              <a:ext cx="3017520" cy="1508760"/>
            </a:xfrm>
            <a:prstGeom prst="rect">
              <a:avLst/>
            </a:prstGeom>
          </p:spPr>
        </p:pic>
        <p:sp>
          <p:nvSpPr>
            <p:cNvPr id="51" name="TextBox 50">
              <a:extLst>
                <a:ext uri="{FF2B5EF4-FFF2-40B4-BE49-F238E27FC236}">
                  <a16:creationId xmlns:a16="http://schemas.microsoft.com/office/drawing/2014/main" id="{09ABD64B-7151-B84D-9686-2616363967EC}"/>
                </a:ext>
              </a:extLst>
            </p:cNvPr>
            <p:cNvSpPr txBox="1"/>
            <p:nvPr/>
          </p:nvSpPr>
          <p:spPr>
            <a:xfrm>
              <a:off x="2992779" y="5486880"/>
              <a:ext cx="312170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Climatological monthly vegetation fraction</a:t>
              </a:r>
            </a:p>
          </p:txBody>
        </p:sp>
      </p:grpSp>
      <p:grpSp>
        <p:nvGrpSpPr>
          <p:cNvPr id="50" name="Group 49">
            <a:extLst>
              <a:ext uri="{FF2B5EF4-FFF2-40B4-BE49-F238E27FC236}">
                <a16:creationId xmlns:a16="http://schemas.microsoft.com/office/drawing/2014/main" id="{A6BE210F-DEC5-274C-9587-6F90C6BF851F}"/>
              </a:ext>
            </a:extLst>
          </p:cNvPr>
          <p:cNvGrpSpPr/>
          <p:nvPr/>
        </p:nvGrpSpPr>
        <p:grpSpPr>
          <a:xfrm>
            <a:off x="6060318" y="3750936"/>
            <a:ext cx="3121708" cy="2057875"/>
            <a:chOff x="6060318" y="4018228"/>
            <a:chExt cx="3121708" cy="2057875"/>
          </a:xfrm>
        </p:grpSpPr>
        <p:pic>
          <p:nvPicPr>
            <p:cNvPr id="49" name="Picture 48">
              <a:extLst>
                <a:ext uri="{FF2B5EF4-FFF2-40B4-BE49-F238E27FC236}">
                  <a16:creationId xmlns:a16="http://schemas.microsoft.com/office/drawing/2014/main" id="{CF058D63-388A-ED44-AAF8-5E34E5CEC21B}"/>
                </a:ext>
              </a:extLst>
            </p:cNvPr>
            <p:cNvPicPr>
              <a:picLocks noChangeAspect="1"/>
            </p:cNvPicPr>
            <p:nvPr/>
          </p:nvPicPr>
          <p:blipFill>
            <a:blip r:embed="rId9"/>
            <a:stretch>
              <a:fillRect/>
            </a:stretch>
          </p:blipFill>
          <p:spPr>
            <a:xfrm>
              <a:off x="6126480" y="4018228"/>
              <a:ext cx="3017520" cy="1512951"/>
            </a:xfrm>
            <a:prstGeom prst="rect">
              <a:avLst/>
            </a:prstGeom>
          </p:spPr>
        </p:pic>
        <p:sp>
          <p:nvSpPr>
            <p:cNvPr id="52" name="TextBox 51">
              <a:extLst>
                <a:ext uri="{FF2B5EF4-FFF2-40B4-BE49-F238E27FC236}">
                  <a16:creationId xmlns:a16="http://schemas.microsoft.com/office/drawing/2014/main" id="{2BD7C6A9-C96F-B54D-BAF5-D8C5FEAA6C8B}"/>
                </a:ext>
              </a:extLst>
            </p:cNvPr>
            <p:cNvSpPr txBox="1"/>
            <p:nvPr/>
          </p:nvSpPr>
          <p:spPr>
            <a:xfrm>
              <a:off x="6060318" y="5491328"/>
              <a:ext cx="3121708" cy="584775"/>
            </a:xfrm>
            <a:prstGeom prst="rect">
              <a:avLst/>
            </a:prstGeom>
            <a:noFill/>
          </p:spPr>
          <p:txBody>
            <a:bodyPr wrap="square" rtlCol="0">
              <a:spAutoFit/>
            </a:bodyPr>
            <a:lstStyle/>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Climatological monthly surface albedo</a:t>
              </a:r>
            </a:p>
          </p:txBody>
        </p:sp>
      </p:grpSp>
      <p:sp>
        <p:nvSpPr>
          <p:cNvPr id="57" name="TextBox 56">
            <a:extLst>
              <a:ext uri="{FF2B5EF4-FFF2-40B4-BE49-F238E27FC236}">
                <a16:creationId xmlns:a16="http://schemas.microsoft.com/office/drawing/2014/main" id="{B2156DDE-9198-8A46-83EA-EA21B9F1268B}"/>
              </a:ext>
            </a:extLst>
          </p:cNvPr>
          <p:cNvSpPr txBox="1"/>
          <p:nvPr/>
        </p:nvSpPr>
        <p:spPr>
          <a:xfrm>
            <a:off x="116749" y="5900302"/>
            <a:ext cx="9065277" cy="400110"/>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These fields can be interpolated once and re-used for any real-data simulation</a:t>
            </a:r>
          </a:p>
        </p:txBody>
      </p:sp>
    </p:spTree>
    <p:custDataLst>
      <p:tags r:id="rId1"/>
    </p:custDataLst>
    <p:extLst>
      <p:ext uri="{BB962C8B-B14F-4D97-AF65-F5344CB8AC3E}">
        <p14:creationId xmlns:p14="http://schemas.microsoft.com/office/powerpoint/2010/main" val="20284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Outline</a:t>
            </a:r>
          </a:p>
        </p:txBody>
      </p:sp>
      <p:sp>
        <p:nvSpPr>
          <p:cNvPr id="2" name="Slide Number Placeholder 1"/>
          <p:cNvSpPr>
            <a:spLocks noGrp="1"/>
          </p:cNvSpPr>
          <p:nvPr>
            <p:ph type="sldNum" sz="quarter" idx="12"/>
          </p:nvPr>
        </p:nvSpPr>
        <p:spPr/>
        <p:txBody>
          <a:bodyPr/>
          <a:lstStyle/>
          <a:p>
            <a:fld id="{BB0EDAC5-B36E-A046-9D6B-DEE64979627A}" type="slidenum">
              <a:rPr lang="en-US" smtClean="0"/>
              <a:t>39</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914400" y="1391010"/>
            <a:ext cx="7760791"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Real-data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Processing time-invariant fields (“static” file generation)</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Interpolating atmospheric and land-surface fields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Producing SST and sea-ice update files</a:t>
            </a:r>
          </a:p>
          <a:p>
            <a:pPr marL="342900" indent="-342900">
              <a:buFont typeface="Arial" panose="020B0604020202020204" pitchFamily="34" charset="0"/>
              <a:buChar char="•"/>
            </a:pP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Running a basic simulation</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baroclinic wave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3-d supercell test case</a:t>
            </a:r>
          </a:p>
          <a:p>
            <a:pPr marL="342900" indent="-342900">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2-d mountain wave test case</a:t>
            </a:r>
          </a:p>
        </p:txBody>
      </p:sp>
      <p:sp>
        <p:nvSpPr>
          <p:cNvPr id="5" name="Right Arrow 4">
            <a:extLst>
              <a:ext uri="{FF2B5EF4-FFF2-40B4-BE49-F238E27FC236}">
                <a16:creationId xmlns:a16="http://schemas.microsoft.com/office/drawing/2014/main" id="{15A758DD-036F-AC43-9196-EA94A7358753}"/>
              </a:ext>
            </a:extLst>
          </p:cNvPr>
          <p:cNvSpPr/>
          <p:nvPr/>
        </p:nvSpPr>
        <p:spPr>
          <a:xfrm>
            <a:off x="0" y="3709954"/>
            <a:ext cx="978408"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289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2002420" y="254643"/>
            <a:ext cx="7032677" cy="64110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bodyPr>
          <a:lstStyle/>
          <a:p>
            <a:r>
              <a:rPr lang="en-US" sz="2500" dirty="0">
                <a:latin typeface="Helvetica Neue" charset="0"/>
                <a:ea typeface="ヒラギノ角ゴ ProN W3" charset="0"/>
                <a:cs typeface="Helvetica Neue" charset="0"/>
              </a:rPr>
              <a:t>Selecting among idealized cases</a:t>
            </a:r>
          </a:p>
        </p:txBody>
      </p:sp>
      <p:sp>
        <p:nvSpPr>
          <p:cNvPr id="2" name="Slide Number Placeholder 1"/>
          <p:cNvSpPr>
            <a:spLocks noGrp="1"/>
          </p:cNvSpPr>
          <p:nvPr>
            <p:ph type="sldNum" sz="quarter" idx="12"/>
          </p:nvPr>
        </p:nvSpPr>
        <p:spPr/>
        <p:txBody>
          <a:bodyPr/>
          <a:lstStyle/>
          <a:p>
            <a:fld id="{BB0EDAC5-B36E-A046-9D6B-DEE64979627A}" type="slidenum">
              <a:rPr lang="en-US" smtClean="0"/>
              <a:t>40</a:t>
            </a:fld>
            <a:endParaRPr lang="en-US"/>
          </a:p>
        </p:txBody>
      </p:sp>
      <p:sp>
        <p:nvSpPr>
          <p:cNvPr id="8" name="TextBox 7">
            <a:extLst>
              <a:ext uri="{FF2B5EF4-FFF2-40B4-BE49-F238E27FC236}">
                <a16:creationId xmlns:a16="http://schemas.microsoft.com/office/drawing/2014/main" id="{B7D6B5BA-0F1F-2F4C-AA6B-30386E411335}"/>
              </a:ext>
            </a:extLst>
          </p:cNvPr>
          <p:cNvSpPr txBox="1"/>
          <p:nvPr/>
        </p:nvSpPr>
        <p:spPr>
          <a:xfrm>
            <a:off x="396453" y="926740"/>
            <a:ext cx="8442806" cy="1938992"/>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Creating idealized initial conditions (ICs) with the </a:t>
            </a:r>
            <a:r>
              <a:rPr lang="en-US" sz="2200" dirty="0" err="1">
                <a:latin typeface="Courier New" panose="02070309020205020404" pitchFamily="49" charset="0"/>
                <a:ea typeface="Helvetica Neue" panose="02000503000000020004" pitchFamily="2" charset="0"/>
                <a:cs typeface="Courier New" panose="02070309020205020404" pitchFamily="49" charset="0"/>
              </a:rPr>
              <a:t>init_atmosphere_model</a:t>
            </a:r>
            <a:r>
              <a:rPr lang="en-US" sz="2200" dirty="0">
                <a:latin typeface="Helvetica Neue" panose="02000503000000020004" pitchFamily="2" charset="0"/>
                <a:ea typeface="Helvetica Neue" panose="02000503000000020004" pitchFamily="2" charset="0"/>
                <a:cs typeface="Helvetica Neue" panose="02000503000000020004" pitchFamily="2" charset="0"/>
              </a:rPr>
              <a:t> program is much easier than creating real-data ICs</a:t>
            </a:r>
          </a:p>
          <a:p>
            <a:pPr marL="342900" indent="-34290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No need for external datasets or multiple pre-processing steps: model fields are prescribed by formulae!</a:t>
            </a:r>
          </a:p>
          <a:p>
            <a:pPr marL="342900" indent="-34290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Simply choose the appropriate initialization case</a:t>
            </a:r>
          </a:p>
        </p:txBody>
      </p:sp>
      <p:pic>
        <p:nvPicPr>
          <p:cNvPr id="4" name="Picture 3">
            <a:extLst>
              <a:ext uri="{FF2B5EF4-FFF2-40B4-BE49-F238E27FC236}">
                <a16:creationId xmlns:a16="http://schemas.microsoft.com/office/drawing/2014/main" id="{094B2268-DC30-F648-95BD-A1679CC14E8F}"/>
              </a:ext>
            </a:extLst>
          </p:cNvPr>
          <p:cNvPicPr>
            <a:picLocks noChangeAspect="1"/>
          </p:cNvPicPr>
          <p:nvPr/>
        </p:nvPicPr>
        <p:blipFill>
          <a:blip r:embed="rId4"/>
          <a:stretch>
            <a:fillRect/>
          </a:stretch>
        </p:blipFill>
        <p:spPr>
          <a:xfrm>
            <a:off x="844947" y="2975229"/>
            <a:ext cx="7277831" cy="3343069"/>
          </a:xfrm>
          <a:prstGeom prst="rect">
            <a:avLst/>
          </a:prstGeom>
        </p:spPr>
      </p:pic>
    </p:spTree>
    <p:custDataLst>
      <p:tags r:id="rId1"/>
    </p:custDataLst>
    <p:extLst>
      <p:ext uri="{BB962C8B-B14F-4D97-AF65-F5344CB8AC3E}">
        <p14:creationId xmlns:p14="http://schemas.microsoft.com/office/powerpoint/2010/main" val="25922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Idealized case downloads</a:t>
            </a:r>
          </a:p>
        </p:txBody>
      </p:sp>
      <p:sp>
        <p:nvSpPr>
          <p:cNvPr id="2" name="Slide Number Placeholder 1"/>
          <p:cNvSpPr>
            <a:spLocks noGrp="1"/>
          </p:cNvSpPr>
          <p:nvPr>
            <p:ph type="sldNum" sz="quarter" idx="12"/>
          </p:nvPr>
        </p:nvSpPr>
        <p:spPr/>
        <p:txBody>
          <a:bodyPr/>
          <a:lstStyle/>
          <a:p>
            <a:fld id="{BB0EDAC5-B36E-A046-9D6B-DEE64979627A}" type="slidenum">
              <a:rPr lang="en-US" smtClean="0"/>
              <a:t>41</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773723" y="983046"/>
            <a:ext cx="7760791" cy="3262432"/>
          </a:xfrm>
          <a:prstGeom prst="rect">
            <a:avLst/>
          </a:prstGeom>
          <a:noFill/>
        </p:spPr>
        <p:txBody>
          <a:bodyPr wrap="square" rtlCol="0">
            <a:spAutoFit/>
          </a:bodyPr>
          <a:lstStyle/>
          <a:p>
            <a:pPr>
              <a:spcAft>
                <a:spcPts val="1800"/>
              </a:spcAft>
            </a:pPr>
            <a:r>
              <a:rPr lang="en-US" sz="2200" dirty="0">
                <a:latin typeface="Helvetica Neue" panose="02000503000000020004" pitchFamily="2" charset="0"/>
                <a:ea typeface="Helvetica Neue" panose="02000503000000020004" pitchFamily="2" charset="0"/>
                <a:cs typeface="Helvetica Neue" panose="02000503000000020004" pitchFamily="2" charset="0"/>
              </a:rPr>
              <a:t>Some idealize cases (e.g., super-cell) require doubly-periodic meshes</a:t>
            </a:r>
          </a:p>
          <a:p>
            <a:pPr marL="342900" indent="-342900">
              <a:spcAft>
                <a:spcPts val="1800"/>
              </a:spcAft>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Your best option is to simply download a prepared run directory for idealized cases </a:t>
            </a:r>
          </a:p>
          <a:p>
            <a:pPr marL="342900" indent="-342900">
              <a:spcAft>
                <a:spcPts val="1800"/>
              </a:spcAft>
              <a:buFont typeface="Arial" panose="020B0604020202020204" pitchFamily="34" charset="0"/>
              <a:buChar char="•"/>
            </a:pPr>
            <a:r>
              <a:rPr lang="en-US" sz="2200" dirty="0">
                <a:latin typeface="Helvetica Neue" panose="02000503000000020004" pitchFamily="2" charset="0"/>
                <a:ea typeface="Helvetica Neue" panose="02000503000000020004" pitchFamily="2" charset="0"/>
                <a:cs typeface="Helvetica Neue" panose="02000503000000020004" pitchFamily="2" charset="0"/>
              </a:rPr>
              <a:t>After unpacking the tar file, symbolically link your </a:t>
            </a:r>
            <a:r>
              <a:rPr lang="en-US" sz="2200" dirty="0" err="1">
                <a:latin typeface="Courier New" panose="02070309020205020404" pitchFamily="49" charset="0"/>
                <a:ea typeface="Helvetica Neue" panose="02000503000000020004" pitchFamily="2" charset="0"/>
                <a:cs typeface="Courier New" panose="02070309020205020404" pitchFamily="49" charset="0"/>
              </a:rPr>
              <a:t>init_atmosphere_model</a:t>
            </a:r>
            <a:r>
              <a:rPr lang="en-US" sz="2200" dirty="0">
                <a:latin typeface="Helvetica Neue" panose="02000503000000020004" pitchFamily="2" charset="0"/>
                <a:ea typeface="Helvetica Neue" panose="02000503000000020004" pitchFamily="2" charset="0"/>
                <a:cs typeface="Helvetica Neue" panose="02000503000000020004" pitchFamily="2" charset="0"/>
              </a:rPr>
              <a:t> and </a:t>
            </a:r>
            <a:r>
              <a:rPr lang="en-US" sz="2200" dirty="0" err="1">
                <a:latin typeface="Courier New" panose="02070309020205020404" pitchFamily="49" charset="0"/>
                <a:ea typeface="Helvetica Neue" panose="02000503000000020004" pitchFamily="2" charset="0"/>
                <a:cs typeface="Courier New" panose="02070309020205020404" pitchFamily="49" charset="0"/>
              </a:rPr>
              <a:t>atmosphere_model</a:t>
            </a:r>
            <a:r>
              <a:rPr lang="en-US" sz="2200" dirty="0">
                <a:latin typeface="Courier New" panose="02070309020205020404" pitchFamily="49" charset="0"/>
                <a:ea typeface="Helvetica Neue" panose="02000503000000020004" pitchFamily="2" charset="0"/>
                <a:cs typeface="Courier New" panose="02070309020205020404" pitchFamily="49" charset="0"/>
              </a:rPr>
              <a:t> </a:t>
            </a:r>
            <a:r>
              <a:rPr lang="en-US" sz="2200" dirty="0">
                <a:latin typeface="Helvetica Neue" panose="02000503000000020004" pitchFamily="2" charset="0"/>
                <a:ea typeface="Helvetica Neue" panose="02000503000000020004" pitchFamily="2" charset="0"/>
                <a:cs typeface="Helvetica Neue" panose="02000503000000020004" pitchFamily="2" charset="0"/>
              </a:rPr>
              <a:t>executables into the resulting directory and follow the README file</a:t>
            </a:r>
          </a:p>
        </p:txBody>
      </p:sp>
    </p:spTree>
    <p:custDataLst>
      <p:tags r:id="rId1"/>
    </p:custDataLst>
    <p:extLst>
      <p:ext uri="{BB962C8B-B14F-4D97-AF65-F5344CB8AC3E}">
        <p14:creationId xmlns:p14="http://schemas.microsoft.com/office/powerpoint/2010/main" val="368966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6F1C3-7B1F-26F4-BEB8-85BFE1FFF804}"/>
              </a:ext>
            </a:extLst>
          </p:cNvPr>
          <p:cNvPicPr>
            <a:picLocks noChangeAspect="1"/>
          </p:cNvPicPr>
          <p:nvPr/>
        </p:nvPicPr>
        <p:blipFill>
          <a:blip r:embed="rId4"/>
          <a:srcRect/>
          <a:stretch/>
        </p:blipFill>
        <p:spPr>
          <a:xfrm>
            <a:off x="294851" y="1363772"/>
            <a:ext cx="7629947" cy="4899721"/>
          </a:xfrm>
          <a:prstGeom prst="rect">
            <a:avLst/>
          </a:prstGeom>
        </p:spPr>
      </p:pic>
      <p:sp>
        <p:nvSpPr>
          <p:cNvPr id="41985" name="Title 1"/>
          <p:cNvSpPr>
            <a:spLocks noGrp="1"/>
          </p:cNvSpPr>
          <p:nvPr>
            <p:ph type="title"/>
          </p:nvPr>
        </p:nvSpPr>
        <p:spPr bwMode="auto">
          <a:xfrm>
            <a:off x="1983545" y="154745"/>
            <a:ext cx="6691646" cy="6013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Idealized case downloads</a:t>
            </a:r>
          </a:p>
        </p:txBody>
      </p:sp>
      <p:sp>
        <p:nvSpPr>
          <p:cNvPr id="2" name="Slide Number Placeholder 1"/>
          <p:cNvSpPr>
            <a:spLocks noGrp="1"/>
          </p:cNvSpPr>
          <p:nvPr>
            <p:ph type="sldNum" sz="quarter" idx="12"/>
          </p:nvPr>
        </p:nvSpPr>
        <p:spPr/>
        <p:txBody>
          <a:bodyPr/>
          <a:lstStyle/>
          <a:p>
            <a:fld id="{BB0EDAC5-B36E-A046-9D6B-DEE64979627A}" type="slidenum">
              <a:rPr lang="en-US" smtClean="0"/>
              <a:t>42</a:t>
            </a:fld>
            <a:endParaRPr lang="en-US"/>
          </a:p>
        </p:txBody>
      </p:sp>
      <p:grpSp>
        <p:nvGrpSpPr>
          <p:cNvPr id="7" name="Group 6">
            <a:extLst>
              <a:ext uri="{FF2B5EF4-FFF2-40B4-BE49-F238E27FC236}">
                <a16:creationId xmlns:a16="http://schemas.microsoft.com/office/drawing/2014/main" id="{3EFA55CD-FAAB-0D4C-9076-867C80627F02}"/>
              </a:ext>
            </a:extLst>
          </p:cNvPr>
          <p:cNvGrpSpPr/>
          <p:nvPr/>
        </p:nvGrpSpPr>
        <p:grpSpPr>
          <a:xfrm>
            <a:off x="1703993" y="3944163"/>
            <a:ext cx="978408" cy="484632"/>
            <a:chOff x="1941341" y="4487595"/>
            <a:chExt cx="978408" cy="484632"/>
          </a:xfrm>
        </p:grpSpPr>
        <p:sp>
          <p:nvSpPr>
            <p:cNvPr id="10" name="Left Arrow 9">
              <a:extLst>
                <a:ext uri="{FF2B5EF4-FFF2-40B4-BE49-F238E27FC236}">
                  <a16:creationId xmlns:a16="http://schemas.microsoft.com/office/drawing/2014/main" id="{32168BFD-AFAF-5845-A9DC-51A4972DAFA9}"/>
                </a:ext>
              </a:extLst>
            </p:cNvPr>
            <p:cNvSpPr/>
            <p:nvPr/>
          </p:nvSpPr>
          <p:spPr>
            <a:xfrm>
              <a:off x="1941341" y="4487595"/>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113F77-91B0-214C-AB7B-6647F8D31538}"/>
                </a:ext>
              </a:extLst>
            </p:cNvPr>
            <p:cNvSpPr txBox="1"/>
            <p:nvPr/>
          </p:nvSpPr>
          <p:spPr>
            <a:xfrm>
              <a:off x="2099536" y="4549823"/>
              <a:ext cx="756810" cy="369332"/>
            </a:xfrm>
            <a:prstGeom prst="rect">
              <a:avLst/>
            </a:prstGeom>
            <a:noFill/>
          </p:spPr>
          <p:txBody>
            <a:bodyPr wrap="none" rtlCol="0">
              <a:spAutoFit/>
            </a:bodyPr>
            <a:lstStyle/>
            <a:p>
              <a:r>
                <a:rPr lang="en-US" dirty="0">
                  <a:solidFill>
                    <a:schemeClr val="bg1"/>
                  </a:solidFill>
                </a:rPr>
                <a:t>First…</a:t>
              </a:r>
            </a:p>
          </p:txBody>
        </p:sp>
      </p:grpSp>
      <p:grpSp>
        <p:nvGrpSpPr>
          <p:cNvPr id="9" name="Group 8">
            <a:extLst>
              <a:ext uri="{FF2B5EF4-FFF2-40B4-BE49-F238E27FC236}">
                <a16:creationId xmlns:a16="http://schemas.microsoft.com/office/drawing/2014/main" id="{C559CE56-064C-9845-8338-E72B5E86542A}"/>
              </a:ext>
            </a:extLst>
          </p:cNvPr>
          <p:cNvGrpSpPr/>
          <p:nvPr/>
        </p:nvGrpSpPr>
        <p:grpSpPr>
          <a:xfrm>
            <a:off x="3902125" y="5218045"/>
            <a:ext cx="978408" cy="484632"/>
            <a:chOff x="3770142" y="5927990"/>
            <a:chExt cx="978408" cy="484632"/>
          </a:xfrm>
        </p:grpSpPr>
        <p:sp>
          <p:nvSpPr>
            <p:cNvPr id="11" name="Left Arrow 10">
              <a:extLst>
                <a:ext uri="{FF2B5EF4-FFF2-40B4-BE49-F238E27FC236}">
                  <a16:creationId xmlns:a16="http://schemas.microsoft.com/office/drawing/2014/main" id="{72E65EF7-01A9-3F4F-BC79-73DF4BC0D132}"/>
                </a:ext>
              </a:extLst>
            </p:cNvPr>
            <p:cNvSpPr/>
            <p:nvPr/>
          </p:nvSpPr>
          <p:spPr>
            <a:xfrm>
              <a:off x="3770142" y="5927990"/>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F252349-B590-3340-86C5-E1EE37A32E61}"/>
                </a:ext>
              </a:extLst>
            </p:cNvPr>
            <p:cNvSpPr txBox="1"/>
            <p:nvPr/>
          </p:nvSpPr>
          <p:spPr>
            <a:xfrm>
              <a:off x="3939562" y="5984261"/>
              <a:ext cx="795859" cy="369332"/>
            </a:xfrm>
            <a:prstGeom prst="rect">
              <a:avLst/>
            </a:prstGeom>
            <a:noFill/>
          </p:spPr>
          <p:txBody>
            <a:bodyPr wrap="none" rtlCol="0">
              <a:spAutoFit/>
            </a:bodyPr>
            <a:lstStyle/>
            <a:p>
              <a:r>
                <a:rPr lang="en-US" dirty="0">
                  <a:solidFill>
                    <a:schemeClr val="bg1"/>
                  </a:solidFill>
                </a:rPr>
                <a:t>Next…</a:t>
              </a:r>
            </a:p>
          </p:txBody>
        </p:sp>
      </p:grpSp>
    </p:spTree>
    <p:custDataLst>
      <p:tags r:id="rId1"/>
    </p:custDataLst>
    <p:extLst>
      <p:ext uri="{BB962C8B-B14F-4D97-AF65-F5344CB8AC3E}">
        <p14:creationId xmlns:p14="http://schemas.microsoft.com/office/powerpoint/2010/main" val="37437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Idealized case downloads</a:t>
            </a:r>
          </a:p>
        </p:txBody>
      </p:sp>
      <p:sp>
        <p:nvSpPr>
          <p:cNvPr id="2" name="Slide Number Placeholder 1"/>
          <p:cNvSpPr>
            <a:spLocks noGrp="1"/>
          </p:cNvSpPr>
          <p:nvPr>
            <p:ph type="sldNum" sz="quarter" idx="12"/>
          </p:nvPr>
        </p:nvSpPr>
        <p:spPr/>
        <p:txBody>
          <a:bodyPr/>
          <a:lstStyle/>
          <a:p>
            <a:fld id="{BB0EDAC5-B36E-A046-9D6B-DEE64979627A}" type="slidenum">
              <a:rPr lang="en-US" smtClean="0"/>
              <a:t>43</a:t>
            </a:fld>
            <a:endParaRPr lang="en-US"/>
          </a:p>
        </p:txBody>
      </p:sp>
      <p:pic>
        <p:nvPicPr>
          <p:cNvPr id="4" name="Picture 3">
            <a:extLst>
              <a:ext uri="{FF2B5EF4-FFF2-40B4-BE49-F238E27FC236}">
                <a16:creationId xmlns:a16="http://schemas.microsoft.com/office/drawing/2014/main" id="{CB83B6AE-BB67-C24B-BB02-F9DC7AD4AE72}"/>
              </a:ext>
            </a:extLst>
          </p:cNvPr>
          <p:cNvPicPr>
            <a:picLocks noChangeAspect="1"/>
          </p:cNvPicPr>
          <p:nvPr/>
        </p:nvPicPr>
        <p:blipFill>
          <a:blip r:embed="rId4"/>
          <a:stretch>
            <a:fillRect/>
          </a:stretch>
        </p:blipFill>
        <p:spPr>
          <a:xfrm>
            <a:off x="911086" y="926701"/>
            <a:ext cx="7321828" cy="5303520"/>
          </a:xfrm>
          <a:prstGeom prst="rect">
            <a:avLst/>
          </a:prstGeom>
        </p:spPr>
      </p:pic>
    </p:spTree>
    <p:custDataLst>
      <p:tags r:id="rId1"/>
    </p:custDataLst>
    <p:extLst>
      <p:ext uri="{BB962C8B-B14F-4D97-AF65-F5344CB8AC3E}">
        <p14:creationId xmlns:p14="http://schemas.microsoft.com/office/powerpoint/2010/main" val="1057134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sz="3200" dirty="0">
                <a:latin typeface="Helvetica Neue" charset="0"/>
                <a:ea typeface="ヒラギノ角ゴ ProN W3" charset="0"/>
                <a:cs typeface="Helvetica Neue" charset="0"/>
              </a:rPr>
              <a:t>Summary</a:t>
            </a:r>
          </a:p>
        </p:txBody>
      </p:sp>
      <p:sp>
        <p:nvSpPr>
          <p:cNvPr id="2" name="Slide Number Placeholder 1"/>
          <p:cNvSpPr>
            <a:spLocks noGrp="1"/>
          </p:cNvSpPr>
          <p:nvPr>
            <p:ph type="sldNum" sz="quarter" idx="12"/>
          </p:nvPr>
        </p:nvSpPr>
        <p:spPr/>
        <p:txBody>
          <a:bodyPr/>
          <a:lstStyle/>
          <a:p>
            <a:fld id="{BB0EDAC5-B36E-A046-9D6B-DEE64979627A}" type="slidenum">
              <a:rPr lang="en-US" smtClean="0"/>
              <a:t>44</a:t>
            </a:fld>
            <a:endParaRPr lang="en-US"/>
          </a:p>
        </p:txBody>
      </p:sp>
      <p:sp>
        <p:nvSpPr>
          <p:cNvPr id="3" name="Content Placeholder 2">
            <a:extLst>
              <a:ext uri="{FF2B5EF4-FFF2-40B4-BE49-F238E27FC236}">
                <a16:creationId xmlns:a16="http://schemas.microsoft.com/office/drawing/2014/main" id="{B22E2124-B4E9-65DE-5896-12C534777A77}"/>
              </a:ext>
            </a:extLst>
          </p:cNvPr>
          <p:cNvSpPr txBox="1">
            <a:spLocks/>
          </p:cNvSpPr>
          <p:nvPr/>
        </p:nvSpPr>
        <p:spPr>
          <a:xfrm>
            <a:off x="353884" y="1165208"/>
            <a:ext cx="8588613" cy="5004098"/>
          </a:xfrm>
          <a:prstGeom prst="rect">
            <a:avLst/>
          </a:prstGeom>
        </p:spPr>
        <p:txBody>
          <a:bodyPr lIns="64291" tIns="32146" rIns="64291" bIns="32146">
            <a:noAutofit/>
          </a:bodyPr>
          <a:lstStyle/>
          <a:p>
            <a:pPr marL="285750" indent="-285750" defTabSz="321457">
              <a:spcBef>
                <a:spcPts val="1406"/>
              </a:spcBef>
              <a:buSzPct val="130000"/>
              <a:buFont typeface="Arial" panose="020B0604020202020204" pitchFamily="34" charset="0"/>
              <a:buChar char="•"/>
              <a:defRPr/>
            </a:pPr>
            <a:r>
              <a:rPr lang="en-US" sz="2200" dirty="0">
                <a:solidFill>
                  <a:srgbClr val="000000"/>
                </a:solidFill>
                <a:latin typeface="Helvetica Neue"/>
                <a:cs typeface="Helvetica Neue"/>
              </a:rPr>
              <a:t>Begin by downloading a mesh from the MPAS-A mesh download page</a:t>
            </a:r>
          </a:p>
          <a:p>
            <a:pPr marL="285750" indent="-285750" defTabSz="321457">
              <a:spcBef>
                <a:spcPts val="1406"/>
              </a:spcBef>
              <a:buSzPct val="130000"/>
              <a:buFont typeface="Arial" panose="020B0604020202020204" pitchFamily="34" charset="0"/>
              <a:buChar char="•"/>
              <a:defRPr/>
            </a:pPr>
            <a:r>
              <a:rPr lang="en-US" sz="2200" dirty="0">
                <a:solidFill>
                  <a:srgbClr val="000000"/>
                </a:solidFill>
                <a:latin typeface="Helvetica Neue"/>
                <a:cs typeface="Helvetica Neue"/>
              </a:rPr>
              <a:t>For real-data initial conditions:</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Interpolate time-invariant ("static") terrestrial fields</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Obtain an "intermediate" file with atmospheric and soil state</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Generate vertical grid and interpolate time-varying fields</a:t>
            </a:r>
          </a:p>
          <a:p>
            <a:pPr marL="285750" indent="-285750" defTabSz="321457">
              <a:spcBef>
                <a:spcPts val="600"/>
              </a:spcBef>
              <a:buSzPct val="130000"/>
              <a:buFont typeface="Arial" panose="020B0604020202020204" pitchFamily="34" charset="0"/>
              <a:buChar char="•"/>
              <a:defRPr/>
            </a:pPr>
            <a:r>
              <a:rPr lang="en-US" sz="2200" dirty="0">
                <a:solidFill>
                  <a:srgbClr val="000000"/>
                </a:solidFill>
                <a:latin typeface="Helvetica Neue"/>
                <a:cs typeface="Helvetica Neue"/>
              </a:rPr>
              <a:t>For idealized initial conditions:</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Easiest to download .</a:t>
            </a:r>
            <a:r>
              <a:rPr lang="en-US" dirty="0" err="1">
                <a:solidFill>
                  <a:srgbClr val="000000"/>
                </a:solidFill>
                <a:latin typeface="Helvetica Neue"/>
                <a:cs typeface="Helvetica Neue"/>
              </a:rPr>
              <a:t>tar.gz</a:t>
            </a:r>
            <a:r>
              <a:rPr lang="en-US" dirty="0">
                <a:solidFill>
                  <a:srgbClr val="000000"/>
                </a:solidFill>
                <a:latin typeface="Helvetica Neue"/>
                <a:cs typeface="Helvetica Neue"/>
              </a:rPr>
              <a:t> file for the idealized case from MPAS webpage</a:t>
            </a:r>
          </a:p>
          <a:p>
            <a:pPr marL="285750" indent="-285750" defTabSz="321457">
              <a:spcBef>
                <a:spcPts val="600"/>
              </a:spcBef>
              <a:buSzPct val="130000"/>
              <a:buFont typeface="Arial" panose="020B0604020202020204" pitchFamily="34" charset="0"/>
              <a:buChar char="•"/>
              <a:defRPr/>
            </a:pPr>
            <a:r>
              <a:rPr lang="en-US" sz="2200" dirty="0">
                <a:solidFill>
                  <a:srgbClr val="000000"/>
                </a:solidFill>
                <a:latin typeface="Helvetica Neue"/>
                <a:cs typeface="Helvetica Neue"/>
              </a:rPr>
              <a:t>Run the simulation</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At a minimum, set starting time and </a:t>
            </a:r>
            <a:r>
              <a:rPr lang="en-US">
                <a:solidFill>
                  <a:srgbClr val="000000"/>
                </a:solidFill>
                <a:latin typeface="Helvetica Neue"/>
                <a:cs typeface="Helvetica Neue"/>
              </a:rPr>
              <a:t>integration step </a:t>
            </a:r>
            <a:r>
              <a:rPr lang="en-US" dirty="0">
                <a:solidFill>
                  <a:srgbClr val="000000"/>
                </a:solidFill>
                <a:latin typeface="Helvetica Neue"/>
                <a:cs typeface="Helvetica Neue"/>
              </a:rPr>
              <a:t>in the </a:t>
            </a:r>
            <a:r>
              <a:rPr lang="en-US" dirty="0" err="1">
                <a:solidFill>
                  <a:srgbClr val="000000"/>
                </a:solidFill>
                <a:latin typeface="Courier New" panose="02070309020205020404" pitchFamily="49" charset="0"/>
                <a:cs typeface="Courier New" panose="02070309020205020404" pitchFamily="49" charset="0"/>
              </a:rPr>
              <a:t>namelist.atmosphere</a:t>
            </a:r>
            <a:r>
              <a:rPr lang="en-US" dirty="0">
                <a:solidFill>
                  <a:srgbClr val="000000"/>
                </a:solidFill>
                <a:latin typeface="Helvetica Neue"/>
                <a:cs typeface="Helvetica Neue"/>
              </a:rPr>
              <a:t> file</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Ensure you have a mesh partition file corresponding to # of MPI tasks</a:t>
            </a:r>
          </a:p>
          <a:p>
            <a:pPr marL="742950" lvl="1" indent="-285750" defTabSz="321457">
              <a:spcBef>
                <a:spcPts val="600"/>
              </a:spcBef>
              <a:buSzPct val="130000"/>
              <a:buFont typeface="Arial" panose="020B0604020202020204" pitchFamily="34" charset="0"/>
              <a:buChar char="•"/>
              <a:defRPr/>
            </a:pPr>
            <a:r>
              <a:rPr lang="en-US" dirty="0">
                <a:solidFill>
                  <a:srgbClr val="000000"/>
                </a:solidFill>
                <a:latin typeface="Helvetica Neue"/>
                <a:cs typeface="Helvetica Neue"/>
              </a:rPr>
              <a:t>Set input and output filenames in the </a:t>
            </a:r>
            <a:r>
              <a:rPr lang="en-US" dirty="0" err="1">
                <a:solidFill>
                  <a:srgbClr val="000000"/>
                </a:solidFill>
                <a:latin typeface="Courier New" panose="02070309020205020404" pitchFamily="49" charset="0"/>
                <a:cs typeface="Courier New" panose="02070309020205020404" pitchFamily="49" charset="0"/>
              </a:rPr>
              <a:t>streams.atmosphere</a:t>
            </a:r>
            <a:r>
              <a:rPr lang="en-US" dirty="0">
                <a:solidFill>
                  <a:srgbClr val="000000"/>
                </a:solidFill>
                <a:latin typeface="Helvetica Neue"/>
                <a:cs typeface="Helvetica Neue"/>
              </a:rPr>
              <a:t> file</a:t>
            </a:r>
          </a:p>
        </p:txBody>
      </p:sp>
    </p:spTree>
    <p:custDataLst>
      <p:tags r:id="rId1"/>
    </p:custDataLst>
    <p:extLst>
      <p:ext uri="{BB962C8B-B14F-4D97-AF65-F5344CB8AC3E}">
        <p14:creationId xmlns:p14="http://schemas.microsoft.com/office/powerpoint/2010/main" val="772518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4</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970367"/>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From where do we obtain the datasets for these “static” fields?</a:t>
            </a:r>
          </a:p>
        </p:txBody>
      </p:sp>
      <p:pic>
        <p:nvPicPr>
          <p:cNvPr id="10" name="Picture 9">
            <a:extLst>
              <a:ext uri="{FF2B5EF4-FFF2-40B4-BE49-F238E27FC236}">
                <a16:creationId xmlns:a16="http://schemas.microsoft.com/office/drawing/2014/main" id="{ED6E0F3A-E666-33AA-2FBA-ABB766ACD000}"/>
              </a:ext>
            </a:extLst>
          </p:cNvPr>
          <p:cNvPicPr>
            <a:picLocks noChangeAspect="1"/>
          </p:cNvPicPr>
          <p:nvPr/>
        </p:nvPicPr>
        <p:blipFill>
          <a:blip r:embed="rId3"/>
          <a:srcRect/>
          <a:stretch/>
        </p:blipFill>
        <p:spPr>
          <a:xfrm>
            <a:off x="294851" y="1363772"/>
            <a:ext cx="7629947" cy="4899721"/>
          </a:xfrm>
          <a:prstGeom prst="rect">
            <a:avLst/>
          </a:prstGeom>
        </p:spPr>
      </p:pic>
      <p:grpSp>
        <p:nvGrpSpPr>
          <p:cNvPr id="14" name="Group 13">
            <a:extLst>
              <a:ext uri="{FF2B5EF4-FFF2-40B4-BE49-F238E27FC236}">
                <a16:creationId xmlns:a16="http://schemas.microsoft.com/office/drawing/2014/main" id="{D632CEC9-2572-B9FD-82C8-7AF66F094CE1}"/>
              </a:ext>
            </a:extLst>
          </p:cNvPr>
          <p:cNvGrpSpPr/>
          <p:nvPr/>
        </p:nvGrpSpPr>
        <p:grpSpPr>
          <a:xfrm>
            <a:off x="1696550" y="3949438"/>
            <a:ext cx="978408" cy="484632"/>
            <a:chOff x="1941341" y="4487595"/>
            <a:chExt cx="978408" cy="484632"/>
          </a:xfrm>
        </p:grpSpPr>
        <p:sp>
          <p:nvSpPr>
            <p:cNvPr id="15" name="Left Arrow 14">
              <a:extLst>
                <a:ext uri="{FF2B5EF4-FFF2-40B4-BE49-F238E27FC236}">
                  <a16:creationId xmlns:a16="http://schemas.microsoft.com/office/drawing/2014/main" id="{12284368-DA13-D82C-947D-316AD5D89A99}"/>
                </a:ext>
              </a:extLst>
            </p:cNvPr>
            <p:cNvSpPr/>
            <p:nvPr/>
          </p:nvSpPr>
          <p:spPr>
            <a:xfrm>
              <a:off x="1941341" y="4487595"/>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8653F9-398C-DD28-72FA-2A1E57FC97BE}"/>
                </a:ext>
              </a:extLst>
            </p:cNvPr>
            <p:cNvSpPr txBox="1"/>
            <p:nvPr/>
          </p:nvSpPr>
          <p:spPr>
            <a:xfrm>
              <a:off x="2099536" y="4549823"/>
              <a:ext cx="756810" cy="369332"/>
            </a:xfrm>
            <a:prstGeom prst="rect">
              <a:avLst/>
            </a:prstGeom>
            <a:noFill/>
          </p:spPr>
          <p:txBody>
            <a:bodyPr wrap="none" rtlCol="0">
              <a:spAutoFit/>
            </a:bodyPr>
            <a:lstStyle/>
            <a:p>
              <a:r>
                <a:rPr lang="en-US" dirty="0">
                  <a:solidFill>
                    <a:schemeClr val="bg1"/>
                  </a:solidFill>
                </a:rPr>
                <a:t>First…</a:t>
              </a:r>
            </a:p>
          </p:txBody>
        </p:sp>
      </p:grpSp>
      <p:grpSp>
        <p:nvGrpSpPr>
          <p:cNvPr id="17" name="Group 16">
            <a:extLst>
              <a:ext uri="{FF2B5EF4-FFF2-40B4-BE49-F238E27FC236}">
                <a16:creationId xmlns:a16="http://schemas.microsoft.com/office/drawing/2014/main" id="{E1006EE1-F7B8-6B93-C077-447AC9A46B7D}"/>
              </a:ext>
            </a:extLst>
          </p:cNvPr>
          <p:cNvGrpSpPr/>
          <p:nvPr/>
        </p:nvGrpSpPr>
        <p:grpSpPr>
          <a:xfrm>
            <a:off x="3370816" y="4619267"/>
            <a:ext cx="978408" cy="484632"/>
            <a:chOff x="3770142" y="5927990"/>
            <a:chExt cx="978408" cy="484632"/>
          </a:xfrm>
        </p:grpSpPr>
        <p:sp>
          <p:nvSpPr>
            <p:cNvPr id="18" name="Left Arrow 17">
              <a:extLst>
                <a:ext uri="{FF2B5EF4-FFF2-40B4-BE49-F238E27FC236}">
                  <a16:creationId xmlns:a16="http://schemas.microsoft.com/office/drawing/2014/main" id="{B3BB078E-A16C-7BB4-A4B3-31133E6916EE}"/>
                </a:ext>
              </a:extLst>
            </p:cNvPr>
            <p:cNvSpPr/>
            <p:nvPr/>
          </p:nvSpPr>
          <p:spPr>
            <a:xfrm>
              <a:off x="3770142" y="5927990"/>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3AA076-6880-03FE-3A6C-D6A222ADDF6E}"/>
                </a:ext>
              </a:extLst>
            </p:cNvPr>
            <p:cNvSpPr txBox="1"/>
            <p:nvPr/>
          </p:nvSpPr>
          <p:spPr>
            <a:xfrm>
              <a:off x="3939562" y="5984261"/>
              <a:ext cx="795859" cy="369332"/>
            </a:xfrm>
            <a:prstGeom prst="rect">
              <a:avLst/>
            </a:prstGeom>
            <a:noFill/>
          </p:spPr>
          <p:txBody>
            <a:bodyPr wrap="none" rtlCol="0">
              <a:spAutoFit/>
            </a:bodyPr>
            <a:lstStyle/>
            <a:p>
              <a:r>
                <a:rPr lang="en-US" dirty="0">
                  <a:solidFill>
                    <a:schemeClr val="bg1"/>
                  </a:solidFill>
                </a:rPr>
                <a:t>Next…</a:t>
              </a:r>
            </a:p>
          </p:txBody>
        </p:sp>
      </p:grpSp>
    </p:spTree>
    <p:extLst>
      <p:ext uri="{BB962C8B-B14F-4D97-AF65-F5344CB8AC3E}">
        <p14:creationId xmlns:p14="http://schemas.microsoft.com/office/powerpoint/2010/main" val="2340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lef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lef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D284B-0476-366E-062A-6CF61E1A88A9}"/>
              </a:ext>
            </a:extLst>
          </p:cNvPr>
          <p:cNvPicPr>
            <a:picLocks noChangeAspect="1"/>
          </p:cNvPicPr>
          <p:nvPr/>
        </p:nvPicPr>
        <p:blipFill>
          <a:blip r:embed="rId4"/>
          <a:srcRect/>
          <a:stretch/>
        </p:blipFill>
        <p:spPr>
          <a:xfrm>
            <a:off x="294851" y="1363772"/>
            <a:ext cx="7629947" cy="4899721"/>
          </a:xfrm>
          <a:prstGeom prst="rect">
            <a:avLst/>
          </a:prstGeom>
        </p:spPr>
      </p:pic>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5</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738998" y="878871"/>
            <a:ext cx="7760791"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Before creating initial conditions, we need a CVT mesh!</a:t>
            </a:r>
          </a:p>
        </p:txBody>
      </p:sp>
      <p:grpSp>
        <p:nvGrpSpPr>
          <p:cNvPr id="7" name="Group 6">
            <a:extLst>
              <a:ext uri="{FF2B5EF4-FFF2-40B4-BE49-F238E27FC236}">
                <a16:creationId xmlns:a16="http://schemas.microsoft.com/office/drawing/2014/main" id="{3EFA55CD-FAAB-0D4C-9076-867C80627F02}"/>
              </a:ext>
            </a:extLst>
          </p:cNvPr>
          <p:cNvGrpSpPr/>
          <p:nvPr/>
        </p:nvGrpSpPr>
        <p:grpSpPr>
          <a:xfrm>
            <a:off x="1685260" y="3949433"/>
            <a:ext cx="978408" cy="484632"/>
            <a:chOff x="1941341" y="4487595"/>
            <a:chExt cx="978408" cy="484632"/>
          </a:xfrm>
        </p:grpSpPr>
        <p:sp>
          <p:nvSpPr>
            <p:cNvPr id="10" name="Left Arrow 9">
              <a:extLst>
                <a:ext uri="{FF2B5EF4-FFF2-40B4-BE49-F238E27FC236}">
                  <a16:creationId xmlns:a16="http://schemas.microsoft.com/office/drawing/2014/main" id="{32168BFD-AFAF-5845-A9DC-51A4972DAFA9}"/>
                </a:ext>
              </a:extLst>
            </p:cNvPr>
            <p:cNvSpPr/>
            <p:nvPr/>
          </p:nvSpPr>
          <p:spPr>
            <a:xfrm>
              <a:off x="1941341" y="4487595"/>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113F77-91B0-214C-AB7B-6647F8D31538}"/>
                </a:ext>
              </a:extLst>
            </p:cNvPr>
            <p:cNvSpPr txBox="1"/>
            <p:nvPr/>
          </p:nvSpPr>
          <p:spPr>
            <a:xfrm>
              <a:off x="2099536" y="4549823"/>
              <a:ext cx="756810" cy="369332"/>
            </a:xfrm>
            <a:prstGeom prst="rect">
              <a:avLst/>
            </a:prstGeom>
            <a:noFill/>
          </p:spPr>
          <p:txBody>
            <a:bodyPr wrap="none" rtlCol="0">
              <a:spAutoFit/>
            </a:bodyPr>
            <a:lstStyle/>
            <a:p>
              <a:r>
                <a:rPr lang="en-US" dirty="0">
                  <a:solidFill>
                    <a:schemeClr val="bg1"/>
                  </a:solidFill>
                </a:rPr>
                <a:t>First…</a:t>
              </a:r>
            </a:p>
          </p:txBody>
        </p:sp>
      </p:grpSp>
      <p:grpSp>
        <p:nvGrpSpPr>
          <p:cNvPr id="9" name="Group 8">
            <a:extLst>
              <a:ext uri="{FF2B5EF4-FFF2-40B4-BE49-F238E27FC236}">
                <a16:creationId xmlns:a16="http://schemas.microsoft.com/office/drawing/2014/main" id="{C559CE56-064C-9845-8338-E72B5E86542A}"/>
              </a:ext>
            </a:extLst>
          </p:cNvPr>
          <p:cNvGrpSpPr/>
          <p:nvPr/>
        </p:nvGrpSpPr>
        <p:grpSpPr>
          <a:xfrm>
            <a:off x="3359527" y="4369704"/>
            <a:ext cx="978408" cy="484632"/>
            <a:chOff x="3770142" y="5927990"/>
            <a:chExt cx="978408" cy="484632"/>
          </a:xfrm>
        </p:grpSpPr>
        <p:sp>
          <p:nvSpPr>
            <p:cNvPr id="11" name="Left Arrow 10">
              <a:extLst>
                <a:ext uri="{FF2B5EF4-FFF2-40B4-BE49-F238E27FC236}">
                  <a16:creationId xmlns:a16="http://schemas.microsoft.com/office/drawing/2014/main" id="{72E65EF7-01A9-3F4F-BC79-73DF4BC0D132}"/>
                </a:ext>
              </a:extLst>
            </p:cNvPr>
            <p:cNvSpPr/>
            <p:nvPr/>
          </p:nvSpPr>
          <p:spPr>
            <a:xfrm>
              <a:off x="3770142" y="5927990"/>
              <a:ext cx="978408"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F252349-B590-3340-86C5-E1EE37A32E61}"/>
                </a:ext>
              </a:extLst>
            </p:cNvPr>
            <p:cNvSpPr txBox="1"/>
            <p:nvPr/>
          </p:nvSpPr>
          <p:spPr>
            <a:xfrm>
              <a:off x="3939562" y="5984261"/>
              <a:ext cx="795859" cy="369332"/>
            </a:xfrm>
            <a:prstGeom prst="rect">
              <a:avLst/>
            </a:prstGeom>
            <a:noFill/>
          </p:spPr>
          <p:txBody>
            <a:bodyPr wrap="none" rtlCol="0">
              <a:spAutoFit/>
            </a:bodyPr>
            <a:lstStyle/>
            <a:p>
              <a:r>
                <a:rPr lang="en-US" dirty="0">
                  <a:solidFill>
                    <a:schemeClr val="bg1"/>
                  </a:solidFill>
                </a:rPr>
                <a:t>Next…</a:t>
              </a:r>
            </a:p>
          </p:txBody>
        </p:sp>
      </p:grpSp>
    </p:spTree>
    <p:custDataLst>
      <p:tags r:id="rId1"/>
    </p:custDataLst>
    <p:extLst>
      <p:ext uri="{BB962C8B-B14F-4D97-AF65-F5344CB8AC3E}">
        <p14:creationId xmlns:p14="http://schemas.microsoft.com/office/powerpoint/2010/main" val="191985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6</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867296"/>
            <a:ext cx="8442806" cy="430887"/>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The mesh download page has meshes that have been well-tested</a:t>
            </a:r>
          </a:p>
        </p:txBody>
      </p:sp>
      <p:pic>
        <p:nvPicPr>
          <p:cNvPr id="4" name="Picture 3">
            <a:extLst>
              <a:ext uri="{FF2B5EF4-FFF2-40B4-BE49-F238E27FC236}">
                <a16:creationId xmlns:a16="http://schemas.microsoft.com/office/drawing/2014/main" id="{726B4136-D6FD-B97E-A5FC-C9AB0FA5B95C}"/>
              </a:ext>
            </a:extLst>
          </p:cNvPr>
          <p:cNvPicPr>
            <a:picLocks noChangeAspect="1"/>
          </p:cNvPicPr>
          <p:nvPr/>
        </p:nvPicPr>
        <p:blipFill>
          <a:blip r:embed="rId3"/>
          <a:stretch>
            <a:fillRect/>
          </a:stretch>
        </p:blipFill>
        <p:spPr>
          <a:xfrm>
            <a:off x="640637" y="1320153"/>
            <a:ext cx="5632839" cy="5011197"/>
          </a:xfrm>
          <a:prstGeom prst="rect">
            <a:avLst/>
          </a:prstGeom>
        </p:spPr>
      </p:pic>
    </p:spTree>
    <p:extLst>
      <p:ext uri="{BB962C8B-B14F-4D97-AF65-F5344CB8AC3E}">
        <p14:creationId xmlns:p14="http://schemas.microsoft.com/office/powerpoint/2010/main" val="59166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7</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983046"/>
            <a:ext cx="8442806"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Filenames of the meshes that are found on the download page include:</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Courier" pitchFamily="2" charset="0"/>
                <a:ea typeface="Helvetica Neue" panose="02000503000000020004" pitchFamily="2" charset="0"/>
                <a:cs typeface="Helvetica Neue" panose="02000503000000020004" pitchFamily="2" charset="0"/>
              </a:rPr>
              <a:t>x1.40962.grid.nc</a:t>
            </a:r>
          </a:p>
          <a:p>
            <a:r>
              <a:rPr lang="en-US" sz="2200" dirty="0">
                <a:latin typeface="Courier" pitchFamily="2" charset="0"/>
                <a:ea typeface="Helvetica Neue" panose="02000503000000020004" pitchFamily="2" charset="0"/>
                <a:cs typeface="Helvetica Neue" panose="02000503000000020004" pitchFamily="2" charset="0"/>
              </a:rPr>
              <a:t>x1.163842.grid.nc</a:t>
            </a:r>
          </a:p>
          <a:p>
            <a:r>
              <a:rPr lang="en-US" sz="2200" dirty="0">
                <a:latin typeface="Courier" pitchFamily="2" charset="0"/>
                <a:ea typeface="Helvetica Neue" panose="02000503000000020004" pitchFamily="2" charset="0"/>
                <a:cs typeface="Helvetica Neue" panose="02000503000000020004" pitchFamily="2" charset="0"/>
              </a:rPr>
              <a:t>x1.655362.grid.nc</a:t>
            </a:r>
          </a:p>
          <a:p>
            <a:r>
              <a:rPr lang="en-US" sz="2200" dirty="0">
                <a:latin typeface="Courier" pitchFamily="2" charset="0"/>
                <a:ea typeface="Helvetica Neue" panose="02000503000000020004" pitchFamily="2" charset="0"/>
                <a:cs typeface="Helvetica Neue" panose="02000503000000020004" pitchFamily="2" charset="0"/>
              </a:rPr>
              <a:t>x1.2621442.grid.nc</a:t>
            </a:r>
          </a:p>
          <a:p>
            <a:r>
              <a:rPr lang="en-US" sz="2200" dirty="0">
                <a:latin typeface="Courier" pitchFamily="2" charset="0"/>
                <a:ea typeface="Helvetica Neue" panose="02000503000000020004" pitchFamily="2" charset="0"/>
                <a:cs typeface="Helvetica Neue" panose="02000503000000020004" pitchFamily="2" charset="0"/>
              </a:rPr>
              <a:t>x1.5898242.grid.nc</a:t>
            </a:r>
          </a:p>
          <a:p>
            <a:r>
              <a:rPr lang="en-US" sz="2200" dirty="0">
                <a:latin typeface="Courier" pitchFamily="2" charset="0"/>
                <a:ea typeface="Helvetica Neue" panose="02000503000000020004" pitchFamily="2" charset="0"/>
                <a:cs typeface="Helvetica Neue" panose="02000503000000020004" pitchFamily="2" charset="0"/>
              </a:rPr>
              <a:t>x4.163842.grid.nc</a:t>
            </a:r>
          </a:p>
          <a:p>
            <a:r>
              <a:rPr lang="en-US" sz="2200" dirty="0">
                <a:latin typeface="Courier" pitchFamily="2" charset="0"/>
                <a:ea typeface="Helvetica Neue" panose="02000503000000020004" pitchFamily="2" charset="0"/>
                <a:cs typeface="Helvetica Neue" panose="02000503000000020004" pitchFamily="2" charset="0"/>
              </a:rPr>
              <a:t>x4.535554.grid.nc</a:t>
            </a:r>
          </a:p>
          <a:p>
            <a:r>
              <a:rPr lang="en-US" sz="2200" dirty="0">
                <a:latin typeface="Courier" pitchFamily="2" charset="0"/>
                <a:ea typeface="Helvetica Neue" panose="02000503000000020004" pitchFamily="2" charset="0"/>
                <a:cs typeface="Helvetica Neue" panose="02000503000000020004" pitchFamily="2" charset="0"/>
              </a:rPr>
              <a:t>x5.6488066.grid.nc</a:t>
            </a:r>
          </a:p>
        </p:txBody>
      </p:sp>
      <p:grpSp>
        <p:nvGrpSpPr>
          <p:cNvPr id="3" name="Group 2">
            <a:extLst>
              <a:ext uri="{FF2B5EF4-FFF2-40B4-BE49-F238E27FC236}">
                <a16:creationId xmlns:a16="http://schemas.microsoft.com/office/drawing/2014/main" id="{DD57B4D4-B6C0-C64C-B4AE-4BEA1C0FBF3C}"/>
              </a:ext>
            </a:extLst>
          </p:cNvPr>
          <p:cNvGrpSpPr/>
          <p:nvPr/>
        </p:nvGrpSpPr>
        <p:grpSpPr>
          <a:xfrm>
            <a:off x="3815963" y="2099874"/>
            <a:ext cx="2303483" cy="1318576"/>
            <a:chOff x="3815963" y="2099874"/>
            <a:chExt cx="2303483" cy="1318576"/>
          </a:xfrm>
        </p:grpSpPr>
        <p:sp>
          <p:nvSpPr>
            <p:cNvPr id="7" name="Rectangle 6">
              <a:extLst>
                <a:ext uri="{FF2B5EF4-FFF2-40B4-BE49-F238E27FC236}">
                  <a16:creationId xmlns:a16="http://schemas.microsoft.com/office/drawing/2014/main" id="{22E57402-4479-154F-8579-B9D650EAC14B}"/>
                </a:ext>
              </a:extLst>
            </p:cNvPr>
            <p:cNvSpPr>
              <a:spLocks noChangeArrowheads="1"/>
            </p:cNvSpPr>
            <p:nvPr/>
          </p:nvSpPr>
          <p:spPr bwMode="auto">
            <a:xfrm>
              <a:off x="3815963" y="2099874"/>
              <a:ext cx="2303483" cy="1318576"/>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Rectangle 2">
              <a:extLst>
                <a:ext uri="{FF2B5EF4-FFF2-40B4-BE49-F238E27FC236}">
                  <a16:creationId xmlns:a16="http://schemas.microsoft.com/office/drawing/2014/main" id="{508E7916-0186-1348-A4AB-5EFBD8E7F31A}"/>
                </a:ext>
              </a:extLst>
            </p:cNvPr>
            <p:cNvSpPr>
              <a:spLocks/>
            </p:cNvSpPr>
            <p:nvPr/>
          </p:nvSpPr>
          <p:spPr bwMode="auto">
            <a:xfrm>
              <a:off x="3953022" y="2222695"/>
              <a:ext cx="2166424" cy="119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How does one interpret these cryptic names?</a:t>
              </a:r>
            </a:p>
          </p:txBody>
        </p:sp>
      </p:grpSp>
    </p:spTree>
    <p:custDataLst>
      <p:tags r:id="rId1"/>
    </p:custDataLst>
    <p:extLst>
      <p:ext uri="{BB962C8B-B14F-4D97-AF65-F5344CB8AC3E}">
        <p14:creationId xmlns:p14="http://schemas.microsoft.com/office/powerpoint/2010/main" val="7203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1983545" y="154745"/>
            <a:ext cx="6691646" cy="6013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1" tIns="32146" rIns="64291" bIns="32146" numCol="1" anchor="t" anchorCtr="0" compatLnSpc="1">
            <a:prstTxWarp prst="textNoShape">
              <a:avLst/>
            </a:prstTxWarp>
            <a:noAutofit/>
          </a:bodyPr>
          <a:lstStyle/>
          <a:p>
            <a:r>
              <a:rPr lang="en-US" dirty="0">
                <a:latin typeface="Helvetica Neue" charset="0"/>
                <a:ea typeface="ヒラギノ角ゴ ProN W3" charset="0"/>
                <a:cs typeface="Helvetica Neue" charset="0"/>
              </a:rPr>
              <a:t>Real-data ICs: processing static fields</a:t>
            </a:r>
          </a:p>
        </p:txBody>
      </p:sp>
      <p:sp>
        <p:nvSpPr>
          <p:cNvPr id="2" name="Slide Number Placeholder 1"/>
          <p:cNvSpPr>
            <a:spLocks noGrp="1"/>
          </p:cNvSpPr>
          <p:nvPr>
            <p:ph type="sldNum" sz="quarter" idx="12"/>
          </p:nvPr>
        </p:nvSpPr>
        <p:spPr/>
        <p:txBody>
          <a:bodyPr/>
          <a:lstStyle/>
          <a:p>
            <a:fld id="{BB0EDAC5-B36E-A046-9D6B-DEE64979627A}" type="slidenum">
              <a:rPr lang="en-US" smtClean="0"/>
              <a:t>8</a:t>
            </a:fld>
            <a:endParaRPr lang="en-US"/>
          </a:p>
        </p:txBody>
      </p:sp>
      <p:sp>
        <p:nvSpPr>
          <p:cNvPr id="8" name="TextBox 7">
            <a:extLst>
              <a:ext uri="{FF2B5EF4-FFF2-40B4-BE49-F238E27FC236}">
                <a16:creationId xmlns:a16="http://schemas.microsoft.com/office/drawing/2014/main" id="{F88F4DA1-0F46-AF4D-984E-6A23A2638516}"/>
              </a:ext>
            </a:extLst>
          </p:cNvPr>
          <p:cNvSpPr txBox="1"/>
          <p:nvPr/>
        </p:nvSpPr>
        <p:spPr>
          <a:xfrm>
            <a:off x="396453" y="983046"/>
            <a:ext cx="8442806" cy="3816429"/>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Filenames of the meshes that are found on the download page include:</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2200" dirty="0">
                <a:latin typeface="Courier" pitchFamily="2" charset="0"/>
                <a:ea typeface="Helvetica Neue" panose="02000503000000020004" pitchFamily="2" charset="0"/>
                <a:cs typeface="Helvetica Neue" panose="02000503000000020004" pitchFamily="2" charset="0"/>
              </a:rPr>
              <a:t>x1.40962.grid.nc</a:t>
            </a:r>
          </a:p>
          <a:p>
            <a:r>
              <a:rPr lang="en-US" sz="2200" dirty="0">
                <a:latin typeface="Courier" pitchFamily="2" charset="0"/>
                <a:ea typeface="Helvetica Neue" panose="02000503000000020004" pitchFamily="2" charset="0"/>
                <a:cs typeface="Helvetica Neue" panose="02000503000000020004" pitchFamily="2" charset="0"/>
              </a:rPr>
              <a:t>x1.163842.grid.nc</a:t>
            </a:r>
          </a:p>
          <a:p>
            <a:r>
              <a:rPr lang="en-US" sz="2200" dirty="0">
                <a:latin typeface="Courier" pitchFamily="2" charset="0"/>
                <a:ea typeface="Helvetica Neue" panose="02000503000000020004" pitchFamily="2" charset="0"/>
                <a:cs typeface="Helvetica Neue" panose="02000503000000020004" pitchFamily="2" charset="0"/>
              </a:rPr>
              <a:t>x1.655362.grid.nc</a:t>
            </a:r>
          </a:p>
          <a:p>
            <a:r>
              <a:rPr lang="en-US" sz="2200" dirty="0">
                <a:latin typeface="Courier" pitchFamily="2" charset="0"/>
                <a:ea typeface="Helvetica Neue" panose="02000503000000020004" pitchFamily="2" charset="0"/>
                <a:cs typeface="Helvetica Neue" panose="02000503000000020004" pitchFamily="2" charset="0"/>
              </a:rPr>
              <a:t>x1.2621442.grid.nc</a:t>
            </a:r>
          </a:p>
          <a:p>
            <a:r>
              <a:rPr lang="en-US" sz="2200" dirty="0">
                <a:latin typeface="Courier" pitchFamily="2" charset="0"/>
                <a:ea typeface="Helvetica Neue" panose="02000503000000020004" pitchFamily="2" charset="0"/>
                <a:cs typeface="Helvetica Neue" panose="02000503000000020004" pitchFamily="2" charset="0"/>
              </a:rPr>
              <a:t>x1.5898242.grid.nc</a:t>
            </a:r>
          </a:p>
          <a:p>
            <a:r>
              <a:rPr lang="en-US" sz="2200" dirty="0">
                <a:latin typeface="Courier" pitchFamily="2" charset="0"/>
                <a:ea typeface="Helvetica Neue" panose="02000503000000020004" pitchFamily="2" charset="0"/>
                <a:cs typeface="Helvetica Neue" panose="02000503000000020004" pitchFamily="2" charset="0"/>
              </a:rPr>
              <a:t>x4.163842.grid.nc</a:t>
            </a:r>
          </a:p>
          <a:p>
            <a:r>
              <a:rPr lang="en-US" sz="2200" dirty="0">
                <a:latin typeface="Courier" pitchFamily="2" charset="0"/>
                <a:ea typeface="Helvetica Neue" panose="02000503000000020004" pitchFamily="2" charset="0"/>
                <a:cs typeface="Helvetica Neue" panose="02000503000000020004" pitchFamily="2" charset="0"/>
              </a:rPr>
              <a:t>x4.535554.grid.nc</a:t>
            </a:r>
          </a:p>
          <a:p>
            <a:r>
              <a:rPr lang="en-US" sz="2200" dirty="0">
                <a:latin typeface="Courier" pitchFamily="2" charset="0"/>
                <a:ea typeface="Helvetica Neue" panose="02000503000000020004" pitchFamily="2" charset="0"/>
                <a:cs typeface="Helvetica Neue" panose="02000503000000020004" pitchFamily="2" charset="0"/>
              </a:rPr>
              <a:t>x5.6488066.grid.nc</a:t>
            </a:r>
          </a:p>
        </p:txBody>
      </p:sp>
      <p:sp>
        <p:nvSpPr>
          <p:cNvPr id="3" name="Rectangle 2">
            <a:extLst>
              <a:ext uri="{FF2B5EF4-FFF2-40B4-BE49-F238E27FC236}">
                <a16:creationId xmlns:a16="http://schemas.microsoft.com/office/drawing/2014/main" id="{C1FDF742-DCFF-F24C-AAD7-C7F1E5480904}"/>
              </a:ext>
            </a:extLst>
          </p:cNvPr>
          <p:cNvSpPr/>
          <p:nvPr/>
        </p:nvSpPr>
        <p:spPr>
          <a:xfrm>
            <a:off x="396453" y="1941342"/>
            <a:ext cx="503879" cy="28581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B82C93E-7F30-6C46-BFE7-86951EB5E5D7}"/>
              </a:ext>
            </a:extLst>
          </p:cNvPr>
          <p:cNvCxnSpPr>
            <a:cxnSpLocks/>
            <a:stCxn id="3" idx="3"/>
          </p:cNvCxnSpPr>
          <p:nvPr/>
        </p:nvCxnSpPr>
        <p:spPr>
          <a:xfrm>
            <a:off x="900332" y="3370409"/>
            <a:ext cx="3334043" cy="20278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6F78EDC-1786-9342-8FBA-93134A6E3A56}"/>
              </a:ext>
            </a:extLst>
          </p:cNvPr>
          <p:cNvSpPr>
            <a:spLocks noChangeArrowheads="1"/>
          </p:cNvSpPr>
          <p:nvPr/>
        </p:nvSpPr>
        <p:spPr bwMode="auto">
          <a:xfrm>
            <a:off x="4463076" y="2913905"/>
            <a:ext cx="4483976" cy="188557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0" name="Rectangle 2">
            <a:extLst>
              <a:ext uri="{FF2B5EF4-FFF2-40B4-BE49-F238E27FC236}">
                <a16:creationId xmlns:a16="http://schemas.microsoft.com/office/drawing/2014/main" id="{81252CFB-AFA4-984A-B168-279AF847638A}"/>
              </a:ext>
            </a:extLst>
          </p:cNvPr>
          <p:cNvSpPr>
            <a:spLocks/>
          </p:cNvSpPr>
          <p:nvPr/>
        </p:nvSpPr>
        <p:spPr bwMode="auto">
          <a:xfrm>
            <a:off x="4600136" y="3036726"/>
            <a:ext cx="4467824" cy="166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Refinement factor:</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x1 = no refinement (quasi-uniform)</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x4 = refinement by a factor of 4</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x5 = refinement by a factor of 5</a:t>
            </a:r>
          </a:p>
        </p:txBody>
      </p:sp>
    </p:spTree>
    <p:extLst>
      <p:ext uri="{BB962C8B-B14F-4D97-AF65-F5344CB8AC3E}">
        <p14:creationId xmlns:p14="http://schemas.microsoft.com/office/powerpoint/2010/main" val="241310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1.6|13|28.7"/>
</p:tagLst>
</file>

<file path=ppt/tags/tag10.xml><?xml version="1.0" encoding="utf-8"?>
<p:tagLst xmlns:a="http://schemas.openxmlformats.org/drawingml/2006/main" xmlns:r="http://schemas.openxmlformats.org/officeDocument/2006/relationships" xmlns:p="http://schemas.openxmlformats.org/presentationml/2006/main">
  <p:tag name="TIMING" val="|18"/>
</p:tagLst>
</file>

<file path=ppt/tags/tag11.xml><?xml version="1.0" encoding="utf-8"?>
<p:tagLst xmlns:a="http://schemas.openxmlformats.org/drawingml/2006/main" xmlns:r="http://schemas.openxmlformats.org/officeDocument/2006/relationships" xmlns:p="http://schemas.openxmlformats.org/presentationml/2006/main">
  <p:tag name="TIMING" val="|59.3|19.3"/>
</p:tagLst>
</file>

<file path=ppt/tags/tag12.xml><?xml version="1.0" encoding="utf-8"?>
<p:tagLst xmlns:a="http://schemas.openxmlformats.org/drawingml/2006/main" xmlns:r="http://schemas.openxmlformats.org/officeDocument/2006/relationships" xmlns:p="http://schemas.openxmlformats.org/presentationml/2006/main">
  <p:tag name="TIMING" val="|27.7"/>
</p:tagLst>
</file>

<file path=ppt/tags/tag13.xml><?xml version="1.0" encoding="utf-8"?>
<p:tagLst xmlns:a="http://schemas.openxmlformats.org/drawingml/2006/main" xmlns:r="http://schemas.openxmlformats.org/officeDocument/2006/relationships" xmlns:p="http://schemas.openxmlformats.org/presentationml/2006/main">
  <p:tag name="TIMING" val="|63.2|27.3"/>
</p:tagLst>
</file>

<file path=ppt/tags/tag14.xml><?xml version="1.0" encoding="utf-8"?>
<p:tagLst xmlns:a="http://schemas.openxmlformats.org/drawingml/2006/main" xmlns:r="http://schemas.openxmlformats.org/officeDocument/2006/relationships" xmlns:p="http://schemas.openxmlformats.org/presentationml/2006/main">
  <p:tag name="TIMING" val="|77.6|52.4|37"/>
</p:tagLst>
</file>

<file path=ppt/tags/tag15.xml><?xml version="1.0" encoding="utf-8"?>
<p:tagLst xmlns:a="http://schemas.openxmlformats.org/drawingml/2006/main" xmlns:r="http://schemas.openxmlformats.org/officeDocument/2006/relationships" xmlns:p="http://schemas.openxmlformats.org/presentationml/2006/main">
  <p:tag name="TIMING" val="|68.2|20.7"/>
</p:tagLst>
</file>

<file path=ppt/tags/tag16.xml><?xml version="1.0" encoding="utf-8"?>
<p:tagLst xmlns:a="http://schemas.openxmlformats.org/drawingml/2006/main" xmlns:r="http://schemas.openxmlformats.org/officeDocument/2006/relationships" xmlns:p="http://schemas.openxmlformats.org/presentationml/2006/main">
  <p:tag name="TIMING" val="|18.8"/>
</p:tagLst>
</file>

<file path=ppt/tags/tag17.xml><?xml version="1.0" encoding="utf-8"?>
<p:tagLst xmlns:a="http://schemas.openxmlformats.org/drawingml/2006/main" xmlns:r="http://schemas.openxmlformats.org/officeDocument/2006/relationships" xmlns:p="http://schemas.openxmlformats.org/presentationml/2006/main">
  <p:tag name="TIMING" val="|12.4|11.2|22.5"/>
</p:tagLst>
</file>

<file path=ppt/tags/tag18.xml><?xml version="1.0" encoding="utf-8"?>
<p:tagLst xmlns:a="http://schemas.openxmlformats.org/drawingml/2006/main" xmlns:r="http://schemas.openxmlformats.org/officeDocument/2006/relationships" xmlns:p="http://schemas.openxmlformats.org/presentationml/2006/main">
  <p:tag name="TIMING" val="|26.4|10.9"/>
</p:tagLst>
</file>

<file path=ppt/tags/tag19.xml><?xml version="1.0" encoding="utf-8"?>
<p:tagLst xmlns:a="http://schemas.openxmlformats.org/drawingml/2006/main" xmlns:r="http://schemas.openxmlformats.org/officeDocument/2006/relationships" xmlns:p="http://schemas.openxmlformats.org/presentationml/2006/main">
  <p:tag name="TIMING" val="|7.4|8.8"/>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20.xml><?xml version="1.0" encoding="utf-8"?>
<p:tagLst xmlns:a="http://schemas.openxmlformats.org/drawingml/2006/main" xmlns:r="http://schemas.openxmlformats.org/officeDocument/2006/relationships" xmlns:p="http://schemas.openxmlformats.org/presentationml/2006/main">
  <p:tag name="TIMING" val="|26.4|10.9"/>
</p:tagLst>
</file>

<file path=ppt/tags/tag21.xml><?xml version="1.0" encoding="utf-8"?>
<p:tagLst xmlns:a="http://schemas.openxmlformats.org/drawingml/2006/main" xmlns:r="http://schemas.openxmlformats.org/officeDocument/2006/relationships" xmlns:p="http://schemas.openxmlformats.org/presentationml/2006/main">
  <p:tag name="TIMING" val="|26.4|10.9"/>
</p:tagLst>
</file>

<file path=ppt/tags/tag3.xml><?xml version="1.0" encoding="utf-8"?>
<p:tagLst xmlns:a="http://schemas.openxmlformats.org/drawingml/2006/main" xmlns:r="http://schemas.openxmlformats.org/officeDocument/2006/relationships" xmlns:p="http://schemas.openxmlformats.org/presentationml/2006/main">
  <p:tag name="TIMING" val="|28.2"/>
</p:tagLst>
</file>

<file path=ppt/tags/tag4.xml><?xml version="1.0" encoding="utf-8"?>
<p:tagLst xmlns:a="http://schemas.openxmlformats.org/drawingml/2006/main" xmlns:r="http://schemas.openxmlformats.org/officeDocument/2006/relationships" xmlns:p="http://schemas.openxmlformats.org/presentationml/2006/main">
  <p:tag name="TIMING" val="|26.4|10.9"/>
</p:tagLst>
</file>

<file path=ppt/tags/tag5.xml><?xml version="1.0" encoding="utf-8"?>
<p:tagLst xmlns:a="http://schemas.openxmlformats.org/drawingml/2006/main" xmlns:r="http://schemas.openxmlformats.org/officeDocument/2006/relationships" xmlns:p="http://schemas.openxmlformats.org/presentationml/2006/main">
  <p:tag name="TIMING" val="|18.7"/>
</p:tagLst>
</file>

<file path=ppt/tags/tag6.xml><?xml version="1.0" encoding="utf-8"?>
<p:tagLst xmlns:a="http://schemas.openxmlformats.org/drawingml/2006/main" xmlns:r="http://schemas.openxmlformats.org/officeDocument/2006/relationships" xmlns:p="http://schemas.openxmlformats.org/presentationml/2006/main">
  <p:tag name="TIMING" val="|14.7|46.3"/>
</p:tagLst>
</file>

<file path=ppt/tags/tag7.xml><?xml version="1.0" encoding="utf-8"?>
<p:tagLst xmlns:a="http://schemas.openxmlformats.org/drawingml/2006/main" xmlns:r="http://schemas.openxmlformats.org/officeDocument/2006/relationships" xmlns:p="http://schemas.openxmlformats.org/presentationml/2006/main">
  <p:tag name="TIMING" val="|25.5|44.7"/>
</p:tagLst>
</file>

<file path=ppt/tags/tag8.xml><?xml version="1.0" encoding="utf-8"?>
<p:tagLst xmlns:a="http://schemas.openxmlformats.org/drawingml/2006/main" xmlns:r="http://schemas.openxmlformats.org/officeDocument/2006/relationships" xmlns:p="http://schemas.openxmlformats.org/presentationml/2006/main">
  <p:tag name="TIMING" val="|22.7|36.6"/>
</p:tagLst>
</file>

<file path=ppt/tags/tag9.xml><?xml version="1.0" encoding="utf-8"?>
<p:tagLst xmlns:a="http://schemas.openxmlformats.org/drawingml/2006/main" xmlns:r="http://schemas.openxmlformats.org/officeDocument/2006/relationships" xmlns:p="http://schemas.openxmlformats.org/presentationml/2006/main">
  <p:tag name="TIMING" val="|59.4|36.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10964</TotalTime>
  <Words>3886</Words>
  <Application>Microsoft Macintosh PowerPoint</Application>
  <PresentationFormat>On-screen Show (4:3)</PresentationFormat>
  <Paragraphs>585</Paragraphs>
  <Slides>45</Slides>
  <Notes>43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Calibri</vt:lpstr>
      <vt:lpstr>Courier</vt:lpstr>
      <vt:lpstr>Courier New</vt:lpstr>
      <vt:lpstr>Helvetica Neue</vt:lpstr>
      <vt:lpstr>1_Office Theme</vt:lpstr>
      <vt:lpstr>Custom Design</vt:lpstr>
      <vt:lpstr>Running MPAS Part 1: Creating initial conditions and running a basic global simulation</vt:lpstr>
      <vt:lpstr>Outline</vt:lpstr>
      <vt:lpstr>Outline</vt:lpstr>
      <vt:lpstr>Real-data ICs: processing static fields</vt:lpstr>
      <vt:lpstr>Real-data ICs: processing static fields</vt:lpstr>
      <vt:lpstr>Real-data ICs: processing static fields</vt:lpstr>
      <vt:lpstr>Real-data ICs: processing static fields</vt:lpstr>
      <vt:lpstr>Real-data ICs: processing static fields</vt:lpstr>
      <vt:lpstr>Real-data ICs: processing static fields</vt:lpstr>
      <vt:lpstr>Real-data ICs: processing static fields</vt:lpstr>
      <vt:lpstr>Real-data ICs: processing static fields</vt:lpstr>
      <vt:lpstr>Real-data ICs: processing static fields</vt:lpstr>
      <vt:lpstr>PowerPoint Presentation</vt:lpstr>
      <vt:lpstr>Real-data ICs: processing static fields</vt:lpstr>
      <vt:lpstr>Real-data ICs: processing static fields</vt:lpstr>
      <vt:lpstr>Real-data ICs: processing static fields</vt:lpstr>
      <vt:lpstr>Real-data ICs: processing static fields</vt:lpstr>
      <vt:lpstr>Real-data ICs: processing static fields</vt:lpstr>
      <vt:lpstr>Real-data ICs: processing static fields</vt:lpstr>
      <vt:lpstr>Quasi-uniform static files</vt:lpstr>
      <vt:lpstr>Outline</vt:lpstr>
      <vt:lpstr>Digression: “intermediate” data files</vt:lpstr>
      <vt:lpstr>Real-data ICs: interpolating meteorological fields</vt:lpstr>
      <vt:lpstr>Real-data ICs: interpolating meteorological fields</vt:lpstr>
      <vt:lpstr>Real-data ICs: interpolating meteorological fields</vt:lpstr>
      <vt:lpstr>Real-data ICs: interpolating meteorological fields</vt:lpstr>
      <vt:lpstr>Real-data ICs: interpolating meteorological fields</vt:lpstr>
      <vt:lpstr>Real-data ICs: interpolating meteorological fields</vt:lpstr>
      <vt:lpstr>Outline</vt:lpstr>
      <vt:lpstr>Producing SST and sea-ice update files</vt:lpstr>
      <vt:lpstr>Producing SST and sea-ice update files</vt:lpstr>
      <vt:lpstr>Producing SST and sea-ice update files</vt:lpstr>
      <vt:lpstr>Real-data ICs: processing static fields</vt:lpstr>
      <vt:lpstr>Outline</vt:lpstr>
      <vt:lpstr>Running the MPAS-Atmosphere model</vt:lpstr>
      <vt:lpstr>Running the MPAS-Atmosphere model</vt:lpstr>
      <vt:lpstr>Digression: Mesh partition files</vt:lpstr>
      <vt:lpstr>Running the MPAS-Atmosphere model</vt:lpstr>
      <vt:lpstr>One final, important note…</vt:lpstr>
      <vt:lpstr>Outline</vt:lpstr>
      <vt:lpstr>Selecting among idealized cases</vt:lpstr>
      <vt:lpstr>Idealized case downloads</vt:lpstr>
      <vt:lpstr>Idealized case downloads</vt:lpstr>
      <vt:lpstr>Idealized case downloads</vt:lpstr>
      <vt:lpstr>Summary</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Skamarock</dc:creator>
  <cp:lastModifiedBy>Michael Duda</cp:lastModifiedBy>
  <cp:revision>224</cp:revision>
  <dcterms:created xsi:type="dcterms:W3CDTF">2017-06-06T19:56:44Z</dcterms:created>
  <dcterms:modified xsi:type="dcterms:W3CDTF">2024-08-10T23:50:29Z</dcterms:modified>
</cp:coreProperties>
</file>