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716" r:id="rId2"/>
  </p:sldMasterIdLst>
  <p:notesMasterIdLst>
    <p:notesMasterId r:id="rId23"/>
  </p:notesMasterIdLst>
  <p:handoutMasterIdLst>
    <p:handoutMasterId r:id="rId24"/>
  </p:handoutMasterIdLst>
  <p:sldIdLst>
    <p:sldId id="256" r:id="rId3"/>
    <p:sldId id="347" r:id="rId4"/>
    <p:sldId id="360" r:id="rId5"/>
    <p:sldId id="377" r:id="rId6"/>
    <p:sldId id="351" r:id="rId7"/>
    <p:sldId id="348" r:id="rId8"/>
    <p:sldId id="378" r:id="rId9"/>
    <p:sldId id="352" r:id="rId10"/>
    <p:sldId id="367" r:id="rId11"/>
    <p:sldId id="354" r:id="rId12"/>
    <p:sldId id="369" r:id="rId13"/>
    <p:sldId id="368" r:id="rId14"/>
    <p:sldId id="364" r:id="rId15"/>
    <p:sldId id="379" r:id="rId16"/>
    <p:sldId id="380" r:id="rId17"/>
    <p:sldId id="381" r:id="rId18"/>
    <p:sldId id="382" r:id="rId19"/>
    <p:sldId id="362" r:id="rId20"/>
    <p:sldId id="359" r:id="rId21"/>
    <p:sldId id="376"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hiddenSlides="1"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00"/>
    <p:restoredTop sz="93630"/>
  </p:normalViewPr>
  <p:slideViewPr>
    <p:cSldViewPr snapToGrid="0" snapToObjects="1">
      <p:cViewPr varScale="1">
        <p:scale>
          <a:sx n="114" d="100"/>
          <a:sy n="114" d="100"/>
        </p:scale>
        <p:origin x="22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1B8D6-D479-4D4C-BE28-98059D76EDD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D8BFBF37-17DB-C347-B2BE-B1F4A64D4B3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CB0E6E0-33A7-E740-9B71-89567126D123}" type="datetimeFigureOut">
              <a:rPr lang="en-US" altLang="en-US"/>
              <a:pPr/>
              <a:t>8/5/24</a:t>
            </a:fld>
            <a:endParaRPr lang="en-US" altLang="en-US"/>
          </a:p>
        </p:txBody>
      </p:sp>
      <p:sp>
        <p:nvSpPr>
          <p:cNvPr id="4" name="Footer Placeholder 3">
            <a:extLst>
              <a:ext uri="{FF2B5EF4-FFF2-40B4-BE49-F238E27FC236}">
                <a16:creationId xmlns:a16="http://schemas.microsoft.com/office/drawing/2014/main" id="{4B824E0E-8BC8-9A4B-99D4-DCC1BA3392E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4F22243E-7652-9945-AD86-A7D1EAC1D7D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0E1DF2F-F76A-0F46-8E2F-F5FD4ACF8EB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F735E1-7137-FD41-9942-4D8413DFC5E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0A684A58-764F-1E48-9352-58F06B1BEE7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1D6E254-2704-B943-BC5F-EAE3C33FEED0}" type="datetimeFigureOut">
              <a:rPr lang="en-US" altLang="en-US"/>
              <a:pPr/>
              <a:t>8/5/24</a:t>
            </a:fld>
            <a:endParaRPr lang="en-US" altLang="en-US"/>
          </a:p>
        </p:txBody>
      </p:sp>
      <p:sp>
        <p:nvSpPr>
          <p:cNvPr id="4" name="Slide Image Placeholder 3">
            <a:extLst>
              <a:ext uri="{FF2B5EF4-FFF2-40B4-BE49-F238E27FC236}">
                <a16:creationId xmlns:a16="http://schemas.microsoft.com/office/drawing/2014/main" id="{49185285-FE55-CA48-89C4-4A7B8ABA421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3489683-0BA0-7C4A-A2C1-E7E1EF91F76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a:t>Click to edit Master text styles</a:t>
            </a:r>
          </a:p>
          <a:p>
            <a:pPr lvl="1"/>
            <a:r>
              <a:rPr lang="pl-PL" noProof="0"/>
              <a:t>Second level</a:t>
            </a:r>
          </a:p>
          <a:p>
            <a:pPr lvl="2"/>
            <a:r>
              <a:rPr lang="pl-PL" noProof="0"/>
              <a:t>Third level</a:t>
            </a:r>
          </a:p>
          <a:p>
            <a:pPr lvl="3"/>
            <a:r>
              <a:rPr lang="pl-PL" noProof="0"/>
              <a:t>Fourth level</a:t>
            </a:r>
          </a:p>
          <a:p>
            <a:pPr lvl="4"/>
            <a:r>
              <a:rPr lang="pl-PL" noProof="0"/>
              <a:t>Fifth level</a:t>
            </a:r>
            <a:endParaRPr lang="en-US" noProof="0"/>
          </a:p>
        </p:txBody>
      </p:sp>
      <p:sp>
        <p:nvSpPr>
          <p:cNvPr id="6" name="Footer Placeholder 5">
            <a:extLst>
              <a:ext uri="{FF2B5EF4-FFF2-40B4-BE49-F238E27FC236}">
                <a16:creationId xmlns:a16="http://schemas.microsoft.com/office/drawing/2014/main" id="{BA43049D-D88F-5C48-9D54-F09D3DCA2B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5790EFE-6844-CF47-9EA8-2A7B8DF7EEE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6AFDD76-0FFA-494A-96F1-6208C8D88D3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4A3DCDAA-16C6-E846-AC86-EDEC368618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DA55596C-D152-FD49-9ECF-21046D8FE2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We’ll focus mostly on the generation of variable-resolution meshes, but towards the end we’ll say a few words about the generation of quasi-uniform meshes.</a:t>
            </a:r>
          </a:p>
        </p:txBody>
      </p:sp>
      <p:sp>
        <p:nvSpPr>
          <p:cNvPr id="17411" name="Slide Number Placeholder 3">
            <a:extLst>
              <a:ext uri="{FF2B5EF4-FFF2-40B4-BE49-F238E27FC236}">
                <a16:creationId xmlns:a16="http://schemas.microsoft.com/office/drawing/2014/main" id="{5B7E4451-9205-3D4E-BBEF-A8EF151165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BFC203E-3DBB-604E-A7F8-26E69D318042}" type="slidenum">
              <a:rPr lang="en-US" altLang="en-US" sz="1200"/>
              <a:pP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2E22CF6-0DB0-0041-86ED-CB6375968D1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379B07A9-A9AA-0D4C-9581-09A1DC1363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43642DFE-09EC-6B47-BE0F-1A4F03B098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5C6EE48-1E27-CA49-84AC-6D64BE594986}" type="slidenum">
              <a:rPr lang="en-US" altLang="en-US" sz="1200"/>
              <a:pPr eaLnBrk="1" hangingPunct="1"/>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B9819A13-201C-6C48-9D2B-AB9450701A8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82DCFD2F-2B5F-6742-BCEC-FE9826C32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id="{72A3FEC3-1D29-9C42-ADDD-F086B9C47C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D82AC48-EC8D-1241-89FA-3221C6C8B250}" type="slidenum">
              <a:rPr lang="en-US" altLang="en-US" sz="1200"/>
              <a:pPr eaLnBrk="1" hangingPunct="1"/>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F9F26A36-39C0-3441-9200-A1D6E2B73B8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C0090007-4184-A84C-A038-B8359C8FC6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C70AE955-7A4C-4243-9605-8385C0B69E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E803DFE5-ED09-6949-87BA-9ED68DC45119}" type="slidenum">
              <a:rPr lang="en-US" altLang="en-US" sz="1200"/>
              <a:pPr eaLnBrk="1" hangingPunct="1"/>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EB1AE1D-7D77-BA41-996A-D333233ACDD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A0C2FA50-5962-8049-97C0-67542C33F9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A3D91223-2C77-F548-A9B3-BB7A20955B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0427343-2755-DF4C-AFAB-AA3EFB9635D7}" type="slidenum">
              <a:rPr lang="en-US" altLang="en-US" sz="1200"/>
              <a:pPr eaLnBrk="1" hangingPunct="1"/>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6E1B342-5404-A043-B0D0-2B433CB1418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A776C151-F09B-E248-BA4A-4C88EE7A1A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4629DADF-A2AF-EA45-A3E2-AD65788C64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9FE0A1A2-F00A-A246-BAD8-37F31ED46931}" type="slidenum">
              <a:rPr lang="en-US" altLang="en-US" sz="1200"/>
              <a:pPr eaLnBrk="1" hangingPunct="1"/>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2BED99F-B449-4640-AC2E-2052F117170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7617B9D7-36F2-FF46-8297-6B1A61807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B6BCFB6F-2227-4F41-9886-E9D2AF3B1F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FEC8E63-4E9D-E948-BC09-CB9C8EDF3770}" type="slidenum">
              <a:rPr lang="en-US" altLang="en-US" sz="1200"/>
              <a:pPr eaLnBrk="1" hangingPunct="1"/>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CA7F943-6177-A142-9725-2A196C80141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5D3B74A-2DD9-0D41-A366-50809D9E76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7A1866AA-D6F5-3D4E-84C7-1DC2F8FD3A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C4D66DAA-81D0-3A48-A8CC-B0A745BE3DB2}" type="slidenum">
              <a:rPr lang="en-US" altLang="en-US" sz="1200"/>
              <a:pPr eaLnBrk="1" hangingPunct="1"/>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3FC3133-6956-3149-A367-C48ECEFA58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8B69BFBC-9E07-C741-8374-267E0CD54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CF54EAD4-3036-3C46-B77F-C98F65FC3D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B46C111-4226-E84E-9503-AFAD4B51D594}" type="slidenum">
              <a:rPr lang="en-US" altLang="en-US" sz="1200"/>
              <a:pPr eaLnBrk="1" hangingPunct="1"/>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AF8C4EAF-8E4F-B74C-BF10-8DC37F46F1A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7645F540-D41D-BC48-9458-3671355EB4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2F568D3D-7F7B-6A4C-8DDF-8F2BC592F6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E88F75F-0A8D-0244-ADF1-5784611493D1}" type="slidenum">
              <a:rPr lang="en-US" altLang="en-US" sz="1200"/>
              <a:pPr eaLnBrk="1" hangingPunct="1"/>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CEA71C0F-490B-4042-8B83-E395BE43C26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C6B206F9-242A-F440-98CA-DAAD21CE3C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4C8DFA32-F524-F544-A860-57D6A8A520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1503E96-AB67-CB48-97C8-FCC48F2ED696}" type="slidenum">
              <a:rPr lang="en-US" altLang="en-US" sz="1200"/>
              <a:pPr eaLnBrk="1" hangingPunct="1"/>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185A4468-6D51-F249-8281-AFF227724F5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2959D6E-BB29-4E4E-BB39-7A0A797A62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One of our goals is to explain how (but perhaps not why) the centroidal property allows us to produce variable-resolution meshes with complete control over the distribution of cells</a:t>
            </a:r>
          </a:p>
        </p:txBody>
      </p:sp>
      <p:sp>
        <p:nvSpPr>
          <p:cNvPr id="19459" name="Slide Number Placeholder 3">
            <a:extLst>
              <a:ext uri="{FF2B5EF4-FFF2-40B4-BE49-F238E27FC236}">
                <a16:creationId xmlns:a16="http://schemas.microsoft.com/office/drawing/2014/main" id="{04699DC9-2E2D-8244-B697-FC8EB58069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276C217A-21B5-9141-A43F-923D4C05A097}" type="slidenum">
              <a:rPr lang="en-US" altLang="en-US" sz="1200"/>
              <a:pPr eaLnBrk="1" hangingPunct="1"/>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195B29FF-82F1-8844-9FEB-AB81769F3C4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249B015-0AB2-6B4B-8CE3-604E4ED109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And this is promising, because optimization is a well-studied field.</a:t>
            </a:r>
          </a:p>
        </p:txBody>
      </p:sp>
      <p:sp>
        <p:nvSpPr>
          <p:cNvPr id="21507" name="Slide Number Placeholder 3">
            <a:extLst>
              <a:ext uri="{FF2B5EF4-FFF2-40B4-BE49-F238E27FC236}">
                <a16:creationId xmlns:a16="http://schemas.microsoft.com/office/drawing/2014/main" id="{1D117B4A-2AFE-D04A-B305-32C587D234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AAA3A5C-8789-FE4F-887E-2E5F6B611217}" type="slidenum">
              <a:rPr lang="en-US" altLang="en-US" sz="1200"/>
              <a:pPr eaLnBrk="1" hangingPunct="1"/>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1F855864-C12A-764F-BD74-7CA909E25C0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A8B995E6-51D3-534E-BD67-73B162DC0F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Lloyd’s method is attractive because it is a simple iteration that can be easily implemented</a:t>
            </a:r>
          </a:p>
        </p:txBody>
      </p:sp>
      <p:sp>
        <p:nvSpPr>
          <p:cNvPr id="23555" name="Slide Number Placeholder 3">
            <a:extLst>
              <a:ext uri="{FF2B5EF4-FFF2-40B4-BE49-F238E27FC236}">
                <a16:creationId xmlns:a16="http://schemas.microsoft.com/office/drawing/2014/main" id="{04591FA4-CDC7-124D-AEB6-65D7F9E1D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ADD555-D9C0-DF4F-9116-083B5FD4DACC}" type="slidenum">
              <a:rPr lang="en-US" altLang="en-US" sz="1200"/>
              <a:pPr eaLnBrk="1" hangingPunct="1"/>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B1A5108C-250D-E747-AA8F-850CAC12FD6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A64A2E43-3716-164F-84B2-77CC81F298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We have a method to arrive at a CVT given initial generating points and a mesh density function. But we need to identify a relationship between the mesh density function and the sizes of cells in the CVT.</a:t>
            </a:r>
          </a:p>
        </p:txBody>
      </p:sp>
      <p:sp>
        <p:nvSpPr>
          <p:cNvPr id="25603" name="Slide Number Placeholder 3">
            <a:extLst>
              <a:ext uri="{FF2B5EF4-FFF2-40B4-BE49-F238E27FC236}">
                <a16:creationId xmlns:a16="http://schemas.microsoft.com/office/drawing/2014/main" id="{CF7BB17C-E5C8-0A43-9B1D-3A65CF2F8F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BE24D43-2D13-EF43-9D1B-AB98B8BC4A5F}" type="slidenum">
              <a:rPr lang="en-US" altLang="en-US" sz="1200"/>
              <a:pPr eaLnBrk="1" hangingPunct="1"/>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A2F8BBEB-894A-B947-A980-590DE5BFB46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65059E1F-8F48-CF45-8015-493516D0E4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Density function takes as input a vector constrained to the surface of the sphere, and is based on a hyperbolic tangent function with three parameters.</a:t>
            </a:r>
          </a:p>
          <a:p>
            <a:pPr eaLnBrk="1" hangingPunct="1">
              <a:spcBef>
                <a:spcPct val="0"/>
              </a:spcBef>
            </a:pPr>
            <a:r>
              <a:rPr lang="en-US" altLang="en-US" dirty="0">
                <a:ea typeface="ＭＳ Ｐゴシック" panose="020B0600070205080204" pitchFamily="34" charset="-128"/>
              </a:rPr>
              <a:t>The parameter beta can be freely chosen, as can gamma. But how quickly can we go from high to low resolution?</a:t>
            </a:r>
          </a:p>
        </p:txBody>
      </p:sp>
      <p:sp>
        <p:nvSpPr>
          <p:cNvPr id="27651" name="Slide Number Placeholder 3">
            <a:extLst>
              <a:ext uri="{FF2B5EF4-FFF2-40B4-BE49-F238E27FC236}">
                <a16:creationId xmlns:a16="http://schemas.microsoft.com/office/drawing/2014/main" id="{451B2066-5AE8-6646-9577-AC28ED8F78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C0002D8-FD0F-0C49-9FDC-34FB837BE67D}" type="slidenum">
              <a:rPr lang="en-US" altLang="en-US" sz="1200"/>
              <a:pPr eaLnBrk="1" hangingPunct="1"/>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D67CEED-2190-7748-8EDA-AE71FD1CB54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743A1253-FE99-4949-BD33-8B6B8E11B4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Would be cool to identify the cell with 35-km mean cell diameter and plot it inside the graph</a:t>
            </a:r>
          </a:p>
          <a:p>
            <a:pPr eaLnBrk="1" hangingPunct="1">
              <a:spcBef>
                <a:spcPct val="0"/>
              </a:spcBef>
            </a:pPr>
            <a:r>
              <a:rPr lang="en-US" altLang="en-US" dirty="0">
                <a:ea typeface="ＭＳ Ｐゴシック" panose="020B0600070205080204" pitchFamily="34" charset="-128"/>
              </a:rPr>
              <a:t>We’ve found it to be easy (and accurate enough) to employ a Monte-Carlo method to estimate the total number of generating points.</a:t>
            </a:r>
          </a:p>
        </p:txBody>
      </p:sp>
      <p:sp>
        <p:nvSpPr>
          <p:cNvPr id="29699" name="Slide Number Placeholder 3">
            <a:extLst>
              <a:ext uri="{FF2B5EF4-FFF2-40B4-BE49-F238E27FC236}">
                <a16:creationId xmlns:a16="http://schemas.microsoft.com/office/drawing/2014/main" id="{FD47307F-1A5A-2248-B427-DF821AC7B5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9575D62-63C5-4649-93A1-68D5DBAFC9A5}" type="slidenum">
              <a:rPr lang="en-US" altLang="en-US" sz="1200"/>
              <a:pPr eaLnBrk="1" hangingPunct="1"/>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50C26381-7F58-1643-8F0D-DA88F353AE9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5F5093CD-1EF9-DC42-A484-48B4A099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5388B507-7757-0B4A-A9F6-293A903EE2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291FE173-ABB8-BE42-9BD2-E95F3A43B55D}" type="slidenum">
              <a:rPr lang="en-US" altLang="en-US" sz="1200"/>
              <a:pPr eaLnBrk="1" hangingPunct="1"/>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3E9AB86F-693D-E942-A2F3-44375AD775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1B858FFC-9088-7D48-89E7-6FD046DD55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8EB53ECE-8EB4-1341-B54F-FCEE172664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4B46E785-87BC-2347-A2C1-2D3F577DD62B}" type="slidenum">
              <a:rPr lang="en-US" altLang="en-US" sz="1200"/>
              <a:pPr eaLnBrk="1" hangingPunct="1"/>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dirty="0" err="1"/>
              <a:t>Click</a:t>
            </a:r>
            <a:r>
              <a:rPr lang="pl-PL" dirty="0"/>
              <a:t> to </a:t>
            </a:r>
            <a:r>
              <a:rPr lang="pl-PL" dirty="0" err="1"/>
              <a:t>edit</a:t>
            </a:r>
            <a:r>
              <a:rPr lang="pl-PL" dirty="0"/>
              <a:t> Master </a:t>
            </a:r>
            <a:r>
              <a:rPr lang="pl-PL" dirty="0" err="1"/>
              <a:t>title</a:t>
            </a:r>
            <a:r>
              <a:rPr lang="pl-PL"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lang="en-US"/>
          </a:p>
        </p:txBody>
      </p:sp>
      <p:sp>
        <p:nvSpPr>
          <p:cNvPr id="4" name="Date Placeholder 3">
            <a:extLst>
              <a:ext uri="{FF2B5EF4-FFF2-40B4-BE49-F238E27FC236}">
                <a16:creationId xmlns:a16="http://schemas.microsoft.com/office/drawing/2014/main" id="{3B361DD7-9630-4F49-814D-7BE44F346DF7}"/>
              </a:ext>
            </a:extLst>
          </p:cNvPr>
          <p:cNvSpPr>
            <a:spLocks noGrp="1"/>
          </p:cNvSpPr>
          <p:nvPr>
            <p:ph type="dt" sz="half" idx="10"/>
          </p:nvPr>
        </p:nvSpPr>
        <p:spPr>
          <a:xfrm>
            <a:off x="457200" y="6356350"/>
            <a:ext cx="1249363" cy="365125"/>
          </a:xfrm>
          <a:prstGeom prst="rect">
            <a:avLst/>
          </a:prstGeom>
        </p:spPr>
        <p:txBody>
          <a:bodyPr/>
          <a:lstStyle>
            <a:lvl1pPr>
              <a:defRPr/>
            </a:lvl1pPr>
          </a:lstStyle>
          <a:p>
            <a:fld id="{E0A0316D-CB0D-684B-B2CE-8FCA27529AC1}" type="datetime1">
              <a:rPr lang="en-US" altLang="en-US" smtClean="0"/>
              <a:t>8/5/24</a:t>
            </a:fld>
            <a:endParaRPr lang="en-US" altLang="en-US"/>
          </a:p>
        </p:txBody>
      </p:sp>
      <p:sp>
        <p:nvSpPr>
          <p:cNvPr id="6" name="Slide Number Placeholder 5">
            <a:extLst>
              <a:ext uri="{FF2B5EF4-FFF2-40B4-BE49-F238E27FC236}">
                <a16:creationId xmlns:a16="http://schemas.microsoft.com/office/drawing/2014/main" id="{69446727-0891-154B-8C2A-E263F2E60416}"/>
              </a:ext>
            </a:extLst>
          </p:cNvPr>
          <p:cNvSpPr>
            <a:spLocks noGrp="1"/>
          </p:cNvSpPr>
          <p:nvPr>
            <p:ph type="sldNum" sz="quarter" idx="12"/>
          </p:nvPr>
        </p:nvSpPr>
        <p:spPr/>
        <p:txBody>
          <a:bodyPr/>
          <a:lstStyle>
            <a:lvl1pPr>
              <a:defRPr/>
            </a:lvl1pPr>
          </a:lstStyle>
          <a:p>
            <a:fld id="{266E54F4-440F-9646-8626-D43115D17357}" type="slidenum">
              <a:rPr lang="en-US" altLang="en-US"/>
              <a:pPr/>
              <a:t>‹#›</a:t>
            </a:fld>
            <a:endParaRPr lang="en-US" altLang="en-US"/>
          </a:p>
        </p:txBody>
      </p:sp>
    </p:spTree>
    <p:extLst>
      <p:ext uri="{BB962C8B-B14F-4D97-AF65-F5344CB8AC3E}">
        <p14:creationId xmlns:p14="http://schemas.microsoft.com/office/powerpoint/2010/main" val="3999737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AF06EB79-C020-F84F-B108-6555003B8BE2}"/>
              </a:ext>
            </a:extLst>
          </p:cNvPr>
          <p:cNvSpPr>
            <a:spLocks noGrp="1"/>
          </p:cNvSpPr>
          <p:nvPr>
            <p:ph type="dt" sz="half" idx="10"/>
          </p:nvPr>
        </p:nvSpPr>
        <p:spPr>
          <a:xfrm>
            <a:off x="457200" y="6356350"/>
            <a:ext cx="1249363" cy="365125"/>
          </a:xfrm>
          <a:prstGeom prst="rect">
            <a:avLst/>
          </a:prstGeom>
        </p:spPr>
        <p:txBody>
          <a:bodyPr/>
          <a:lstStyle>
            <a:lvl1pPr>
              <a:defRPr/>
            </a:lvl1pPr>
          </a:lstStyle>
          <a:p>
            <a:fld id="{45108D85-A433-0041-BDD9-000D42DD9696}" type="datetime1">
              <a:rPr lang="en-US" altLang="en-US" smtClean="0"/>
              <a:t>8/5/24</a:t>
            </a:fld>
            <a:endParaRPr lang="en-US" altLang="en-US"/>
          </a:p>
        </p:txBody>
      </p:sp>
      <p:sp>
        <p:nvSpPr>
          <p:cNvPr id="5" name="Footer Placeholder 4">
            <a:extLst>
              <a:ext uri="{FF2B5EF4-FFF2-40B4-BE49-F238E27FC236}">
                <a16:creationId xmlns:a16="http://schemas.microsoft.com/office/drawing/2014/main" id="{156E286E-6B40-EF45-A381-10230C08DB8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40978D0-9938-E14C-B893-7D3089FC5AD1}"/>
              </a:ext>
            </a:extLst>
          </p:cNvPr>
          <p:cNvSpPr>
            <a:spLocks noGrp="1"/>
          </p:cNvSpPr>
          <p:nvPr>
            <p:ph type="sldNum" sz="quarter" idx="12"/>
          </p:nvPr>
        </p:nvSpPr>
        <p:spPr/>
        <p:txBody>
          <a:bodyPr/>
          <a:lstStyle>
            <a:lvl1pPr>
              <a:defRPr/>
            </a:lvl1pPr>
          </a:lstStyle>
          <a:p>
            <a:fld id="{25A82F2F-E668-A946-9959-D1C8C9FC6D08}" type="slidenum">
              <a:rPr lang="en-US" altLang="en-US"/>
              <a:pPr/>
              <a:t>‹#›</a:t>
            </a:fld>
            <a:endParaRPr lang="en-US" altLang="en-US"/>
          </a:p>
        </p:txBody>
      </p:sp>
    </p:spTree>
    <p:extLst>
      <p:ext uri="{BB962C8B-B14F-4D97-AF65-F5344CB8AC3E}">
        <p14:creationId xmlns:p14="http://schemas.microsoft.com/office/powerpoint/2010/main" val="292271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4B0680C3-83F4-F348-A185-5810DFEBE987}"/>
              </a:ext>
            </a:extLst>
          </p:cNvPr>
          <p:cNvSpPr>
            <a:spLocks noGrp="1"/>
          </p:cNvSpPr>
          <p:nvPr>
            <p:ph type="dt" sz="half" idx="10"/>
          </p:nvPr>
        </p:nvSpPr>
        <p:spPr>
          <a:xfrm>
            <a:off x="457200" y="6356350"/>
            <a:ext cx="1249363" cy="365125"/>
          </a:xfrm>
          <a:prstGeom prst="rect">
            <a:avLst/>
          </a:prstGeom>
        </p:spPr>
        <p:txBody>
          <a:bodyPr/>
          <a:lstStyle>
            <a:lvl1pPr>
              <a:defRPr/>
            </a:lvl1pPr>
          </a:lstStyle>
          <a:p>
            <a:fld id="{229D7E21-8C69-AE4E-94C5-EC6E7E4DD323}" type="datetime1">
              <a:rPr lang="en-US" altLang="en-US" smtClean="0"/>
              <a:t>8/5/24</a:t>
            </a:fld>
            <a:endParaRPr lang="en-US" altLang="en-US"/>
          </a:p>
        </p:txBody>
      </p:sp>
      <p:sp>
        <p:nvSpPr>
          <p:cNvPr id="5" name="Footer Placeholder 4">
            <a:extLst>
              <a:ext uri="{FF2B5EF4-FFF2-40B4-BE49-F238E27FC236}">
                <a16:creationId xmlns:a16="http://schemas.microsoft.com/office/drawing/2014/main" id="{BEB3B0C9-2767-AF4D-98BA-4F842100BEBC}"/>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6204FAD-C4FA-794B-9707-E41BF3520492}"/>
              </a:ext>
            </a:extLst>
          </p:cNvPr>
          <p:cNvSpPr>
            <a:spLocks noGrp="1"/>
          </p:cNvSpPr>
          <p:nvPr>
            <p:ph type="sldNum" sz="quarter" idx="12"/>
          </p:nvPr>
        </p:nvSpPr>
        <p:spPr/>
        <p:txBody>
          <a:bodyPr/>
          <a:lstStyle>
            <a:lvl1pPr>
              <a:defRPr/>
            </a:lvl1pPr>
          </a:lstStyle>
          <a:p>
            <a:fld id="{3A614407-2068-584C-B9C7-280443802E15}" type="slidenum">
              <a:rPr lang="en-US" altLang="en-US"/>
              <a:pPr/>
              <a:t>‹#›</a:t>
            </a:fld>
            <a:endParaRPr lang="en-US" altLang="en-US"/>
          </a:p>
        </p:txBody>
      </p:sp>
    </p:spTree>
    <p:extLst>
      <p:ext uri="{BB962C8B-B14F-4D97-AF65-F5344CB8AC3E}">
        <p14:creationId xmlns:p14="http://schemas.microsoft.com/office/powerpoint/2010/main" val="564144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956A-DD41-604E-BB9B-DC54A8BC863B}"/>
              </a:ext>
            </a:extLst>
          </p:cNvPr>
          <p:cNvSpPr>
            <a:spLocks noGrp="1"/>
          </p:cNvSpPr>
          <p:nvPr>
            <p:ph type="ctrTitle"/>
          </p:nvPr>
        </p:nvSpPr>
        <p:spPr>
          <a:xfrm>
            <a:off x="1143360" y="1121879"/>
            <a:ext cx="6857280" cy="2387771"/>
          </a:xfrm>
          <a:prstGeom prst="rect">
            <a:avLst/>
          </a:prstGeom>
        </p:spPr>
        <p:txBody>
          <a:bodyPr anchor="b"/>
          <a:lstStyle>
            <a:lvl1pPr algn="ctr">
              <a:defRPr sz="5443"/>
            </a:lvl1pPr>
          </a:lstStyle>
          <a:p>
            <a:r>
              <a:rPr lang="en-US"/>
              <a:t>Click to edit Master title style</a:t>
            </a:r>
          </a:p>
        </p:txBody>
      </p:sp>
      <p:sp>
        <p:nvSpPr>
          <p:cNvPr id="3" name="Subtitle 2">
            <a:extLst>
              <a:ext uri="{FF2B5EF4-FFF2-40B4-BE49-F238E27FC236}">
                <a16:creationId xmlns:a16="http://schemas.microsoft.com/office/drawing/2014/main" id="{D00998DD-1095-6347-9A80-132FD5DF36DF}"/>
              </a:ext>
            </a:extLst>
          </p:cNvPr>
          <p:cNvSpPr>
            <a:spLocks noGrp="1"/>
          </p:cNvSpPr>
          <p:nvPr>
            <p:ph type="subTitle" idx="1"/>
          </p:nvPr>
        </p:nvSpPr>
        <p:spPr>
          <a:xfrm>
            <a:off x="1143360" y="3601819"/>
            <a:ext cx="6857280" cy="1656174"/>
          </a:xfrm>
          <a:prstGeom prst="rect">
            <a:avLst/>
          </a:prstGeo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
        <p:nvSpPr>
          <p:cNvPr id="4" name="Date Placeholder 3">
            <a:extLst>
              <a:ext uri="{FF2B5EF4-FFF2-40B4-BE49-F238E27FC236}">
                <a16:creationId xmlns:a16="http://schemas.microsoft.com/office/drawing/2014/main" id="{6D8E5183-E8CA-F641-8335-BAD2D333ED14}"/>
              </a:ext>
            </a:extLst>
          </p:cNvPr>
          <p:cNvSpPr>
            <a:spLocks noGrp="1"/>
          </p:cNvSpPr>
          <p:nvPr>
            <p:ph type="dt" sz="half" idx="10"/>
          </p:nvPr>
        </p:nvSpPr>
        <p:spPr>
          <a:xfrm>
            <a:off x="629280" y="6356827"/>
            <a:ext cx="2056320" cy="364359"/>
          </a:xfrm>
          <a:prstGeom prst="rect">
            <a:avLst/>
          </a:prstGeom>
        </p:spPr>
        <p:txBody>
          <a:bodyPr/>
          <a:lstStyle/>
          <a:p>
            <a:fld id="{AFBADC97-AB15-BA41-92A7-E3F34400ADEC}" type="datetime1">
              <a:rPr lang="en-US" smtClean="0"/>
              <a:t>8/5/24</a:t>
            </a:fld>
            <a:endParaRPr lang="en-US"/>
          </a:p>
        </p:txBody>
      </p:sp>
      <p:sp>
        <p:nvSpPr>
          <p:cNvPr id="5" name="Footer Placeholder 4">
            <a:extLst>
              <a:ext uri="{FF2B5EF4-FFF2-40B4-BE49-F238E27FC236}">
                <a16:creationId xmlns:a16="http://schemas.microsoft.com/office/drawing/2014/main" id="{B3339825-B9AA-4C41-834F-8C0278053C86}"/>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884390-91B6-8542-8B1E-D61F7364D03C}"/>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1751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2AFA-1F84-6B4C-A6FF-7FE5F7E69E0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A636C1-DB2D-F94C-A31A-366EAA435A79}"/>
              </a:ext>
            </a:extLst>
          </p:cNvPr>
          <p:cNvSpPr>
            <a:spLocks noGrp="1"/>
          </p:cNvSpPr>
          <p:nvPr>
            <p:ph idx="1"/>
          </p:nvPr>
        </p:nvSpPr>
        <p:spPr>
          <a:xfrm>
            <a:off x="629280" y="1826112"/>
            <a:ext cx="788544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40F7B-392F-F149-9AA5-36E3BE77CB7A}"/>
              </a:ext>
            </a:extLst>
          </p:cNvPr>
          <p:cNvSpPr>
            <a:spLocks noGrp="1"/>
          </p:cNvSpPr>
          <p:nvPr>
            <p:ph type="dt" sz="half" idx="10"/>
          </p:nvPr>
        </p:nvSpPr>
        <p:spPr>
          <a:xfrm>
            <a:off x="629280" y="6356827"/>
            <a:ext cx="2056320" cy="364359"/>
          </a:xfrm>
          <a:prstGeom prst="rect">
            <a:avLst/>
          </a:prstGeom>
        </p:spPr>
        <p:txBody>
          <a:bodyPr/>
          <a:lstStyle/>
          <a:p>
            <a:fld id="{FF6463D0-9DF2-8740-BFA4-8C9FFB7F23BA}" type="datetime1">
              <a:rPr lang="en-US" smtClean="0"/>
              <a:t>8/5/24</a:t>
            </a:fld>
            <a:endParaRPr lang="en-US"/>
          </a:p>
        </p:txBody>
      </p:sp>
      <p:sp>
        <p:nvSpPr>
          <p:cNvPr id="5" name="Footer Placeholder 4">
            <a:extLst>
              <a:ext uri="{FF2B5EF4-FFF2-40B4-BE49-F238E27FC236}">
                <a16:creationId xmlns:a16="http://schemas.microsoft.com/office/drawing/2014/main" id="{D84A14E6-8F3B-4947-9600-BDBE1BDEE24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759F50-F3CE-DF49-AC41-991C0814A24D}"/>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570574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2CD7-B8F1-9144-A25C-502616CD5A3D}"/>
              </a:ext>
            </a:extLst>
          </p:cNvPr>
          <p:cNvSpPr>
            <a:spLocks noGrp="1"/>
          </p:cNvSpPr>
          <p:nvPr>
            <p:ph type="title"/>
          </p:nvPr>
        </p:nvSpPr>
        <p:spPr>
          <a:xfrm>
            <a:off x="623521" y="1709460"/>
            <a:ext cx="7886880" cy="2852939"/>
          </a:xfrm>
          <a:prstGeom prst="rect">
            <a:avLst/>
          </a:prstGeom>
        </p:spPr>
        <p:txBody>
          <a:bodyPr anchor="b"/>
          <a:lstStyle>
            <a:lvl1pPr>
              <a:defRPr sz="5443"/>
            </a:lvl1pPr>
          </a:lstStyle>
          <a:p>
            <a:r>
              <a:rPr lang="en-US"/>
              <a:t>Click to edit Master title style</a:t>
            </a:r>
          </a:p>
        </p:txBody>
      </p:sp>
      <p:sp>
        <p:nvSpPr>
          <p:cNvPr id="3" name="Text Placeholder 2">
            <a:extLst>
              <a:ext uri="{FF2B5EF4-FFF2-40B4-BE49-F238E27FC236}">
                <a16:creationId xmlns:a16="http://schemas.microsoft.com/office/drawing/2014/main" id="{1FE72774-323F-4246-A5E3-6FCC17B0ACA2}"/>
              </a:ext>
            </a:extLst>
          </p:cNvPr>
          <p:cNvSpPr>
            <a:spLocks noGrp="1"/>
          </p:cNvSpPr>
          <p:nvPr>
            <p:ph type="body" idx="1"/>
          </p:nvPr>
        </p:nvSpPr>
        <p:spPr>
          <a:xfrm>
            <a:off x="623521" y="4589763"/>
            <a:ext cx="7886880" cy="1499197"/>
          </a:xfrm>
          <a:prstGeom prst="rect">
            <a:avLst/>
          </a:prstGeo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7B4AF2-8349-7440-A27C-B3DEA7CDC67D}"/>
              </a:ext>
            </a:extLst>
          </p:cNvPr>
          <p:cNvSpPr>
            <a:spLocks noGrp="1"/>
          </p:cNvSpPr>
          <p:nvPr>
            <p:ph type="dt" sz="half" idx="10"/>
          </p:nvPr>
        </p:nvSpPr>
        <p:spPr>
          <a:xfrm>
            <a:off x="629280" y="6356827"/>
            <a:ext cx="2056320" cy="364359"/>
          </a:xfrm>
          <a:prstGeom prst="rect">
            <a:avLst/>
          </a:prstGeom>
        </p:spPr>
        <p:txBody>
          <a:bodyPr/>
          <a:lstStyle/>
          <a:p>
            <a:fld id="{1D0A2AB8-5AC9-AB47-8A82-380DF819741F}" type="datetime1">
              <a:rPr lang="en-US" smtClean="0"/>
              <a:t>8/5/24</a:t>
            </a:fld>
            <a:endParaRPr lang="en-US"/>
          </a:p>
        </p:txBody>
      </p:sp>
      <p:sp>
        <p:nvSpPr>
          <p:cNvPr id="5" name="Footer Placeholder 4">
            <a:extLst>
              <a:ext uri="{FF2B5EF4-FFF2-40B4-BE49-F238E27FC236}">
                <a16:creationId xmlns:a16="http://schemas.microsoft.com/office/drawing/2014/main" id="{5FECA0FD-6084-384B-94A9-BBF4D4615BA8}"/>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F46618-B2AE-9442-86B7-5099FA3B6A9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97090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2D49-D17F-8349-952C-E8CD57BBBFB5}"/>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96A734-C4E8-4341-902F-E05A59FFABCC}"/>
              </a:ext>
            </a:extLst>
          </p:cNvPr>
          <p:cNvSpPr>
            <a:spLocks noGrp="1"/>
          </p:cNvSpPr>
          <p:nvPr>
            <p:ph sz="half" idx="1"/>
          </p:nvPr>
        </p:nvSpPr>
        <p:spPr>
          <a:xfrm>
            <a:off x="62928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9D6BA9-C972-FE4E-86C6-48B9B8D7ADF5}"/>
              </a:ext>
            </a:extLst>
          </p:cNvPr>
          <p:cNvSpPr>
            <a:spLocks noGrp="1"/>
          </p:cNvSpPr>
          <p:nvPr>
            <p:ph sz="half" idx="2"/>
          </p:nvPr>
        </p:nvSpPr>
        <p:spPr>
          <a:xfrm>
            <a:off x="464112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94E6A-6A75-5F41-837F-0EFE69AED57E}"/>
              </a:ext>
            </a:extLst>
          </p:cNvPr>
          <p:cNvSpPr>
            <a:spLocks noGrp="1"/>
          </p:cNvSpPr>
          <p:nvPr>
            <p:ph type="dt" sz="half" idx="10"/>
          </p:nvPr>
        </p:nvSpPr>
        <p:spPr>
          <a:xfrm>
            <a:off x="629280" y="6356827"/>
            <a:ext cx="2056320" cy="364359"/>
          </a:xfrm>
          <a:prstGeom prst="rect">
            <a:avLst/>
          </a:prstGeom>
        </p:spPr>
        <p:txBody>
          <a:bodyPr/>
          <a:lstStyle/>
          <a:p>
            <a:fld id="{89949DD6-94D8-C44A-93D9-9FF86B713525}" type="datetime1">
              <a:rPr lang="en-US" smtClean="0"/>
              <a:t>8/5/24</a:t>
            </a:fld>
            <a:endParaRPr lang="en-US"/>
          </a:p>
        </p:txBody>
      </p:sp>
      <p:sp>
        <p:nvSpPr>
          <p:cNvPr id="6" name="Footer Placeholder 5">
            <a:extLst>
              <a:ext uri="{FF2B5EF4-FFF2-40B4-BE49-F238E27FC236}">
                <a16:creationId xmlns:a16="http://schemas.microsoft.com/office/drawing/2014/main" id="{68C6D7CF-FDC0-DC4E-AA2C-80354922D89E}"/>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D96F16-1E2C-6046-A300-A02922B9CCBF}"/>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106380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F539-A224-C14B-A750-B3145D8B0D18}"/>
              </a:ext>
            </a:extLst>
          </p:cNvPr>
          <p:cNvSpPr>
            <a:spLocks noGrp="1"/>
          </p:cNvSpPr>
          <p:nvPr>
            <p:ph type="title"/>
          </p:nvPr>
        </p:nvSpPr>
        <p:spPr>
          <a:xfrm>
            <a:off x="629281" y="365798"/>
            <a:ext cx="7886880" cy="1324939"/>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9C000E-D5AF-154A-B7A0-5ACE5577DEF3}"/>
              </a:ext>
            </a:extLst>
          </p:cNvPr>
          <p:cNvSpPr>
            <a:spLocks noGrp="1"/>
          </p:cNvSpPr>
          <p:nvPr>
            <p:ph type="body" idx="1"/>
          </p:nvPr>
        </p:nvSpPr>
        <p:spPr>
          <a:xfrm>
            <a:off x="629280" y="1680657"/>
            <a:ext cx="386928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8C077FC2-6FD5-C647-93CA-89CC6EA748F4}"/>
              </a:ext>
            </a:extLst>
          </p:cNvPr>
          <p:cNvSpPr>
            <a:spLocks noGrp="1"/>
          </p:cNvSpPr>
          <p:nvPr>
            <p:ph sz="half" idx="2"/>
          </p:nvPr>
        </p:nvSpPr>
        <p:spPr>
          <a:xfrm>
            <a:off x="629280" y="2504424"/>
            <a:ext cx="386928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06E47D-E3B6-FC44-8C8D-B54362EEC426}"/>
              </a:ext>
            </a:extLst>
          </p:cNvPr>
          <p:cNvSpPr>
            <a:spLocks noGrp="1"/>
          </p:cNvSpPr>
          <p:nvPr>
            <p:ph type="body" sz="quarter" idx="3"/>
          </p:nvPr>
        </p:nvSpPr>
        <p:spPr>
          <a:xfrm>
            <a:off x="4629600" y="1680657"/>
            <a:ext cx="388656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A6241EF1-7760-C34A-B72F-A8622527E3FD}"/>
              </a:ext>
            </a:extLst>
          </p:cNvPr>
          <p:cNvSpPr>
            <a:spLocks noGrp="1"/>
          </p:cNvSpPr>
          <p:nvPr>
            <p:ph sz="quarter" idx="4"/>
          </p:nvPr>
        </p:nvSpPr>
        <p:spPr>
          <a:xfrm>
            <a:off x="4629600" y="2504424"/>
            <a:ext cx="388656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3C29-17FE-0B4F-9535-75B1022706F0}"/>
              </a:ext>
            </a:extLst>
          </p:cNvPr>
          <p:cNvSpPr>
            <a:spLocks noGrp="1"/>
          </p:cNvSpPr>
          <p:nvPr>
            <p:ph type="dt" sz="half" idx="10"/>
          </p:nvPr>
        </p:nvSpPr>
        <p:spPr>
          <a:xfrm>
            <a:off x="629280" y="6356827"/>
            <a:ext cx="2056320" cy="364359"/>
          </a:xfrm>
          <a:prstGeom prst="rect">
            <a:avLst/>
          </a:prstGeom>
        </p:spPr>
        <p:txBody>
          <a:bodyPr/>
          <a:lstStyle/>
          <a:p>
            <a:fld id="{4E1DB92F-C6DE-FB4D-8328-61FFFB3CCE43}" type="datetime1">
              <a:rPr lang="en-US" smtClean="0"/>
              <a:t>8/5/24</a:t>
            </a:fld>
            <a:endParaRPr lang="en-US"/>
          </a:p>
        </p:txBody>
      </p:sp>
      <p:sp>
        <p:nvSpPr>
          <p:cNvPr id="8" name="Footer Placeholder 7">
            <a:extLst>
              <a:ext uri="{FF2B5EF4-FFF2-40B4-BE49-F238E27FC236}">
                <a16:creationId xmlns:a16="http://schemas.microsoft.com/office/drawing/2014/main" id="{18B1754A-17E2-B845-A01D-05D0095178D4}"/>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A56430-CF41-174C-A68D-23F89C376A2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99974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105-F302-024D-87BD-68FCC4A316D6}"/>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BEBD684-34D6-A84F-A2B0-9C3C7BA80CDE}"/>
              </a:ext>
            </a:extLst>
          </p:cNvPr>
          <p:cNvSpPr>
            <a:spLocks noGrp="1"/>
          </p:cNvSpPr>
          <p:nvPr>
            <p:ph type="dt" sz="half" idx="10"/>
          </p:nvPr>
        </p:nvSpPr>
        <p:spPr>
          <a:xfrm>
            <a:off x="629280" y="6356827"/>
            <a:ext cx="2056320" cy="364359"/>
          </a:xfrm>
          <a:prstGeom prst="rect">
            <a:avLst/>
          </a:prstGeom>
        </p:spPr>
        <p:txBody>
          <a:bodyPr/>
          <a:lstStyle/>
          <a:p>
            <a:fld id="{1AC433FF-1157-CE44-8C3D-1D1F149A7EC1}" type="datetime1">
              <a:rPr lang="en-US" smtClean="0"/>
              <a:t>8/5/24</a:t>
            </a:fld>
            <a:endParaRPr lang="en-US"/>
          </a:p>
        </p:txBody>
      </p:sp>
      <p:sp>
        <p:nvSpPr>
          <p:cNvPr id="4" name="Footer Placeholder 3">
            <a:extLst>
              <a:ext uri="{FF2B5EF4-FFF2-40B4-BE49-F238E27FC236}">
                <a16:creationId xmlns:a16="http://schemas.microsoft.com/office/drawing/2014/main" id="{6D56426B-9927-AC4F-999E-5C593773A2BD}"/>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852C78-59C7-0B48-B577-C2B9967C4A10}"/>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52754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3151F-469C-694C-AAA7-CAB167B2F9D5}"/>
              </a:ext>
            </a:extLst>
          </p:cNvPr>
          <p:cNvSpPr>
            <a:spLocks noGrp="1"/>
          </p:cNvSpPr>
          <p:nvPr>
            <p:ph type="dt" sz="half" idx="10"/>
          </p:nvPr>
        </p:nvSpPr>
        <p:spPr>
          <a:xfrm>
            <a:off x="629280" y="6356827"/>
            <a:ext cx="2056320" cy="364359"/>
          </a:xfrm>
          <a:prstGeom prst="rect">
            <a:avLst/>
          </a:prstGeom>
        </p:spPr>
        <p:txBody>
          <a:bodyPr/>
          <a:lstStyle/>
          <a:p>
            <a:fld id="{C156092D-3D0E-D84A-8AF2-8A4212862B24}" type="datetime1">
              <a:rPr lang="en-US" smtClean="0"/>
              <a:t>8/5/24</a:t>
            </a:fld>
            <a:endParaRPr lang="en-US"/>
          </a:p>
        </p:txBody>
      </p:sp>
      <p:sp>
        <p:nvSpPr>
          <p:cNvPr id="3" name="Footer Placeholder 2">
            <a:extLst>
              <a:ext uri="{FF2B5EF4-FFF2-40B4-BE49-F238E27FC236}">
                <a16:creationId xmlns:a16="http://schemas.microsoft.com/office/drawing/2014/main" id="{3ABEA69F-3386-894E-BDF1-BC8647ECD3C3}"/>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4F4610-9D2C-A14A-B1C0-75FF3D74BAC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78340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D204-3E0E-774E-8D2B-C993A9EAFF79}"/>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Content Placeholder 2">
            <a:extLst>
              <a:ext uri="{FF2B5EF4-FFF2-40B4-BE49-F238E27FC236}">
                <a16:creationId xmlns:a16="http://schemas.microsoft.com/office/drawing/2014/main" id="{2E068101-2ABE-F044-AE68-7804E9C7C6D1}"/>
              </a:ext>
            </a:extLst>
          </p:cNvPr>
          <p:cNvSpPr>
            <a:spLocks noGrp="1"/>
          </p:cNvSpPr>
          <p:nvPr>
            <p:ph idx="1"/>
          </p:nvPr>
        </p:nvSpPr>
        <p:spPr>
          <a:xfrm>
            <a:off x="3888000" y="987944"/>
            <a:ext cx="4628160"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F0FB0-C972-BE4B-85A9-36E3A97D632B}"/>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F8879870-D402-1A47-BC5B-7B7DB31CD392}"/>
              </a:ext>
            </a:extLst>
          </p:cNvPr>
          <p:cNvSpPr>
            <a:spLocks noGrp="1"/>
          </p:cNvSpPr>
          <p:nvPr>
            <p:ph type="dt" sz="half" idx="10"/>
          </p:nvPr>
        </p:nvSpPr>
        <p:spPr>
          <a:xfrm>
            <a:off x="629280" y="6356827"/>
            <a:ext cx="2056320" cy="364359"/>
          </a:xfrm>
          <a:prstGeom prst="rect">
            <a:avLst/>
          </a:prstGeom>
        </p:spPr>
        <p:txBody>
          <a:bodyPr/>
          <a:lstStyle/>
          <a:p>
            <a:fld id="{EE5253CC-A08E-534B-9B70-67841BC9769A}" type="datetime1">
              <a:rPr lang="en-US" smtClean="0"/>
              <a:t>8/5/24</a:t>
            </a:fld>
            <a:endParaRPr lang="en-US"/>
          </a:p>
        </p:txBody>
      </p:sp>
      <p:sp>
        <p:nvSpPr>
          <p:cNvPr id="6" name="Footer Placeholder 5">
            <a:extLst>
              <a:ext uri="{FF2B5EF4-FFF2-40B4-BE49-F238E27FC236}">
                <a16:creationId xmlns:a16="http://schemas.microsoft.com/office/drawing/2014/main" id="{FC3147AC-C0FD-0C42-906D-2CEB4628E65B}"/>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950882-B4FF-3F4E-9474-A24AC1ADB3A4}"/>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12532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1C2D20AD-A46E-754B-BE90-8EF6A8D46E9F}"/>
              </a:ext>
            </a:extLst>
          </p:cNvPr>
          <p:cNvSpPr>
            <a:spLocks noGrp="1"/>
          </p:cNvSpPr>
          <p:nvPr>
            <p:ph type="dt" sz="half" idx="10"/>
          </p:nvPr>
        </p:nvSpPr>
        <p:spPr>
          <a:xfrm>
            <a:off x="457200" y="6356350"/>
            <a:ext cx="1249363" cy="365125"/>
          </a:xfrm>
          <a:prstGeom prst="rect">
            <a:avLst/>
          </a:prstGeom>
        </p:spPr>
        <p:txBody>
          <a:bodyPr/>
          <a:lstStyle>
            <a:lvl1pPr>
              <a:defRPr/>
            </a:lvl1pPr>
          </a:lstStyle>
          <a:p>
            <a:fld id="{878563A7-AEC0-A740-98EA-40811BE25493}" type="datetime1">
              <a:rPr lang="en-US" altLang="en-US" smtClean="0"/>
              <a:t>8/5/24</a:t>
            </a:fld>
            <a:endParaRPr lang="en-US" altLang="en-US"/>
          </a:p>
        </p:txBody>
      </p:sp>
      <p:sp>
        <p:nvSpPr>
          <p:cNvPr id="5" name="Footer Placeholder 4">
            <a:extLst>
              <a:ext uri="{FF2B5EF4-FFF2-40B4-BE49-F238E27FC236}">
                <a16:creationId xmlns:a16="http://schemas.microsoft.com/office/drawing/2014/main" id="{4F1485F1-CD56-E940-A461-1249EB9EEE7D}"/>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47E3935-FECD-124D-A6BE-408E87D9FF86}"/>
              </a:ext>
            </a:extLst>
          </p:cNvPr>
          <p:cNvSpPr>
            <a:spLocks noGrp="1"/>
          </p:cNvSpPr>
          <p:nvPr>
            <p:ph type="sldNum" sz="quarter" idx="12"/>
          </p:nvPr>
        </p:nvSpPr>
        <p:spPr/>
        <p:txBody>
          <a:bodyPr/>
          <a:lstStyle>
            <a:lvl1pPr>
              <a:defRPr/>
            </a:lvl1pPr>
          </a:lstStyle>
          <a:p>
            <a:fld id="{A315DF5D-7F83-9940-85BE-AFB33E8C4133}" type="slidenum">
              <a:rPr lang="en-US" altLang="en-US"/>
              <a:pPr/>
              <a:t>‹#›</a:t>
            </a:fld>
            <a:endParaRPr lang="en-US" altLang="en-US"/>
          </a:p>
        </p:txBody>
      </p:sp>
    </p:spTree>
    <p:extLst>
      <p:ext uri="{BB962C8B-B14F-4D97-AF65-F5344CB8AC3E}">
        <p14:creationId xmlns:p14="http://schemas.microsoft.com/office/powerpoint/2010/main" val="195153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F7EE-59D7-4A4B-8DAB-3AAD24087B1B}"/>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Picture Placeholder 2">
            <a:extLst>
              <a:ext uri="{FF2B5EF4-FFF2-40B4-BE49-F238E27FC236}">
                <a16:creationId xmlns:a16="http://schemas.microsoft.com/office/drawing/2014/main" id="{2612DCEC-FBEC-B04B-B7A9-4433AAB903FD}"/>
              </a:ext>
            </a:extLst>
          </p:cNvPr>
          <p:cNvSpPr>
            <a:spLocks noGrp="1"/>
          </p:cNvSpPr>
          <p:nvPr>
            <p:ph type="pic" idx="1"/>
          </p:nvPr>
        </p:nvSpPr>
        <p:spPr>
          <a:xfrm>
            <a:off x="3888000" y="987944"/>
            <a:ext cx="4628160" cy="4873472"/>
          </a:xfrm>
          <a:prstGeom prst="rect">
            <a:avLst/>
          </a:prstGeo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a:extLst>
              <a:ext uri="{FF2B5EF4-FFF2-40B4-BE49-F238E27FC236}">
                <a16:creationId xmlns:a16="http://schemas.microsoft.com/office/drawing/2014/main" id="{FF82AE82-90ED-3243-B556-7E8AF06B2092}"/>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92BF6C2F-6006-E241-BC24-DF46DC20B3ED}"/>
              </a:ext>
            </a:extLst>
          </p:cNvPr>
          <p:cNvSpPr>
            <a:spLocks noGrp="1"/>
          </p:cNvSpPr>
          <p:nvPr>
            <p:ph type="dt" sz="half" idx="10"/>
          </p:nvPr>
        </p:nvSpPr>
        <p:spPr>
          <a:xfrm>
            <a:off x="629280" y="6356827"/>
            <a:ext cx="2056320" cy="364359"/>
          </a:xfrm>
          <a:prstGeom prst="rect">
            <a:avLst/>
          </a:prstGeom>
        </p:spPr>
        <p:txBody>
          <a:bodyPr/>
          <a:lstStyle/>
          <a:p>
            <a:fld id="{772A3491-F496-5241-96A8-CD15FF514E7D}" type="datetime1">
              <a:rPr lang="en-US" smtClean="0"/>
              <a:t>8/5/24</a:t>
            </a:fld>
            <a:endParaRPr lang="en-US"/>
          </a:p>
        </p:txBody>
      </p:sp>
      <p:sp>
        <p:nvSpPr>
          <p:cNvPr id="6" name="Footer Placeholder 5">
            <a:extLst>
              <a:ext uri="{FF2B5EF4-FFF2-40B4-BE49-F238E27FC236}">
                <a16:creationId xmlns:a16="http://schemas.microsoft.com/office/drawing/2014/main" id="{091AB08E-9213-AA4A-9E1C-19F75837F8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1AF5A5-EF91-1A4F-939C-296D41ADE635}"/>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043701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4541-E4CE-7A44-A8EC-46CEE5AE7F1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A82E0C-E97D-C44E-B6B5-3127919C6C8E}"/>
              </a:ext>
            </a:extLst>
          </p:cNvPr>
          <p:cNvSpPr>
            <a:spLocks noGrp="1"/>
          </p:cNvSpPr>
          <p:nvPr>
            <p:ph type="body" orient="vert" idx="1"/>
          </p:nvPr>
        </p:nvSpPr>
        <p:spPr>
          <a:xfrm>
            <a:off x="629280" y="1826112"/>
            <a:ext cx="7885440" cy="43506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BA764-3DD7-734F-96E2-29E4440C4886}"/>
              </a:ext>
            </a:extLst>
          </p:cNvPr>
          <p:cNvSpPr>
            <a:spLocks noGrp="1"/>
          </p:cNvSpPr>
          <p:nvPr>
            <p:ph type="dt" sz="half" idx="10"/>
          </p:nvPr>
        </p:nvSpPr>
        <p:spPr>
          <a:xfrm>
            <a:off x="629280" y="6356827"/>
            <a:ext cx="2056320" cy="364359"/>
          </a:xfrm>
          <a:prstGeom prst="rect">
            <a:avLst/>
          </a:prstGeom>
        </p:spPr>
        <p:txBody>
          <a:bodyPr/>
          <a:lstStyle/>
          <a:p>
            <a:fld id="{8B86E57A-6950-AA47-B928-2E26C89C1B1B}" type="datetime1">
              <a:rPr lang="en-US" smtClean="0"/>
              <a:t>8/5/24</a:t>
            </a:fld>
            <a:endParaRPr lang="en-US"/>
          </a:p>
        </p:txBody>
      </p:sp>
      <p:sp>
        <p:nvSpPr>
          <p:cNvPr id="5" name="Footer Placeholder 4">
            <a:extLst>
              <a:ext uri="{FF2B5EF4-FFF2-40B4-BE49-F238E27FC236}">
                <a16:creationId xmlns:a16="http://schemas.microsoft.com/office/drawing/2014/main" id="{B7B60696-A0CA-4944-A70B-4312457C0F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1715C-275A-6440-909E-604E353E619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975426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6BA3F-6458-8245-B8FE-998207A5363B}"/>
              </a:ext>
            </a:extLst>
          </p:cNvPr>
          <p:cNvSpPr>
            <a:spLocks noGrp="1"/>
          </p:cNvSpPr>
          <p:nvPr>
            <p:ph type="title" orient="vert"/>
          </p:nvPr>
        </p:nvSpPr>
        <p:spPr>
          <a:xfrm>
            <a:off x="6543360" y="365799"/>
            <a:ext cx="1971360" cy="581101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413D9-AE60-0341-97D3-C17D5AF2695C}"/>
              </a:ext>
            </a:extLst>
          </p:cNvPr>
          <p:cNvSpPr>
            <a:spLocks noGrp="1"/>
          </p:cNvSpPr>
          <p:nvPr>
            <p:ph type="body" orient="vert" idx="1"/>
          </p:nvPr>
        </p:nvSpPr>
        <p:spPr>
          <a:xfrm>
            <a:off x="629280" y="365799"/>
            <a:ext cx="5775840" cy="5811011"/>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A5AFF-B136-EE4D-B7B7-AEB745961332}"/>
              </a:ext>
            </a:extLst>
          </p:cNvPr>
          <p:cNvSpPr>
            <a:spLocks noGrp="1"/>
          </p:cNvSpPr>
          <p:nvPr>
            <p:ph type="dt" sz="half" idx="10"/>
          </p:nvPr>
        </p:nvSpPr>
        <p:spPr>
          <a:xfrm>
            <a:off x="629280" y="6356827"/>
            <a:ext cx="2056320" cy="364359"/>
          </a:xfrm>
          <a:prstGeom prst="rect">
            <a:avLst/>
          </a:prstGeom>
        </p:spPr>
        <p:txBody>
          <a:bodyPr/>
          <a:lstStyle/>
          <a:p>
            <a:fld id="{3EBE474C-5DBB-AB4F-9C0C-B834DA22BA9A}" type="datetime1">
              <a:rPr lang="en-US" smtClean="0"/>
              <a:t>8/5/24</a:t>
            </a:fld>
            <a:endParaRPr lang="en-US"/>
          </a:p>
        </p:txBody>
      </p:sp>
      <p:sp>
        <p:nvSpPr>
          <p:cNvPr id="5" name="Footer Placeholder 4">
            <a:extLst>
              <a:ext uri="{FF2B5EF4-FFF2-40B4-BE49-F238E27FC236}">
                <a16:creationId xmlns:a16="http://schemas.microsoft.com/office/drawing/2014/main" id="{5632531D-9C86-454E-A041-9B106EDAC430}"/>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83282-9D3F-1641-B067-760D8B83D867}"/>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465592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Click to edit Master text styles</a:t>
            </a:r>
          </a:p>
        </p:txBody>
      </p:sp>
      <p:sp>
        <p:nvSpPr>
          <p:cNvPr id="4" name="Date Placeholder 3">
            <a:extLst>
              <a:ext uri="{FF2B5EF4-FFF2-40B4-BE49-F238E27FC236}">
                <a16:creationId xmlns:a16="http://schemas.microsoft.com/office/drawing/2014/main" id="{F779CBDF-2FA3-0E4F-9FBA-2D1E0316B99D}"/>
              </a:ext>
            </a:extLst>
          </p:cNvPr>
          <p:cNvSpPr>
            <a:spLocks noGrp="1"/>
          </p:cNvSpPr>
          <p:nvPr>
            <p:ph type="dt" sz="half" idx="10"/>
          </p:nvPr>
        </p:nvSpPr>
        <p:spPr>
          <a:xfrm>
            <a:off x="457200" y="6356350"/>
            <a:ext cx="1249363" cy="365125"/>
          </a:xfrm>
          <a:prstGeom prst="rect">
            <a:avLst/>
          </a:prstGeom>
        </p:spPr>
        <p:txBody>
          <a:bodyPr/>
          <a:lstStyle>
            <a:lvl1pPr>
              <a:defRPr/>
            </a:lvl1pPr>
          </a:lstStyle>
          <a:p>
            <a:fld id="{0EFD21FD-DFC6-FE46-99E8-404FE5AF98E0}" type="datetime1">
              <a:rPr lang="en-US" altLang="en-US" smtClean="0"/>
              <a:t>8/5/24</a:t>
            </a:fld>
            <a:endParaRPr lang="en-US" altLang="en-US"/>
          </a:p>
        </p:txBody>
      </p:sp>
      <p:sp>
        <p:nvSpPr>
          <p:cNvPr id="5" name="Footer Placeholder 4">
            <a:extLst>
              <a:ext uri="{FF2B5EF4-FFF2-40B4-BE49-F238E27FC236}">
                <a16:creationId xmlns:a16="http://schemas.microsoft.com/office/drawing/2014/main" id="{BF13444A-C4CE-E146-8EF3-32D51712C11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1D0B7F-52B8-2D4E-9AAE-1D1D73C3BB25}"/>
              </a:ext>
            </a:extLst>
          </p:cNvPr>
          <p:cNvSpPr>
            <a:spLocks noGrp="1"/>
          </p:cNvSpPr>
          <p:nvPr>
            <p:ph type="sldNum" sz="quarter" idx="12"/>
          </p:nvPr>
        </p:nvSpPr>
        <p:spPr/>
        <p:txBody>
          <a:bodyPr/>
          <a:lstStyle>
            <a:lvl1pPr>
              <a:defRPr/>
            </a:lvl1pPr>
          </a:lstStyle>
          <a:p>
            <a:fld id="{F054D320-C0E7-6045-BF08-D2A7155099BD}" type="slidenum">
              <a:rPr lang="en-US" altLang="en-US"/>
              <a:pPr/>
              <a:t>‹#›</a:t>
            </a:fld>
            <a:endParaRPr lang="en-US" altLang="en-US"/>
          </a:p>
        </p:txBody>
      </p:sp>
    </p:spTree>
    <p:extLst>
      <p:ext uri="{BB962C8B-B14F-4D97-AF65-F5344CB8AC3E}">
        <p14:creationId xmlns:p14="http://schemas.microsoft.com/office/powerpoint/2010/main" val="289997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a:t>Click to edit Master text styles</a:t>
            </a:r>
          </a:p>
          <a:p>
            <a:pPr lvl="1"/>
            <a:r>
              <a:rPr lang="pl-PL" dirty="0"/>
              <a:t>Second level</a:t>
            </a:r>
          </a:p>
          <a:p>
            <a:pPr lvl="2"/>
            <a:r>
              <a:rPr lang="pl-PL" dirty="0"/>
              <a:t>Third level</a:t>
            </a:r>
          </a:p>
          <a:p>
            <a:pPr lvl="3"/>
            <a:r>
              <a:rPr lang="pl-PL" dirty="0"/>
              <a:t>Fourth level</a:t>
            </a:r>
          </a:p>
          <a:p>
            <a:pPr lvl="4"/>
            <a:r>
              <a:rPr lang="pl-PL"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Date Placeholder 4">
            <a:extLst>
              <a:ext uri="{FF2B5EF4-FFF2-40B4-BE49-F238E27FC236}">
                <a16:creationId xmlns:a16="http://schemas.microsoft.com/office/drawing/2014/main" id="{3A5879DD-087C-4C4F-AC0F-D187F4D4BD8C}"/>
              </a:ext>
            </a:extLst>
          </p:cNvPr>
          <p:cNvSpPr>
            <a:spLocks noGrp="1"/>
          </p:cNvSpPr>
          <p:nvPr>
            <p:ph type="dt" sz="half" idx="10"/>
          </p:nvPr>
        </p:nvSpPr>
        <p:spPr>
          <a:xfrm>
            <a:off x="457200" y="6356350"/>
            <a:ext cx="1249363" cy="365125"/>
          </a:xfrm>
          <a:prstGeom prst="rect">
            <a:avLst/>
          </a:prstGeom>
        </p:spPr>
        <p:txBody>
          <a:bodyPr/>
          <a:lstStyle>
            <a:lvl1pPr>
              <a:defRPr/>
            </a:lvl1pPr>
          </a:lstStyle>
          <a:p>
            <a:fld id="{088E1FD5-DB55-3B40-96A0-B779BE4F7602}" type="datetime1">
              <a:rPr lang="en-US" altLang="en-US" smtClean="0"/>
              <a:t>8/5/24</a:t>
            </a:fld>
            <a:endParaRPr lang="en-US" altLang="en-US"/>
          </a:p>
        </p:txBody>
      </p:sp>
      <p:sp>
        <p:nvSpPr>
          <p:cNvPr id="6" name="Footer Placeholder 5">
            <a:extLst>
              <a:ext uri="{FF2B5EF4-FFF2-40B4-BE49-F238E27FC236}">
                <a16:creationId xmlns:a16="http://schemas.microsoft.com/office/drawing/2014/main" id="{55DE3C2A-2426-1F47-88F6-21D09ED57091}"/>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E7977E4-D847-3C46-BD65-C9330183F7AE}"/>
              </a:ext>
            </a:extLst>
          </p:cNvPr>
          <p:cNvSpPr>
            <a:spLocks noGrp="1"/>
          </p:cNvSpPr>
          <p:nvPr>
            <p:ph type="sldNum" sz="quarter" idx="12"/>
          </p:nvPr>
        </p:nvSpPr>
        <p:spPr/>
        <p:txBody>
          <a:bodyPr/>
          <a:lstStyle>
            <a:lvl1pPr>
              <a:defRPr/>
            </a:lvl1pPr>
          </a:lstStyle>
          <a:p>
            <a:fld id="{6B98B4C4-0E06-354C-97A1-C6AB6A4DDBBF}" type="slidenum">
              <a:rPr lang="en-US" altLang="en-US"/>
              <a:pPr/>
              <a:t>‹#›</a:t>
            </a:fld>
            <a:endParaRPr lang="en-US" altLang="en-US"/>
          </a:p>
        </p:txBody>
      </p:sp>
    </p:spTree>
    <p:extLst>
      <p:ext uri="{BB962C8B-B14F-4D97-AF65-F5344CB8AC3E}">
        <p14:creationId xmlns:p14="http://schemas.microsoft.com/office/powerpoint/2010/main" val="1514989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7" name="Date Placeholder 6">
            <a:extLst>
              <a:ext uri="{FF2B5EF4-FFF2-40B4-BE49-F238E27FC236}">
                <a16:creationId xmlns:a16="http://schemas.microsoft.com/office/drawing/2014/main" id="{A6C78E14-5164-2A4E-8BC1-CEDC3EB7B1E6}"/>
              </a:ext>
            </a:extLst>
          </p:cNvPr>
          <p:cNvSpPr>
            <a:spLocks noGrp="1"/>
          </p:cNvSpPr>
          <p:nvPr>
            <p:ph type="dt" sz="half" idx="10"/>
          </p:nvPr>
        </p:nvSpPr>
        <p:spPr>
          <a:xfrm>
            <a:off x="457200" y="6356350"/>
            <a:ext cx="1249363" cy="365125"/>
          </a:xfrm>
          <a:prstGeom prst="rect">
            <a:avLst/>
          </a:prstGeom>
        </p:spPr>
        <p:txBody>
          <a:bodyPr/>
          <a:lstStyle>
            <a:lvl1pPr>
              <a:defRPr/>
            </a:lvl1pPr>
          </a:lstStyle>
          <a:p>
            <a:fld id="{191EA60D-0F53-3F4A-8002-8B6D2A4CDA86}" type="datetime1">
              <a:rPr lang="en-US" altLang="en-US" smtClean="0"/>
              <a:t>8/5/24</a:t>
            </a:fld>
            <a:endParaRPr lang="en-US" altLang="en-US"/>
          </a:p>
        </p:txBody>
      </p:sp>
      <p:sp>
        <p:nvSpPr>
          <p:cNvPr id="8" name="Footer Placeholder 7">
            <a:extLst>
              <a:ext uri="{FF2B5EF4-FFF2-40B4-BE49-F238E27FC236}">
                <a16:creationId xmlns:a16="http://schemas.microsoft.com/office/drawing/2014/main" id="{621B6F7E-F012-764C-993B-A9933F4C7A49}"/>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3E0FE518-DC0F-0147-B5B1-7EC53C49A18A}"/>
              </a:ext>
            </a:extLst>
          </p:cNvPr>
          <p:cNvSpPr>
            <a:spLocks noGrp="1"/>
          </p:cNvSpPr>
          <p:nvPr>
            <p:ph type="sldNum" sz="quarter" idx="12"/>
          </p:nvPr>
        </p:nvSpPr>
        <p:spPr/>
        <p:txBody>
          <a:bodyPr/>
          <a:lstStyle>
            <a:lvl1pPr>
              <a:defRPr/>
            </a:lvl1pPr>
          </a:lstStyle>
          <a:p>
            <a:fld id="{25023B01-B2A4-A343-A185-0613A60BEAFB}" type="slidenum">
              <a:rPr lang="en-US" altLang="en-US"/>
              <a:pPr/>
              <a:t>‹#›</a:t>
            </a:fld>
            <a:endParaRPr lang="en-US" altLang="en-US"/>
          </a:p>
        </p:txBody>
      </p:sp>
    </p:spTree>
    <p:extLst>
      <p:ext uri="{BB962C8B-B14F-4D97-AF65-F5344CB8AC3E}">
        <p14:creationId xmlns:p14="http://schemas.microsoft.com/office/powerpoint/2010/main" val="275510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Date Placeholder 2">
            <a:extLst>
              <a:ext uri="{FF2B5EF4-FFF2-40B4-BE49-F238E27FC236}">
                <a16:creationId xmlns:a16="http://schemas.microsoft.com/office/drawing/2014/main" id="{FB13C4C3-1D44-104C-B7BC-FA12279B981E}"/>
              </a:ext>
            </a:extLst>
          </p:cNvPr>
          <p:cNvSpPr>
            <a:spLocks noGrp="1"/>
          </p:cNvSpPr>
          <p:nvPr>
            <p:ph type="dt" sz="half" idx="10"/>
          </p:nvPr>
        </p:nvSpPr>
        <p:spPr>
          <a:xfrm>
            <a:off x="457200" y="6356350"/>
            <a:ext cx="1249363" cy="365125"/>
          </a:xfrm>
          <a:prstGeom prst="rect">
            <a:avLst/>
          </a:prstGeom>
        </p:spPr>
        <p:txBody>
          <a:bodyPr/>
          <a:lstStyle>
            <a:lvl1pPr>
              <a:defRPr/>
            </a:lvl1pPr>
          </a:lstStyle>
          <a:p>
            <a:fld id="{E54F5ADC-EE8C-6140-AB46-6B4936B2AFAB}" type="datetime1">
              <a:rPr lang="en-US" altLang="en-US" smtClean="0"/>
              <a:t>8/5/24</a:t>
            </a:fld>
            <a:endParaRPr lang="en-US" altLang="en-US"/>
          </a:p>
        </p:txBody>
      </p:sp>
      <p:sp>
        <p:nvSpPr>
          <p:cNvPr id="4" name="Footer Placeholder 3">
            <a:extLst>
              <a:ext uri="{FF2B5EF4-FFF2-40B4-BE49-F238E27FC236}">
                <a16:creationId xmlns:a16="http://schemas.microsoft.com/office/drawing/2014/main" id="{4E6D6541-29CD-EF47-877E-640F3E50CECF}"/>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F402577D-2634-5B4A-8DD5-11FFDD7AC3A9}"/>
              </a:ext>
            </a:extLst>
          </p:cNvPr>
          <p:cNvSpPr>
            <a:spLocks noGrp="1"/>
          </p:cNvSpPr>
          <p:nvPr>
            <p:ph type="sldNum" sz="quarter" idx="12"/>
          </p:nvPr>
        </p:nvSpPr>
        <p:spPr/>
        <p:txBody>
          <a:bodyPr/>
          <a:lstStyle>
            <a:lvl1pPr>
              <a:defRPr/>
            </a:lvl1pPr>
          </a:lstStyle>
          <a:p>
            <a:fld id="{8C84CE91-AEA6-914F-90D9-16BDBBCC3ED5}" type="slidenum">
              <a:rPr lang="en-US" altLang="en-US"/>
              <a:pPr/>
              <a:t>‹#›</a:t>
            </a:fld>
            <a:endParaRPr lang="en-US" altLang="en-US"/>
          </a:p>
        </p:txBody>
      </p:sp>
    </p:spTree>
    <p:extLst>
      <p:ext uri="{BB962C8B-B14F-4D97-AF65-F5344CB8AC3E}">
        <p14:creationId xmlns:p14="http://schemas.microsoft.com/office/powerpoint/2010/main" val="78814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429F-6658-8543-B0A8-D4F355CD9FAC}"/>
              </a:ext>
            </a:extLst>
          </p:cNvPr>
          <p:cNvSpPr>
            <a:spLocks noGrp="1"/>
          </p:cNvSpPr>
          <p:nvPr>
            <p:ph type="dt" sz="half" idx="10"/>
          </p:nvPr>
        </p:nvSpPr>
        <p:spPr>
          <a:xfrm>
            <a:off x="457200" y="6356350"/>
            <a:ext cx="1249363" cy="365125"/>
          </a:xfrm>
          <a:prstGeom prst="rect">
            <a:avLst/>
          </a:prstGeom>
        </p:spPr>
        <p:txBody>
          <a:bodyPr/>
          <a:lstStyle>
            <a:lvl1pPr>
              <a:defRPr/>
            </a:lvl1pPr>
          </a:lstStyle>
          <a:p>
            <a:fld id="{EDF50B27-A1CD-574C-9B94-867A72A1EA1A}" type="datetime1">
              <a:rPr lang="en-US" altLang="en-US" smtClean="0"/>
              <a:t>8/5/24</a:t>
            </a:fld>
            <a:endParaRPr lang="en-US" altLang="en-US"/>
          </a:p>
        </p:txBody>
      </p:sp>
      <p:sp>
        <p:nvSpPr>
          <p:cNvPr id="3" name="Footer Placeholder 2">
            <a:extLst>
              <a:ext uri="{FF2B5EF4-FFF2-40B4-BE49-F238E27FC236}">
                <a16:creationId xmlns:a16="http://schemas.microsoft.com/office/drawing/2014/main" id="{6C734284-7197-2946-BCF5-6C0FAA0784B5}"/>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59DAA201-8EE4-DD4F-86BC-8D66E6B568F5}"/>
              </a:ext>
            </a:extLst>
          </p:cNvPr>
          <p:cNvSpPr>
            <a:spLocks noGrp="1"/>
          </p:cNvSpPr>
          <p:nvPr>
            <p:ph type="sldNum" sz="quarter" idx="12"/>
          </p:nvPr>
        </p:nvSpPr>
        <p:spPr/>
        <p:txBody>
          <a:bodyPr/>
          <a:lstStyle>
            <a:lvl1pPr>
              <a:defRPr/>
            </a:lvl1pPr>
          </a:lstStyle>
          <a:p>
            <a:fld id="{DAFE56EF-E2BC-7D41-9B22-51E136CBA94D}" type="slidenum">
              <a:rPr lang="en-US" altLang="en-US"/>
              <a:pPr/>
              <a:t>‹#›</a:t>
            </a:fld>
            <a:endParaRPr lang="en-US" altLang="en-US"/>
          </a:p>
        </p:txBody>
      </p:sp>
    </p:spTree>
    <p:extLst>
      <p:ext uri="{BB962C8B-B14F-4D97-AF65-F5344CB8AC3E}">
        <p14:creationId xmlns:p14="http://schemas.microsoft.com/office/powerpoint/2010/main" val="1547632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76AD381B-DB3C-FB44-A204-BFED55491EE1}"/>
              </a:ext>
            </a:extLst>
          </p:cNvPr>
          <p:cNvSpPr>
            <a:spLocks noGrp="1"/>
          </p:cNvSpPr>
          <p:nvPr>
            <p:ph type="dt" sz="half" idx="10"/>
          </p:nvPr>
        </p:nvSpPr>
        <p:spPr>
          <a:xfrm>
            <a:off x="457200" y="6356350"/>
            <a:ext cx="1249363" cy="365125"/>
          </a:xfrm>
          <a:prstGeom prst="rect">
            <a:avLst/>
          </a:prstGeom>
        </p:spPr>
        <p:txBody>
          <a:bodyPr/>
          <a:lstStyle>
            <a:lvl1pPr>
              <a:defRPr/>
            </a:lvl1pPr>
          </a:lstStyle>
          <a:p>
            <a:fld id="{BDCA8041-59AF-024D-9B30-2383E4801937}" type="datetime1">
              <a:rPr lang="en-US" altLang="en-US" smtClean="0"/>
              <a:t>8/5/24</a:t>
            </a:fld>
            <a:endParaRPr lang="en-US" altLang="en-US"/>
          </a:p>
        </p:txBody>
      </p:sp>
      <p:sp>
        <p:nvSpPr>
          <p:cNvPr id="6" name="Footer Placeholder 5">
            <a:extLst>
              <a:ext uri="{FF2B5EF4-FFF2-40B4-BE49-F238E27FC236}">
                <a16:creationId xmlns:a16="http://schemas.microsoft.com/office/drawing/2014/main" id="{D442FAA3-5B1A-7543-AC36-C1D9EA9A2CB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80F0A8C-08C8-9542-9551-59748416D43B}"/>
              </a:ext>
            </a:extLst>
          </p:cNvPr>
          <p:cNvSpPr>
            <a:spLocks noGrp="1"/>
          </p:cNvSpPr>
          <p:nvPr>
            <p:ph type="sldNum" sz="quarter" idx="12"/>
          </p:nvPr>
        </p:nvSpPr>
        <p:spPr/>
        <p:txBody>
          <a:bodyPr/>
          <a:lstStyle>
            <a:lvl1pPr>
              <a:defRPr/>
            </a:lvl1pPr>
          </a:lstStyle>
          <a:p>
            <a:fld id="{34B23DB3-D36A-FB4C-95CF-393292DF0C4E}" type="slidenum">
              <a:rPr lang="en-US" altLang="en-US"/>
              <a:pPr/>
              <a:t>‹#›</a:t>
            </a:fld>
            <a:endParaRPr lang="en-US" altLang="en-US"/>
          </a:p>
        </p:txBody>
      </p:sp>
    </p:spTree>
    <p:extLst>
      <p:ext uri="{BB962C8B-B14F-4D97-AF65-F5344CB8AC3E}">
        <p14:creationId xmlns:p14="http://schemas.microsoft.com/office/powerpoint/2010/main" val="16143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E4819FB9-502C-0A45-A1E0-8A2347B5539C}"/>
              </a:ext>
            </a:extLst>
          </p:cNvPr>
          <p:cNvSpPr>
            <a:spLocks noGrp="1"/>
          </p:cNvSpPr>
          <p:nvPr>
            <p:ph type="dt" sz="half" idx="10"/>
          </p:nvPr>
        </p:nvSpPr>
        <p:spPr>
          <a:xfrm>
            <a:off x="457200" y="6356350"/>
            <a:ext cx="1249363" cy="365125"/>
          </a:xfrm>
          <a:prstGeom prst="rect">
            <a:avLst/>
          </a:prstGeom>
        </p:spPr>
        <p:txBody>
          <a:bodyPr/>
          <a:lstStyle>
            <a:lvl1pPr>
              <a:defRPr/>
            </a:lvl1pPr>
          </a:lstStyle>
          <a:p>
            <a:fld id="{9F8DF7D3-2A08-3348-A97E-28F423434F8B}" type="datetime1">
              <a:rPr lang="en-US" altLang="en-US" smtClean="0"/>
              <a:t>8/5/24</a:t>
            </a:fld>
            <a:endParaRPr lang="en-US" altLang="en-US"/>
          </a:p>
        </p:txBody>
      </p:sp>
      <p:sp>
        <p:nvSpPr>
          <p:cNvPr id="6" name="Footer Placeholder 5">
            <a:extLst>
              <a:ext uri="{FF2B5EF4-FFF2-40B4-BE49-F238E27FC236}">
                <a16:creationId xmlns:a16="http://schemas.microsoft.com/office/drawing/2014/main" id="{5D50B0C3-320B-EC46-AC29-11C96F880F0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F3867BA-39CE-DE43-9EF1-E6584BFCFDD5}"/>
              </a:ext>
            </a:extLst>
          </p:cNvPr>
          <p:cNvSpPr>
            <a:spLocks noGrp="1"/>
          </p:cNvSpPr>
          <p:nvPr>
            <p:ph type="sldNum" sz="quarter" idx="12"/>
          </p:nvPr>
        </p:nvSpPr>
        <p:spPr/>
        <p:txBody>
          <a:bodyPr/>
          <a:lstStyle>
            <a:lvl1pPr>
              <a:defRPr/>
            </a:lvl1pPr>
          </a:lstStyle>
          <a:p>
            <a:fld id="{921C5293-8393-C745-B4CF-F3E76A95F61B}" type="slidenum">
              <a:rPr lang="en-US" altLang="en-US"/>
              <a:pPr/>
              <a:t>‹#›</a:t>
            </a:fld>
            <a:endParaRPr lang="en-US" altLang="en-US"/>
          </a:p>
        </p:txBody>
      </p:sp>
    </p:spTree>
    <p:extLst>
      <p:ext uri="{BB962C8B-B14F-4D97-AF65-F5344CB8AC3E}">
        <p14:creationId xmlns:p14="http://schemas.microsoft.com/office/powerpoint/2010/main" val="233960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6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BD87D-4B7C-A59A-9A2C-FCFFEA3FE2BE}"/>
              </a:ext>
            </a:extLst>
          </p:cNvPr>
          <p:cNvPicPr>
            <a:picLocks noChangeAspect="1"/>
          </p:cNvPicPr>
          <p:nvPr userDrawn="1"/>
        </p:nvPicPr>
        <p:blipFill>
          <a:blip r:embed="rId13"/>
          <a:stretch>
            <a:fillRect/>
          </a:stretch>
        </p:blipFill>
        <p:spPr>
          <a:xfrm>
            <a:off x="0" y="6356350"/>
            <a:ext cx="9144000" cy="501650"/>
          </a:xfrm>
          <a:prstGeom prst="rect">
            <a:avLst/>
          </a:prstGeom>
        </p:spPr>
      </p:pic>
      <p:sp>
        <p:nvSpPr>
          <p:cNvPr id="2" name="Title Placeholder 1">
            <a:extLst>
              <a:ext uri="{FF2B5EF4-FFF2-40B4-BE49-F238E27FC236}">
                <a16:creationId xmlns:a16="http://schemas.microsoft.com/office/drawing/2014/main" id="{5096F021-5EE4-0D4C-BCF1-8E7AABD94F4B}"/>
              </a:ext>
            </a:extLst>
          </p:cNvPr>
          <p:cNvSpPr>
            <a:spLocks noGrp="1"/>
          </p:cNvSpPr>
          <p:nvPr>
            <p:ph type="title"/>
          </p:nvPr>
        </p:nvSpPr>
        <p:spPr>
          <a:xfrm>
            <a:off x="1980924" y="149225"/>
            <a:ext cx="6705875" cy="64135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84A69F83-2FE9-E041-9865-A93C1986EA01}"/>
              </a:ext>
            </a:extLst>
          </p:cNvPr>
          <p:cNvSpPr>
            <a:spLocks noGrp="1"/>
          </p:cNvSpPr>
          <p:nvPr>
            <p:ph type="body" idx="1"/>
          </p:nvPr>
        </p:nvSpPr>
        <p:spPr bwMode="auto">
          <a:xfrm>
            <a:off x="457200" y="1098550"/>
            <a:ext cx="8229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F750C1A2-DDE1-6E40-BEDC-9B20C7968042}"/>
              </a:ext>
            </a:extLst>
          </p:cNvPr>
          <p:cNvSpPr>
            <a:spLocks noGrp="1"/>
          </p:cNvSpPr>
          <p:nvPr>
            <p:ph type="sldNum" sz="quarter" idx="4"/>
          </p:nvPr>
        </p:nvSpPr>
        <p:spPr>
          <a:xfrm>
            <a:off x="146304" y="6419088"/>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01DEF435-E60A-BB47-B744-1DEBFE4557EF}" type="slidenum">
              <a:rPr lang="en-US" altLang="en-US" smtClean="0"/>
              <a:pPr/>
              <a:t>‹#›</a:t>
            </a:fld>
            <a:endParaRPr lang="en-US" altLang="en-US" dirty="0"/>
          </a:p>
        </p:txBody>
      </p:sp>
      <p:pic>
        <p:nvPicPr>
          <p:cNvPr id="7" name="Picture 6">
            <a:extLst>
              <a:ext uri="{FF2B5EF4-FFF2-40B4-BE49-F238E27FC236}">
                <a16:creationId xmlns:a16="http://schemas.microsoft.com/office/drawing/2014/main" id="{0DDCF9F0-29D0-3C47-A78F-4292D79B9463}"/>
              </a:ext>
            </a:extLst>
          </p:cNvPr>
          <p:cNvPicPr>
            <a:picLocks noChangeAspect="1" noChangeArrowheads="1"/>
          </p:cNvPicPr>
          <p:nvPr userDrawn="1"/>
        </p:nvPicPr>
        <p:blipFill>
          <a:blip r:embed="rId14"/>
          <a:srcRect/>
          <a:stretch>
            <a:fillRect/>
          </a:stretch>
        </p:blipFill>
        <p:spPr bwMode="auto">
          <a:xfrm>
            <a:off x="1" y="1"/>
            <a:ext cx="1980924" cy="709560"/>
          </a:xfrm>
          <a:prstGeom prst="rect">
            <a:avLst/>
          </a:prstGeom>
          <a:noFill/>
          <a:ln w="12700" cap="flat">
            <a:noFill/>
            <a:miter lim="800000"/>
            <a:headEnd/>
            <a:tailEnd/>
          </a:ln>
        </p:spPr>
      </p:pic>
      <p:cxnSp>
        <p:nvCxnSpPr>
          <p:cNvPr id="8" name="Straight Connector 7">
            <a:extLst>
              <a:ext uri="{FF2B5EF4-FFF2-40B4-BE49-F238E27FC236}">
                <a16:creationId xmlns:a16="http://schemas.microsoft.com/office/drawing/2014/main" id="{AA565966-63A2-6A4B-A2EE-FB43D5EBEE2E}"/>
              </a:ext>
            </a:extLst>
          </p:cNvPr>
          <p:cNvCxnSpPr/>
          <p:nvPr userDrawn="1"/>
        </p:nvCxnSpPr>
        <p:spPr>
          <a:xfrm flipV="1">
            <a:off x="284343" y="843465"/>
            <a:ext cx="8585797" cy="949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BB00FAA-CA03-DD5A-FA78-51A26138C3DE}"/>
              </a:ext>
            </a:extLst>
          </p:cNvPr>
          <p:cNvSpPr txBox="1"/>
          <p:nvPr userDrawn="1"/>
        </p:nvSpPr>
        <p:spPr>
          <a:xfrm>
            <a:off x="1003119" y="6435351"/>
            <a:ext cx="5367367" cy="338554"/>
          </a:xfrm>
          <a:prstGeom prst="rect">
            <a:avLst/>
          </a:prstGeom>
          <a:noFill/>
        </p:spPr>
        <p:txBody>
          <a:bodyPr wrap="square">
            <a:spAutoFit/>
          </a:bodyPr>
          <a:lstStyle/>
          <a:p>
            <a:r>
              <a:rPr lang="en-US" sz="1600" dirty="0">
                <a:solidFill>
                  <a:schemeClr val="bg1"/>
                </a:solidFill>
              </a:rPr>
              <a:t>MONAN: INPE MPAS-A Training 2024 (12 – 14 August)</a:t>
            </a:r>
            <a:endParaRPr lang="en-US" sz="1600" dirty="0">
              <a:solidFill>
                <a:schemeClr val="bg1"/>
              </a:solidFill>
              <a:latin typeface="Helvetica Neue"/>
              <a:ea typeface="Helvetica Neue"/>
              <a:cs typeface="Helvetica Neue"/>
              <a:sym typeface="Helvetica Neue"/>
            </a:endParaRPr>
          </a:p>
        </p:txBody>
      </p:sp>
      <p:sp>
        <p:nvSpPr>
          <p:cNvPr id="12" name="Hexagon 11">
            <a:extLst>
              <a:ext uri="{FF2B5EF4-FFF2-40B4-BE49-F238E27FC236}">
                <a16:creationId xmlns:a16="http://schemas.microsoft.com/office/drawing/2014/main" id="{6489161C-A832-36DA-8FC7-035BD0032BF5}"/>
              </a:ext>
            </a:extLst>
          </p:cNvPr>
          <p:cNvSpPr/>
          <p:nvPr userDrawn="1"/>
        </p:nvSpPr>
        <p:spPr>
          <a:xfrm>
            <a:off x="157411" y="6406554"/>
            <a:ext cx="457337" cy="394256"/>
          </a:xfrm>
          <a:prstGeom prst="hexagon">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ctr" defTabSz="457200" rtl="0" eaLnBrk="0" fontAlgn="base" hangingPunct="0">
        <a:spcBef>
          <a:spcPct val="0"/>
        </a:spcBef>
        <a:spcAft>
          <a:spcPct val="0"/>
        </a:spcAft>
        <a:defRPr sz="2800" kern="1200" cap="none" baseline="0">
          <a:solidFill>
            <a:schemeClr val="tx1"/>
          </a:solidFill>
          <a:latin typeface="Helvetica Neue"/>
          <a:ea typeface="ＭＳ Ｐゴシック" charset="0"/>
          <a:cs typeface="ＭＳ Ｐゴシック" charset="0"/>
        </a:defRPr>
      </a:lvl1pPr>
      <a:lvl2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2pPr>
      <a:lvl3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3pPr>
      <a:lvl4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4pPr>
      <a:lvl5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5pPr>
      <a:lvl6pPr marL="4572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6pPr>
      <a:lvl7pPr marL="9144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7pPr>
      <a:lvl8pPr marL="13716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8pPr>
      <a:lvl9pPr marL="18288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9pPr>
    </p:titleStyle>
    <p:bodyStyle>
      <a:lvl1pPr marL="223838" indent="-223838" algn="l" defTabSz="457200" rtl="0" eaLnBrk="0" fontAlgn="base" hangingPunct="0">
        <a:spcBef>
          <a:spcPct val="20000"/>
        </a:spcBef>
        <a:spcAft>
          <a:spcPct val="0"/>
        </a:spcAft>
        <a:buSzPct val="130000"/>
        <a:buFont typeface="Arial" panose="020B0604020202020204" pitchFamily="34" charset="0"/>
        <a:buChar char="•"/>
        <a:defRPr sz="2400" kern="1200">
          <a:solidFill>
            <a:schemeClr val="tx2"/>
          </a:solidFill>
          <a:latin typeface="Helvetica Neue"/>
          <a:ea typeface="ＭＳ Ｐゴシック" charset="0"/>
          <a:cs typeface="ＭＳ Ｐゴシック" charset="0"/>
        </a:defRPr>
      </a:lvl1pPr>
      <a:lvl2pPr marL="682625" indent="-225425"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2pPr>
      <a:lvl3pPr marL="1089025" indent="-174625" algn="l" defTabSz="457200" rtl="0" eaLnBrk="0" fontAlgn="base" hangingPunct="0">
        <a:spcBef>
          <a:spcPct val="20000"/>
        </a:spcBef>
        <a:spcAft>
          <a:spcPct val="0"/>
        </a:spcAft>
        <a:buSzPct val="130000"/>
        <a:buFont typeface="Arial" panose="020B0604020202020204" pitchFamily="34" charset="0"/>
        <a:buChar char="•"/>
        <a:defRPr sz="2000" kern="1200">
          <a:solidFill>
            <a:schemeClr val="tx2"/>
          </a:solidFill>
          <a:latin typeface="Helvetica Neue"/>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04BD61-3DD6-FA45-86C3-3A1BAA5BBA4C}"/>
              </a:ext>
            </a:extLst>
          </p:cNvPr>
          <p:cNvPicPr>
            <a:picLocks noChangeAspect="1"/>
          </p:cNvPicPr>
          <p:nvPr userDrawn="1"/>
        </p:nvPicPr>
        <p:blipFill rotWithShape="1">
          <a:blip r:embed="rId13"/>
          <a:srcRect l="5651" r="5897"/>
          <a:stretch/>
        </p:blipFill>
        <p:spPr>
          <a:xfrm>
            <a:off x="919" y="1"/>
            <a:ext cx="9143081" cy="6892527"/>
          </a:xfrm>
          <a:prstGeom prst="rect">
            <a:avLst/>
          </a:prstGeom>
        </p:spPr>
      </p:pic>
      <p:sp>
        <p:nvSpPr>
          <p:cNvPr id="10" name="Google Shape;20;p4">
            <a:extLst>
              <a:ext uri="{FF2B5EF4-FFF2-40B4-BE49-F238E27FC236}">
                <a16:creationId xmlns:a16="http://schemas.microsoft.com/office/drawing/2014/main" id="{EC5F2CBC-8443-4E4F-B3B9-40207D13E9F3}"/>
              </a:ext>
            </a:extLst>
          </p:cNvPr>
          <p:cNvSpPr/>
          <p:nvPr userDrawn="1"/>
        </p:nvSpPr>
        <p:spPr>
          <a:xfrm>
            <a:off x="-3633" y="6489437"/>
            <a:ext cx="9147633" cy="403090"/>
          </a:xfrm>
          <a:prstGeom prst="rect">
            <a:avLst/>
          </a:prstGeom>
          <a:solidFill>
            <a:srgbClr val="1A658F"/>
          </a:solidFill>
          <a:ln>
            <a:noFill/>
          </a:ln>
        </p:spPr>
        <p:txBody>
          <a:bodyPr spcFirstLastPara="1" wrap="square" lIns="82930" tIns="82930" rIns="82930" bIns="82930"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0F82B454-CA0A-F37E-0E36-7BD8F273E11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5303520"/>
            <a:ext cx="3600450" cy="1200150"/>
          </a:xfrm>
          <a:prstGeom prst="rect">
            <a:avLst/>
          </a:prstGeom>
        </p:spPr>
      </p:pic>
      <p:sp>
        <p:nvSpPr>
          <p:cNvPr id="3" name="Google Shape;21;p4">
            <a:extLst>
              <a:ext uri="{FF2B5EF4-FFF2-40B4-BE49-F238E27FC236}">
                <a16:creationId xmlns:a16="http://schemas.microsoft.com/office/drawing/2014/main" id="{176ABB31-1F8C-3B55-5A41-FADF4084D83D}"/>
              </a:ext>
            </a:extLst>
          </p:cNvPr>
          <p:cNvSpPr txBox="1"/>
          <p:nvPr userDrawn="1"/>
        </p:nvSpPr>
        <p:spPr>
          <a:xfrm>
            <a:off x="687878" y="6479257"/>
            <a:ext cx="7785562" cy="403090"/>
          </a:xfrm>
          <a:prstGeom prst="rect">
            <a:avLst/>
          </a:prstGeom>
          <a:noFill/>
          <a:ln>
            <a:noFill/>
          </a:ln>
        </p:spPr>
        <p:txBody>
          <a:bodyPr spcFirstLastPara="1" wrap="square" lIns="82930" tIns="82930" rIns="82930" bIns="82930" anchor="ctr" anchorCtr="0">
            <a:noAutofit/>
          </a:bodyPr>
          <a:lstStyle/>
          <a:p>
            <a:pPr marL="0" lvl="0" indent="0" algn="ctr" rtl="0">
              <a:spcBef>
                <a:spcPts val="0"/>
              </a:spcBef>
              <a:spcAft>
                <a:spcPts val="0"/>
              </a:spcAft>
              <a:buNone/>
            </a:pPr>
            <a:r>
              <a:rPr lang="en-US" sz="800" dirty="0">
                <a:solidFill>
                  <a:schemeClr val="bg1"/>
                </a:solidFill>
              </a:rPr>
              <a:t>This material is based upon work supported by the NSF National Center for Atmospheric Research, a major facility sponsored by the U.S. National Science Foundation and managed by the University Corporation for Atmospheric Research. Any opinions, findings and conclusions or recommendations expressed in this material do not necessarily reflect the views of NSF.</a:t>
            </a:r>
            <a:endParaRPr sz="635"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2564159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07363" indent="-207363" algn="l" defTabSz="829452"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1928-C2A7-9D41-B513-D965FAA93D38}"/>
              </a:ext>
            </a:extLst>
          </p:cNvPr>
          <p:cNvSpPr>
            <a:spLocks noGrp="1"/>
          </p:cNvSpPr>
          <p:nvPr>
            <p:ph type="ctrTitle"/>
          </p:nvPr>
        </p:nvSpPr>
        <p:spPr>
          <a:xfrm>
            <a:off x="1028700" y="1179751"/>
            <a:ext cx="7086600" cy="2038011"/>
          </a:xfrm>
        </p:spPr>
        <p:txBody>
          <a:bodyPr>
            <a:normAutofit/>
          </a:bodyPr>
          <a:lstStyle/>
          <a:p>
            <a:pPr eaLnBrk="1" fontAlgn="auto" hangingPunct="1">
              <a:spcAft>
                <a:spcPts val="0"/>
              </a:spcAft>
              <a:defRPr/>
            </a:pPr>
            <a:r>
              <a:rPr lang="en-US" sz="3600" dirty="0"/>
              <a:t>MPAS-Atmosphere Mesh Generation</a:t>
            </a:r>
          </a:p>
        </p:txBody>
      </p:sp>
      <p:sp>
        <p:nvSpPr>
          <p:cNvPr id="3" name="Title 1">
            <a:extLst>
              <a:ext uri="{FF2B5EF4-FFF2-40B4-BE49-F238E27FC236}">
                <a16:creationId xmlns:a16="http://schemas.microsoft.com/office/drawing/2014/main" id="{F6336A80-1F0D-1849-91CA-1B50C7A551DF}"/>
              </a:ext>
            </a:extLst>
          </p:cNvPr>
          <p:cNvSpPr txBox="1">
            <a:spLocks/>
          </p:cNvSpPr>
          <p:nvPr/>
        </p:nvSpPr>
        <p:spPr>
          <a:xfrm>
            <a:off x="1143360" y="3854367"/>
            <a:ext cx="6857280" cy="641057"/>
          </a:xfrm>
          <a:prstGeom prst="rect">
            <a:avLst/>
          </a:prstGeom>
        </p:spPr>
        <p:txBody>
          <a:bodyPr anchor="b">
            <a:normAutofit fontScale="97500"/>
          </a:bodyPr>
          <a:lstStyle>
            <a:lvl1pPr algn="ctr" defTabSz="829452" rtl="0" eaLnBrk="1" latinLnBrk="0" hangingPunct="1">
              <a:lnSpc>
                <a:spcPct val="90000"/>
              </a:lnSpc>
              <a:spcBef>
                <a:spcPct val="0"/>
              </a:spcBef>
              <a:buNone/>
              <a:defRPr sz="5443" kern="1200">
                <a:solidFill>
                  <a:schemeClr val="tx1"/>
                </a:solidFill>
                <a:latin typeface="+mj-lt"/>
                <a:ea typeface="+mj-ea"/>
                <a:cs typeface="+mj-cs"/>
              </a:defRPr>
            </a:lvl1pPr>
          </a:lstStyle>
          <a:p>
            <a:pPr>
              <a:defRPr/>
            </a:pPr>
            <a:r>
              <a:rPr lang="en-US" sz="2000" dirty="0"/>
              <a:t>Michael G. </a:t>
            </a:r>
            <a:r>
              <a:rPr lang="en-US" sz="2000" dirty="0" err="1"/>
              <a:t>Duda</a:t>
            </a:r>
            <a:endParaRPr lang="en-US" sz="2000" dirty="0"/>
          </a:p>
          <a:p>
            <a:pPr>
              <a:defRPr/>
            </a:pPr>
            <a:r>
              <a:rPr lang="en-US" sz="2000" dirty="0"/>
              <a:t>NCAR/MMM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AD38-A15B-C745-8B4C-D32B8800D539}"/>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Problems with the obvious approach</a:t>
            </a:r>
          </a:p>
        </p:txBody>
      </p:sp>
      <p:sp>
        <p:nvSpPr>
          <p:cNvPr id="10" name="Slide Number Placeholder 9">
            <a:extLst>
              <a:ext uri="{FF2B5EF4-FFF2-40B4-BE49-F238E27FC236}">
                <a16:creationId xmlns:a16="http://schemas.microsoft.com/office/drawing/2014/main" id="{D96CB6C8-6BE4-0D48-8593-B5F50A14DF0B}"/>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C7C1F77E-C505-D145-AFF0-12432D1C21C4}" type="slidenum">
              <a:rPr lang="en-US" altLang="en-US" sz="1200">
                <a:solidFill>
                  <a:schemeClr val="bg1"/>
                </a:solidFill>
              </a:rPr>
              <a:pPr eaLnBrk="1" hangingPunct="1"/>
              <a:t>9</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13031B47-3779-744E-A69F-95194439B385}"/>
              </a:ext>
            </a:extLst>
          </p:cNvPr>
          <p:cNvSpPr>
            <a:spLocks/>
          </p:cNvSpPr>
          <p:nvPr/>
        </p:nvSpPr>
        <p:spPr bwMode="auto">
          <a:xfrm>
            <a:off x="420688" y="1174875"/>
            <a:ext cx="8445500" cy="1996588"/>
          </a:xfrm>
          <a:prstGeom prst="rect">
            <a:avLst/>
          </a:prstGeom>
          <a:noFill/>
          <a:ln w="12700">
            <a:no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With uniformly-distributed random initial generating points, there is apparently quite a lot of time spent in allowing points to migrate around the sphere</a:t>
            </a:r>
          </a:p>
          <a:p>
            <a:pPr marL="228600" indent="-171450"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This suggests we try to get cells into nearly their final position as “cheaply” as possible</a:t>
            </a:r>
          </a:p>
        </p:txBody>
      </p:sp>
      <p:sp>
        <p:nvSpPr>
          <p:cNvPr id="3" name="Rectangle 2">
            <a:extLst>
              <a:ext uri="{FF2B5EF4-FFF2-40B4-BE49-F238E27FC236}">
                <a16:creationId xmlns:a16="http://schemas.microsoft.com/office/drawing/2014/main" id="{9E8A4738-617A-7AC0-4736-04756F1F52F3}"/>
              </a:ext>
            </a:extLst>
          </p:cNvPr>
          <p:cNvSpPr>
            <a:spLocks/>
          </p:cNvSpPr>
          <p:nvPr/>
        </p:nvSpPr>
        <p:spPr bwMode="auto">
          <a:xfrm>
            <a:off x="420688" y="3429000"/>
            <a:ext cx="8445500" cy="1727325"/>
          </a:xfrm>
          <a:prstGeom prst="rect">
            <a:avLst/>
          </a:prstGeom>
          <a:noFill/>
          <a:ln w="12700">
            <a:no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Rather than choosing uniformly-distributed points, one might instead choose points based on the density function</a:t>
            </a:r>
          </a:p>
          <a:p>
            <a:pPr marL="228600" indent="-228600"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As a second attempt, draw initial points from a probability density function defined as </a:t>
            </a:r>
            <a:r>
              <a:rPr lang="en-US" altLang="en-US" sz="2000" dirty="0" err="1">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ρ</a:t>
            </a: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a:t>
            </a:r>
            <a:r>
              <a:rPr lang="en-US" altLang="en-US" sz="2000" b="1" i="1"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x</a:t>
            </a: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a:t>
            </a:r>
            <a:r>
              <a:rPr lang="en-US" altLang="en-US" sz="2000" baseline="30000"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0.5</a:t>
            </a:r>
            <a:endParaRPr lang="en-US" altLang="en-US" sz="2000" b="1"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distribution_convergence.png">
            <a:extLst>
              <a:ext uri="{FF2B5EF4-FFF2-40B4-BE49-F238E27FC236}">
                <a16:creationId xmlns:a16="http://schemas.microsoft.com/office/drawing/2014/main" id="{C0228C55-AF37-0045-A078-6B34029026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0850" y="22590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8ECAC5-2EE3-DE48-8884-54214B3C3BEF}"/>
              </a:ext>
            </a:extLst>
          </p:cNvPr>
          <p:cNvSpPr>
            <a:spLocks noGrp="1"/>
          </p:cNvSpPr>
          <p:nvPr>
            <p:ph type="title"/>
          </p:nvPr>
        </p:nvSpPr>
        <p:spPr/>
        <p:txBody>
          <a:bodyPr/>
          <a:lstStyle/>
          <a:p>
            <a:pPr eaLnBrk="1" fontAlgn="auto" hangingPunct="1">
              <a:spcAft>
                <a:spcPts val="0"/>
              </a:spcAft>
              <a:defRPr/>
            </a:pPr>
            <a:r>
              <a:rPr lang="en-US" dirty="0">
                <a:ea typeface="+mj-ea"/>
                <a:cs typeface="+mj-cs"/>
              </a:rPr>
              <a:t>A second attempt...</a:t>
            </a:r>
          </a:p>
        </p:txBody>
      </p:sp>
      <p:sp>
        <p:nvSpPr>
          <p:cNvPr id="10" name="Slide Number Placeholder 9">
            <a:extLst>
              <a:ext uri="{FF2B5EF4-FFF2-40B4-BE49-F238E27FC236}">
                <a16:creationId xmlns:a16="http://schemas.microsoft.com/office/drawing/2014/main" id="{C0BFE798-9E1F-4E4A-84A9-11080D7D823D}"/>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F35B050-2E2B-274D-A86E-E0E235E9849C}" type="slidenum">
              <a:rPr lang="en-US" altLang="en-US" sz="1200">
                <a:solidFill>
                  <a:schemeClr val="bg1"/>
                </a:solidFill>
              </a:rPr>
              <a:pPr eaLnBrk="1" hangingPunct="1"/>
              <a:t>10</a:t>
            </a:fld>
            <a:endParaRPr lang="en-US" altLang="en-US" sz="1200" dirty="0">
              <a:solidFill>
                <a:schemeClr val="bg1"/>
              </a:solidFill>
            </a:endParaRPr>
          </a:p>
        </p:txBody>
      </p:sp>
      <p:sp>
        <p:nvSpPr>
          <p:cNvPr id="34820" name="Rectangle 2">
            <a:extLst>
              <a:ext uri="{FF2B5EF4-FFF2-40B4-BE49-F238E27FC236}">
                <a16:creationId xmlns:a16="http://schemas.microsoft.com/office/drawing/2014/main" id="{707D2191-4BF8-014C-A8FD-2776DA728B49}"/>
              </a:ext>
            </a:extLst>
          </p:cNvPr>
          <p:cNvSpPr>
            <a:spLocks/>
          </p:cNvSpPr>
          <p:nvPr/>
        </p:nvSpPr>
        <p:spPr bwMode="auto">
          <a:xfrm>
            <a:off x="420688" y="1012825"/>
            <a:ext cx="84455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Choosing initial generating points according to the </a:t>
            </a:r>
            <a:r>
              <a:rPr lang="en-US" altLang="en-US" i="1" dirty="0" err="1">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p.d.f.</a:t>
            </a: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 given by </a:t>
            </a:r>
            <a:r>
              <a:rPr lang="en-US" altLang="en-US" dirty="0" err="1">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ρ</a:t>
            </a: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a:t>
            </a:r>
            <a:r>
              <a:rPr lang="en-US" altLang="en-US" b="1" i="1"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x</a:t>
            </a: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a:t>
            </a:r>
            <a:r>
              <a:rPr lang="en-US" altLang="en-US" baseline="30000" dirty="0">
                <a:latin typeface="Helvetica Neue" panose="02000503000000020004" pitchFamily="2" charset="0"/>
                <a:ea typeface="Helvetica Neue" panose="02000503000000020004" pitchFamily="2" charset="0"/>
                <a:cs typeface="Helvetica Neue" panose="02000503000000020004" pitchFamily="2" charset="0"/>
                <a:sym typeface="Gill Sans" panose="020B0502020104020203" pitchFamily="34" charset="-79"/>
              </a:rPr>
              <a:t>0.5</a:t>
            </a: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 does significantly reduce the generating point movement overall </a:t>
            </a:r>
          </a:p>
        </p:txBody>
      </p:sp>
      <p:sp>
        <p:nvSpPr>
          <p:cNvPr id="9" name="Oval 8">
            <a:extLst>
              <a:ext uri="{FF2B5EF4-FFF2-40B4-BE49-F238E27FC236}">
                <a16:creationId xmlns:a16="http://schemas.microsoft.com/office/drawing/2014/main" id="{E37A33DD-3BA1-A84A-B49E-B017244E2045}"/>
              </a:ext>
            </a:extLst>
          </p:cNvPr>
          <p:cNvSpPr>
            <a:spLocks noChangeArrowheads="1"/>
          </p:cNvSpPr>
          <p:nvPr/>
        </p:nvSpPr>
        <p:spPr bwMode="auto">
          <a:xfrm>
            <a:off x="6538913" y="4440238"/>
            <a:ext cx="503237" cy="619125"/>
          </a:xfrm>
          <a:prstGeom prst="ellipse">
            <a:avLst/>
          </a:prstGeom>
          <a:noFill/>
          <a:ln w="19050">
            <a:solidFill>
              <a:schemeClr val="tx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Oval 10">
            <a:extLst>
              <a:ext uri="{FF2B5EF4-FFF2-40B4-BE49-F238E27FC236}">
                <a16:creationId xmlns:a16="http://schemas.microsoft.com/office/drawing/2014/main" id="{7FF33DFF-E6E6-4F43-80AB-19538153B0BF}"/>
              </a:ext>
            </a:extLst>
          </p:cNvPr>
          <p:cNvSpPr>
            <a:spLocks noChangeArrowheads="1"/>
          </p:cNvSpPr>
          <p:nvPr/>
        </p:nvSpPr>
        <p:spPr bwMode="auto">
          <a:xfrm>
            <a:off x="4891088" y="3302000"/>
            <a:ext cx="188912" cy="619125"/>
          </a:xfrm>
          <a:prstGeom prst="ellipse">
            <a:avLst/>
          </a:prstGeom>
          <a:noFill/>
          <a:ln w="19050">
            <a:solidFill>
              <a:schemeClr val="tx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cxnSp>
        <p:nvCxnSpPr>
          <p:cNvPr id="12" name="Straight Arrow Connector 11">
            <a:extLst>
              <a:ext uri="{FF2B5EF4-FFF2-40B4-BE49-F238E27FC236}">
                <a16:creationId xmlns:a16="http://schemas.microsoft.com/office/drawing/2014/main" id="{7C04C717-8EE8-B44B-85D1-E29FD581187D}"/>
              </a:ext>
            </a:extLst>
          </p:cNvPr>
          <p:cNvCxnSpPr>
            <a:cxnSpLocks noChangeShapeType="1"/>
          </p:cNvCxnSpPr>
          <p:nvPr/>
        </p:nvCxnSpPr>
        <p:spPr bwMode="auto">
          <a:xfrm flipH="1">
            <a:off x="5080000" y="3302000"/>
            <a:ext cx="1825625" cy="339725"/>
          </a:xfrm>
          <a:prstGeom prst="straightConnector1">
            <a:avLst/>
          </a:prstGeom>
          <a:noFill/>
          <a:ln w="254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Content Placeholder 2">
            <a:extLst>
              <a:ext uri="{FF2B5EF4-FFF2-40B4-BE49-F238E27FC236}">
                <a16:creationId xmlns:a16="http://schemas.microsoft.com/office/drawing/2014/main" id="{B9ACF175-A89D-924E-B7C5-DE6BE325A21E}"/>
              </a:ext>
            </a:extLst>
          </p:cNvPr>
          <p:cNvSpPr txBox="1">
            <a:spLocks/>
          </p:cNvSpPr>
          <p:nvPr/>
        </p:nvSpPr>
        <p:spPr>
          <a:xfrm>
            <a:off x="6905625" y="2844800"/>
            <a:ext cx="1917700" cy="985838"/>
          </a:xfrm>
          <a:prstGeom prst="rect">
            <a:avLst/>
          </a:prstGeom>
        </p:spPr>
        <p:txBody>
          <a:bodyPr lIns="64291" tIns="32146" rIns="64291" bIns="32146">
            <a:normAutofit fontScale="85000" lnSpcReduction="20000"/>
          </a:bodyPr>
          <a:lstStyle/>
          <a:p>
            <a:pPr marL="52388" indent="-14288" defTabSz="321457" fontAlgn="auto">
              <a:spcBef>
                <a:spcPts val="0"/>
              </a:spcBef>
              <a:spcAft>
                <a:spcPts val="0"/>
              </a:spcAft>
              <a:buSzPct val="100000"/>
              <a:defRPr/>
            </a:pPr>
            <a:r>
              <a:rPr lang="en-US" sz="1700" dirty="0">
                <a:latin typeface="Helvetica Neue"/>
                <a:ea typeface="+mn-ea"/>
                <a:cs typeface="Helvetica Neue"/>
              </a:rPr>
              <a:t>The animation at left covers iterations 1-624 and 8000-10000 at a variable </a:t>
            </a:r>
            <a:r>
              <a:rPr lang="en-US" sz="1700" dirty="0" err="1">
                <a:latin typeface="Helvetica Neue"/>
                <a:ea typeface="+mn-ea"/>
                <a:cs typeface="Helvetica Neue"/>
              </a:rPr>
              <a:t>framerate</a:t>
            </a:r>
            <a:endParaRPr lang="en-US" sz="1700" dirty="0">
              <a:latin typeface="Helvetica Neue"/>
              <a:ea typeface="+mn-ea"/>
              <a:cs typeface="Helvetica Neue"/>
            </a:endParaRPr>
          </a:p>
        </p:txBody>
      </p:sp>
      <p:cxnSp>
        <p:nvCxnSpPr>
          <p:cNvPr id="15" name="Straight Arrow Connector 14">
            <a:extLst>
              <a:ext uri="{FF2B5EF4-FFF2-40B4-BE49-F238E27FC236}">
                <a16:creationId xmlns:a16="http://schemas.microsoft.com/office/drawing/2014/main" id="{863133EE-9F17-D94B-B2E2-B0EB1FADDD88}"/>
              </a:ext>
            </a:extLst>
          </p:cNvPr>
          <p:cNvCxnSpPr>
            <a:cxnSpLocks noChangeShapeType="1"/>
          </p:cNvCxnSpPr>
          <p:nvPr/>
        </p:nvCxnSpPr>
        <p:spPr bwMode="auto">
          <a:xfrm flipH="1">
            <a:off x="6789738" y="3302000"/>
            <a:ext cx="115887" cy="1138238"/>
          </a:xfrm>
          <a:prstGeom prst="straightConnector1">
            <a:avLst/>
          </a:prstGeom>
          <a:noFill/>
          <a:ln w="254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 name="anim_slide11b.avi" descr="anim_slide11b.avi">
            <a:hlinkClick r:id="" action="ppaction://media"/>
            <a:extLst>
              <a:ext uri="{FF2B5EF4-FFF2-40B4-BE49-F238E27FC236}">
                <a16:creationId xmlns:a16="http://schemas.microsoft.com/office/drawing/2014/main" id="{425D358B-B42B-293E-4250-005C3139040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403" y="2212712"/>
            <a:ext cx="3993467" cy="399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4F73-4F5D-A14A-83F2-577354FD40DC}"/>
              </a:ext>
            </a:extLst>
          </p:cNvPr>
          <p:cNvSpPr>
            <a:spLocks noGrp="1"/>
          </p:cNvSpPr>
          <p:nvPr>
            <p:ph type="title"/>
          </p:nvPr>
        </p:nvSpPr>
        <p:spPr/>
        <p:txBody>
          <a:bodyPr/>
          <a:lstStyle/>
          <a:p>
            <a:pPr eaLnBrk="1" fontAlgn="auto" hangingPunct="1">
              <a:spcAft>
                <a:spcPts val="0"/>
              </a:spcAft>
              <a:defRPr/>
            </a:pPr>
            <a:r>
              <a:rPr lang="en-US" dirty="0">
                <a:ea typeface="+mj-ea"/>
                <a:cs typeface="+mj-cs"/>
              </a:rPr>
              <a:t>Incremental grid generation</a:t>
            </a:r>
          </a:p>
        </p:txBody>
      </p:sp>
      <p:sp>
        <p:nvSpPr>
          <p:cNvPr id="10" name="Slide Number Placeholder 9">
            <a:extLst>
              <a:ext uri="{FF2B5EF4-FFF2-40B4-BE49-F238E27FC236}">
                <a16:creationId xmlns:a16="http://schemas.microsoft.com/office/drawing/2014/main" id="{83233F8D-14DF-6A4D-8E2A-C5C64074A94C}"/>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9BE209DF-2378-4441-BA69-A099EFCD7725}" type="slidenum">
              <a:rPr lang="en-US" altLang="en-US" sz="1200">
                <a:solidFill>
                  <a:schemeClr val="bg1"/>
                </a:solidFill>
              </a:rPr>
              <a:pPr eaLnBrk="1" hangingPunct="1"/>
              <a:t>11</a:t>
            </a:fld>
            <a:endParaRPr lang="en-US" altLang="en-US" sz="1200" dirty="0">
              <a:solidFill>
                <a:schemeClr val="bg1"/>
              </a:solidFill>
            </a:endParaRPr>
          </a:p>
        </p:txBody>
      </p:sp>
      <p:sp>
        <p:nvSpPr>
          <p:cNvPr id="36867" name="Rectangle 2">
            <a:extLst>
              <a:ext uri="{FF2B5EF4-FFF2-40B4-BE49-F238E27FC236}">
                <a16:creationId xmlns:a16="http://schemas.microsoft.com/office/drawing/2014/main" id="{FA8EFFD1-020B-6441-A28A-CC9169378E12}"/>
              </a:ext>
            </a:extLst>
          </p:cNvPr>
          <p:cNvSpPr>
            <a:spLocks/>
          </p:cNvSpPr>
          <p:nvPr/>
        </p:nvSpPr>
        <p:spPr bwMode="auto">
          <a:xfrm>
            <a:off x="420688" y="1163300"/>
            <a:ext cx="84455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000" dirty="0">
                <a:latin typeface="Helvetica Neue" panose="02000503000000020004" pitchFamily="2" charset="0"/>
                <a:sym typeface="Helvetica" pitchFamily="2" charset="0"/>
              </a:rPr>
              <a:t>The preceding approaches may be fine for coarse meshes, but convergence can still take quite some time for high-resolution meshes. </a:t>
            </a:r>
          </a:p>
          <a:p>
            <a:pPr eaLnBrk="1" hangingPunct="1">
              <a:spcBef>
                <a:spcPts val="775"/>
              </a:spcBef>
              <a:buSzPct val="125000"/>
            </a:pPr>
            <a:endParaRPr lang="en-US" altLang="en-US" sz="2000" dirty="0">
              <a:latin typeface="Helvetica Neue" panose="02000503000000020004" pitchFamily="2" charset="0"/>
              <a:sym typeface="Helvetica" pitchFamily="2" charset="0"/>
            </a:endParaRPr>
          </a:p>
        </p:txBody>
      </p:sp>
      <p:sp>
        <p:nvSpPr>
          <p:cNvPr id="5" name="Rectangle 2">
            <a:extLst>
              <a:ext uri="{FF2B5EF4-FFF2-40B4-BE49-F238E27FC236}">
                <a16:creationId xmlns:a16="http://schemas.microsoft.com/office/drawing/2014/main" id="{B25E9B54-94B0-EB4F-858C-087FD3F05650}"/>
              </a:ext>
            </a:extLst>
          </p:cNvPr>
          <p:cNvSpPr>
            <a:spLocks/>
          </p:cNvSpPr>
          <p:nvPr/>
        </p:nvSpPr>
        <p:spPr bwMode="auto">
          <a:xfrm>
            <a:off x="420688" y="1946875"/>
            <a:ext cx="8445500" cy="1204913"/>
          </a:xfrm>
          <a:prstGeom prst="rect">
            <a:avLst/>
          </a:prstGeom>
          <a:noFill/>
          <a:ln w="12700">
            <a:noFill/>
            <a:miter lim="800000"/>
            <a:headEnd/>
            <a:tailEnd/>
          </a:ln>
        </p:spPr>
        <p:txBody>
          <a:bodyPr lIns="0" tIns="0" rIns="0" bIns="0"/>
          <a:lstStyle/>
          <a:p>
            <a:pPr fontAlgn="auto">
              <a:spcBef>
                <a:spcPts val="773"/>
              </a:spcBef>
              <a:spcAft>
                <a:spcPts val="0"/>
              </a:spcAft>
              <a:buSzPct val="125000"/>
              <a:defRPr/>
            </a:pPr>
            <a:r>
              <a:rPr lang="en-US" sz="2000" dirty="0">
                <a:latin typeface="Helvetica Neue"/>
                <a:ea typeface="Helvetica" charset="0"/>
                <a:cs typeface="Helvetica Neue"/>
                <a:sym typeface="Helvetica" charset="0"/>
              </a:rPr>
              <a:t>Todd Ringler (then at LANL) had suggested an approach that leads to meshes in significantly less time, and is what we now employ almost exclusively:</a:t>
            </a:r>
          </a:p>
          <a:p>
            <a:pPr indent="176213" fontAlgn="auto">
              <a:spcBef>
                <a:spcPts val="773"/>
              </a:spcBef>
              <a:spcAft>
                <a:spcPts val="0"/>
              </a:spcAft>
              <a:buSzPct val="125000"/>
              <a:buFont typeface="Helvetica" charset="0"/>
              <a:buChar char="•"/>
              <a:defRPr/>
            </a:pPr>
            <a:endParaRPr lang="en-US" sz="2000" dirty="0">
              <a:latin typeface="+mn-lt"/>
              <a:ea typeface="Helvetica" charset="0"/>
              <a:cs typeface="Helvetica" charset="0"/>
              <a:sym typeface="Helvetica" charset="0"/>
            </a:endParaRPr>
          </a:p>
        </p:txBody>
      </p:sp>
      <p:sp>
        <p:nvSpPr>
          <p:cNvPr id="6" name="Rectangle 5">
            <a:extLst>
              <a:ext uri="{FF2B5EF4-FFF2-40B4-BE49-F238E27FC236}">
                <a16:creationId xmlns:a16="http://schemas.microsoft.com/office/drawing/2014/main" id="{C62DCB92-7709-6643-A120-7E9E80376803}"/>
              </a:ext>
            </a:extLst>
          </p:cNvPr>
          <p:cNvSpPr>
            <a:spLocks noChangeArrowheads="1"/>
          </p:cNvSpPr>
          <p:nvPr/>
        </p:nvSpPr>
        <p:spPr bwMode="auto">
          <a:xfrm>
            <a:off x="1097100" y="2911875"/>
            <a:ext cx="7053263" cy="3362325"/>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36870" name="Content Placeholder 2">
            <a:extLst>
              <a:ext uri="{FF2B5EF4-FFF2-40B4-BE49-F238E27FC236}">
                <a16:creationId xmlns:a16="http://schemas.microsoft.com/office/drawing/2014/main" id="{060016A4-2992-534B-A1B9-E5D16D979C2C}"/>
              </a:ext>
            </a:extLst>
          </p:cNvPr>
          <p:cNvSpPr txBox="1">
            <a:spLocks/>
          </p:cNvSpPr>
          <p:nvPr/>
        </p:nvSpPr>
        <p:spPr bwMode="auto">
          <a:xfrm>
            <a:off x="1338400" y="2976963"/>
            <a:ext cx="667385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342900" indent="-342900"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800100" indent="-342900"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20000"/>
              </a:lnSpc>
              <a:buSzPct val="100000"/>
              <a:buFontTx/>
              <a:buAutoNum type="arabicPeriod"/>
            </a:pPr>
            <a:r>
              <a:rPr lang="en-US" altLang="en-US" sz="1800">
                <a:solidFill>
                  <a:schemeClr val="tx2"/>
                </a:solidFill>
                <a:latin typeface="Helvetica Neue" panose="02000503000000020004" pitchFamily="2" charset="0"/>
              </a:rPr>
              <a:t>Begin with a random set X</a:t>
            </a:r>
            <a:r>
              <a:rPr lang="en-US" altLang="en-US" sz="1800" baseline="-25000">
                <a:solidFill>
                  <a:schemeClr val="tx2"/>
                </a:solidFill>
                <a:latin typeface="Helvetica Neue" panose="02000503000000020004" pitchFamily="2" charset="0"/>
              </a:rPr>
              <a:t>0</a:t>
            </a:r>
            <a:r>
              <a:rPr lang="en-US" altLang="en-US" sz="1800">
                <a:solidFill>
                  <a:schemeClr val="tx2"/>
                </a:solidFill>
                <a:latin typeface="Helvetica Neue" panose="02000503000000020004" pitchFamily="2" charset="0"/>
              </a:rPr>
              <a:t> = {</a:t>
            </a:r>
            <a:r>
              <a:rPr lang="en-US" altLang="en-US" sz="1800" b="1" i="1">
                <a:solidFill>
                  <a:schemeClr val="tx2"/>
                </a:solidFill>
                <a:latin typeface="Helvetica Neue" panose="02000503000000020004" pitchFamily="2" charset="0"/>
              </a:rPr>
              <a:t>x</a:t>
            </a:r>
            <a:r>
              <a:rPr lang="en-US" altLang="en-US" sz="1800" i="1" baseline="-25000">
                <a:solidFill>
                  <a:schemeClr val="tx2"/>
                </a:solidFill>
                <a:latin typeface="Helvetica Neue" panose="02000503000000020004" pitchFamily="2" charset="0"/>
              </a:rPr>
              <a:t>i</a:t>
            </a:r>
            <a:r>
              <a:rPr lang="en-US" altLang="en-US" sz="1800">
                <a:solidFill>
                  <a:schemeClr val="tx2"/>
                </a:solidFill>
                <a:latin typeface="Helvetica Neue" panose="02000503000000020004" pitchFamily="2" charset="0"/>
              </a:rPr>
              <a:t>}, with |X</a:t>
            </a:r>
            <a:r>
              <a:rPr lang="en-US" altLang="en-US" sz="1800" baseline="-25000">
                <a:solidFill>
                  <a:schemeClr val="tx2"/>
                </a:solidFill>
                <a:latin typeface="Helvetica Neue" panose="02000503000000020004" pitchFamily="2" charset="0"/>
              </a:rPr>
              <a:t>0</a:t>
            </a:r>
            <a:r>
              <a:rPr lang="en-US" altLang="en-US" sz="1800">
                <a:solidFill>
                  <a:schemeClr val="tx2"/>
                </a:solidFill>
                <a:latin typeface="Helvetica Neue" panose="02000503000000020004" pitchFamily="2" charset="0"/>
              </a:rPr>
              <a:t>| = </a:t>
            </a:r>
            <a:r>
              <a:rPr lang="en-US" altLang="en-US" sz="1800" i="1">
                <a:solidFill>
                  <a:schemeClr val="tx2"/>
                </a:solidFill>
                <a:latin typeface="Helvetica Neue" panose="02000503000000020004" pitchFamily="2" charset="0"/>
              </a:rPr>
              <a:t>O</a:t>
            </a:r>
            <a:r>
              <a:rPr lang="en-US" altLang="en-US" sz="1800">
                <a:solidFill>
                  <a:schemeClr val="tx2"/>
                </a:solidFill>
                <a:latin typeface="Helvetica Neue" panose="02000503000000020004" pitchFamily="2" charset="0"/>
              </a:rPr>
              <a:t>(100),</a:t>
            </a:r>
            <a:r>
              <a:rPr lang="en-US" altLang="en-US" sz="1800" i="1">
                <a:solidFill>
                  <a:schemeClr val="tx2"/>
                </a:solidFill>
                <a:latin typeface="Helvetica Neue" panose="02000503000000020004" pitchFamily="2" charset="0"/>
              </a:rPr>
              <a:t> </a:t>
            </a:r>
            <a:r>
              <a:rPr lang="en-US" altLang="en-US" sz="1800">
                <a:solidFill>
                  <a:schemeClr val="tx2"/>
                </a:solidFill>
                <a:latin typeface="Helvetica Neue" panose="02000503000000020004" pitchFamily="2" charset="0"/>
              </a:rPr>
              <a:t>of initial generating points suitable for a mesh that is 2</a:t>
            </a:r>
            <a:r>
              <a:rPr lang="en-US" altLang="en-US" sz="1800" i="1" baseline="30000">
                <a:solidFill>
                  <a:schemeClr val="tx2"/>
                </a:solidFill>
                <a:latin typeface="Helvetica Neue" panose="02000503000000020004" pitchFamily="2" charset="0"/>
              </a:rPr>
              <a:t>n</a:t>
            </a:r>
            <a:r>
              <a:rPr lang="en-US" altLang="en-US" sz="1800">
                <a:solidFill>
                  <a:schemeClr val="tx2"/>
                </a:solidFill>
                <a:latin typeface="Helvetica Neue" panose="02000503000000020004" pitchFamily="2" charset="0"/>
              </a:rPr>
              <a:t> times coarser in resolution than the target mesh</a:t>
            </a:r>
          </a:p>
          <a:p>
            <a:pPr eaLnBrk="1" hangingPunct="1">
              <a:lnSpc>
                <a:spcPct val="120000"/>
              </a:lnSpc>
              <a:buSzPct val="100000"/>
              <a:buFontTx/>
              <a:buAutoNum type="arabicPeriod"/>
            </a:pPr>
            <a:r>
              <a:rPr lang="en-US" altLang="en-US" sz="1800">
                <a:solidFill>
                  <a:schemeClr val="tx2"/>
                </a:solidFill>
                <a:latin typeface="Helvetica Neue" panose="02000503000000020004" pitchFamily="2" charset="0"/>
              </a:rPr>
              <a:t>For </a:t>
            </a:r>
            <a:r>
              <a:rPr lang="en-US" altLang="en-US" sz="1800" i="1">
                <a:solidFill>
                  <a:schemeClr val="tx2"/>
                </a:solidFill>
                <a:latin typeface="Helvetica Neue" panose="02000503000000020004" pitchFamily="2" charset="0"/>
              </a:rPr>
              <a:t>k</a:t>
            </a:r>
            <a:r>
              <a:rPr lang="en-US" altLang="en-US" sz="1800">
                <a:solidFill>
                  <a:schemeClr val="tx2"/>
                </a:solidFill>
                <a:latin typeface="Helvetica Neue" panose="02000503000000020004" pitchFamily="2" charset="0"/>
              </a:rPr>
              <a:t> = 0 ... </a:t>
            </a:r>
            <a:r>
              <a:rPr lang="en-US" altLang="en-US" sz="1800" i="1">
                <a:solidFill>
                  <a:schemeClr val="tx2"/>
                </a:solidFill>
                <a:latin typeface="Helvetica Neue" panose="02000503000000020004" pitchFamily="2" charset="0"/>
              </a:rPr>
              <a:t>n</a:t>
            </a:r>
            <a:endParaRPr lang="en-US" altLang="en-US" sz="1800">
              <a:solidFill>
                <a:schemeClr val="tx2"/>
              </a:solidFill>
              <a:latin typeface="Helvetica Neue" panose="02000503000000020004" pitchFamily="2" charset="0"/>
            </a:endParaRPr>
          </a:p>
          <a:p>
            <a:pPr lvl="1" eaLnBrk="1" hangingPunct="1">
              <a:lnSpc>
                <a:spcPct val="120000"/>
              </a:lnSpc>
              <a:buSzPct val="100000"/>
              <a:buFontTx/>
              <a:buAutoNum type="arabicPeriod"/>
            </a:pPr>
            <a:r>
              <a:rPr lang="en-US" altLang="en-US" sz="1800">
                <a:solidFill>
                  <a:schemeClr val="tx2"/>
                </a:solidFill>
                <a:latin typeface="Helvetica Neue" panose="02000503000000020004" pitchFamily="2" charset="0"/>
              </a:rPr>
              <a:t>Perform Lloyd iterations on X</a:t>
            </a:r>
            <a:r>
              <a:rPr lang="en-US" altLang="en-US" sz="1800" baseline="-25000">
                <a:solidFill>
                  <a:schemeClr val="tx2"/>
                </a:solidFill>
                <a:latin typeface="Helvetica Neue" panose="02000503000000020004" pitchFamily="2" charset="0"/>
              </a:rPr>
              <a:t>k</a:t>
            </a:r>
            <a:r>
              <a:rPr lang="en-US" altLang="en-US" sz="1800">
                <a:solidFill>
                  <a:schemeClr val="tx2"/>
                </a:solidFill>
                <a:latin typeface="Helvetica Neue" panose="02000503000000020004" pitchFamily="2" charset="0"/>
              </a:rPr>
              <a:t> to convergence to produce a mesh M</a:t>
            </a:r>
            <a:r>
              <a:rPr lang="en-US" altLang="en-US" sz="1800" i="1" baseline="-25000">
                <a:solidFill>
                  <a:schemeClr val="tx2"/>
                </a:solidFill>
                <a:latin typeface="Helvetica Neue" panose="02000503000000020004" pitchFamily="2" charset="0"/>
              </a:rPr>
              <a:t>k</a:t>
            </a:r>
            <a:endParaRPr lang="en-US" altLang="en-US" sz="1800">
              <a:solidFill>
                <a:schemeClr val="tx2"/>
              </a:solidFill>
              <a:latin typeface="Helvetica Neue" panose="02000503000000020004" pitchFamily="2" charset="0"/>
            </a:endParaRPr>
          </a:p>
          <a:p>
            <a:pPr lvl="1" eaLnBrk="1" hangingPunct="1">
              <a:lnSpc>
                <a:spcPct val="120000"/>
              </a:lnSpc>
              <a:buSzPct val="100000"/>
              <a:buFontTx/>
              <a:buAutoNum type="arabicPeriod"/>
            </a:pPr>
            <a:r>
              <a:rPr lang="en-US" altLang="en-US" sz="1800">
                <a:solidFill>
                  <a:schemeClr val="tx2"/>
                </a:solidFill>
                <a:latin typeface="Helvetica Neue" panose="02000503000000020004" pitchFamily="2" charset="0"/>
              </a:rPr>
              <a:t>If </a:t>
            </a:r>
            <a:r>
              <a:rPr lang="en-US" altLang="en-US" sz="1800" i="1">
                <a:solidFill>
                  <a:schemeClr val="tx2"/>
                </a:solidFill>
                <a:latin typeface="Helvetica Neue" panose="02000503000000020004" pitchFamily="2" charset="0"/>
              </a:rPr>
              <a:t>k </a:t>
            </a:r>
            <a:r>
              <a:rPr lang="en-US" altLang="en-US" sz="1800">
                <a:solidFill>
                  <a:schemeClr val="tx2"/>
                </a:solidFill>
                <a:latin typeface="Helvetica Neue" panose="02000503000000020004" pitchFamily="2" charset="0"/>
              </a:rPr>
              <a:t>&lt; </a:t>
            </a:r>
            <a:r>
              <a:rPr lang="en-US" altLang="en-US" sz="1800" i="1">
                <a:solidFill>
                  <a:schemeClr val="tx2"/>
                </a:solidFill>
                <a:latin typeface="Helvetica Neue" panose="02000503000000020004" pitchFamily="2" charset="0"/>
              </a:rPr>
              <a:t>n</a:t>
            </a:r>
            <a:r>
              <a:rPr lang="en-US" altLang="en-US" sz="1800">
                <a:solidFill>
                  <a:schemeClr val="tx2"/>
                </a:solidFill>
                <a:latin typeface="Helvetica Neue" panose="02000503000000020004" pitchFamily="2" charset="0"/>
              </a:rPr>
              <a:t>, let X</a:t>
            </a:r>
            <a:r>
              <a:rPr lang="en-US" altLang="en-US" sz="1800" i="1" baseline="-25000">
                <a:solidFill>
                  <a:schemeClr val="tx2"/>
                </a:solidFill>
                <a:latin typeface="Helvetica Neue" panose="02000503000000020004" pitchFamily="2" charset="0"/>
              </a:rPr>
              <a:t>k</a:t>
            </a:r>
            <a:r>
              <a:rPr lang="en-US" altLang="en-US" sz="1800" baseline="-25000">
                <a:solidFill>
                  <a:schemeClr val="tx2"/>
                </a:solidFill>
                <a:latin typeface="Helvetica Neue" panose="02000503000000020004" pitchFamily="2" charset="0"/>
              </a:rPr>
              <a:t>+1</a:t>
            </a:r>
            <a:r>
              <a:rPr lang="en-US" altLang="en-US" sz="1800">
                <a:solidFill>
                  <a:schemeClr val="tx2"/>
                </a:solidFill>
                <a:latin typeface="Helvetica Neue" panose="02000503000000020004" pitchFamily="2" charset="0"/>
              </a:rPr>
              <a:t> be the set of points resulting from the bisection of </a:t>
            </a:r>
            <a:r>
              <a:rPr lang="en-US" altLang="en-US" sz="1800" i="1">
                <a:solidFill>
                  <a:schemeClr val="tx2"/>
                </a:solidFill>
                <a:latin typeface="Helvetica Neue" panose="02000503000000020004" pitchFamily="2" charset="0"/>
              </a:rPr>
              <a:t>M</a:t>
            </a:r>
            <a:r>
              <a:rPr lang="en-US" altLang="en-US" sz="1800" i="1" baseline="-25000">
                <a:solidFill>
                  <a:schemeClr val="tx2"/>
                </a:solidFill>
                <a:latin typeface="Helvetica Neue" panose="02000503000000020004" pitchFamily="2" charset="0"/>
              </a:rPr>
              <a:t>k</a:t>
            </a:r>
            <a:endParaRPr lang="en-US" altLang="en-US" sz="1800">
              <a:solidFill>
                <a:schemeClr val="tx2"/>
              </a:solidFill>
              <a:latin typeface="Helvetica Neue" panose="02000503000000020004" pitchFamily="2" charset="0"/>
            </a:endParaRPr>
          </a:p>
          <a:p>
            <a:pPr eaLnBrk="1" hangingPunct="1">
              <a:lnSpc>
                <a:spcPct val="120000"/>
              </a:lnSpc>
              <a:buSzPct val="100000"/>
              <a:buFontTx/>
              <a:buAutoNum type="arabicPeriod"/>
            </a:pPr>
            <a:r>
              <a:rPr lang="en-US" altLang="en-US" sz="1800">
                <a:solidFill>
                  <a:schemeClr val="tx2"/>
                </a:solidFill>
                <a:latin typeface="Helvetica Neue" panose="02000503000000020004" pitchFamily="2" charset="0"/>
              </a:rPr>
              <a:t>The mesh M</a:t>
            </a:r>
            <a:r>
              <a:rPr lang="en-US" altLang="en-US" sz="1800" i="1" baseline="-25000">
                <a:solidFill>
                  <a:schemeClr val="tx2"/>
                </a:solidFill>
                <a:latin typeface="Helvetica Neue" panose="02000503000000020004" pitchFamily="2" charset="0"/>
              </a:rPr>
              <a:t>n</a:t>
            </a:r>
            <a:r>
              <a:rPr lang="en-US" altLang="en-US" sz="1800">
                <a:solidFill>
                  <a:schemeClr val="tx2"/>
                </a:solidFill>
                <a:latin typeface="Helvetica Neue" panose="02000503000000020004" pitchFamily="2" charset="0"/>
              </a:rPr>
              <a:t> is the a CVT with the desired resolution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5C90-93C8-4C41-B718-50502EA2CA97}"/>
              </a:ext>
            </a:extLst>
          </p:cNvPr>
          <p:cNvSpPr>
            <a:spLocks noGrp="1"/>
          </p:cNvSpPr>
          <p:nvPr>
            <p:ph type="title"/>
          </p:nvPr>
        </p:nvSpPr>
        <p:spPr/>
        <p:txBody>
          <a:bodyPr/>
          <a:lstStyle/>
          <a:p>
            <a:pPr eaLnBrk="1" fontAlgn="auto" hangingPunct="1">
              <a:spcAft>
                <a:spcPts val="0"/>
              </a:spcAft>
              <a:defRPr/>
            </a:pPr>
            <a:r>
              <a:rPr lang="en-US" dirty="0">
                <a:ea typeface="+mj-ea"/>
                <a:cs typeface="+mj-cs"/>
              </a:rPr>
              <a:t>Incremental mesh generation</a:t>
            </a:r>
          </a:p>
        </p:txBody>
      </p:sp>
      <p:sp>
        <p:nvSpPr>
          <p:cNvPr id="10" name="Slide Number Placeholder 9">
            <a:extLst>
              <a:ext uri="{FF2B5EF4-FFF2-40B4-BE49-F238E27FC236}">
                <a16:creationId xmlns:a16="http://schemas.microsoft.com/office/drawing/2014/main" id="{7D5B2E75-4C69-014E-985B-6A5F1D6BEB95}"/>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4D37052-7C91-C141-A95C-BB3A9570A8CB}" type="slidenum">
              <a:rPr lang="en-US" altLang="en-US" sz="1200">
                <a:solidFill>
                  <a:schemeClr val="bg1"/>
                </a:solidFill>
              </a:rPr>
              <a:pPr eaLnBrk="1" hangingPunct="1"/>
              <a:t>12</a:t>
            </a:fld>
            <a:endParaRPr lang="en-US" altLang="en-US" sz="1200" dirty="0">
              <a:solidFill>
                <a:schemeClr val="bg1"/>
              </a:solidFill>
            </a:endParaRPr>
          </a:p>
        </p:txBody>
      </p:sp>
      <p:sp>
        <p:nvSpPr>
          <p:cNvPr id="38915" name="Rectangle 2">
            <a:extLst>
              <a:ext uri="{FF2B5EF4-FFF2-40B4-BE49-F238E27FC236}">
                <a16:creationId xmlns:a16="http://schemas.microsoft.com/office/drawing/2014/main" id="{9F490835-0270-594D-936E-A7E6E8B9994E}"/>
              </a:ext>
            </a:extLst>
          </p:cNvPr>
          <p:cNvSpPr>
            <a:spLocks/>
          </p:cNvSpPr>
          <p:nvPr/>
        </p:nvSpPr>
        <p:spPr bwMode="auto">
          <a:xfrm>
            <a:off x="420688" y="954613"/>
            <a:ext cx="84455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dirty="0">
                <a:sym typeface="Helvetica" pitchFamily="2" charset="0"/>
              </a:rPr>
              <a:t>Experience indicates that the incremental approach to grid generation does lead to a higher-quality mesh in significantly less wall-clock time</a:t>
            </a:r>
          </a:p>
        </p:txBody>
      </p:sp>
      <p:pic>
        <p:nvPicPr>
          <p:cNvPr id="6" name="incremental.avi">
            <a:hlinkClick r:id="" action="ppaction://media"/>
            <a:extLst>
              <a:ext uri="{FF2B5EF4-FFF2-40B4-BE49-F238E27FC236}">
                <a16:creationId xmlns:a16="http://schemas.microsoft.com/office/drawing/2014/main" id="{D09525FC-F7AB-2F42-99C0-F7CA6AE37E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00" y="2103632"/>
            <a:ext cx="8128000" cy="4064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F208B-4202-E743-89BB-4DF69422FBB9}"/>
              </a:ext>
            </a:extLst>
          </p:cNvPr>
          <p:cNvSpPr>
            <a:spLocks noGrp="1"/>
          </p:cNvSpPr>
          <p:nvPr>
            <p:ph type="title"/>
          </p:nvPr>
        </p:nvSpPr>
        <p:spPr/>
        <p:txBody>
          <a:bodyPr/>
          <a:lstStyle/>
          <a:p>
            <a:pPr eaLnBrk="1" fontAlgn="auto" hangingPunct="1">
              <a:spcAft>
                <a:spcPts val="0"/>
              </a:spcAft>
              <a:defRPr/>
            </a:pPr>
            <a:r>
              <a:rPr lang="en-US" dirty="0">
                <a:ea typeface="+mj-ea"/>
                <a:cs typeface="+mj-cs"/>
              </a:rPr>
              <a:t>Simple parallel implementation</a:t>
            </a:r>
          </a:p>
        </p:txBody>
      </p:sp>
      <p:sp>
        <p:nvSpPr>
          <p:cNvPr id="10" name="Slide Number Placeholder 9">
            <a:extLst>
              <a:ext uri="{FF2B5EF4-FFF2-40B4-BE49-F238E27FC236}">
                <a16:creationId xmlns:a16="http://schemas.microsoft.com/office/drawing/2014/main" id="{23B1E54C-A9B9-4643-A92B-E1A3BA131928}"/>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3457D10-1864-854C-957C-AB1CFB5DE5B1}" type="slidenum">
              <a:rPr lang="en-US" altLang="en-US" sz="1200">
                <a:solidFill>
                  <a:schemeClr val="bg1"/>
                </a:solidFill>
              </a:rPr>
              <a:pPr eaLnBrk="1" hangingPunct="1"/>
              <a:t>13</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EEF187AF-9E7C-DC4F-A269-14C0DA8D89AF}"/>
              </a:ext>
            </a:extLst>
          </p:cNvPr>
          <p:cNvSpPr>
            <a:spLocks/>
          </p:cNvSpPr>
          <p:nvPr/>
        </p:nvSpPr>
        <p:spPr bwMode="auto">
          <a:xfrm>
            <a:off x="420688" y="1012825"/>
            <a:ext cx="8445500" cy="1489075"/>
          </a:xfrm>
          <a:prstGeom prst="rect">
            <a:avLst/>
          </a:prstGeom>
          <a:noFill/>
          <a:ln w="12700">
            <a:noFill/>
            <a:miter lim="800000"/>
            <a:headEnd/>
            <a:tailEnd/>
          </a:ln>
        </p:spPr>
        <p:txBody>
          <a:bodyPr lIns="0" tIns="0" rIns="0" bIns="0"/>
          <a:lstStyle/>
          <a:p>
            <a:pPr fontAlgn="auto">
              <a:spcBef>
                <a:spcPts val="773"/>
              </a:spcBef>
              <a:spcAft>
                <a:spcPts val="0"/>
              </a:spcAft>
              <a:buSzPct val="125000"/>
              <a:defRPr/>
            </a:pPr>
            <a:r>
              <a:rPr lang="en-US" sz="2400" dirty="0">
                <a:latin typeface="Helvetica Neue" panose="02000503000000020004" pitchFamily="2" charset="0"/>
                <a:ea typeface="Helvetica Neue" panose="02000503000000020004" pitchFamily="2" charset="0"/>
                <a:cs typeface="Helvetica Neue" panose="02000503000000020004" pitchFamily="2" charset="0"/>
                <a:sym typeface="Helvetica" charset="0"/>
              </a:rPr>
              <a:t>The incremental generation approach appears to be robust enough, but generating a mesh </a:t>
            </a:r>
            <a:r>
              <a:rPr lang="en-US" sz="2400" i="1" dirty="0">
                <a:latin typeface="Helvetica Neue" panose="02000503000000020004" pitchFamily="2" charset="0"/>
                <a:ea typeface="Helvetica Neue" panose="02000503000000020004" pitchFamily="2" charset="0"/>
                <a:cs typeface="Helvetica Neue" panose="02000503000000020004" pitchFamily="2" charset="0"/>
                <a:sym typeface="Helvetica" charset="0"/>
              </a:rPr>
              <a:t>is still very slow</a:t>
            </a:r>
          </a:p>
          <a:p>
            <a:pPr indent="176213" fontAlgn="auto">
              <a:spcBef>
                <a:spcPts val="773"/>
              </a:spcBef>
              <a:spcAft>
                <a:spcPts val="0"/>
              </a:spcAft>
              <a:buSzPct val="125000"/>
              <a:buFont typeface="Helvetica" charset="0"/>
              <a:buChar char="•"/>
              <a:defRPr/>
            </a:pPr>
            <a:r>
              <a:rPr lang="en-US" sz="2000" dirty="0">
                <a:latin typeface="Helvetica Neue" panose="02000503000000020004" pitchFamily="2" charset="0"/>
                <a:ea typeface="Helvetica Neue" panose="02000503000000020004" pitchFamily="2" charset="0"/>
                <a:cs typeface="Helvetica Neue" panose="02000503000000020004" pitchFamily="2" charset="0"/>
                <a:sym typeface="Helvetica" charset="0"/>
              </a:rPr>
              <a:t>Can take several months on a single multi-core desktop for high-resolution meshes</a:t>
            </a:r>
          </a:p>
        </p:txBody>
      </p:sp>
      <p:sp>
        <p:nvSpPr>
          <p:cNvPr id="5" name="Rectangle 4">
            <a:extLst>
              <a:ext uri="{FF2B5EF4-FFF2-40B4-BE49-F238E27FC236}">
                <a16:creationId xmlns:a16="http://schemas.microsoft.com/office/drawing/2014/main" id="{D49F28D8-DAF9-DF49-8202-B84ABA090D6B}"/>
              </a:ext>
            </a:extLst>
          </p:cNvPr>
          <p:cNvSpPr>
            <a:spLocks noChangeArrowheads="1"/>
          </p:cNvSpPr>
          <p:nvPr/>
        </p:nvSpPr>
        <p:spPr bwMode="auto">
          <a:xfrm>
            <a:off x="777875" y="3384550"/>
            <a:ext cx="4073525" cy="2598738"/>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40965" name="Content Placeholder 2">
            <a:extLst>
              <a:ext uri="{FF2B5EF4-FFF2-40B4-BE49-F238E27FC236}">
                <a16:creationId xmlns:a16="http://schemas.microsoft.com/office/drawing/2014/main" id="{1B7DB8F3-596A-F645-9CED-8FF0E8EC40F0}"/>
              </a:ext>
            </a:extLst>
          </p:cNvPr>
          <p:cNvSpPr txBox="1">
            <a:spLocks/>
          </p:cNvSpPr>
          <p:nvPr/>
        </p:nvSpPr>
        <p:spPr bwMode="auto">
          <a:xfrm>
            <a:off x="836613" y="3457575"/>
            <a:ext cx="4014787"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52388" indent="-14288"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00000"/>
            </a:pPr>
            <a:r>
              <a:rPr lang="en-US" altLang="en-US" sz="1700">
                <a:solidFill>
                  <a:schemeClr val="tx2"/>
                </a:solidFill>
                <a:latin typeface="Helvetica Neue" panose="02000503000000020004" pitchFamily="2" charset="0"/>
              </a:rPr>
              <a:t>while (not converged)</a:t>
            </a:r>
          </a:p>
          <a:p>
            <a:pPr eaLnBrk="1" hangingPunct="1">
              <a:buSzPct val="100000"/>
            </a:pPr>
            <a:endParaRPr lang="en-US" altLang="en-US" sz="1700">
              <a:solidFill>
                <a:schemeClr val="tx2"/>
              </a:solidFill>
              <a:latin typeface="Helvetica Neue" panose="02000503000000020004" pitchFamily="2" charset="0"/>
            </a:endParaRPr>
          </a:p>
          <a:p>
            <a:pPr eaLnBrk="1" hangingPunct="1">
              <a:buSzPct val="100000"/>
            </a:pPr>
            <a:r>
              <a:rPr lang="en-US" altLang="en-US" sz="1700">
                <a:solidFill>
                  <a:schemeClr val="tx2"/>
                </a:solidFill>
                <a:latin typeface="Helvetica Neue" panose="02000503000000020004" pitchFamily="2" charset="0"/>
              </a:rPr>
              <a:t>    let {</a:t>
            </a:r>
            <a:r>
              <a:rPr lang="en-US" altLang="en-US" sz="1700" b="1" i="1">
                <a:solidFill>
                  <a:schemeClr val="tx2"/>
                </a:solidFill>
                <a:latin typeface="Helvetica Neue" panose="02000503000000020004" pitchFamily="2" charset="0"/>
              </a:rPr>
              <a:t>x</a:t>
            </a:r>
            <a:r>
              <a:rPr lang="en-US" altLang="en-US" sz="1700" i="1" baseline="-25000">
                <a:solidFill>
                  <a:schemeClr val="tx2"/>
                </a:solidFill>
                <a:latin typeface="Helvetica Neue" panose="02000503000000020004" pitchFamily="2" charset="0"/>
              </a:rPr>
              <a:t>i</a:t>
            </a:r>
            <a:r>
              <a:rPr lang="en-US" altLang="en-US" sz="1700">
                <a:solidFill>
                  <a:schemeClr val="tx2"/>
                </a:solidFill>
                <a:latin typeface="Helvetica Neue" panose="02000503000000020004" pitchFamily="2" charset="0"/>
              </a:rPr>
              <a:t>} = {</a:t>
            </a:r>
            <a:r>
              <a:rPr lang="en-US" altLang="en-US" sz="1700" b="1" i="1">
                <a:solidFill>
                  <a:schemeClr val="tx2"/>
                </a:solidFill>
                <a:latin typeface="Helvetica Neue" panose="02000503000000020004" pitchFamily="2" charset="0"/>
              </a:rPr>
              <a:t>x</a:t>
            </a:r>
            <a:r>
              <a:rPr lang="en-US" altLang="en-US" sz="1700" i="1" baseline="-25000">
                <a:solidFill>
                  <a:schemeClr val="tx2"/>
                </a:solidFill>
                <a:latin typeface="Helvetica Neue" panose="02000503000000020004" pitchFamily="2" charset="0"/>
              </a:rPr>
              <a:t>i</a:t>
            </a:r>
            <a:r>
              <a:rPr lang="en-US" altLang="en-US" sz="1700" i="1">
                <a:solidFill>
                  <a:schemeClr val="tx2"/>
                </a:solidFill>
                <a:latin typeface="Helvetica Neue" panose="02000503000000020004" pitchFamily="2" charset="0"/>
              </a:rPr>
              <a:t>’}</a:t>
            </a:r>
          </a:p>
          <a:p>
            <a:pPr eaLnBrk="1" hangingPunct="1">
              <a:buSzPct val="100000"/>
            </a:pPr>
            <a:endParaRPr lang="en-US" altLang="en-US" sz="1700">
              <a:solidFill>
                <a:schemeClr val="tx2"/>
              </a:solidFill>
              <a:latin typeface="Helvetica Neue" panose="02000503000000020004" pitchFamily="2" charset="0"/>
            </a:endParaRPr>
          </a:p>
          <a:p>
            <a:pPr eaLnBrk="1" hangingPunct="1">
              <a:buSzPct val="100000"/>
            </a:pPr>
            <a:r>
              <a:rPr lang="en-US" altLang="en-US" sz="1700">
                <a:solidFill>
                  <a:schemeClr val="tx2"/>
                </a:solidFill>
                <a:latin typeface="Helvetica Neue" panose="02000503000000020004" pitchFamily="2" charset="0"/>
              </a:rPr>
              <a:t>    compute Voronoi regions, {</a:t>
            </a:r>
            <a:r>
              <a:rPr lang="en-US" altLang="en-US" sz="1700" i="1">
                <a:solidFill>
                  <a:schemeClr val="tx2"/>
                </a:solidFill>
                <a:latin typeface="Helvetica Neue" panose="02000503000000020004" pitchFamily="2" charset="0"/>
              </a:rPr>
              <a:t>V</a:t>
            </a:r>
            <a:r>
              <a:rPr lang="en-US" altLang="en-US" sz="1700" i="1" baseline="-25000">
                <a:solidFill>
                  <a:schemeClr val="tx2"/>
                </a:solidFill>
                <a:latin typeface="Helvetica Neue" panose="02000503000000020004" pitchFamily="2" charset="0"/>
              </a:rPr>
              <a:t>i</a:t>
            </a:r>
            <a:r>
              <a:rPr lang="en-US" altLang="en-US" sz="1700">
                <a:solidFill>
                  <a:schemeClr val="tx2"/>
                </a:solidFill>
                <a:latin typeface="Helvetica Neue" panose="02000503000000020004" pitchFamily="2" charset="0"/>
              </a:rPr>
              <a:t>}, of {</a:t>
            </a:r>
            <a:r>
              <a:rPr lang="en-US" altLang="en-US" sz="1700" b="1" i="1">
                <a:solidFill>
                  <a:schemeClr val="tx2"/>
                </a:solidFill>
                <a:latin typeface="Helvetica Neue" panose="02000503000000020004" pitchFamily="2" charset="0"/>
              </a:rPr>
              <a:t>x</a:t>
            </a:r>
            <a:r>
              <a:rPr lang="en-US" altLang="en-US" sz="1700" i="1" baseline="-25000">
                <a:solidFill>
                  <a:schemeClr val="tx2"/>
                </a:solidFill>
                <a:latin typeface="Helvetica Neue" panose="02000503000000020004" pitchFamily="2" charset="0"/>
              </a:rPr>
              <a:t>i</a:t>
            </a:r>
            <a:r>
              <a:rPr lang="en-US" altLang="en-US" sz="1700">
                <a:solidFill>
                  <a:schemeClr val="tx2"/>
                </a:solidFill>
                <a:latin typeface="Helvetica Neue" panose="02000503000000020004" pitchFamily="2" charset="0"/>
              </a:rPr>
              <a:t>}</a:t>
            </a:r>
          </a:p>
          <a:p>
            <a:pPr eaLnBrk="1" hangingPunct="1">
              <a:buSzPct val="100000"/>
            </a:pPr>
            <a:endParaRPr lang="en-US" altLang="en-US" sz="1700">
              <a:solidFill>
                <a:schemeClr val="tx2"/>
              </a:solidFill>
              <a:latin typeface="Helvetica Neue" panose="02000503000000020004" pitchFamily="2" charset="0"/>
            </a:endParaRPr>
          </a:p>
          <a:p>
            <a:pPr eaLnBrk="1" hangingPunct="1">
              <a:buSzPct val="100000"/>
            </a:pPr>
            <a:r>
              <a:rPr lang="en-US" altLang="en-US" sz="1700">
                <a:solidFill>
                  <a:schemeClr val="tx2"/>
                </a:solidFill>
                <a:latin typeface="Helvetica Neue" panose="02000503000000020004" pitchFamily="2" charset="0"/>
              </a:rPr>
              <a:t>	    compute mass centers, {</a:t>
            </a:r>
            <a:r>
              <a:rPr lang="en-US" altLang="en-US" sz="1700" b="1" i="1">
                <a:solidFill>
                  <a:schemeClr val="tx2"/>
                </a:solidFill>
                <a:latin typeface="Helvetica Neue" panose="02000503000000020004" pitchFamily="2" charset="0"/>
              </a:rPr>
              <a:t>x</a:t>
            </a:r>
            <a:r>
              <a:rPr lang="en-US" altLang="en-US" sz="1700" i="1" baseline="-25000">
                <a:solidFill>
                  <a:schemeClr val="tx2"/>
                </a:solidFill>
                <a:latin typeface="Helvetica Neue" panose="02000503000000020004" pitchFamily="2" charset="0"/>
              </a:rPr>
              <a:t>i</a:t>
            </a:r>
            <a:r>
              <a:rPr lang="en-US" altLang="en-US" sz="1700" i="1">
                <a:solidFill>
                  <a:schemeClr val="tx2"/>
                </a:solidFill>
                <a:latin typeface="Helvetica Neue" panose="02000503000000020004" pitchFamily="2" charset="0"/>
              </a:rPr>
              <a:t>’</a:t>
            </a:r>
            <a:r>
              <a:rPr lang="en-US" altLang="ja-JP" sz="1700" i="1">
                <a:solidFill>
                  <a:schemeClr val="tx2"/>
                </a:solidFill>
                <a:latin typeface="Helvetica Neue" panose="02000503000000020004" pitchFamily="2" charset="0"/>
              </a:rPr>
              <a:t>}</a:t>
            </a:r>
            <a:r>
              <a:rPr lang="en-US" altLang="ja-JP" sz="1700">
                <a:solidFill>
                  <a:schemeClr val="tx2"/>
                </a:solidFill>
                <a:latin typeface="Helvetica Neue" panose="02000503000000020004" pitchFamily="2" charset="0"/>
              </a:rPr>
              <a:t>, of {</a:t>
            </a:r>
            <a:r>
              <a:rPr lang="en-US" altLang="ja-JP" sz="1700" i="1">
                <a:solidFill>
                  <a:schemeClr val="tx2"/>
                </a:solidFill>
                <a:latin typeface="Helvetica Neue" panose="02000503000000020004" pitchFamily="2" charset="0"/>
              </a:rPr>
              <a:t>V</a:t>
            </a:r>
            <a:r>
              <a:rPr lang="en-US" altLang="ja-JP" sz="1700" i="1" baseline="-25000">
                <a:solidFill>
                  <a:schemeClr val="tx2"/>
                </a:solidFill>
                <a:latin typeface="Helvetica Neue" panose="02000503000000020004" pitchFamily="2" charset="0"/>
              </a:rPr>
              <a:t>i</a:t>
            </a:r>
            <a:r>
              <a:rPr lang="en-US" altLang="ja-JP" sz="1700">
                <a:solidFill>
                  <a:schemeClr val="tx2"/>
                </a:solidFill>
                <a:latin typeface="Helvetica Neue" panose="02000503000000020004" pitchFamily="2" charset="0"/>
              </a:rPr>
              <a:t>}</a:t>
            </a:r>
          </a:p>
          <a:p>
            <a:pPr eaLnBrk="1" hangingPunct="1">
              <a:buSzPct val="100000"/>
            </a:pPr>
            <a:endParaRPr lang="en-US" altLang="en-US" sz="1700">
              <a:solidFill>
                <a:schemeClr val="tx2"/>
              </a:solidFill>
              <a:latin typeface="Helvetica Neue" panose="02000503000000020004" pitchFamily="2" charset="0"/>
            </a:endParaRPr>
          </a:p>
          <a:p>
            <a:pPr eaLnBrk="1" hangingPunct="1">
              <a:buSzPct val="100000"/>
            </a:pPr>
            <a:r>
              <a:rPr lang="en-US" altLang="en-US" sz="1700">
                <a:solidFill>
                  <a:schemeClr val="tx2"/>
                </a:solidFill>
                <a:latin typeface="Helvetica Neue" panose="02000503000000020004" pitchFamily="2" charset="0"/>
              </a:rPr>
              <a:t>end</a:t>
            </a:r>
          </a:p>
        </p:txBody>
      </p:sp>
      <p:cxnSp>
        <p:nvCxnSpPr>
          <p:cNvPr id="4" name="Straight Arrow Connector 3">
            <a:extLst>
              <a:ext uri="{FF2B5EF4-FFF2-40B4-BE49-F238E27FC236}">
                <a16:creationId xmlns:a16="http://schemas.microsoft.com/office/drawing/2014/main" id="{8CE2ACEB-6A5B-3E44-A467-2B9A6CC6CE98}"/>
              </a:ext>
            </a:extLst>
          </p:cNvPr>
          <p:cNvCxnSpPr>
            <a:cxnSpLocks noChangeShapeType="1"/>
          </p:cNvCxnSpPr>
          <p:nvPr/>
        </p:nvCxnSpPr>
        <p:spPr bwMode="auto">
          <a:xfrm flipH="1">
            <a:off x="4702175" y="3789363"/>
            <a:ext cx="1038225" cy="871537"/>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967" name="Content Placeholder 2">
            <a:extLst>
              <a:ext uri="{FF2B5EF4-FFF2-40B4-BE49-F238E27FC236}">
                <a16:creationId xmlns:a16="http://schemas.microsoft.com/office/drawing/2014/main" id="{20F5AEA9-4905-484B-A6C4-D380A584133A}"/>
              </a:ext>
            </a:extLst>
          </p:cNvPr>
          <p:cNvSpPr txBox="1">
            <a:spLocks/>
          </p:cNvSpPr>
          <p:nvPr/>
        </p:nvSpPr>
        <p:spPr bwMode="auto">
          <a:xfrm>
            <a:off x="5788025" y="3275013"/>
            <a:ext cx="29194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52388" indent="-14288"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00000"/>
            </a:pPr>
            <a:r>
              <a:rPr lang="en-US" altLang="en-US" sz="1700" dirty="0">
                <a:latin typeface="Helvetica Neue" panose="02000503000000020004" pitchFamily="2" charset="0"/>
              </a:rPr>
              <a:t>Currently computed in serial </a:t>
            </a:r>
            <a:r>
              <a:rPr lang="en-US" altLang="en-US" sz="1700" i="1" dirty="0">
                <a:latin typeface="Helvetica Neue" panose="02000503000000020004" pitchFamily="2" charset="0"/>
              </a:rPr>
              <a:t>in the code we use for MPAS-Atmosphere meshes</a:t>
            </a:r>
            <a:endParaRPr lang="en-US" altLang="en-US" sz="1700" dirty="0">
              <a:latin typeface="Helvetica Neue" panose="02000503000000020004" pitchFamily="2" charset="0"/>
            </a:endParaRPr>
          </a:p>
        </p:txBody>
      </p:sp>
      <p:cxnSp>
        <p:nvCxnSpPr>
          <p:cNvPr id="12" name="Straight Arrow Connector 11">
            <a:extLst>
              <a:ext uri="{FF2B5EF4-FFF2-40B4-BE49-F238E27FC236}">
                <a16:creationId xmlns:a16="http://schemas.microsoft.com/office/drawing/2014/main" id="{679680FF-3BB2-884F-8DF8-76C83512A3A1}"/>
              </a:ext>
            </a:extLst>
          </p:cNvPr>
          <p:cNvCxnSpPr>
            <a:cxnSpLocks noChangeShapeType="1"/>
          </p:cNvCxnSpPr>
          <p:nvPr/>
        </p:nvCxnSpPr>
        <p:spPr bwMode="auto">
          <a:xfrm flipH="1" flipV="1">
            <a:off x="4592638" y="5168900"/>
            <a:ext cx="1147762" cy="30956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969" name="Content Placeholder 2">
            <a:extLst>
              <a:ext uri="{FF2B5EF4-FFF2-40B4-BE49-F238E27FC236}">
                <a16:creationId xmlns:a16="http://schemas.microsoft.com/office/drawing/2014/main" id="{D01FFCF9-9492-4444-A7A8-48F964481901}"/>
              </a:ext>
            </a:extLst>
          </p:cNvPr>
          <p:cNvSpPr txBox="1">
            <a:spLocks/>
          </p:cNvSpPr>
          <p:nvPr/>
        </p:nvSpPr>
        <p:spPr bwMode="auto">
          <a:xfrm>
            <a:off x="5845175" y="4729163"/>
            <a:ext cx="29210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52388" indent="-14288"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00000"/>
            </a:pPr>
            <a:r>
              <a:rPr lang="en-US" altLang="en-US" sz="1700" dirty="0">
                <a:latin typeface="Helvetica Neue" panose="02000503000000020004" pitchFamily="2" charset="0"/>
              </a:rPr>
              <a:t>Trivially parallelized, since computation of mass center for a Voronoi region is independent of other regions</a:t>
            </a:r>
          </a:p>
        </p:txBody>
      </p:sp>
      <p:sp>
        <p:nvSpPr>
          <p:cNvPr id="3" name="Rectangle 2">
            <a:extLst>
              <a:ext uri="{FF2B5EF4-FFF2-40B4-BE49-F238E27FC236}">
                <a16:creationId xmlns:a16="http://schemas.microsoft.com/office/drawing/2014/main" id="{7E3B42A6-9452-DFA8-F9F7-157CFE72DDD0}"/>
              </a:ext>
            </a:extLst>
          </p:cNvPr>
          <p:cNvSpPr>
            <a:spLocks/>
          </p:cNvSpPr>
          <p:nvPr/>
        </p:nvSpPr>
        <p:spPr bwMode="auto">
          <a:xfrm>
            <a:off x="436562" y="2539206"/>
            <a:ext cx="8445500" cy="820738"/>
          </a:xfrm>
          <a:prstGeom prst="rect">
            <a:avLst/>
          </a:prstGeom>
          <a:noFill/>
          <a:ln w="12700">
            <a:noFill/>
            <a:miter lim="800000"/>
            <a:headEnd/>
            <a:tailEnd/>
          </a:ln>
        </p:spPr>
        <p:txBody>
          <a:bodyPr lIns="0" tIns="0" rIns="0" bIns="0"/>
          <a:lstStyle/>
          <a:p>
            <a:pPr indent="176213" fontAlgn="auto">
              <a:spcBef>
                <a:spcPts val="773"/>
              </a:spcBef>
              <a:spcAft>
                <a:spcPts val="0"/>
              </a:spcAft>
              <a:buSzPct val="125000"/>
              <a:buFont typeface="Helvetica" charset="0"/>
              <a:buChar char="•"/>
              <a:defRPr/>
            </a:pPr>
            <a:r>
              <a:rPr lang="en-US" sz="2000" dirty="0">
                <a:latin typeface="Helvetica Neue" panose="02000503000000020004" pitchFamily="2" charset="0"/>
                <a:ea typeface="Helvetica Neue" panose="02000503000000020004" pitchFamily="2" charset="0"/>
                <a:cs typeface="Helvetica Neue" panose="02000503000000020004" pitchFamily="2" charset="0"/>
                <a:sym typeface="Helvetica" charset="0"/>
              </a:rPr>
              <a:t>Lloyd iteration has two main computational phases, one of which is embarrassingly parallel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965" grpId="0"/>
      <p:bldP spid="40967" grpId="0"/>
      <p:bldP spid="4096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6539-7AE9-154A-AC04-954E4F7B2506}"/>
              </a:ext>
            </a:extLst>
          </p:cNvPr>
          <p:cNvSpPr>
            <a:spLocks noGrp="1"/>
          </p:cNvSpPr>
          <p:nvPr>
            <p:ph type="title"/>
          </p:nvPr>
        </p:nvSpPr>
        <p:spPr/>
        <p:txBody>
          <a:bodyPr/>
          <a:lstStyle/>
          <a:p>
            <a:pPr eaLnBrk="1" fontAlgn="auto" hangingPunct="1">
              <a:spcAft>
                <a:spcPts val="0"/>
              </a:spcAft>
              <a:defRPr/>
            </a:pPr>
            <a:r>
              <a:rPr lang="en-US" dirty="0">
                <a:ea typeface="+mj-ea"/>
                <a:cs typeface="+mj-cs"/>
              </a:rPr>
              <a:t>Simple parallel implementation</a:t>
            </a:r>
          </a:p>
        </p:txBody>
      </p:sp>
      <p:sp>
        <p:nvSpPr>
          <p:cNvPr id="10" name="Slide Number Placeholder 9">
            <a:extLst>
              <a:ext uri="{FF2B5EF4-FFF2-40B4-BE49-F238E27FC236}">
                <a16:creationId xmlns:a16="http://schemas.microsoft.com/office/drawing/2014/main" id="{6D1C00A2-872B-074B-BE71-7FEB6FF9337C}"/>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88417E0-D99F-DA45-9BAD-62DC00994296}" type="slidenum">
              <a:rPr lang="en-US" altLang="en-US" sz="1200">
                <a:solidFill>
                  <a:schemeClr val="bg1"/>
                </a:solidFill>
              </a:rPr>
              <a:pPr eaLnBrk="1" hangingPunct="1"/>
              <a:t>14</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7C71DAE9-A493-2347-978F-CA0B0F150868}"/>
              </a:ext>
            </a:extLst>
          </p:cNvPr>
          <p:cNvSpPr>
            <a:spLocks/>
          </p:cNvSpPr>
          <p:nvPr/>
        </p:nvSpPr>
        <p:spPr bwMode="auto">
          <a:xfrm>
            <a:off x="420688" y="1012825"/>
            <a:ext cx="8445500" cy="2209800"/>
          </a:xfrm>
          <a:prstGeom prst="rect">
            <a:avLst/>
          </a:prstGeom>
          <a:noFill/>
          <a:ln w="12700">
            <a:no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Unless we’re parallelizing a part of the Lloyd iteration that takes considerable time, we’ll not gain very much</a:t>
            </a:r>
            <a:endParaRPr lang="en-US" altLang="en-US" i="1"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endParaRPr>
          </a:p>
          <a:p>
            <a:pPr marL="171450" indent="-171450"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How much time is spent in the two main phases of </a:t>
            </a:r>
            <a:r>
              <a:rPr lang="en-US" altLang="en-US" sz="2000" i="1"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our implementation of</a:t>
            </a: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 Lloyd’s method?</a:t>
            </a:r>
          </a:p>
        </p:txBody>
      </p:sp>
      <p:graphicFrame>
        <p:nvGraphicFramePr>
          <p:cNvPr id="3" name="Table 2">
            <a:extLst>
              <a:ext uri="{FF2B5EF4-FFF2-40B4-BE49-F238E27FC236}">
                <a16:creationId xmlns:a16="http://schemas.microsoft.com/office/drawing/2014/main" id="{98CA0407-DBAA-604C-BE8A-80D21E8178B2}"/>
              </a:ext>
            </a:extLst>
          </p:cNvPr>
          <p:cNvGraphicFramePr>
            <a:graphicFrameLocks noGrp="1"/>
          </p:cNvGraphicFramePr>
          <p:nvPr/>
        </p:nvGraphicFramePr>
        <p:xfrm>
          <a:off x="441325" y="2792413"/>
          <a:ext cx="5783263" cy="3327400"/>
        </p:xfrm>
        <a:graphic>
          <a:graphicData uri="http://schemas.openxmlformats.org/drawingml/2006/table">
            <a:tbl>
              <a:tblPr firstRow="1" bandRow="1">
                <a:tableStyleId>{2D5ABB26-0587-4C30-8999-92F81FD0307C}</a:tableStyleId>
              </a:tblPr>
              <a:tblGrid>
                <a:gridCol w="1322388">
                  <a:extLst>
                    <a:ext uri="{9D8B030D-6E8A-4147-A177-3AD203B41FA5}">
                      <a16:colId xmlns:a16="http://schemas.microsoft.com/office/drawing/2014/main" val="20000"/>
                    </a:ext>
                  </a:extLst>
                </a:gridCol>
                <a:gridCol w="1412909">
                  <a:extLst>
                    <a:ext uri="{9D8B030D-6E8A-4147-A177-3AD203B41FA5}">
                      <a16:colId xmlns:a16="http://schemas.microsoft.com/office/drawing/2014/main" val="20001"/>
                    </a:ext>
                  </a:extLst>
                </a:gridCol>
                <a:gridCol w="1523983">
                  <a:extLst>
                    <a:ext uri="{9D8B030D-6E8A-4147-A177-3AD203B41FA5}">
                      <a16:colId xmlns:a16="http://schemas.microsoft.com/office/drawing/2014/main" val="20002"/>
                    </a:ext>
                  </a:extLst>
                </a:gridCol>
                <a:gridCol w="1523983">
                  <a:extLst>
                    <a:ext uri="{9D8B030D-6E8A-4147-A177-3AD203B41FA5}">
                      <a16:colId xmlns:a16="http://schemas.microsoft.com/office/drawing/2014/main" val="20003"/>
                    </a:ext>
                  </a:extLst>
                </a:gridCol>
              </a:tblGrid>
              <a:tr h="731520">
                <a:tc>
                  <a:txBody>
                    <a:bodyPr/>
                    <a:lstStyle/>
                    <a:p>
                      <a:pPr algn="ctr"/>
                      <a:r>
                        <a:rPr lang="en-US" sz="1400" b="1" dirty="0">
                          <a:latin typeface="Helvetica Neue"/>
                          <a:cs typeface="Helvetica Neue"/>
                        </a:rPr>
                        <a:t>Number</a:t>
                      </a:r>
                      <a:r>
                        <a:rPr lang="en-US" sz="1400" b="1" baseline="0" dirty="0">
                          <a:latin typeface="Helvetica Neue"/>
                          <a:cs typeface="Helvetica Neue"/>
                        </a:rPr>
                        <a:t> of generating points</a:t>
                      </a:r>
                      <a:endParaRPr lang="en-US" sz="1400" b="1" dirty="0">
                        <a:latin typeface="Helvetica Neue"/>
                        <a:cs typeface="Helvetica Neue"/>
                      </a:endParaRP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latin typeface="Helvetica Neue"/>
                          <a:cs typeface="Helvetica Neue"/>
                        </a:rPr>
                        <a:t>Centroid</a:t>
                      </a:r>
                      <a:r>
                        <a:rPr lang="en-US" sz="1400" baseline="0" dirty="0">
                          <a:latin typeface="Helvetica Neue"/>
                          <a:cs typeface="Helvetica Neue"/>
                        </a:rPr>
                        <a:t> computation (seconds)</a:t>
                      </a:r>
                      <a:endParaRPr lang="en-US" sz="1400" dirty="0">
                        <a:latin typeface="Helvetica Neue"/>
                        <a:cs typeface="Helvetica Neue"/>
                      </a:endParaRP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err="1">
                          <a:latin typeface="Helvetica Neue"/>
                          <a:cs typeface="Helvetica Neue"/>
                        </a:rPr>
                        <a:t>Voronoi</a:t>
                      </a:r>
                      <a:r>
                        <a:rPr lang="en-US" sz="1400" dirty="0">
                          <a:latin typeface="Helvetica Neue"/>
                          <a:cs typeface="Helvetica Neue"/>
                        </a:rPr>
                        <a:t> tessellation (seconds)</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latin typeface="Helvetica Neue"/>
                          <a:cs typeface="Helvetica Neue"/>
                        </a:rPr>
                        <a:t>Ratio of centroid</a:t>
                      </a:r>
                      <a:r>
                        <a:rPr lang="en-US" sz="1400" baseline="0" dirty="0">
                          <a:latin typeface="Helvetica Neue"/>
                          <a:cs typeface="Helvetica Neue"/>
                        </a:rPr>
                        <a:t> time to </a:t>
                      </a:r>
                      <a:r>
                        <a:rPr lang="en-US" sz="1400" baseline="0" dirty="0" err="1">
                          <a:latin typeface="Helvetica Neue"/>
                          <a:cs typeface="Helvetica Neue"/>
                        </a:rPr>
                        <a:t>V</a:t>
                      </a:r>
                      <a:r>
                        <a:rPr lang="en-US" sz="1400" dirty="0" err="1">
                          <a:latin typeface="Helvetica Neue"/>
                          <a:cs typeface="Helvetica Neue"/>
                        </a:rPr>
                        <a:t>oronoi</a:t>
                      </a:r>
                      <a:r>
                        <a:rPr lang="en-US" sz="1400" baseline="0" dirty="0">
                          <a:latin typeface="Helvetica Neue"/>
                          <a:cs typeface="Helvetica Neue"/>
                        </a:rPr>
                        <a:t> time</a:t>
                      </a:r>
                      <a:endParaRPr lang="en-US" sz="1400" dirty="0">
                        <a:latin typeface="Helvetica Neue"/>
                        <a:cs typeface="Helvetica Neue"/>
                      </a:endParaRP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sz="1800" dirty="0"/>
                        <a:t>100</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0.02688</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0.000138</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dirty="0"/>
                        <a:t>194.8</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sz="1800" dirty="0"/>
                        <a:t>1000</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0.24740</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0.001441</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dirty="0"/>
                        <a:t>171.7</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sz="1800" dirty="0"/>
                        <a:t>10000</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2.462</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0.01958</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dirty="0"/>
                        <a:t>125.7</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r"/>
                      <a:r>
                        <a:rPr lang="en-US" sz="1800" kern="1200" dirty="0">
                          <a:solidFill>
                            <a:schemeClr val="tx1"/>
                          </a:solidFill>
                          <a:latin typeface="+mn-lt"/>
                          <a:ea typeface="+mn-ea"/>
                          <a:cs typeface="+mn-cs"/>
                        </a:rPr>
                        <a:t>101378</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25.37</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0.1478</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dirty="0"/>
                        <a:t>171.7</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r"/>
                      <a:r>
                        <a:rPr lang="en-US" sz="1800" kern="1200" dirty="0">
                          <a:solidFill>
                            <a:schemeClr val="tx1"/>
                          </a:solidFill>
                          <a:latin typeface="+mn-lt"/>
                          <a:ea typeface="+mn-ea"/>
                          <a:cs typeface="+mn-cs"/>
                        </a:rPr>
                        <a:t>405506</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101.9</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0.8024</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dirty="0"/>
                        <a:t>127.0</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r"/>
                      <a:r>
                        <a:rPr lang="en-US" sz="1800" kern="1200" dirty="0">
                          <a:solidFill>
                            <a:schemeClr val="tx1"/>
                          </a:solidFill>
                          <a:latin typeface="+mn-lt"/>
                          <a:ea typeface="+mn-ea"/>
                          <a:cs typeface="+mn-cs"/>
                        </a:rPr>
                        <a:t>1622018</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406.9</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3.753</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dirty="0"/>
                        <a:t>108.4</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r"/>
                      <a:r>
                        <a:rPr lang="en-US" sz="1800" kern="1200" dirty="0">
                          <a:solidFill>
                            <a:schemeClr val="tx1"/>
                          </a:solidFill>
                          <a:latin typeface="+mn-lt"/>
                          <a:ea typeface="+mn-ea"/>
                          <a:cs typeface="+mn-cs"/>
                        </a:rPr>
                        <a:t>6488066</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1629</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kern="1200" dirty="0">
                          <a:solidFill>
                            <a:schemeClr val="tx1"/>
                          </a:solidFill>
                          <a:latin typeface="+mn-lt"/>
                          <a:ea typeface="+mn-ea"/>
                          <a:cs typeface="+mn-cs"/>
                        </a:rPr>
                        <a:t>23.86</a:t>
                      </a:r>
                      <a:endParaRPr lang="en-US" sz="1800" dirty="0"/>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800" dirty="0"/>
                        <a:t>68.29</a:t>
                      </a:r>
                    </a:p>
                  </a:txBody>
                  <a:tcPr marL="91439" marR="9143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Right Brace 6">
            <a:extLst>
              <a:ext uri="{FF2B5EF4-FFF2-40B4-BE49-F238E27FC236}">
                <a16:creationId xmlns:a16="http://schemas.microsoft.com/office/drawing/2014/main" id="{77FD00C6-8643-7F41-B84E-32D58E281320}"/>
              </a:ext>
            </a:extLst>
          </p:cNvPr>
          <p:cNvSpPr>
            <a:spLocks/>
          </p:cNvSpPr>
          <p:nvPr/>
        </p:nvSpPr>
        <p:spPr bwMode="auto">
          <a:xfrm>
            <a:off x="6464300" y="3536950"/>
            <a:ext cx="325438" cy="1081088"/>
          </a:xfrm>
          <a:prstGeom prst="rightBrace">
            <a:avLst>
              <a:gd name="adj1" fmla="val 8336"/>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latin typeface="+mn-lt"/>
              <a:ea typeface="+mn-ea"/>
            </a:endParaRPr>
          </a:p>
        </p:txBody>
      </p:sp>
      <p:sp>
        <p:nvSpPr>
          <p:cNvPr id="15" name="Right Brace 14">
            <a:extLst>
              <a:ext uri="{FF2B5EF4-FFF2-40B4-BE49-F238E27FC236}">
                <a16:creationId xmlns:a16="http://schemas.microsoft.com/office/drawing/2014/main" id="{32F1F6DF-1163-D748-B56A-404E67C9F31F}"/>
              </a:ext>
            </a:extLst>
          </p:cNvPr>
          <p:cNvSpPr>
            <a:spLocks/>
          </p:cNvSpPr>
          <p:nvPr/>
        </p:nvSpPr>
        <p:spPr bwMode="auto">
          <a:xfrm>
            <a:off x="6464300" y="4697413"/>
            <a:ext cx="325438" cy="1422400"/>
          </a:xfrm>
          <a:prstGeom prst="rightBrace">
            <a:avLst>
              <a:gd name="adj1" fmla="val 8337"/>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latin typeface="+mn-lt"/>
              <a:ea typeface="+mn-ea"/>
            </a:endParaRPr>
          </a:p>
        </p:txBody>
      </p:sp>
      <p:sp>
        <p:nvSpPr>
          <p:cNvPr id="16" name="Content Placeholder 2">
            <a:extLst>
              <a:ext uri="{FF2B5EF4-FFF2-40B4-BE49-F238E27FC236}">
                <a16:creationId xmlns:a16="http://schemas.microsoft.com/office/drawing/2014/main" id="{A31A2054-28B3-2C4F-9CC7-E555C92D7E48}"/>
              </a:ext>
            </a:extLst>
          </p:cNvPr>
          <p:cNvSpPr txBox="1">
            <a:spLocks/>
          </p:cNvSpPr>
          <p:nvPr/>
        </p:nvSpPr>
        <p:spPr>
          <a:xfrm>
            <a:off x="6950075" y="3632200"/>
            <a:ext cx="1916113" cy="881063"/>
          </a:xfrm>
          <a:prstGeom prst="rect">
            <a:avLst/>
          </a:prstGeom>
        </p:spPr>
        <p:txBody>
          <a:bodyPr lIns="64291" tIns="32146" rIns="64291" bIns="32146">
            <a:normAutofit/>
          </a:bodyPr>
          <a:lstStyle>
            <a:lvl1pPr marL="52388" indent="-14288"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00000"/>
            </a:pPr>
            <a:r>
              <a:rPr lang="en-US" altLang="en-US" sz="1600" dirty="0">
                <a:latin typeface="Helvetica Neue" panose="02000503000000020004" pitchFamily="2" charset="0"/>
              </a:rPr>
              <a:t>“Toy” meshes with random initial generating points</a:t>
            </a:r>
          </a:p>
        </p:txBody>
      </p:sp>
      <p:sp>
        <p:nvSpPr>
          <p:cNvPr id="43062" name="Content Placeholder 2">
            <a:extLst>
              <a:ext uri="{FF2B5EF4-FFF2-40B4-BE49-F238E27FC236}">
                <a16:creationId xmlns:a16="http://schemas.microsoft.com/office/drawing/2014/main" id="{9F601EE2-45D4-2A47-BA21-8FBB49828298}"/>
              </a:ext>
            </a:extLst>
          </p:cNvPr>
          <p:cNvSpPr txBox="1">
            <a:spLocks/>
          </p:cNvSpPr>
          <p:nvPr/>
        </p:nvSpPr>
        <p:spPr bwMode="auto">
          <a:xfrm>
            <a:off x="7010400" y="4979988"/>
            <a:ext cx="19177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52388" indent="-14288"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00000"/>
            </a:pPr>
            <a:r>
              <a:rPr lang="en-US" altLang="en-US" sz="1700" dirty="0">
                <a:latin typeface="Helvetica Neue" panose="02000503000000020004" pitchFamily="2" charset="0"/>
              </a:rPr>
              <a:t>Refinement stages from a 15-3 km mesh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8" descr="openmp_centroids.pdf">
            <a:extLst>
              <a:ext uri="{FF2B5EF4-FFF2-40B4-BE49-F238E27FC236}">
                <a16:creationId xmlns:a16="http://schemas.microsoft.com/office/drawing/2014/main" id="{4646065A-33CF-7440-94C1-71734B5C62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692275"/>
            <a:ext cx="62706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F6FB97-039D-0544-B264-688E06C809FA}"/>
              </a:ext>
            </a:extLst>
          </p:cNvPr>
          <p:cNvSpPr>
            <a:spLocks noGrp="1"/>
          </p:cNvSpPr>
          <p:nvPr>
            <p:ph type="title"/>
          </p:nvPr>
        </p:nvSpPr>
        <p:spPr/>
        <p:txBody>
          <a:bodyPr/>
          <a:lstStyle/>
          <a:p>
            <a:pPr eaLnBrk="1" fontAlgn="auto" hangingPunct="1">
              <a:spcAft>
                <a:spcPts val="0"/>
              </a:spcAft>
              <a:defRPr/>
            </a:pPr>
            <a:r>
              <a:rPr lang="en-US" dirty="0">
                <a:ea typeface="+mj-ea"/>
                <a:cs typeface="+mj-cs"/>
              </a:rPr>
              <a:t>Simple parallel implementation</a:t>
            </a:r>
          </a:p>
        </p:txBody>
      </p:sp>
      <p:sp>
        <p:nvSpPr>
          <p:cNvPr id="10" name="Slide Number Placeholder 9">
            <a:extLst>
              <a:ext uri="{FF2B5EF4-FFF2-40B4-BE49-F238E27FC236}">
                <a16:creationId xmlns:a16="http://schemas.microsoft.com/office/drawing/2014/main" id="{DAF414CF-425A-6343-B673-1509BA4B3B7A}"/>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FE013E7-6356-124A-BD82-9E7D8CCAA5EF}" type="slidenum">
              <a:rPr lang="en-US" altLang="en-US" sz="1200">
                <a:solidFill>
                  <a:schemeClr val="bg1"/>
                </a:solidFill>
              </a:rPr>
              <a:pPr eaLnBrk="1" hangingPunct="1"/>
              <a:t>15</a:t>
            </a:fld>
            <a:endParaRPr lang="en-US" altLang="en-US" sz="1200" dirty="0">
              <a:solidFill>
                <a:schemeClr val="bg1"/>
              </a:solidFill>
            </a:endParaRPr>
          </a:p>
        </p:txBody>
      </p:sp>
      <p:sp>
        <p:nvSpPr>
          <p:cNvPr id="45060" name="Rectangle 2">
            <a:extLst>
              <a:ext uri="{FF2B5EF4-FFF2-40B4-BE49-F238E27FC236}">
                <a16:creationId xmlns:a16="http://schemas.microsoft.com/office/drawing/2014/main" id="{9E6D1915-D0AD-A548-8B4C-82AA83BC602E}"/>
              </a:ext>
            </a:extLst>
          </p:cNvPr>
          <p:cNvSpPr>
            <a:spLocks/>
          </p:cNvSpPr>
          <p:nvPr/>
        </p:nvSpPr>
        <p:spPr bwMode="auto">
          <a:xfrm>
            <a:off x="420688" y="1012825"/>
            <a:ext cx="84455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000" dirty="0">
                <a:latin typeface="Helvetica Neue" panose="02000503000000020004" pitchFamily="2" charset="0"/>
                <a:sym typeface="Helvetica" pitchFamily="2" charset="0"/>
              </a:rPr>
              <a:t>With the addition of a single OpenMP parallel loop, we’re able to gain a  significant improvement in performance</a:t>
            </a:r>
            <a:endParaRPr lang="en-US" altLang="en-US" sz="2000" i="1" dirty="0">
              <a:latin typeface="Helvetica Neue" panose="02000503000000020004" pitchFamily="2" charset="0"/>
              <a:sym typeface="Helvetica" pitchFamily="2" charset="0"/>
            </a:endParaRPr>
          </a:p>
        </p:txBody>
      </p:sp>
      <p:sp>
        <p:nvSpPr>
          <p:cNvPr id="45061" name="Rectangle 2">
            <a:extLst>
              <a:ext uri="{FF2B5EF4-FFF2-40B4-BE49-F238E27FC236}">
                <a16:creationId xmlns:a16="http://schemas.microsoft.com/office/drawing/2014/main" id="{E5B887D3-A517-F34C-BEF1-CCC65EE5D67C}"/>
              </a:ext>
            </a:extLst>
          </p:cNvPr>
          <p:cNvSpPr>
            <a:spLocks/>
          </p:cNvSpPr>
          <p:nvPr/>
        </p:nvSpPr>
        <p:spPr bwMode="auto">
          <a:xfrm>
            <a:off x="457200" y="5524500"/>
            <a:ext cx="84455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000" dirty="0">
                <a:latin typeface="Helvetica Neue" panose="02000503000000020004" pitchFamily="2" charset="0"/>
                <a:sym typeface="Helvetica" pitchFamily="2" charset="0"/>
              </a:rPr>
              <a:t>From Amdahl’s Law, we achieve an overall speedup of 11.3 on a 2x6-core Xeon desktop! </a:t>
            </a:r>
            <a:endParaRPr lang="en-US" altLang="en-US" sz="2000" i="1" dirty="0">
              <a:latin typeface="Helvetica Neue" panose="02000503000000020004" pitchFamily="2" charset="0"/>
              <a:sym typeface="Helvetica" pitchFamily="2" charset="0"/>
            </a:endParaRPr>
          </a:p>
        </p:txBody>
      </p:sp>
      <p:cxnSp>
        <p:nvCxnSpPr>
          <p:cNvPr id="12" name="Straight Arrow Connector 11">
            <a:extLst>
              <a:ext uri="{FF2B5EF4-FFF2-40B4-BE49-F238E27FC236}">
                <a16:creationId xmlns:a16="http://schemas.microsoft.com/office/drawing/2014/main" id="{C8EECECF-06CA-4942-989C-4E9A91D8B782}"/>
              </a:ext>
            </a:extLst>
          </p:cNvPr>
          <p:cNvCxnSpPr>
            <a:cxnSpLocks noChangeShapeType="1"/>
          </p:cNvCxnSpPr>
          <p:nvPr/>
        </p:nvCxnSpPr>
        <p:spPr bwMode="auto">
          <a:xfrm flipH="1">
            <a:off x="6062663" y="3962400"/>
            <a:ext cx="1314450" cy="68262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5063" name="Content Placeholder 2">
            <a:extLst>
              <a:ext uri="{FF2B5EF4-FFF2-40B4-BE49-F238E27FC236}">
                <a16:creationId xmlns:a16="http://schemas.microsoft.com/office/drawing/2014/main" id="{DA062117-CA9F-1849-8807-5A68056BC5F9}"/>
              </a:ext>
            </a:extLst>
          </p:cNvPr>
          <p:cNvSpPr txBox="1">
            <a:spLocks/>
          </p:cNvSpPr>
          <p:nvPr/>
        </p:nvSpPr>
        <p:spPr bwMode="auto">
          <a:xfrm>
            <a:off x="6691313" y="2857500"/>
            <a:ext cx="23860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52388" indent="-14288"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00000"/>
            </a:pPr>
            <a:r>
              <a:rPr lang="en-US" altLang="en-US" sz="1600" dirty="0">
                <a:latin typeface="Helvetica Neue" panose="02000503000000020004" pitchFamily="2" charset="0"/>
              </a:rPr>
              <a:t>Using SMT reduces runtime by a further 15% compared with 12 OpenMP threads</a:t>
            </a:r>
          </a:p>
        </p:txBody>
      </p:sp>
      <p:sp>
        <p:nvSpPr>
          <p:cNvPr id="18" name="Content Placeholder 2">
            <a:extLst>
              <a:ext uri="{FF2B5EF4-FFF2-40B4-BE49-F238E27FC236}">
                <a16:creationId xmlns:a16="http://schemas.microsoft.com/office/drawing/2014/main" id="{6B3F428C-2362-2444-A482-4F8A08223369}"/>
              </a:ext>
            </a:extLst>
          </p:cNvPr>
          <p:cNvSpPr txBox="1">
            <a:spLocks/>
          </p:cNvSpPr>
          <p:nvPr/>
        </p:nvSpPr>
        <p:spPr>
          <a:xfrm>
            <a:off x="4227513" y="2346325"/>
            <a:ext cx="2019300" cy="923925"/>
          </a:xfrm>
          <a:prstGeom prst="rect">
            <a:avLst/>
          </a:prstGeom>
        </p:spPr>
        <p:txBody>
          <a:bodyPr lIns="64291" tIns="32146" rIns="64291" bIns="32146">
            <a:normAutofit fontScale="92500"/>
          </a:bodyPr>
          <a:lstStyle/>
          <a:p>
            <a:pPr marL="52388" indent="-14288" defTabSz="321457" fontAlgn="auto">
              <a:spcBef>
                <a:spcPts val="0"/>
              </a:spcBef>
              <a:spcAft>
                <a:spcPts val="0"/>
              </a:spcAft>
              <a:buSzPct val="100000"/>
              <a:defRPr/>
            </a:pPr>
            <a:r>
              <a:rPr lang="en-US" sz="1600" dirty="0">
                <a:latin typeface="Helvetica Neue"/>
                <a:ea typeface="+mn-ea"/>
                <a:cs typeface="Helvetica Neue"/>
              </a:rPr>
              <a:t>Numbers above bars indicate percent of theoretical speedup</a:t>
            </a:r>
          </a:p>
        </p:txBody>
      </p:sp>
      <p:sp>
        <p:nvSpPr>
          <p:cNvPr id="19" name="Content Placeholder 2">
            <a:extLst>
              <a:ext uri="{FF2B5EF4-FFF2-40B4-BE49-F238E27FC236}">
                <a16:creationId xmlns:a16="http://schemas.microsoft.com/office/drawing/2014/main" id="{4DB1A569-90B5-B44D-8ED7-840FE9F67E6B}"/>
              </a:ext>
            </a:extLst>
          </p:cNvPr>
          <p:cNvSpPr txBox="1">
            <a:spLocks/>
          </p:cNvSpPr>
          <p:nvPr/>
        </p:nvSpPr>
        <p:spPr>
          <a:xfrm>
            <a:off x="2228850" y="3400425"/>
            <a:ext cx="585788" cy="266700"/>
          </a:xfrm>
          <a:prstGeom prst="rect">
            <a:avLst/>
          </a:prstGeom>
        </p:spPr>
        <p:txBody>
          <a:bodyPr lIns="64291" tIns="32146" rIns="64291" bIns="32146">
            <a:normAutofit lnSpcReduction="10000"/>
          </a:bodyPr>
          <a:lstStyle/>
          <a:p>
            <a:pPr marL="52388" indent="-14288" algn="ctr" defTabSz="321457" fontAlgn="auto">
              <a:spcBef>
                <a:spcPts val="0"/>
              </a:spcBef>
              <a:spcAft>
                <a:spcPts val="0"/>
              </a:spcAft>
              <a:buSzPct val="100000"/>
              <a:defRPr/>
            </a:pPr>
            <a:r>
              <a:rPr lang="en-US" sz="1400" dirty="0">
                <a:latin typeface="Helvetica Neue"/>
                <a:ea typeface="+mn-ea"/>
                <a:cs typeface="Helvetica Neue"/>
              </a:rPr>
              <a:t>97%</a:t>
            </a:r>
          </a:p>
        </p:txBody>
      </p:sp>
      <p:sp>
        <p:nvSpPr>
          <p:cNvPr id="20" name="Content Placeholder 2">
            <a:extLst>
              <a:ext uri="{FF2B5EF4-FFF2-40B4-BE49-F238E27FC236}">
                <a16:creationId xmlns:a16="http://schemas.microsoft.com/office/drawing/2014/main" id="{701128B3-C115-9D45-BA00-3668EC155F2C}"/>
              </a:ext>
            </a:extLst>
          </p:cNvPr>
          <p:cNvSpPr txBox="1">
            <a:spLocks/>
          </p:cNvSpPr>
          <p:nvPr/>
        </p:nvSpPr>
        <p:spPr>
          <a:xfrm>
            <a:off x="3109913" y="4037013"/>
            <a:ext cx="587375" cy="266700"/>
          </a:xfrm>
          <a:prstGeom prst="rect">
            <a:avLst/>
          </a:prstGeom>
        </p:spPr>
        <p:txBody>
          <a:bodyPr lIns="64291" tIns="32146" rIns="64291" bIns="32146">
            <a:normAutofit lnSpcReduction="10000"/>
          </a:bodyPr>
          <a:lstStyle/>
          <a:p>
            <a:pPr marL="52388" indent="-14288" algn="ctr" defTabSz="321457" fontAlgn="auto">
              <a:spcBef>
                <a:spcPts val="0"/>
              </a:spcBef>
              <a:spcAft>
                <a:spcPts val="0"/>
              </a:spcAft>
              <a:buSzPct val="100000"/>
              <a:defRPr/>
            </a:pPr>
            <a:r>
              <a:rPr lang="en-US" sz="1400" dirty="0">
                <a:latin typeface="Helvetica Neue"/>
                <a:ea typeface="+mn-ea"/>
                <a:cs typeface="Helvetica Neue"/>
              </a:rPr>
              <a:t>94%</a:t>
            </a:r>
          </a:p>
        </p:txBody>
      </p:sp>
      <p:sp>
        <p:nvSpPr>
          <p:cNvPr id="21" name="Content Placeholder 2">
            <a:extLst>
              <a:ext uri="{FF2B5EF4-FFF2-40B4-BE49-F238E27FC236}">
                <a16:creationId xmlns:a16="http://schemas.microsoft.com/office/drawing/2014/main" id="{EE37CC9C-496B-604C-816A-6646EBA295F0}"/>
              </a:ext>
            </a:extLst>
          </p:cNvPr>
          <p:cNvSpPr txBox="1">
            <a:spLocks/>
          </p:cNvSpPr>
          <p:nvPr/>
        </p:nvSpPr>
        <p:spPr>
          <a:xfrm>
            <a:off x="3990975" y="4237038"/>
            <a:ext cx="585788" cy="266700"/>
          </a:xfrm>
          <a:prstGeom prst="rect">
            <a:avLst/>
          </a:prstGeom>
        </p:spPr>
        <p:txBody>
          <a:bodyPr lIns="64291" tIns="32146" rIns="64291" bIns="32146">
            <a:normAutofit lnSpcReduction="10000"/>
          </a:bodyPr>
          <a:lstStyle/>
          <a:p>
            <a:pPr marL="52388" indent="-14288" algn="ctr" defTabSz="321457" fontAlgn="auto">
              <a:spcBef>
                <a:spcPts val="0"/>
              </a:spcBef>
              <a:spcAft>
                <a:spcPts val="0"/>
              </a:spcAft>
              <a:buSzPct val="100000"/>
              <a:defRPr/>
            </a:pPr>
            <a:r>
              <a:rPr lang="en-US" sz="1400" dirty="0">
                <a:latin typeface="Helvetica Neue"/>
                <a:ea typeface="+mn-ea"/>
                <a:cs typeface="Helvetica Neue"/>
              </a:rPr>
              <a:t>91%</a:t>
            </a:r>
          </a:p>
        </p:txBody>
      </p:sp>
      <p:sp>
        <p:nvSpPr>
          <p:cNvPr id="22" name="Content Placeholder 2">
            <a:extLst>
              <a:ext uri="{FF2B5EF4-FFF2-40B4-BE49-F238E27FC236}">
                <a16:creationId xmlns:a16="http://schemas.microsoft.com/office/drawing/2014/main" id="{D267F9A7-D7F3-8041-8B5C-9D2404E8083D}"/>
              </a:ext>
            </a:extLst>
          </p:cNvPr>
          <p:cNvSpPr txBox="1">
            <a:spLocks/>
          </p:cNvSpPr>
          <p:nvPr/>
        </p:nvSpPr>
        <p:spPr>
          <a:xfrm>
            <a:off x="4873625" y="4462463"/>
            <a:ext cx="585788" cy="266700"/>
          </a:xfrm>
          <a:prstGeom prst="rect">
            <a:avLst/>
          </a:prstGeom>
        </p:spPr>
        <p:txBody>
          <a:bodyPr lIns="64291" tIns="32146" rIns="64291" bIns="32146">
            <a:normAutofit lnSpcReduction="10000"/>
          </a:bodyPr>
          <a:lstStyle/>
          <a:p>
            <a:pPr marL="52388" indent="-14288" algn="ctr" defTabSz="321457" fontAlgn="auto">
              <a:spcBef>
                <a:spcPts val="0"/>
              </a:spcBef>
              <a:spcAft>
                <a:spcPts val="0"/>
              </a:spcAft>
              <a:buSzPct val="100000"/>
              <a:defRPr/>
            </a:pPr>
            <a:r>
              <a:rPr lang="en-US" sz="1400" dirty="0">
                <a:latin typeface="Helvetica Neue"/>
                <a:ea typeface="+mn-ea"/>
                <a:cs typeface="Helvetica Neue"/>
              </a:rPr>
              <a:t>89%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7F0EA4-8349-1D4D-9300-CC634EE95E72}"/>
              </a:ext>
            </a:extLst>
          </p:cNvPr>
          <p:cNvSpPr>
            <a:spLocks noChangeArrowheads="1"/>
          </p:cNvSpPr>
          <p:nvPr/>
        </p:nvSpPr>
        <p:spPr bwMode="auto">
          <a:xfrm>
            <a:off x="325438" y="3198813"/>
            <a:ext cx="8361362" cy="1643062"/>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a:extLst>
              <a:ext uri="{FF2B5EF4-FFF2-40B4-BE49-F238E27FC236}">
                <a16:creationId xmlns:a16="http://schemas.microsoft.com/office/drawing/2014/main" id="{502FC5EC-E915-B346-AAEE-4EB0CBF0660E}"/>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Distributed-memory parallel algorithm</a:t>
            </a:r>
          </a:p>
        </p:txBody>
      </p:sp>
      <p:sp>
        <p:nvSpPr>
          <p:cNvPr id="10" name="Slide Number Placeholder 9">
            <a:extLst>
              <a:ext uri="{FF2B5EF4-FFF2-40B4-BE49-F238E27FC236}">
                <a16:creationId xmlns:a16="http://schemas.microsoft.com/office/drawing/2014/main" id="{9EFF18C2-F555-784D-A732-BAFEFB63E0A1}"/>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FCCDB574-EDFF-2A4C-9319-0E5B77AAB82A}" type="slidenum">
              <a:rPr lang="en-US" altLang="en-US" sz="1200">
                <a:solidFill>
                  <a:schemeClr val="bg1"/>
                </a:solidFill>
              </a:rPr>
              <a:pPr eaLnBrk="1" hangingPunct="1"/>
              <a:t>16</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6379986B-F877-F748-88BD-F1E5CFD8CCBB}"/>
              </a:ext>
            </a:extLst>
          </p:cNvPr>
          <p:cNvSpPr>
            <a:spLocks/>
          </p:cNvSpPr>
          <p:nvPr/>
        </p:nvSpPr>
        <p:spPr bwMode="auto">
          <a:xfrm>
            <a:off x="420688" y="1155699"/>
            <a:ext cx="8445500" cy="1483329"/>
          </a:xfrm>
          <a:prstGeom prst="rect">
            <a:avLst/>
          </a:prstGeom>
          <a:noFill/>
          <a:ln w="12700">
            <a:no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000" dirty="0">
                <a:latin typeface="Helvetica Neue" panose="02000503000000020004" pitchFamily="2" charset="0"/>
                <a:ea typeface="Helvetica" pitchFamily="2" charset="0"/>
                <a:sym typeface="Helvetica" pitchFamily="2" charset="0"/>
              </a:rPr>
              <a:t>Parallelization of centroid computation with OpenMP is nearly trivial, but limits scaling to the number of cores in a shared-memory node</a:t>
            </a:r>
          </a:p>
          <a:p>
            <a:pPr marL="171450" indent="-171450" eaLnBrk="1" hangingPunct="1">
              <a:spcBef>
                <a:spcPts val="775"/>
              </a:spcBef>
              <a:buSzPct val="125000"/>
              <a:buFont typeface="Arial" panose="020B0604020202020204" pitchFamily="34" charset="0"/>
              <a:buChar char="•"/>
            </a:pPr>
            <a:r>
              <a:rPr lang="en-US" altLang="en-US" sz="1800" dirty="0">
                <a:latin typeface="Helvetica Neue" panose="02000503000000020004" pitchFamily="2" charset="0"/>
                <a:ea typeface="Helvetica" pitchFamily="2" charset="0"/>
                <a:sym typeface="Helvetica" pitchFamily="2" charset="0"/>
              </a:rPr>
              <a:t>Even with 24 threads on the desktop in my office, generating a 15-3 km mesh with ~6.5 M cells still took </a:t>
            </a:r>
            <a:r>
              <a:rPr lang="en-US" altLang="en-US" sz="1800" i="1" dirty="0">
                <a:latin typeface="Helvetica Neue" panose="02000503000000020004" pitchFamily="2" charset="0"/>
                <a:ea typeface="Helvetica" pitchFamily="2" charset="0"/>
                <a:sym typeface="Helvetica" pitchFamily="2" charset="0"/>
              </a:rPr>
              <a:t>months</a:t>
            </a:r>
            <a:r>
              <a:rPr lang="en-US" altLang="en-US" sz="1800" dirty="0">
                <a:latin typeface="Helvetica Neue" panose="02000503000000020004" pitchFamily="2" charset="0"/>
                <a:ea typeface="Helvetica" pitchFamily="2" charset="0"/>
                <a:sym typeface="Helvetica" pitchFamily="2" charset="0"/>
              </a:rPr>
              <a:t>!</a:t>
            </a:r>
          </a:p>
        </p:txBody>
      </p:sp>
      <p:sp>
        <p:nvSpPr>
          <p:cNvPr id="7" name="Rectangle 2">
            <a:extLst>
              <a:ext uri="{FF2B5EF4-FFF2-40B4-BE49-F238E27FC236}">
                <a16:creationId xmlns:a16="http://schemas.microsoft.com/office/drawing/2014/main" id="{9F40932F-36EC-784C-9A05-06EEBA0A280B}"/>
              </a:ext>
            </a:extLst>
          </p:cNvPr>
          <p:cNvSpPr>
            <a:spLocks/>
          </p:cNvSpPr>
          <p:nvPr/>
        </p:nvSpPr>
        <p:spPr bwMode="auto">
          <a:xfrm>
            <a:off x="420688" y="3282549"/>
            <a:ext cx="8445500" cy="1643062"/>
          </a:xfrm>
          <a:prstGeom prst="rect">
            <a:avLst/>
          </a:prstGeom>
          <a:noFill/>
          <a:ln w="12700">
            <a:no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000" dirty="0">
                <a:solidFill>
                  <a:srgbClr val="1F497D"/>
                </a:solidFill>
                <a:latin typeface="Helvetica Neue" panose="02000503000000020004" pitchFamily="2" charset="0"/>
                <a:ea typeface="Helvetica" pitchFamily="2" charset="0"/>
                <a:sym typeface="Helvetica" pitchFamily="2" charset="0"/>
              </a:rPr>
              <a:t>Jacobsen et al.</a:t>
            </a:r>
            <a:r>
              <a:rPr lang="en-US" altLang="en-US" sz="2000" baseline="30000" dirty="0">
                <a:solidFill>
                  <a:srgbClr val="1F497D"/>
                </a:solidFill>
                <a:latin typeface="Helvetica Neue" panose="02000503000000020004" pitchFamily="2" charset="0"/>
                <a:ea typeface="Helvetica" pitchFamily="2" charset="0"/>
                <a:sym typeface="Helvetica" pitchFamily="2" charset="0"/>
              </a:rPr>
              <a:t>6</a:t>
            </a:r>
            <a:r>
              <a:rPr lang="en-US" altLang="en-US" sz="2000" dirty="0">
                <a:solidFill>
                  <a:srgbClr val="1F497D"/>
                </a:solidFill>
                <a:latin typeface="Helvetica Neue" panose="02000503000000020004" pitchFamily="2" charset="0"/>
                <a:ea typeface="Helvetica" pitchFamily="2" charset="0"/>
                <a:sym typeface="Helvetica" pitchFamily="2" charset="0"/>
              </a:rPr>
              <a:t> describe a more scalable approach with both phases of Lloyd’s method parallelized with MPI</a:t>
            </a:r>
          </a:p>
          <a:p>
            <a:pPr marL="171450" indent="-171450" eaLnBrk="1" hangingPunct="1">
              <a:spcBef>
                <a:spcPts val="775"/>
              </a:spcBef>
              <a:buSzPct val="125000"/>
              <a:buFont typeface="Helvetica" pitchFamily="2" charset="0"/>
              <a:buChar char="•"/>
            </a:pPr>
            <a:r>
              <a:rPr lang="en-US" altLang="en-US" sz="1800" dirty="0">
                <a:solidFill>
                  <a:srgbClr val="1F497D"/>
                </a:solidFill>
                <a:latin typeface="Helvetica Neue" panose="02000503000000020004" pitchFamily="2" charset="0"/>
                <a:ea typeface="Helvetica" pitchFamily="2" charset="0"/>
                <a:sym typeface="Helvetica" pitchFamily="2" charset="0"/>
              </a:rPr>
              <a:t>Parallelize Voronoi tessellation using stereographic projections </a:t>
            </a:r>
          </a:p>
          <a:p>
            <a:pPr marL="171450" indent="-160338" eaLnBrk="1" hangingPunct="1">
              <a:spcBef>
                <a:spcPts val="775"/>
              </a:spcBef>
              <a:buSzPct val="125000"/>
              <a:buFont typeface="Helvetica" pitchFamily="2" charset="0"/>
              <a:buChar char="•"/>
            </a:pPr>
            <a:r>
              <a:rPr lang="en-US" altLang="en-US" sz="1800" dirty="0">
                <a:solidFill>
                  <a:srgbClr val="1F497D"/>
                </a:solidFill>
                <a:latin typeface="Helvetica Neue" panose="02000503000000020004" pitchFamily="2" charset="0"/>
                <a:ea typeface="Helvetica" pitchFamily="2" charset="0"/>
                <a:sym typeface="Helvetica" pitchFamily="2" charset="0"/>
              </a:rPr>
              <a:t>This approach seems better for larger meshes in particular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C652-4E67-0C42-92E5-C74B1960997A}"/>
              </a:ext>
            </a:extLst>
          </p:cNvPr>
          <p:cNvSpPr>
            <a:spLocks noGrp="1"/>
          </p:cNvSpPr>
          <p:nvPr>
            <p:ph type="title"/>
          </p:nvPr>
        </p:nvSpPr>
        <p:spPr/>
        <p:txBody>
          <a:bodyPr/>
          <a:lstStyle/>
          <a:p>
            <a:pPr eaLnBrk="1" fontAlgn="auto" hangingPunct="1">
              <a:spcAft>
                <a:spcPts val="0"/>
              </a:spcAft>
              <a:defRPr/>
            </a:pPr>
            <a:r>
              <a:rPr lang="en-US" dirty="0">
                <a:ea typeface="+mj-ea"/>
                <a:cs typeface="+mj-cs"/>
              </a:rPr>
              <a:t>Quasi-uniform meshes</a:t>
            </a:r>
          </a:p>
        </p:txBody>
      </p:sp>
      <p:sp>
        <p:nvSpPr>
          <p:cNvPr id="10" name="Slide Number Placeholder 9">
            <a:extLst>
              <a:ext uri="{FF2B5EF4-FFF2-40B4-BE49-F238E27FC236}">
                <a16:creationId xmlns:a16="http://schemas.microsoft.com/office/drawing/2014/main" id="{52EDE544-8CB2-2744-A05A-333112331C90}"/>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B10E71B-8999-304C-8BF6-8B67193EDC3E}" type="slidenum">
              <a:rPr lang="en-US" altLang="en-US" sz="1200">
                <a:solidFill>
                  <a:schemeClr val="bg1"/>
                </a:solidFill>
              </a:rPr>
              <a:pPr eaLnBrk="1" hangingPunct="1"/>
              <a:t>17</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3148690A-4D02-9C4D-A42E-023ECB2E9330}"/>
              </a:ext>
            </a:extLst>
          </p:cNvPr>
          <p:cNvSpPr>
            <a:spLocks/>
          </p:cNvSpPr>
          <p:nvPr/>
        </p:nvSpPr>
        <p:spPr bwMode="auto">
          <a:xfrm>
            <a:off x="420688" y="1012825"/>
            <a:ext cx="8445500" cy="1989138"/>
          </a:xfrm>
          <a:prstGeom prst="rect">
            <a:avLst/>
          </a:prstGeom>
          <a:noFill/>
          <a:ln w="12700">
            <a:noFill/>
            <a:miter lim="800000"/>
            <a:headEnd/>
            <a:tailEnd/>
          </a:ln>
        </p:spPr>
        <p:txBody>
          <a:bodyPr lIns="0" tIns="0" rIns="0" bIns="0"/>
          <a:lstStyle/>
          <a:p>
            <a:pPr fontAlgn="auto">
              <a:spcBef>
                <a:spcPts val="773"/>
              </a:spcBef>
              <a:spcAft>
                <a:spcPts val="0"/>
              </a:spcAft>
              <a:buSzPct val="125000"/>
              <a:defRPr/>
            </a:pPr>
            <a:r>
              <a:rPr lang="en-US" sz="2000" dirty="0">
                <a:latin typeface="Helvetica Neue" panose="02000503000000020004" pitchFamily="2" charset="0"/>
                <a:ea typeface="Helvetica Neue" panose="02000503000000020004" pitchFamily="2" charset="0"/>
                <a:cs typeface="Helvetica Neue" panose="02000503000000020004" pitchFamily="2" charset="0"/>
                <a:sym typeface="Helvetica" charset="0"/>
              </a:rPr>
              <a:t>In contrast to variable-resolution meshes, quasi-uniform meshes are comparatively simple!</a:t>
            </a:r>
          </a:p>
          <a:p>
            <a:pPr indent="176213" fontAlgn="auto">
              <a:spcBef>
                <a:spcPts val="773"/>
              </a:spcBef>
              <a:spcAft>
                <a:spcPts val="0"/>
              </a:spcAft>
              <a:buSzPct val="125000"/>
              <a:buFont typeface="Helvetica" charset="0"/>
              <a:buChar char="•"/>
              <a:defRPr/>
            </a:pPr>
            <a:r>
              <a:rPr lang="en-US" dirty="0">
                <a:latin typeface="Helvetica Neue" panose="02000503000000020004" pitchFamily="2" charset="0"/>
                <a:ea typeface="Helvetica Neue" panose="02000503000000020004" pitchFamily="2" charset="0"/>
                <a:cs typeface="Helvetica Neue" panose="02000503000000020004" pitchFamily="2" charset="0"/>
                <a:sym typeface="Helvetica" charset="0"/>
              </a:rPr>
              <a:t>Grid distance in original icosahedron = </a:t>
            </a:r>
            <a:r>
              <a:rPr lang="en-US" dirty="0">
                <a:latin typeface="Helvetica Neue" panose="02000503000000020004" pitchFamily="2" charset="0"/>
                <a:ea typeface="Helvetica Neue" panose="02000503000000020004" pitchFamily="2" charset="0"/>
                <a:cs typeface="Helvetica Neue" panose="02000503000000020004" pitchFamily="2" charset="0"/>
              </a:rPr>
              <a:t>7530</a:t>
            </a:r>
            <a:r>
              <a:rPr lang="en-US" dirty="0">
                <a:latin typeface="Helvetica Neue" panose="02000503000000020004" pitchFamily="2" charset="0"/>
                <a:ea typeface="Helvetica Neue" panose="02000503000000020004" pitchFamily="2" charset="0"/>
                <a:cs typeface="Helvetica Neue" panose="02000503000000020004" pitchFamily="2" charset="0"/>
                <a:sym typeface="Helvetica" charset="0"/>
              </a:rPr>
              <a:t> km (for earth radius 6371 km)</a:t>
            </a:r>
          </a:p>
          <a:p>
            <a:pPr indent="176213" fontAlgn="auto">
              <a:spcBef>
                <a:spcPts val="773"/>
              </a:spcBef>
              <a:spcAft>
                <a:spcPts val="0"/>
              </a:spcAft>
              <a:buSzPct val="125000"/>
              <a:buFont typeface="Helvetica" charset="0"/>
              <a:buChar char="•"/>
              <a:defRPr/>
            </a:pPr>
            <a:r>
              <a:rPr lang="en-US" dirty="0">
                <a:latin typeface="Helvetica Neue" panose="02000503000000020004" pitchFamily="2" charset="0"/>
                <a:ea typeface="Helvetica Neue" panose="02000503000000020004" pitchFamily="2" charset="0"/>
                <a:cs typeface="Helvetica Neue" panose="02000503000000020004" pitchFamily="2" charset="0"/>
                <a:sym typeface="Helvetica" charset="0"/>
              </a:rPr>
              <a:t>Divide triangles by any integral factor, and let vertices of triangles be generating points after projection to the sphere</a:t>
            </a:r>
          </a:p>
        </p:txBody>
      </p:sp>
      <p:sp>
        <p:nvSpPr>
          <p:cNvPr id="49156" name="TextBox 6">
            <a:extLst>
              <a:ext uri="{FF2B5EF4-FFF2-40B4-BE49-F238E27FC236}">
                <a16:creationId xmlns:a16="http://schemas.microsoft.com/office/drawing/2014/main" id="{D554C471-E72C-7643-95C8-BC290A13A539}"/>
              </a:ext>
            </a:extLst>
          </p:cNvPr>
          <p:cNvSpPr txBox="1">
            <a:spLocks noChangeArrowheads="1"/>
          </p:cNvSpPr>
          <p:nvPr/>
        </p:nvSpPr>
        <p:spPr bwMode="auto">
          <a:xfrm>
            <a:off x="250825" y="5799738"/>
            <a:ext cx="4508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i="1">
                <a:solidFill>
                  <a:srgbClr val="000000"/>
                </a:solidFill>
                <a:latin typeface="Helvetica Neue" panose="02000503000000020004" pitchFamily="2" charset="0"/>
                <a:ea typeface="ヒラギノ角ゴ ProN W3" panose="020B0300000000000000" pitchFamily="34" charset="-128"/>
                <a:sym typeface="Gill Sans" panose="020B0502020104020203" pitchFamily="34" charset="-79"/>
              </a:rPr>
              <a:t>Bisecting an icosahedral mesh and projecting vertices to the sphere. Lipscomb and Ringler (2005)</a:t>
            </a:r>
          </a:p>
        </p:txBody>
      </p:sp>
      <p:pic>
        <p:nvPicPr>
          <p:cNvPr id="49157" name="Picture 7" descr="Picture 3.png">
            <a:extLst>
              <a:ext uri="{FF2B5EF4-FFF2-40B4-BE49-F238E27FC236}">
                <a16:creationId xmlns:a16="http://schemas.microsoft.com/office/drawing/2014/main" id="{5549CD2C-F435-3E47-A711-7773FF8A21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97788"/>
            <a:ext cx="4170363"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descr="icos_division.png">
            <a:extLst>
              <a:ext uri="{FF2B5EF4-FFF2-40B4-BE49-F238E27FC236}">
                <a16:creationId xmlns:a16="http://schemas.microsoft.com/office/drawing/2014/main" id="{4B63E852-6CC9-7144-8012-097F1E4CD3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2719988"/>
            <a:ext cx="3382963"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6">
            <a:extLst>
              <a:ext uri="{FF2B5EF4-FFF2-40B4-BE49-F238E27FC236}">
                <a16:creationId xmlns:a16="http://schemas.microsoft.com/office/drawing/2014/main" id="{59DE6CD4-F88D-0C46-A915-64474542338A}"/>
              </a:ext>
            </a:extLst>
          </p:cNvPr>
          <p:cNvSpPr txBox="1">
            <a:spLocks noChangeArrowheads="1"/>
          </p:cNvSpPr>
          <p:nvPr/>
        </p:nvSpPr>
        <p:spPr bwMode="auto">
          <a:xfrm>
            <a:off x="4984750" y="5799738"/>
            <a:ext cx="3957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i="1" dirty="0">
                <a:solidFill>
                  <a:srgbClr val="000000"/>
                </a:solidFill>
                <a:latin typeface="Helvetica Neue" panose="02000503000000020004" pitchFamily="2" charset="0"/>
                <a:ea typeface="ヒラギノ角ゴ ProN W3" panose="020B0300000000000000" pitchFamily="34" charset="-128"/>
                <a:sym typeface="Gill Sans" panose="020B0502020104020203" pitchFamily="34" charset="-79"/>
              </a:rPr>
              <a:t>For quasi-uniform MPAS meshes, we may divide by any positive integer factor.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4B8A-2AF5-574F-84D5-8CBF57681641}"/>
              </a:ext>
            </a:extLst>
          </p:cNvPr>
          <p:cNvSpPr>
            <a:spLocks noGrp="1"/>
          </p:cNvSpPr>
          <p:nvPr>
            <p:ph type="title"/>
          </p:nvPr>
        </p:nvSpPr>
        <p:spPr/>
        <p:txBody>
          <a:bodyPr/>
          <a:lstStyle/>
          <a:p>
            <a:pPr eaLnBrk="1" fontAlgn="auto" hangingPunct="1">
              <a:spcAft>
                <a:spcPts val="0"/>
              </a:spcAft>
              <a:defRPr/>
            </a:pPr>
            <a:r>
              <a:rPr lang="en-US" dirty="0">
                <a:ea typeface="+mj-ea"/>
                <a:cs typeface="+mj-cs"/>
              </a:rPr>
              <a:t>Final remarks</a:t>
            </a:r>
          </a:p>
        </p:txBody>
      </p:sp>
      <p:sp>
        <p:nvSpPr>
          <p:cNvPr id="10" name="Slide Number Placeholder 9">
            <a:extLst>
              <a:ext uri="{FF2B5EF4-FFF2-40B4-BE49-F238E27FC236}">
                <a16:creationId xmlns:a16="http://schemas.microsoft.com/office/drawing/2014/main" id="{B6A4581D-8051-A64D-AD0A-56554A595013}"/>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EC7E9FC3-1E0F-CF42-A9A6-1EF683315255}" type="slidenum">
              <a:rPr lang="en-US" altLang="en-US" sz="1200">
                <a:solidFill>
                  <a:schemeClr val="bg1"/>
                </a:solidFill>
              </a:rPr>
              <a:pPr eaLnBrk="1" hangingPunct="1"/>
              <a:t>18</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A50BAD6F-1F95-AF4B-98C5-DAABDB0E42F4}"/>
              </a:ext>
            </a:extLst>
          </p:cNvPr>
          <p:cNvSpPr>
            <a:spLocks/>
          </p:cNvSpPr>
          <p:nvPr/>
        </p:nvSpPr>
        <p:spPr bwMode="auto">
          <a:xfrm>
            <a:off x="420688" y="885825"/>
            <a:ext cx="8445500" cy="5343525"/>
          </a:xfrm>
          <a:prstGeom prst="rect">
            <a:avLst/>
          </a:prstGeom>
          <a:noFill/>
          <a:ln w="12700">
            <a:no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indent="176213" eaLnBrk="0" hangingPunct="0">
              <a:defRPr sz="2400">
                <a:solidFill>
                  <a:schemeClr val="tx1"/>
                </a:solidFill>
                <a:latin typeface="Calibri" panose="020F0502020204030204" pitchFamily="34" charset="0"/>
                <a:ea typeface="ＭＳ Ｐゴシック" panose="020B0600070205080204" pitchFamily="34" charset="-128"/>
              </a:defRPr>
            </a:lvl2pPr>
            <a:lvl3pPr indent="1762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Grid generation at present is a slow process that often requires human judgment in, e.g., knowing when a stage of mesh generation is converged “enough”, working around stable but undesirable mesh features, etc.</a:t>
            </a:r>
          </a:p>
          <a:p>
            <a:pPr marL="171450" indent="-171450"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Before this is supportable to the community, we need to make mesh generation more user-friendly</a:t>
            </a:r>
          </a:p>
          <a:p>
            <a:pPr lvl="1"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Integrated grid metrics are needed to tell us:</a:t>
            </a:r>
          </a:p>
          <a:p>
            <a:pPr lvl="2" eaLnBrk="1" hangingPunct="1">
              <a:spcBef>
                <a:spcPts val="775"/>
              </a:spcBef>
              <a:buSzPct val="125000"/>
              <a:buFont typeface="Helvetica" pitchFamily="2" charset="0"/>
              <a:buChar char="•"/>
            </a:pPr>
            <a:r>
              <a:rPr lang="en-US" altLang="en-US" sz="18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When to stop iterating</a:t>
            </a:r>
          </a:p>
          <a:p>
            <a:pPr lvl="2" eaLnBrk="1" hangingPunct="1">
              <a:spcBef>
                <a:spcPts val="775"/>
              </a:spcBef>
              <a:buSzPct val="125000"/>
              <a:buFont typeface="Helvetica" pitchFamily="2" charset="0"/>
              <a:buChar char="•"/>
            </a:pPr>
            <a:r>
              <a:rPr lang="en-US" altLang="en-US" sz="18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Whether we can expect good numerical properties from resulting mesh</a:t>
            </a:r>
          </a:p>
          <a:p>
            <a:pPr marL="171450" indent="-171450"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Improvements to performance are still needed</a:t>
            </a:r>
          </a:p>
          <a:p>
            <a:pPr lvl="1"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Can techniques like over-relaxation be applied to improve convergence rate?</a:t>
            </a:r>
          </a:p>
          <a:p>
            <a:pPr lvl="1"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Implement code optimizations, exploit GPUs for embarrassingly parallel work, etc. to improve iteration 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B314-C22B-9648-8177-8790F95872F8}"/>
              </a:ext>
            </a:extLst>
          </p:cNvPr>
          <p:cNvSpPr>
            <a:spLocks noGrp="1"/>
          </p:cNvSpPr>
          <p:nvPr>
            <p:ph type="title"/>
          </p:nvPr>
        </p:nvSpPr>
        <p:spPr/>
        <p:txBody>
          <a:bodyPr/>
          <a:lstStyle/>
          <a:p>
            <a:pPr eaLnBrk="1" fontAlgn="auto" hangingPunct="1">
              <a:spcAft>
                <a:spcPts val="0"/>
              </a:spcAft>
              <a:defRPr/>
            </a:pPr>
            <a:r>
              <a:rPr lang="en-US" dirty="0">
                <a:ea typeface="+mj-ea"/>
                <a:cs typeface="+mj-cs"/>
              </a:rPr>
              <a:t>Motivation</a:t>
            </a:r>
          </a:p>
        </p:txBody>
      </p:sp>
      <p:sp>
        <p:nvSpPr>
          <p:cNvPr id="10" name="Slide Number Placeholder 9">
            <a:extLst>
              <a:ext uri="{FF2B5EF4-FFF2-40B4-BE49-F238E27FC236}">
                <a16:creationId xmlns:a16="http://schemas.microsoft.com/office/drawing/2014/main" id="{1629C203-626A-FA41-B169-5BD1E7EF468B}"/>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C090D90-A785-F041-8608-83C78445E8C3}" type="slidenum">
              <a:rPr lang="en-US" altLang="en-US" sz="1200">
                <a:solidFill>
                  <a:schemeClr val="bg1"/>
                </a:solidFill>
              </a:rPr>
              <a:pPr eaLnBrk="1" hangingPunct="1"/>
              <a:t>1</a:t>
            </a:fld>
            <a:endParaRPr lang="en-US" altLang="en-US" sz="1200" dirty="0">
              <a:solidFill>
                <a:schemeClr val="bg1"/>
              </a:solidFill>
            </a:endParaRPr>
          </a:p>
        </p:txBody>
      </p:sp>
      <p:sp>
        <p:nvSpPr>
          <p:cNvPr id="16387" name="Rectangle 2">
            <a:extLst>
              <a:ext uri="{FF2B5EF4-FFF2-40B4-BE49-F238E27FC236}">
                <a16:creationId xmlns:a16="http://schemas.microsoft.com/office/drawing/2014/main" id="{7B58B75B-BC97-DD4B-B8B3-65AFE0D2BBEC}"/>
              </a:ext>
            </a:extLst>
          </p:cNvPr>
          <p:cNvSpPr>
            <a:spLocks/>
          </p:cNvSpPr>
          <p:nvPr/>
        </p:nvSpPr>
        <p:spPr bwMode="auto">
          <a:xfrm>
            <a:off x="944563" y="1133475"/>
            <a:ext cx="7262812"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775"/>
              </a:spcBef>
              <a:buSzPct val="125000"/>
            </a:pPr>
            <a:r>
              <a:rPr lang="en-US" altLang="en-US" dirty="0">
                <a:latin typeface="Helvetica Neue" panose="02000503000000020004" pitchFamily="2" charset="0"/>
                <a:sym typeface="Helvetica" pitchFamily="2" charset="0"/>
              </a:rPr>
              <a:t>How do we generate the meshes that are a central feature of MPAS?</a:t>
            </a:r>
          </a:p>
        </p:txBody>
      </p:sp>
      <p:pic>
        <p:nvPicPr>
          <p:cNvPr id="16388" name="Picture 5" descr="uniform.png">
            <a:extLst>
              <a:ext uri="{FF2B5EF4-FFF2-40B4-BE49-F238E27FC236}">
                <a16:creationId xmlns:a16="http://schemas.microsoft.com/office/drawing/2014/main" id="{203E0024-5D9C-D141-91AD-06383B1878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255838"/>
            <a:ext cx="3914775"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andes.png">
            <a:extLst>
              <a:ext uri="{FF2B5EF4-FFF2-40B4-BE49-F238E27FC236}">
                <a16:creationId xmlns:a16="http://schemas.microsoft.com/office/drawing/2014/main" id="{BE05EFD6-4408-BF48-9749-645164D12B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2255838"/>
            <a:ext cx="3914775"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
            <a:extLst>
              <a:ext uri="{FF2B5EF4-FFF2-40B4-BE49-F238E27FC236}">
                <a16:creationId xmlns:a16="http://schemas.microsoft.com/office/drawing/2014/main" id="{E8BF0AD9-A567-3F40-84AC-BC5346369E16}"/>
              </a:ext>
            </a:extLst>
          </p:cNvPr>
          <p:cNvSpPr>
            <a:spLocks/>
          </p:cNvSpPr>
          <p:nvPr/>
        </p:nvSpPr>
        <p:spPr bwMode="auto">
          <a:xfrm>
            <a:off x="3630613" y="2663825"/>
            <a:ext cx="19113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775"/>
              </a:spcBef>
              <a:buSzPct val="125000"/>
            </a:pPr>
            <a:r>
              <a:rPr lang="en-US" altLang="en-US" sz="1600" dirty="0">
                <a:latin typeface="Helvetica Neue" panose="02000503000000020004" pitchFamily="2" charset="0"/>
                <a:sym typeface="Helvetica" pitchFamily="2" charset="0"/>
              </a:rPr>
              <a:t>The mesh on the left looks simple to generate...</a:t>
            </a:r>
          </a:p>
        </p:txBody>
      </p:sp>
      <p:sp>
        <p:nvSpPr>
          <p:cNvPr id="16391" name="Rectangle 2">
            <a:extLst>
              <a:ext uri="{FF2B5EF4-FFF2-40B4-BE49-F238E27FC236}">
                <a16:creationId xmlns:a16="http://schemas.microsoft.com/office/drawing/2014/main" id="{970685D6-1FD5-E449-8AF4-FB324F1B80FA}"/>
              </a:ext>
            </a:extLst>
          </p:cNvPr>
          <p:cNvSpPr>
            <a:spLocks/>
          </p:cNvSpPr>
          <p:nvPr/>
        </p:nvSpPr>
        <p:spPr bwMode="auto">
          <a:xfrm>
            <a:off x="3630613" y="4705350"/>
            <a:ext cx="19113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buSzPct val="125000"/>
            </a:pPr>
            <a:r>
              <a:rPr lang="en-US" altLang="en-US" sz="1600" dirty="0">
                <a:latin typeface="Helvetica Neue" panose="02000503000000020004" pitchFamily="2" charset="0"/>
                <a:sym typeface="Helvetica" pitchFamily="2" charset="0"/>
              </a:rPr>
              <a:t>but what </a:t>
            </a:r>
          </a:p>
          <a:p>
            <a:pPr algn="ctr" eaLnBrk="1" hangingPunct="1">
              <a:buSzPct val="125000"/>
            </a:pPr>
            <a:r>
              <a:rPr lang="en-US" altLang="en-US" sz="1600" dirty="0">
                <a:latin typeface="Helvetica Neue" panose="02000503000000020004" pitchFamily="2" charset="0"/>
                <a:sym typeface="Helvetica" pitchFamily="2" charset="0"/>
              </a:rPr>
              <a:t>about the mesh </a:t>
            </a:r>
          </a:p>
          <a:p>
            <a:pPr algn="ctr" eaLnBrk="1" hangingPunct="1">
              <a:buSzPct val="125000"/>
            </a:pPr>
            <a:r>
              <a:rPr lang="en-US" altLang="en-US" sz="1600" dirty="0">
                <a:latin typeface="Helvetica Neue" panose="02000503000000020004" pitchFamily="2" charset="0"/>
                <a:sym typeface="Helvetica" pitchFamily="2" charset="0"/>
              </a:rPr>
              <a:t>on the right?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294-2AF0-914F-B6C5-3576885BAFEA}"/>
              </a:ext>
            </a:extLst>
          </p:cNvPr>
          <p:cNvSpPr>
            <a:spLocks noGrp="1"/>
          </p:cNvSpPr>
          <p:nvPr>
            <p:ph type="title"/>
          </p:nvPr>
        </p:nvSpPr>
        <p:spPr/>
        <p:txBody>
          <a:bodyPr/>
          <a:lstStyle/>
          <a:p>
            <a:pPr eaLnBrk="1" fontAlgn="auto" hangingPunct="1">
              <a:spcAft>
                <a:spcPts val="0"/>
              </a:spcAft>
              <a:defRPr/>
            </a:pPr>
            <a:r>
              <a:rPr lang="en-US" dirty="0">
                <a:ea typeface="+mj-ea"/>
                <a:cs typeface="+mj-cs"/>
              </a:rPr>
              <a:t>References</a:t>
            </a:r>
          </a:p>
        </p:txBody>
      </p:sp>
      <p:sp>
        <p:nvSpPr>
          <p:cNvPr id="10" name="Slide Number Placeholder 9">
            <a:extLst>
              <a:ext uri="{FF2B5EF4-FFF2-40B4-BE49-F238E27FC236}">
                <a16:creationId xmlns:a16="http://schemas.microsoft.com/office/drawing/2014/main" id="{B57ACC09-EB30-C04B-8160-882C40E8E199}"/>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DAA0F074-D99C-8D4A-A586-5709717D7882}" type="slidenum">
              <a:rPr lang="en-US" altLang="en-US" sz="1200">
                <a:solidFill>
                  <a:schemeClr val="bg1"/>
                </a:solidFill>
              </a:rPr>
              <a:pPr eaLnBrk="1" hangingPunct="1"/>
              <a:t>19</a:t>
            </a:fld>
            <a:endParaRPr lang="en-US" altLang="en-US" sz="1200" dirty="0">
              <a:solidFill>
                <a:schemeClr val="bg1"/>
              </a:solidFill>
            </a:endParaRPr>
          </a:p>
        </p:txBody>
      </p:sp>
      <p:sp>
        <p:nvSpPr>
          <p:cNvPr id="53251" name="Content Placeholder 2">
            <a:extLst>
              <a:ext uri="{FF2B5EF4-FFF2-40B4-BE49-F238E27FC236}">
                <a16:creationId xmlns:a16="http://schemas.microsoft.com/office/drawing/2014/main" id="{D2F51A5E-9750-A74A-A42B-4B202AC3794C}"/>
              </a:ext>
            </a:extLst>
          </p:cNvPr>
          <p:cNvSpPr txBox="1">
            <a:spLocks/>
          </p:cNvSpPr>
          <p:nvPr/>
        </p:nvSpPr>
        <p:spPr bwMode="auto">
          <a:xfrm>
            <a:off x="325438" y="3240088"/>
            <a:ext cx="8229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30000"/>
            </a:pPr>
            <a:r>
              <a:rPr lang="en-US" altLang="en-US" sz="1400" baseline="300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4</a:t>
            </a:r>
            <a:r>
              <a:rPr lang="en-US" altLang="en-US" sz="14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a:t>
            </a:r>
            <a:r>
              <a:rPr lang="en-US" altLang="ja-JP" sz="1400">
                <a:solidFill>
                  <a:srgbClr val="1F497D"/>
                </a:solidFill>
                <a:latin typeface="Helvetica Neue" panose="02000503000000020004" pitchFamily="2" charset="0"/>
                <a:sym typeface="Gill Sans" panose="020B0502020104020203" pitchFamily="34" charset="-79"/>
              </a:rPr>
              <a:t>Voronoi Diagrams and their Application in Climate and Global Modeling</a:t>
            </a:r>
            <a:r>
              <a:rPr lang="en-US" altLang="en-US" sz="1400">
                <a:solidFill>
                  <a:srgbClr val="1F497D"/>
                </a:solidFill>
                <a:latin typeface="Helvetica Neue" panose="02000503000000020004" pitchFamily="2" charset="0"/>
                <a:sym typeface="Gill Sans" panose="020B0502020104020203" pitchFamily="34" charset="-79"/>
              </a:rPr>
              <a:t>”</a:t>
            </a:r>
            <a:r>
              <a:rPr lang="en-US" altLang="ja-JP" sz="1400">
                <a:solidFill>
                  <a:srgbClr val="1F497D"/>
                </a:solidFill>
                <a:latin typeface="Helvetica Neue" panose="02000503000000020004" pitchFamily="2" charset="0"/>
                <a:sym typeface="Gill Sans" panose="020B0502020104020203" pitchFamily="34" charset="-79"/>
              </a:rPr>
              <a:t>, Chapter in </a:t>
            </a:r>
            <a:r>
              <a:rPr lang="en-US" altLang="ja-JP" sz="1400" i="1">
                <a:solidFill>
                  <a:srgbClr val="1F497D"/>
                </a:solidFill>
                <a:latin typeface="Helvetica Neue" panose="02000503000000020004" pitchFamily="2" charset="0"/>
                <a:sym typeface="Gill Sans" panose="020B0502020104020203" pitchFamily="34" charset="-79"/>
              </a:rPr>
              <a:t>Numerical Techniques for Global Atmospheric Models</a:t>
            </a:r>
            <a:r>
              <a:rPr lang="en-US" altLang="ja-JP" sz="1400">
                <a:solidFill>
                  <a:srgbClr val="1F497D"/>
                </a:solidFill>
                <a:latin typeface="Helvetica Neue" panose="02000503000000020004" pitchFamily="2" charset="0"/>
                <a:sym typeface="Gill Sans" panose="020B0502020104020203" pitchFamily="34" charset="-79"/>
              </a:rPr>
              <a:t>. Springer-Verlag Berlin Heidelberg, 2011.</a:t>
            </a:r>
            <a:endParaRPr lang="en-US" altLang="en-US" sz="1400" baseline="30000">
              <a:solidFill>
                <a:srgbClr val="1F497D"/>
              </a:solidFill>
              <a:latin typeface="Helvetica Neue" panose="02000503000000020004" pitchFamily="2" charset="0"/>
              <a:sym typeface="Gill Sans" panose="020B0502020104020203" pitchFamily="34" charset="-79"/>
            </a:endParaRPr>
          </a:p>
        </p:txBody>
      </p:sp>
      <p:sp>
        <p:nvSpPr>
          <p:cNvPr id="53252" name="Content Placeholder 2">
            <a:extLst>
              <a:ext uri="{FF2B5EF4-FFF2-40B4-BE49-F238E27FC236}">
                <a16:creationId xmlns:a16="http://schemas.microsoft.com/office/drawing/2014/main" id="{34FD4281-E36D-894F-B29D-79D29AB58F6B}"/>
              </a:ext>
            </a:extLst>
          </p:cNvPr>
          <p:cNvSpPr txBox="1">
            <a:spLocks/>
          </p:cNvSpPr>
          <p:nvPr/>
        </p:nvSpPr>
        <p:spPr bwMode="auto">
          <a:xfrm>
            <a:off x="325438" y="1123950"/>
            <a:ext cx="82296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30000"/>
            </a:pPr>
            <a:r>
              <a:rPr lang="en-US" altLang="en-US" sz="1400" baseline="300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1</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Du, Q., V. Faber, and M. </a:t>
            </a:r>
            <a:r>
              <a:rPr lang="en-US" altLang="en-US" sz="1400" dirty="0" err="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Gunzburger</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1999. “</a:t>
            </a:r>
            <a:r>
              <a:rPr lang="en-US" altLang="ja-JP" sz="1400" dirty="0">
                <a:solidFill>
                  <a:srgbClr val="1F497D"/>
                </a:solidFill>
                <a:latin typeface="Helvetica Neue" panose="02000503000000020004" pitchFamily="2" charset="0"/>
                <a:sym typeface="Gill Sans" panose="020B0502020104020203" pitchFamily="34" charset="-79"/>
              </a:rPr>
              <a:t>Centroidal Voronoi Tessellations: Applications and Algorithms</a:t>
            </a:r>
            <a:r>
              <a:rPr lang="en-US" altLang="en-US" sz="1400" dirty="0">
                <a:solidFill>
                  <a:srgbClr val="1F497D"/>
                </a:solidFill>
                <a:latin typeface="Helvetica Neue" panose="02000503000000020004" pitchFamily="2" charset="0"/>
                <a:sym typeface="Gill Sans" panose="020B0502020104020203" pitchFamily="34" charset="-79"/>
              </a:rPr>
              <a:t>”</a:t>
            </a:r>
            <a:r>
              <a:rPr lang="en-US" altLang="ja-JP" sz="1400" dirty="0">
                <a:solidFill>
                  <a:srgbClr val="1F497D"/>
                </a:solidFill>
                <a:latin typeface="Helvetica Neue" panose="02000503000000020004" pitchFamily="2" charset="0"/>
                <a:sym typeface="Gill Sans" panose="020B0502020104020203" pitchFamily="34" charset="-79"/>
              </a:rPr>
              <a:t>. </a:t>
            </a:r>
            <a:r>
              <a:rPr lang="en-US" altLang="ja-JP" sz="1400" i="1" dirty="0">
                <a:solidFill>
                  <a:srgbClr val="1F497D"/>
                </a:solidFill>
                <a:latin typeface="Helvetica Neue" panose="02000503000000020004" pitchFamily="2" charset="0"/>
                <a:sym typeface="Gill Sans" panose="020B0502020104020203" pitchFamily="34" charset="-79"/>
              </a:rPr>
              <a:t>SIAM Review, </a:t>
            </a:r>
            <a:r>
              <a:rPr lang="en-US" altLang="ja-JP" sz="1400" b="1" dirty="0">
                <a:solidFill>
                  <a:srgbClr val="1F497D"/>
                </a:solidFill>
                <a:latin typeface="Helvetica Neue" panose="02000503000000020004" pitchFamily="2" charset="0"/>
                <a:sym typeface="Gill Sans" panose="020B0502020104020203" pitchFamily="34" charset="-79"/>
              </a:rPr>
              <a:t>41</a:t>
            </a:r>
            <a:r>
              <a:rPr lang="en-US" altLang="ja-JP" sz="1400" dirty="0">
                <a:solidFill>
                  <a:srgbClr val="1F497D"/>
                </a:solidFill>
                <a:latin typeface="Helvetica Neue" panose="02000503000000020004" pitchFamily="2" charset="0"/>
                <a:sym typeface="Gill Sans" panose="020B0502020104020203" pitchFamily="34" charset="-79"/>
              </a:rPr>
              <a:t>, 637 – 676.</a:t>
            </a:r>
            <a:endParaRPr lang="en-US" altLang="en-US" sz="1400" baseline="30000" dirty="0">
              <a:solidFill>
                <a:srgbClr val="1F497D"/>
              </a:solidFill>
              <a:latin typeface="Helvetica Neue" panose="02000503000000020004" pitchFamily="2" charset="0"/>
              <a:sym typeface="Gill Sans" panose="020B0502020104020203" pitchFamily="34" charset="-79"/>
            </a:endParaRPr>
          </a:p>
        </p:txBody>
      </p:sp>
      <p:sp>
        <p:nvSpPr>
          <p:cNvPr id="53253" name="Content Placeholder 2">
            <a:extLst>
              <a:ext uri="{FF2B5EF4-FFF2-40B4-BE49-F238E27FC236}">
                <a16:creationId xmlns:a16="http://schemas.microsoft.com/office/drawing/2014/main" id="{2970C0FD-C3D7-0247-B320-1DB39CF786DF}"/>
              </a:ext>
            </a:extLst>
          </p:cNvPr>
          <p:cNvSpPr txBox="1">
            <a:spLocks/>
          </p:cNvSpPr>
          <p:nvPr/>
        </p:nvSpPr>
        <p:spPr bwMode="auto">
          <a:xfrm>
            <a:off x="325438" y="1804988"/>
            <a:ext cx="82296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30000"/>
            </a:pPr>
            <a:r>
              <a:rPr lang="en-US" altLang="en-US" sz="1400" baseline="300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2</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Newman, D. J., 1982. “The Hexagon Theorem”. </a:t>
            </a:r>
            <a:r>
              <a:rPr lang="en-US" altLang="en-US" sz="1400" i="1"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IEEE Transactions on Information Theory</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a:t>
            </a:r>
            <a:r>
              <a:rPr lang="en-US" altLang="en-US" sz="1400" b="1"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28</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137 – 139. </a:t>
            </a:r>
            <a:endParaRPr lang="en-US" altLang="en-US" sz="1400" i="1" baseline="30000" dirty="0">
              <a:solidFill>
                <a:srgbClr val="1F497D"/>
              </a:solidFill>
              <a:latin typeface="Helvetica Neue" panose="02000503000000020004" pitchFamily="2" charset="0"/>
              <a:sym typeface="Gill Sans" panose="020B0502020104020203" pitchFamily="34" charset="-79"/>
            </a:endParaRPr>
          </a:p>
        </p:txBody>
      </p:sp>
      <p:sp>
        <p:nvSpPr>
          <p:cNvPr id="53254" name="Content Placeholder 2">
            <a:extLst>
              <a:ext uri="{FF2B5EF4-FFF2-40B4-BE49-F238E27FC236}">
                <a16:creationId xmlns:a16="http://schemas.microsoft.com/office/drawing/2014/main" id="{7EE25B17-0573-254B-BA34-DB05B7BE3123}"/>
              </a:ext>
            </a:extLst>
          </p:cNvPr>
          <p:cNvSpPr txBox="1">
            <a:spLocks/>
          </p:cNvSpPr>
          <p:nvPr/>
        </p:nvSpPr>
        <p:spPr bwMode="auto">
          <a:xfrm>
            <a:off x="325438" y="2482850"/>
            <a:ext cx="82296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30000"/>
            </a:pPr>
            <a:r>
              <a:rPr lang="en-US" altLang="en-US" sz="1400" baseline="300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3</a:t>
            </a:r>
            <a:r>
              <a:rPr lang="en-US" altLang="en-US" sz="14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Gersho, A., 1979. “Asymptotically Optimal Block Quantization”. </a:t>
            </a:r>
            <a:r>
              <a:rPr lang="en-US" altLang="en-US" sz="1400" i="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IEEE Transactions on Information Theory</a:t>
            </a:r>
            <a:r>
              <a:rPr lang="en-US" altLang="en-US" sz="14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a:t>
            </a:r>
            <a:r>
              <a:rPr lang="en-US" altLang="en-US" sz="1400" b="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25</a:t>
            </a:r>
            <a:r>
              <a:rPr lang="en-US" altLang="en-US" sz="14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373 – 380. </a:t>
            </a:r>
            <a:endParaRPr lang="en-US" altLang="en-US" sz="1400" i="1" baseline="30000">
              <a:solidFill>
                <a:srgbClr val="1F497D"/>
              </a:solidFill>
              <a:latin typeface="Helvetica Neue" panose="02000503000000020004" pitchFamily="2" charset="0"/>
              <a:sym typeface="Gill Sans" panose="020B0502020104020203" pitchFamily="34" charset="-79"/>
            </a:endParaRPr>
          </a:p>
        </p:txBody>
      </p:sp>
      <p:sp>
        <p:nvSpPr>
          <p:cNvPr id="53255" name="Content Placeholder 2">
            <a:extLst>
              <a:ext uri="{FF2B5EF4-FFF2-40B4-BE49-F238E27FC236}">
                <a16:creationId xmlns:a16="http://schemas.microsoft.com/office/drawing/2014/main" id="{AA39F921-31E8-494C-B269-D636CEC91A8F}"/>
              </a:ext>
            </a:extLst>
          </p:cNvPr>
          <p:cNvSpPr txBox="1">
            <a:spLocks/>
          </p:cNvSpPr>
          <p:nvPr/>
        </p:nvSpPr>
        <p:spPr bwMode="auto">
          <a:xfrm>
            <a:off x="325438" y="3997325"/>
            <a:ext cx="822801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30000"/>
            </a:pPr>
            <a:r>
              <a:rPr lang="en-US" altLang="en-US" sz="1400" baseline="300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5</a:t>
            </a:r>
            <a:r>
              <a:rPr lang="en-US" altLang="en-US" sz="14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Ringler, T. D., D. Jacobsen, M. Gunzburger, L. Ju, M. Duda, and W. Skamarock, 2011. “Exploring a Multiresolution Modeling Approach within the Shallow-Water Equations”. </a:t>
            </a:r>
            <a:r>
              <a:rPr lang="en-US" altLang="en-US" sz="1400" i="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Mon. Wea. Rev., </a:t>
            </a:r>
            <a:r>
              <a:rPr lang="en-US" altLang="en-US" sz="1400" b="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139</a:t>
            </a:r>
            <a:r>
              <a:rPr lang="en-US" altLang="en-US" sz="140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3348 – 3368.</a:t>
            </a:r>
            <a:endParaRPr lang="en-US" altLang="en-US" sz="1400" baseline="30000">
              <a:solidFill>
                <a:srgbClr val="1F497D"/>
              </a:solidFill>
              <a:latin typeface="Helvetica Neue" panose="02000503000000020004" pitchFamily="2" charset="0"/>
              <a:sym typeface="Gill Sans" panose="020B0502020104020203" pitchFamily="34" charset="-79"/>
            </a:endParaRPr>
          </a:p>
        </p:txBody>
      </p:sp>
      <p:sp>
        <p:nvSpPr>
          <p:cNvPr id="53256" name="Content Placeholder 2">
            <a:extLst>
              <a:ext uri="{FF2B5EF4-FFF2-40B4-BE49-F238E27FC236}">
                <a16:creationId xmlns:a16="http://schemas.microsoft.com/office/drawing/2014/main" id="{A9FDF800-FFD2-4244-8407-3EAB75BB9E7D}"/>
              </a:ext>
            </a:extLst>
          </p:cNvPr>
          <p:cNvSpPr txBox="1">
            <a:spLocks/>
          </p:cNvSpPr>
          <p:nvPr/>
        </p:nvSpPr>
        <p:spPr bwMode="auto">
          <a:xfrm>
            <a:off x="325438" y="4906963"/>
            <a:ext cx="82296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30000"/>
            </a:pPr>
            <a:r>
              <a:rPr lang="en-US" altLang="en-US" sz="1400" baseline="300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6</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Jacobsen, D.W., M. </a:t>
            </a:r>
            <a:r>
              <a:rPr lang="en-US" altLang="en-US" sz="1400" dirty="0" err="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Gunzburger</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T. Ringler, J. </a:t>
            </a:r>
            <a:r>
              <a:rPr lang="en-US" altLang="en-US" sz="1400" dirty="0" err="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Burkardt</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and J. Peterson, 2013. “Parallel algorithms for planar and spherical Delaunay construction with an application to centroidal Voronoi tessellations”. </a:t>
            </a:r>
            <a:r>
              <a:rPr lang="en-US" altLang="en-US" sz="1400" i="1" dirty="0" err="1">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Geosci</a:t>
            </a:r>
            <a:r>
              <a:rPr lang="en-US" altLang="en-US" sz="1400" i="1"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Model Dev., </a:t>
            </a:r>
            <a:r>
              <a:rPr lang="en-US" altLang="en-US" sz="1400" b="1"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6</a:t>
            </a:r>
            <a:r>
              <a:rPr lang="en-US" altLang="en-US" sz="1400" dirty="0">
                <a:solidFill>
                  <a:srgbClr val="1F497D"/>
                </a:solidFill>
                <a:latin typeface="Helvetica Neue" panose="02000503000000020004" pitchFamily="2" charset="0"/>
                <a:ea typeface="ヒラギノ角ゴ ProN W3" panose="020B0300000000000000" pitchFamily="34" charset="-128"/>
                <a:sym typeface="Gill Sans" panose="020B0502020104020203" pitchFamily="34" charset="-79"/>
              </a:rPr>
              <a:t>, 1353 – 1365.</a:t>
            </a:r>
            <a:endParaRPr lang="en-US" altLang="en-US" sz="1400" baseline="30000" dirty="0">
              <a:solidFill>
                <a:srgbClr val="1F497D"/>
              </a:solidFill>
              <a:latin typeface="Helvetica Neue" panose="02000503000000020004" pitchFamily="2" charset="0"/>
              <a:sym typeface="Gill Sans" panose="020B0502020104020203" pitchFamily="34"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C763C-FA9C-5F4C-9CD2-43DADEADC548}"/>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Centroidal Voronoi tessellations defined</a:t>
            </a:r>
          </a:p>
        </p:txBody>
      </p:sp>
      <p:sp>
        <p:nvSpPr>
          <p:cNvPr id="10" name="Slide Number Placeholder 9">
            <a:extLst>
              <a:ext uri="{FF2B5EF4-FFF2-40B4-BE49-F238E27FC236}">
                <a16:creationId xmlns:a16="http://schemas.microsoft.com/office/drawing/2014/main" id="{1DEEE14F-00B0-DE41-B4B8-C7A06F98088B}"/>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5AD62014-1FE9-7A44-AE2B-89E4D51C44AB}" type="slidenum">
              <a:rPr lang="en-US" altLang="en-US" sz="1200">
                <a:solidFill>
                  <a:schemeClr val="bg1"/>
                </a:solidFill>
              </a:rPr>
              <a:pPr eaLnBrk="1" hangingPunct="1"/>
              <a:t>2</a:t>
            </a:fld>
            <a:endParaRPr lang="en-US" altLang="en-US" sz="1200" dirty="0">
              <a:solidFill>
                <a:schemeClr val="bg1"/>
              </a:solidFill>
            </a:endParaRPr>
          </a:p>
        </p:txBody>
      </p:sp>
      <p:sp>
        <p:nvSpPr>
          <p:cNvPr id="18435" name="Rectangle 2">
            <a:extLst>
              <a:ext uri="{FF2B5EF4-FFF2-40B4-BE49-F238E27FC236}">
                <a16:creationId xmlns:a16="http://schemas.microsoft.com/office/drawing/2014/main" id="{3401F377-4E26-CB49-8D9B-8932EB1ADC3B}"/>
              </a:ext>
            </a:extLst>
          </p:cNvPr>
          <p:cNvSpPr>
            <a:spLocks/>
          </p:cNvSpPr>
          <p:nvPr/>
        </p:nvSpPr>
        <p:spPr bwMode="auto">
          <a:xfrm>
            <a:off x="420688" y="1012825"/>
            <a:ext cx="84455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latin typeface="Helvetica Neue" panose="02000503000000020004" pitchFamily="2" charset="0"/>
                <a:sym typeface="Helvetica" pitchFamily="2" charset="0"/>
              </a:rPr>
              <a:t>Both meshes in the preceding slide are (spherical) centroidal Voronoi tessellations:</a:t>
            </a:r>
          </a:p>
        </p:txBody>
      </p:sp>
      <p:sp>
        <p:nvSpPr>
          <p:cNvPr id="18436" name="TextBox 11">
            <a:extLst>
              <a:ext uri="{FF2B5EF4-FFF2-40B4-BE49-F238E27FC236}">
                <a16:creationId xmlns:a16="http://schemas.microsoft.com/office/drawing/2014/main" id="{9D5C818D-FE9B-3046-AD69-00E5C656E3FE}"/>
              </a:ext>
            </a:extLst>
          </p:cNvPr>
          <p:cNvSpPr txBox="1">
            <a:spLocks noChangeArrowheads="1"/>
          </p:cNvSpPr>
          <p:nvPr/>
        </p:nvSpPr>
        <p:spPr bwMode="auto">
          <a:xfrm>
            <a:off x="4654550" y="5172075"/>
            <a:ext cx="4032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i="1">
                <a:latin typeface="Helvetica Neue" panose="02000503000000020004" pitchFamily="2" charset="0"/>
              </a:rPr>
              <a:t>Three Voronoi cells, V</a:t>
            </a:r>
            <a:r>
              <a:rPr lang="en-US" altLang="en-US" sz="1400" i="1" baseline="-25000">
                <a:latin typeface="Helvetica Neue" panose="02000503000000020004" pitchFamily="2" charset="0"/>
              </a:rPr>
              <a:t>i </a:t>
            </a:r>
            <a:r>
              <a:rPr lang="en-US" altLang="en-US" sz="1400" i="1">
                <a:latin typeface="Helvetica Neue" panose="02000503000000020004" pitchFamily="2" charset="0"/>
              </a:rPr>
              <a:t>, along with their associated generating points, x</a:t>
            </a:r>
            <a:r>
              <a:rPr lang="en-US" altLang="en-US" sz="1400" i="1" baseline="-25000">
                <a:latin typeface="Helvetica Neue" panose="02000503000000020004" pitchFamily="2" charset="0"/>
              </a:rPr>
              <a:t>i </a:t>
            </a:r>
            <a:r>
              <a:rPr lang="en-US" altLang="en-US" sz="1400" i="1">
                <a:latin typeface="Helvetica Neue" panose="02000503000000020004" pitchFamily="2" charset="0"/>
              </a:rPr>
              <a:t>. Each Voronoi cell corner is uniquely associated with a Delaunay triangle (dashed line).</a:t>
            </a:r>
          </a:p>
        </p:txBody>
      </p:sp>
      <p:pic>
        <p:nvPicPr>
          <p:cNvPr id="18437" name="Picture 5" descr="mesh_for_duda.pdf">
            <a:extLst>
              <a:ext uri="{FF2B5EF4-FFF2-40B4-BE49-F238E27FC236}">
                <a16:creationId xmlns:a16="http://schemas.microsoft.com/office/drawing/2014/main" id="{2C58CA92-740D-4D49-8947-7D72C136CA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1479550"/>
            <a:ext cx="39528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3084B05C-861E-354A-8B96-C13DA7951F0B}"/>
              </a:ext>
            </a:extLst>
          </p:cNvPr>
          <p:cNvSpPr txBox="1">
            <a:spLocks/>
          </p:cNvSpPr>
          <p:nvPr/>
        </p:nvSpPr>
        <p:spPr>
          <a:xfrm>
            <a:off x="420688" y="2044700"/>
            <a:ext cx="4233862" cy="4052888"/>
          </a:xfrm>
          <a:prstGeom prst="rect">
            <a:avLst/>
          </a:prstGeom>
        </p:spPr>
        <p:txBody>
          <a:bodyPr lIns="64291" tIns="32146" rIns="64291" bIns="32146">
            <a:normAutofit fontScale="92500" lnSpcReduction="10000"/>
          </a:bodyPr>
          <a:lstStyle/>
          <a:p>
            <a:pPr marL="157380" indent="-157380" defTabSz="321457" fontAlgn="auto">
              <a:lnSpc>
                <a:spcPct val="110000"/>
              </a:lnSpc>
              <a:spcBef>
                <a:spcPct val="20000"/>
              </a:spcBef>
              <a:spcAft>
                <a:spcPts val="0"/>
              </a:spcAft>
              <a:buSzPct val="130000"/>
              <a:defRPr/>
            </a:pPr>
            <a:r>
              <a:rPr lang="en-US" sz="1700" b="1" u="sng" dirty="0" err="1">
                <a:latin typeface="Helvetica Neue"/>
                <a:ea typeface="+mn-ea"/>
                <a:cs typeface="Helvetica Neue"/>
              </a:rPr>
              <a:t>Voronoi</a:t>
            </a:r>
            <a:r>
              <a:rPr lang="en-US" sz="1700" dirty="0">
                <a:latin typeface="Helvetica Neue"/>
                <a:ea typeface="+mn-ea"/>
                <a:cs typeface="Helvetica Neue"/>
              </a:rPr>
              <a:t> = each grid volume (cell) </a:t>
            </a:r>
            <a:r>
              <a:rPr lang="en-US" sz="1700" i="1" dirty="0">
                <a:latin typeface="Helvetica Neue"/>
                <a:ea typeface="+mn-ea"/>
                <a:cs typeface="Helvetica Neue"/>
              </a:rPr>
              <a:t>V</a:t>
            </a:r>
            <a:r>
              <a:rPr lang="en-US" sz="1700" i="1" baseline="-25000" dirty="0">
                <a:latin typeface="Helvetica Neue"/>
                <a:ea typeface="+mn-ea"/>
                <a:cs typeface="Helvetica Neue"/>
              </a:rPr>
              <a:t>i</a:t>
            </a:r>
            <a:r>
              <a:rPr lang="en-US" sz="1700" i="1" dirty="0">
                <a:latin typeface="Helvetica Neue"/>
                <a:ea typeface="+mn-ea"/>
                <a:cs typeface="Helvetica Neue"/>
              </a:rPr>
              <a:t> </a:t>
            </a:r>
            <a:r>
              <a:rPr lang="en-US" sz="1700" dirty="0">
                <a:latin typeface="Helvetica Neue"/>
                <a:ea typeface="+mn-ea"/>
                <a:cs typeface="Helvetica Neue"/>
              </a:rPr>
              <a:t>is uniquely associated with a </a:t>
            </a:r>
            <a:r>
              <a:rPr lang="en-US" sz="1700" i="1" dirty="0">
                <a:latin typeface="Helvetica Neue"/>
                <a:ea typeface="+mn-ea"/>
                <a:cs typeface="Helvetica Neue"/>
              </a:rPr>
              <a:t>generating point </a:t>
            </a:r>
            <a:r>
              <a:rPr lang="en-US" sz="1700" b="1" i="1" dirty="0">
                <a:latin typeface="Helvetica Neue"/>
                <a:ea typeface="+mn-ea"/>
                <a:cs typeface="Helvetica Neue"/>
              </a:rPr>
              <a:t>x</a:t>
            </a:r>
            <a:r>
              <a:rPr lang="en-US" sz="1700" i="1" baseline="-25000" dirty="0">
                <a:latin typeface="Helvetica Neue"/>
                <a:ea typeface="+mn-ea"/>
                <a:cs typeface="Helvetica Neue"/>
              </a:rPr>
              <a:t>i</a:t>
            </a:r>
            <a:r>
              <a:rPr lang="en-US" sz="1700" b="1" i="1" dirty="0">
                <a:latin typeface="Helvetica Neue"/>
                <a:ea typeface="+mn-ea"/>
                <a:cs typeface="Helvetica Neue"/>
              </a:rPr>
              <a:t> </a:t>
            </a:r>
            <a:r>
              <a:rPr lang="en-US" sz="1700" dirty="0">
                <a:latin typeface="Helvetica Neue"/>
                <a:ea typeface="+mn-ea"/>
                <a:cs typeface="Helvetica Neue"/>
              </a:rPr>
              <a:t>such that all points within </a:t>
            </a:r>
            <a:r>
              <a:rPr lang="en-US" sz="1700" i="1" dirty="0">
                <a:latin typeface="Helvetica Neue"/>
                <a:ea typeface="+mn-ea"/>
                <a:cs typeface="Helvetica Neue"/>
              </a:rPr>
              <a:t>V</a:t>
            </a:r>
            <a:r>
              <a:rPr lang="en-US" sz="1700" i="1" baseline="-25000" dirty="0">
                <a:latin typeface="Helvetica Neue"/>
                <a:ea typeface="+mn-ea"/>
                <a:cs typeface="Helvetica Neue"/>
              </a:rPr>
              <a:t>i</a:t>
            </a:r>
            <a:r>
              <a:rPr lang="en-US" sz="1700" i="1" dirty="0">
                <a:latin typeface="Helvetica Neue"/>
                <a:ea typeface="+mn-ea"/>
                <a:cs typeface="Helvetica Neue"/>
              </a:rPr>
              <a:t> </a:t>
            </a:r>
            <a:r>
              <a:rPr lang="en-US" sz="1700" dirty="0">
                <a:latin typeface="Helvetica Neue"/>
                <a:ea typeface="+mn-ea"/>
                <a:cs typeface="Helvetica Neue"/>
              </a:rPr>
              <a:t>are closer to </a:t>
            </a:r>
            <a:r>
              <a:rPr lang="en-US" sz="1700" b="1" i="1" dirty="0">
                <a:latin typeface="Helvetica Neue"/>
                <a:ea typeface="+mn-ea"/>
                <a:cs typeface="Helvetica Neue"/>
              </a:rPr>
              <a:t>x</a:t>
            </a:r>
            <a:r>
              <a:rPr lang="en-US" sz="1700" i="1" baseline="-25000" dirty="0">
                <a:latin typeface="Helvetica Neue"/>
                <a:ea typeface="+mn-ea"/>
                <a:cs typeface="Helvetica Neue"/>
              </a:rPr>
              <a:t>i</a:t>
            </a:r>
            <a:r>
              <a:rPr lang="en-US" sz="1700" i="1" dirty="0">
                <a:latin typeface="Helvetica Neue"/>
                <a:ea typeface="+mn-ea"/>
                <a:cs typeface="Helvetica Neue"/>
              </a:rPr>
              <a:t> </a:t>
            </a:r>
            <a:r>
              <a:rPr lang="en-US" sz="1700" dirty="0">
                <a:latin typeface="Helvetica Neue"/>
                <a:ea typeface="+mn-ea"/>
                <a:cs typeface="Helvetica Neue"/>
              </a:rPr>
              <a:t>than to any other </a:t>
            </a:r>
            <a:r>
              <a:rPr lang="en-US" sz="1700" b="1" i="1" dirty="0" err="1">
                <a:latin typeface="Helvetica Neue"/>
                <a:ea typeface="+mn-ea"/>
                <a:cs typeface="Helvetica Neue"/>
              </a:rPr>
              <a:t>x</a:t>
            </a:r>
            <a:r>
              <a:rPr lang="en-US" sz="1700" i="1" baseline="-25000" dirty="0" err="1">
                <a:latin typeface="Helvetica Neue"/>
                <a:ea typeface="+mn-ea"/>
                <a:cs typeface="Helvetica Neue"/>
              </a:rPr>
              <a:t>j</a:t>
            </a:r>
            <a:endParaRPr lang="en-US" sz="1700" i="1" baseline="-25000" dirty="0">
              <a:latin typeface="Helvetica Neue"/>
              <a:ea typeface="+mn-ea"/>
              <a:cs typeface="Helvetica Neue"/>
            </a:endParaRPr>
          </a:p>
          <a:p>
            <a:pPr marL="285750" indent="-168275" defTabSz="321457" fontAlgn="auto">
              <a:spcBef>
                <a:spcPts val="1224"/>
              </a:spcBef>
              <a:spcAft>
                <a:spcPts val="0"/>
              </a:spcAft>
              <a:buSzPct val="130000"/>
              <a:buFont typeface="Arial"/>
              <a:buChar char="•"/>
              <a:defRPr/>
            </a:pPr>
            <a:r>
              <a:rPr lang="en-US" sz="1700" dirty="0">
                <a:latin typeface="Helvetica Neue"/>
                <a:ea typeface="+mn-ea"/>
                <a:cs typeface="Helvetica Neue"/>
              </a:rPr>
              <a:t>Lines joining generating points of adjacent cells are </a:t>
            </a:r>
          </a:p>
          <a:p>
            <a:pPr marL="460375" indent="-342900" defTabSz="321457" fontAlgn="auto">
              <a:spcBef>
                <a:spcPts val="1224"/>
              </a:spcBef>
              <a:spcAft>
                <a:spcPts val="0"/>
              </a:spcAft>
              <a:buSzPct val="100000"/>
              <a:buFont typeface="+mj-lt"/>
              <a:buAutoNum type="arabicPeriod"/>
              <a:defRPr/>
            </a:pPr>
            <a:r>
              <a:rPr lang="en-US" sz="1700" dirty="0">
                <a:latin typeface="Helvetica Neue"/>
                <a:ea typeface="+mn-ea"/>
                <a:cs typeface="Helvetica Neue"/>
              </a:rPr>
              <a:t>bisected by the shared cell face; and</a:t>
            </a:r>
          </a:p>
          <a:p>
            <a:pPr marL="460375" indent="-342900" defTabSz="321457" fontAlgn="auto">
              <a:spcBef>
                <a:spcPts val="1224"/>
              </a:spcBef>
              <a:spcAft>
                <a:spcPts val="0"/>
              </a:spcAft>
              <a:buSzPct val="100000"/>
              <a:buFont typeface="+mj-lt"/>
              <a:buAutoNum type="arabicPeriod"/>
              <a:defRPr/>
            </a:pPr>
            <a:r>
              <a:rPr lang="en-US" sz="1700" dirty="0">
                <a:latin typeface="Helvetica Neue"/>
                <a:ea typeface="+mn-ea"/>
                <a:cs typeface="Helvetica Neue"/>
              </a:rPr>
              <a:t>intersect the shared cell face at a right angle. </a:t>
            </a:r>
            <a:endParaRPr lang="en-US" dirty="0">
              <a:latin typeface="Helvetica Neue"/>
              <a:ea typeface="+mn-ea"/>
              <a:cs typeface="Helvetica Neue"/>
            </a:endParaRPr>
          </a:p>
          <a:p>
            <a:pPr marL="157380" indent="-157380" defTabSz="321457" fontAlgn="auto">
              <a:lnSpc>
                <a:spcPct val="110000"/>
              </a:lnSpc>
              <a:spcBef>
                <a:spcPct val="20000"/>
              </a:spcBef>
              <a:spcAft>
                <a:spcPts val="0"/>
              </a:spcAft>
              <a:buSzPct val="130000"/>
              <a:defRPr/>
            </a:pPr>
            <a:endParaRPr lang="en-US" sz="1700" dirty="0">
              <a:latin typeface="Helvetica Neue"/>
              <a:ea typeface="+mn-ea"/>
              <a:cs typeface="Helvetica Neue"/>
            </a:endParaRPr>
          </a:p>
          <a:p>
            <a:pPr marL="157380" indent="-157380" defTabSz="321457" fontAlgn="auto">
              <a:lnSpc>
                <a:spcPct val="110000"/>
              </a:lnSpc>
              <a:spcBef>
                <a:spcPct val="20000"/>
              </a:spcBef>
              <a:spcAft>
                <a:spcPts val="0"/>
              </a:spcAft>
              <a:buSzPct val="130000"/>
              <a:defRPr/>
            </a:pPr>
            <a:r>
              <a:rPr lang="en-US" sz="1700" b="1" u="sng" dirty="0" err="1">
                <a:latin typeface="Helvetica Neue"/>
                <a:ea typeface="+mn-ea"/>
                <a:cs typeface="Helvetica Neue"/>
              </a:rPr>
              <a:t>Centroidal</a:t>
            </a:r>
            <a:r>
              <a:rPr lang="en-US" sz="1700" dirty="0">
                <a:latin typeface="Helvetica Neue"/>
                <a:ea typeface="+mn-ea"/>
                <a:cs typeface="Helvetica Neue"/>
              </a:rPr>
              <a:t> = the generating point for each </a:t>
            </a:r>
            <a:r>
              <a:rPr lang="en-US" sz="1700" dirty="0" err="1">
                <a:latin typeface="Helvetica Neue"/>
                <a:ea typeface="+mn-ea"/>
                <a:cs typeface="Helvetica Neue"/>
              </a:rPr>
              <a:t>Voronoi</a:t>
            </a:r>
            <a:r>
              <a:rPr lang="en-US" sz="1700" dirty="0">
                <a:latin typeface="Helvetica Neue"/>
                <a:ea typeface="+mn-ea"/>
                <a:cs typeface="Helvetica Neue"/>
              </a:rPr>
              <a:t> cell is also the mass centroid of that cell (</a:t>
            </a:r>
            <a:r>
              <a:rPr lang="en-US" sz="1700" b="1" dirty="0" err="1">
                <a:latin typeface="Helvetica Neue"/>
                <a:ea typeface="+mn-ea"/>
                <a:cs typeface="Helvetica Neue"/>
              </a:rPr>
              <a:t>w.r.t</a:t>
            </a:r>
            <a:r>
              <a:rPr lang="en-US" sz="1700" b="1" dirty="0">
                <a:latin typeface="Helvetica Neue"/>
                <a:ea typeface="+mn-ea"/>
                <a:cs typeface="Helvetica Neue"/>
              </a:rPr>
              <a:t>. some density function</a:t>
            </a:r>
            <a:r>
              <a:rPr lang="en-US" sz="1700" dirty="0">
                <a:latin typeface="Helvetica Neue"/>
                <a:ea typeface="+mn-ea"/>
                <a:cs typeface="Helvetica Neue"/>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195E62-A511-304F-A8A6-266E7B66028A}"/>
              </a:ext>
            </a:extLst>
          </p:cNvPr>
          <p:cNvSpPr>
            <a:spLocks noChangeArrowheads="1"/>
          </p:cNvSpPr>
          <p:nvPr/>
        </p:nvSpPr>
        <p:spPr bwMode="auto">
          <a:xfrm>
            <a:off x="325438" y="3810000"/>
            <a:ext cx="8361362" cy="1081088"/>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a:extLst>
              <a:ext uri="{FF2B5EF4-FFF2-40B4-BE49-F238E27FC236}">
                <a16:creationId xmlns:a16="http://schemas.microsoft.com/office/drawing/2014/main" id="{CE41F4DB-2DA1-2D49-8675-5DA110C99FE4}"/>
              </a:ext>
            </a:extLst>
          </p:cNvPr>
          <p:cNvSpPr>
            <a:spLocks noGrp="1"/>
          </p:cNvSpPr>
          <p:nvPr>
            <p:ph type="title"/>
          </p:nvPr>
        </p:nvSpPr>
        <p:spPr>
          <a:xfrm>
            <a:off x="1946366" y="132532"/>
            <a:ext cx="6740434" cy="641350"/>
          </a:xfrm>
        </p:spPr>
        <p:txBody>
          <a:bodyPr>
            <a:normAutofit fontScale="90000"/>
          </a:bodyPr>
          <a:lstStyle/>
          <a:p>
            <a:pPr eaLnBrk="1" fontAlgn="auto" hangingPunct="1">
              <a:spcAft>
                <a:spcPts val="0"/>
              </a:spcAft>
              <a:defRPr/>
            </a:pPr>
            <a:r>
              <a:rPr lang="en-US" dirty="0">
                <a:ea typeface="+mj-ea"/>
                <a:cs typeface="+mj-cs"/>
              </a:rPr>
              <a:t>Centroidal Voronoi tessellations as minimizers</a:t>
            </a:r>
          </a:p>
        </p:txBody>
      </p:sp>
      <p:sp>
        <p:nvSpPr>
          <p:cNvPr id="10" name="Slide Number Placeholder 9">
            <a:extLst>
              <a:ext uri="{FF2B5EF4-FFF2-40B4-BE49-F238E27FC236}">
                <a16:creationId xmlns:a16="http://schemas.microsoft.com/office/drawing/2014/main" id="{7D6689C7-9D11-454E-B1AF-72CE5BA2EB6E}"/>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196C7EE-D28E-F146-9A99-FF8E8A275838}" type="slidenum">
              <a:rPr lang="en-US" altLang="en-US" sz="1200">
                <a:solidFill>
                  <a:schemeClr val="bg1"/>
                </a:solidFill>
              </a:rPr>
              <a:pPr eaLnBrk="1" hangingPunct="1"/>
              <a:t>3</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B2F4F4FB-BDBF-454D-9270-4B86BECDFA0D}"/>
              </a:ext>
            </a:extLst>
          </p:cNvPr>
          <p:cNvSpPr>
            <a:spLocks/>
          </p:cNvSpPr>
          <p:nvPr/>
        </p:nvSpPr>
        <p:spPr bwMode="auto">
          <a:xfrm>
            <a:off x="420688" y="1338263"/>
            <a:ext cx="8445500" cy="2293937"/>
          </a:xfrm>
          <a:prstGeom prst="rect">
            <a:avLst/>
          </a:prstGeom>
          <a:noFill/>
          <a:ln w="12700">
            <a:no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latin typeface="Helvetica Neue" panose="02000503000000020004" pitchFamily="2" charset="0"/>
                <a:ea typeface="Helvetica" pitchFamily="2" charset="0"/>
                <a:sym typeface="Helvetica" pitchFamily="2" charset="0"/>
              </a:rPr>
              <a:t>Du et al.</a:t>
            </a:r>
            <a:r>
              <a:rPr lang="en-US" altLang="en-US" sz="2200" baseline="30000" dirty="0">
                <a:latin typeface="Helvetica Neue" panose="02000503000000020004" pitchFamily="2" charset="0"/>
                <a:ea typeface="Helvetica" pitchFamily="2" charset="0"/>
                <a:sym typeface="Helvetica" pitchFamily="2" charset="0"/>
              </a:rPr>
              <a:t>1</a:t>
            </a:r>
            <a:r>
              <a:rPr lang="en-US" altLang="en-US" sz="2200" dirty="0">
                <a:latin typeface="Helvetica Neue" panose="02000503000000020004" pitchFamily="2" charset="0"/>
                <a:ea typeface="Helvetica" pitchFamily="2" charset="0"/>
                <a:sym typeface="Helvetica" pitchFamily="2" charset="0"/>
              </a:rPr>
              <a:t> show that the minimizer of a particular problem is necessarily a CVT</a:t>
            </a:r>
          </a:p>
          <a:p>
            <a:pPr indent="228600"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pitchFamily="2" charset="0"/>
                <a:sym typeface="Helvetica" pitchFamily="2" charset="0"/>
              </a:rPr>
              <a:t>It is reasonable, then, to approach the generation of CVTs as an optimization problem</a:t>
            </a:r>
          </a:p>
          <a:p>
            <a:pPr indent="228600" eaLnBrk="1" hangingPunct="1">
              <a:spcBef>
                <a:spcPts val="775"/>
              </a:spcBef>
              <a:buSzPct val="125000"/>
              <a:buFont typeface="Helvetica" pitchFamily="2" charset="0"/>
              <a:buChar char="•"/>
            </a:pPr>
            <a:r>
              <a:rPr lang="en-US" altLang="en-US" sz="2000" dirty="0">
                <a:latin typeface="Helvetica Neue" panose="02000503000000020004" pitchFamily="2" charset="0"/>
                <a:ea typeface="Helvetica" pitchFamily="2" charset="0"/>
                <a:sym typeface="Helvetica" pitchFamily="2" charset="0"/>
              </a:rPr>
              <a:t>Many algorithms could be brought to bear, but we employ </a:t>
            </a:r>
            <a:r>
              <a:rPr lang="en-US" altLang="en-US" sz="2000" i="1" dirty="0">
                <a:latin typeface="Helvetica Neue" panose="02000503000000020004" pitchFamily="2" charset="0"/>
                <a:ea typeface="Helvetica" pitchFamily="2" charset="0"/>
                <a:sym typeface="Helvetica" pitchFamily="2" charset="0"/>
              </a:rPr>
              <a:t>Lloyd’s Method</a:t>
            </a:r>
            <a:endParaRPr lang="en-US" altLang="en-US" sz="2000" dirty="0">
              <a:latin typeface="Helvetica Neue" panose="02000503000000020004" pitchFamily="2" charset="0"/>
              <a:ea typeface="Helvetica" pitchFamily="2" charset="0"/>
              <a:sym typeface="Helvetica" pitchFamily="2" charset="0"/>
            </a:endParaRPr>
          </a:p>
        </p:txBody>
      </p:sp>
      <p:sp>
        <p:nvSpPr>
          <p:cNvPr id="20485" name="Rectangle 2">
            <a:extLst>
              <a:ext uri="{FF2B5EF4-FFF2-40B4-BE49-F238E27FC236}">
                <a16:creationId xmlns:a16="http://schemas.microsoft.com/office/drawing/2014/main" id="{F9FF89F5-6191-854B-8CE6-4DBEE59AECC9}"/>
              </a:ext>
            </a:extLst>
          </p:cNvPr>
          <p:cNvSpPr>
            <a:spLocks/>
          </p:cNvSpPr>
          <p:nvPr/>
        </p:nvSpPr>
        <p:spPr bwMode="auto">
          <a:xfrm>
            <a:off x="420688" y="3960813"/>
            <a:ext cx="84455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For </a:t>
            </a:r>
            <a:r>
              <a:rPr lang="en-US" altLang="en-US" sz="2200" dirty="0">
                <a:solidFill>
                  <a:schemeClr val="tx2"/>
                </a:solidFill>
                <a:latin typeface="Helvetica Neue" panose="02000503000000020004" pitchFamily="2" charset="0"/>
                <a:sym typeface="Helvetica" pitchFamily="2" charset="0"/>
              </a:rPr>
              <a:t>constant</a:t>
            </a:r>
            <a:r>
              <a:rPr lang="en-US" altLang="en-US" sz="2200" dirty="0">
                <a:solidFill>
                  <a:srgbClr val="1F497D"/>
                </a:solidFill>
                <a:latin typeface="Helvetica Neue" panose="02000503000000020004" pitchFamily="2" charset="0"/>
                <a:sym typeface="Helvetica" pitchFamily="2" charset="0"/>
              </a:rPr>
              <a:t> density in the plane, hexagons provide the minimum energy configuration of Voronoi regions (Newman</a:t>
            </a:r>
            <a:r>
              <a:rPr lang="en-US" altLang="en-US" sz="2200" baseline="30000" dirty="0">
                <a:solidFill>
                  <a:srgbClr val="1F497D"/>
                </a:solidFill>
                <a:latin typeface="Helvetica Neue" panose="02000503000000020004" pitchFamily="2" charset="0"/>
                <a:sym typeface="Helvetica" pitchFamily="2" charset="0"/>
              </a:rPr>
              <a:t>2</a:t>
            </a:r>
            <a:r>
              <a:rPr lang="en-US" altLang="en-US" sz="2200" dirty="0">
                <a:solidFill>
                  <a:srgbClr val="1F497D"/>
                </a:solidFill>
                <a:latin typeface="Helvetica Neue" panose="02000503000000020004" pitchFamily="2" charset="0"/>
                <a:sym typeface="Helvetica" pitchFamily="2" charset="0"/>
              </a:rPr>
              <a:t>, also Gersho</a:t>
            </a:r>
            <a:r>
              <a:rPr lang="en-US" altLang="en-US" sz="2200" baseline="30000" dirty="0">
                <a:solidFill>
                  <a:srgbClr val="1F497D"/>
                </a:solidFill>
                <a:latin typeface="Helvetica Neue" panose="02000503000000020004" pitchFamily="2" charset="0"/>
                <a:sym typeface="Helvetica" pitchFamily="2" charset="0"/>
              </a:rPr>
              <a:t>3</a:t>
            </a:r>
            <a:r>
              <a:rPr lang="en-US" altLang="en-US" sz="2200" dirty="0">
                <a:solidFill>
                  <a:srgbClr val="1F497D"/>
                </a:solidFill>
                <a:latin typeface="Helvetica Neue" panose="02000503000000020004" pitchFamily="2" charset="0"/>
                <a:sym typeface="Helvetica"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4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CC17018-F46D-4D48-9208-011605AB93A2}"/>
              </a:ext>
            </a:extLst>
          </p:cNvPr>
          <p:cNvSpPr>
            <a:spLocks noChangeArrowheads="1"/>
          </p:cNvSpPr>
          <p:nvPr/>
        </p:nvSpPr>
        <p:spPr bwMode="auto">
          <a:xfrm>
            <a:off x="457200" y="2874963"/>
            <a:ext cx="2979738" cy="2836862"/>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a:extLst>
              <a:ext uri="{FF2B5EF4-FFF2-40B4-BE49-F238E27FC236}">
                <a16:creationId xmlns:a16="http://schemas.microsoft.com/office/drawing/2014/main" id="{D794013F-4979-9C43-A18E-3CDB535F2700}"/>
              </a:ext>
            </a:extLst>
          </p:cNvPr>
          <p:cNvSpPr>
            <a:spLocks noGrp="1"/>
          </p:cNvSpPr>
          <p:nvPr>
            <p:ph type="title"/>
          </p:nvPr>
        </p:nvSpPr>
        <p:spPr/>
        <p:txBody>
          <a:bodyPr wrap="square" numCol="1" anchorCtr="0" compatLnSpc="1">
            <a:prstTxWarp prst="textNoShape">
              <a:avLst/>
            </a:prstTxWarp>
          </a:bodyPr>
          <a:lstStyle/>
          <a:p>
            <a:pPr eaLnBrk="1" hangingPunct="1"/>
            <a:r>
              <a:rPr lang="en-US" altLang="en-US" cap="none" dirty="0">
                <a:latin typeface="Helvetica Neue" panose="02000503000000020004" pitchFamily="2" charset="0"/>
                <a:ea typeface="ＭＳ Ｐゴシック" panose="020B0600070205080204" pitchFamily="34" charset="-128"/>
              </a:rPr>
              <a:t>Introduction to Lloyd’s method</a:t>
            </a:r>
          </a:p>
        </p:txBody>
      </p:sp>
      <p:sp>
        <p:nvSpPr>
          <p:cNvPr id="10" name="Slide Number Placeholder 9">
            <a:extLst>
              <a:ext uri="{FF2B5EF4-FFF2-40B4-BE49-F238E27FC236}">
                <a16:creationId xmlns:a16="http://schemas.microsoft.com/office/drawing/2014/main" id="{6A770018-6752-874D-B33F-151119639A71}"/>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2F0D3E15-F8E8-034C-A141-A58B32CC6291}" type="slidenum">
              <a:rPr lang="en-US" altLang="en-US" sz="1200">
                <a:solidFill>
                  <a:schemeClr val="bg1"/>
                </a:solidFill>
              </a:rPr>
              <a:pPr eaLnBrk="1" hangingPunct="1"/>
              <a:t>4</a:t>
            </a:fld>
            <a:endParaRPr lang="en-US" altLang="en-US" sz="1200" dirty="0">
              <a:solidFill>
                <a:schemeClr val="bg1"/>
              </a:solidFill>
            </a:endParaRPr>
          </a:p>
        </p:txBody>
      </p:sp>
      <p:sp>
        <p:nvSpPr>
          <p:cNvPr id="22532" name="Rectangle 2">
            <a:extLst>
              <a:ext uri="{FF2B5EF4-FFF2-40B4-BE49-F238E27FC236}">
                <a16:creationId xmlns:a16="http://schemas.microsoft.com/office/drawing/2014/main" id="{F4E2AF96-D59B-5C48-9EB4-36279C388084}"/>
              </a:ext>
            </a:extLst>
          </p:cNvPr>
          <p:cNvSpPr>
            <a:spLocks/>
          </p:cNvSpPr>
          <p:nvPr/>
        </p:nvSpPr>
        <p:spPr bwMode="auto">
          <a:xfrm>
            <a:off x="420688" y="1012825"/>
            <a:ext cx="84455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Originally developed by Stuart Lloyd at Bell Labs for optimal signal quantization</a:t>
            </a:r>
          </a:p>
        </p:txBody>
      </p:sp>
      <p:sp>
        <p:nvSpPr>
          <p:cNvPr id="22533" name="Content Placeholder 2">
            <a:extLst>
              <a:ext uri="{FF2B5EF4-FFF2-40B4-BE49-F238E27FC236}">
                <a16:creationId xmlns:a16="http://schemas.microsoft.com/office/drawing/2014/main" id="{2D621907-DDA6-394D-9886-E5EE52EF6353}"/>
              </a:ext>
            </a:extLst>
          </p:cNvPr>
          <p:cNvSpPr>
            <a:spLocks noGrp="1"/>
          </p:cNvSpPr>
          <p:nvPr>
            <p:ph idx="1"/>
          </p:nvPr>
        </p:nvSpPr>
        <p:spPr>
          <a:xfrm>
            <a:off x="334963" y="1936750"/>
            <a:ext cx="8266112" cy="876300"/>
          </a:xfrm>
        </p:spPr>
        <p:txBody>
          <a:bodyPr/>
          <a:lstStyle/>
          <a:p>
            <a:pPr marL="0" indent="0" eaLnBrk="1" hangingPunct="1">
              <a:buFont typeface="Arial" panose="020B0604020202020204" pitchFamily="34" charset="0"/>
              <a:buNone/>
            </a:pPr>
            <a:r>
              <a:rPr lang="en-US" alt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Given an initial set of generating points and a density function </a:t>
            </a:r>
            <a:r>
              <a:rPr lang="en-US" altLang="en-US" sz="2000" dirty="0" err="1">
                <a:solidFill>
                  <a:schemeClr val="tx1"/>
                </a:solidFill>
                <a:latin typeface="Helvetica Neue" panose="02000503000000020004" pitchFamily="2" charset="0"/>
                <a:ea typeface="ヒラギノ角ゴ ProN W3" panose="020B0300000000000000" pitchFamily="34" charset="-128"/>
                <a:sym typeface="Gill Sans" panose="020B0502020104020203" pitchFamily="34" charset="-79"/>
              </a:rPr>
              <a:t>ρ</a:t>
            </a:r>
            <a:r>
              <a:rPr lang="en-US" altLang="en-US" sz="2000" dirty="0">
                <a:solidFill>
                  <a:schemeClr val="tx1"/>
                </a:solidFill>
                <a:latin typeface="Helvetica Neue" panose="02000503000000020004" pitchFamily="2" charset="0"/>
                <a:ea typeface="ヒラギノ角ゴ ProN W3" panose="020B0300000000000000" pitchFamily="34" charset="-128"/>
                <a:sym typeface="Gill Sans" panose="020B0502020104020203" pitchFamily="34" charset="-79"/>
              </a:rPr>
              <a:t>(</a:t>
            </a:r>
            <a:r>
              <a:rPr lang="en-US" altLang="en-US" sz="2000" b="1" i="1" dirty="0">
                <a:solidFill>
                  <a:schemeClr val="tx1"/>
                </a:solidFill>
                <a:latin typeface="Helvetica Neue" panose="02000503000000020004" pitchFamily="2" charset="0"/>
                <a:ea typeface="ヒラギノ角ゴ ProN W3" panose="020B0300000000000000" pitchFamily="34" charset="-128"/>
                <a:sym typeface="Gill Sans" panose="020B0502020104020203" pitchFamily="34" charset="-79"/>
              </a:rPr>
              <a:t>x</a:t>
            </a:r>
            <a:r>
              <a:rPr lang="en-US" altLang="en-US" sz="2000" dirty="0">
                <a:solidFill>
                  <a:schemeClr val="tx1"/>
                </a:solidFill>
                <a:latin typeface="Helvetica Neue" panose="02000503000000020004" pitchFamily="2" charset="0"/>
                <a:ea typeface="ヒラギノ角ゴ ProN W3" panose="020B0300000000000000" pitchFamily="34" charset="-128"/>
                <a:sym typeface="Gill Sans" panose="020B0502020104020203" pitchFamily="34" charset="-79"/>
              </a:rPr>
              <a:t>)</a:t>
            </a:r>
            <a:r>
              <a:rPr lang="en-US" alt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Lloyd</a:t>
            </a:r>
            <a:r>
              <a:rPr lang="ja-JP" altLang="en-US" sz="2000">
                <a:solidFill>
                  <a:schemeClr val="tx1"/>
                </a:solidFill>
                <a:latin typeface="Helvetica Neue" panose="02000503000000020004" pitchFamily="2" charset="0"/>
                <a:ea typeface="ヒラギノ角ゴ ProN W3" panose="020B0300000000000000" pitchFamily="34" charset="-128"/>
                <a:cs typeface="Helvetica Neue" panose="02000503000000020004" pitchFamily="2" charset="0"/>
              </a:rPr>
              <a:t>’</a:t>
            </a:r>
            <a:r>
              <a:rPr lang="en-US" altLang="ja-JP"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 method may be used to arrive at a CVT:</a:t>
            </a:r>
          </a:p>
        </p:txBody>
      </p:sp>
      <p:pic>
        <p:nvPicPr>
          <p:cNvPr id="22534" name="Picture 5" descr="Screen shot 2010-11-21 at 2.04.21 PM.png">
            <a:extLst>
              <a:ext uri="{FF2B5EF4-FFF2-40B4-BE49-F238E27FC236}">
                <a16:creationId xmlns:a16="http://schemas.microsoft.com/office/drawing/2014/main" id="{A3E1380A-1927-0442-8BB9-49FB5C6AF0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2874963"/>
            <a:ext cx="53181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a:extLst>
              <a:ext uri="{FF2B5EF4-FFF2-40B4-BE49-F238E27FC236}">
                <a16:creationId xmlns:a16="http://schemas.microsoft.com/office/drawing/2014/main" id="{36A089EC-2237-2A4B-BCDC-310E06C30F29}"/>
              </a:ext>
            </a:extLst>
          </p:cNvPr>
          <p:cNvSpPr txBox="1">
            <a:spLocks/>
          </p:cNvSpPr>
          <p:nvPr/>
        </p:nvSpPr>
        <p:spPr>
          <a:xfrm>
            <a:off x="420688" y="2914650"/>
            <a:ext cx="2733675" cy="2786063"/>
          </a:xfrm>
          <a:prstGeom prst="rect">
            <a:avLst/>
          </a:prstGeom>
        </p:spPr>
        <p:txBody>
          <a:bodyPr lIns="91435" tIns="45718" rIns="91435" bIns="45718">
            <a:normAutofit lnSpcReduction="10000"/>
          </a:bodyPr>
          <a:lstStyle>
            <a:lvl1pPr marL="230188" indent="-230188"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00000"/>
              <a:buFont typeface="Calibri" panose="020F0502020204030204" pitchFamily="34" charset="0"/>
              <a:buAutoNum type="arabicPeriod"/>
            </a:pPr>
            <a:r>
              <a:rPr lang="en-US" altLang="en-US" sz="1500" dirty="0">
                <a:solidFill>
                  <a:schemeClr val="tx2"/>
                </a:solidFill>
                <a:latin typeface="Helvetica Neue" panose="02000503000000020004" pitchFamily="2" charset="0"/>
                <a:sym typeface="Gill Sans" panose="020B0502020104020203" pitchFamily="34" charset="-79"/>
              </a:rPr>
              <a:t>Begin with any set of initial points (“generating points”)</a:t>
            </a:r>
          </a:p>
          <a:p>
            <a:pPr eaLnBrk="1" hangingPunct="1">
              <a:spcBef>
                <a:spcPct val="20000"/>
              </a:spcBef>
              <a:buSzPct val="100000"/>
              <a:buFont typeface="Calibri" panose="020F0502020204030204" pitchFamily="34" charset="0"/>
              <a:buAutoNum type="arabicPeriod"/>
            </a:pPr>
            <a:r>
              <a:rPr lang="en-US" altLang="en-US" sz="1500" dirty="0">
                <a:solidFill>
                  <a:schemeClr val="tx2"/>
                </a:solidFill>
                <a:latin typeface="Helvetica Neue" panose="02000503000000020004" pitchFamily="2" charset="0"/>
                <a:ea typeface="ヒラギノ角ゴ ProN W3" panose="020B0300000000000000" pitchFamily="34" charset="-128"/>
                <a:sym typeface="Gill Sans" panose="020B0502020104020203" pitchFamily="34" charset="-79"/>
              </a:rPr>
              <a:t>Construct a Voronoi diagram for the point set</a:t>
            </a:r>
          </a:p>
          <a:p>
            <a:pPr eaLnBrk="1" hangingPunct="1">
              <a:spcBef>
                <a:spcPct val="20000"/>
              </a:spcBef>
              <a:buSzPct val="100000"/>
              <a:buFont typeface="Calibri" panose="020F0502020204030204" pitchFamily="34" charset="0"/>
              <a:buAutoNum type="arabicPeriod"/>
            </a:pPr>
            <a:r>
              <a:rPr lang="en-US" altLang="en-US" sz="1500" dirty="0">
                <a:solidFill>
                  <a:schemeClr val="tx2"/>
                </a:solidFill>
                <a:latin typeface="Helvetica Neue" panose="02000503000000020004" pitchFamily="2" charset="0"/>
                <a:sym typeface="Gill Sans" panose="020B0502020104020203" pitchFamily="34" charset="-79"/>
              </a:rPr>
              <a:t>Locate the mass centroid of each Voronoi cell</a:t>
            </a:r>
          </a:p>
          <a:p>
            <a:pPr eaLnBrk="1" hangingPunct="1">
              <a:spcBef>
                <a:spcPct val="20000"/>
              </a:spcBef>
              <a:buSzPct val="100000"/>
              <a:buFont typeface="Calibri" panose="020F0502020204030204" pitchFamily="34" charset="0"/>
              <a:buAutoNum type="arabicPeriod"/>
            </a:pPr>
            <a:r>
              <a:rPr lang="en-US" altLang="en-US" sz="1500" dirty="0">
                <a:solidFill>
                  <a:schemeClr val="tx2"/>
                </a:solidFill>
                <a:latin typeface="Helvetica Neue" panose="02000503000000020004" pitchFamily="2" charset="0"/>
                <a:ea typeface="ヒラギノ角ゴ ProN W3" panose="020B0300000000000000" pitchFamily="34" charset="-128"/>
                <a:sym typeface="Gill Sans" panose="020B0502020104020203" pitchFamily="34" charset="-79"/>
              </a:rPr>
              <a:t>Move each generating point to the mass centroid of its Voronoi cell</a:t>
            </a:r>
          </a:p>
          <a:p>
            <a:pPr eaLnBrk="1" hangingPunct="1">
              <a:spcBef>
                <a:spcPct val="20000"/>
              </a:spcBef>
              <a:buSzPct val="100000"/>
              <a:buFont typeface="Calibri" panose="020F0502020204030204" pitchFamily="34" charset="0"/>
              <a:buAutoNum type="arabicPeriod"/>
            </a:pPr>
            <a:r>
              <a:rPr lang="en-US" altLang="en-US" sz="1500" dirty="0">
                <a:solidFill>
                  <a:schemeClr val="tx2"/>
                </a:solidFill>
                <a:latin typeface="Helvetica Neue" panose="02000503000000020004" pitchFamily="2" charset="0"/>
                <a:sym typeface="Gill Sans" panose="020B0502020104020203" pitchFamily="34" charset="-79"/>
              </a:rPr>
              <a:t>Repeat 2-4 </a:t>
            </a:r>
            <a:r>
              <a:rPr lang="en-US" altLang="en-US" sz="1500" dirty="0">
                <a:solidFill>
                  <a:schemeClr val="tx2"/>
                </a:solidFill>
                <a:latin typeface="Helvetica Neue" panose="02000503000000020004" pitchFamily="2" charset="0"/>
                <a:ea typeface="ヒラギノ角ゴ ProN W3" panose="020B0300000000000000" pitchFamily="34" charset="-128"/>
                <a:sym typeface="Gill Sans" panose="020B0502020104020203" pitchFamily="34" charset="-79"/>
              </a:rPr>
              <a:t>to convergence</a:t>
            </a:r>
            <a:endParaRPr lang="en-US" altLang="en-US" sz="1500" dirty="0">
              <a:solidFill>
                <a:schemeClr val="tx2"/>
              </a:solidFill>
              <a:latin typeface="Helvetica Neue" panose="02000503000000020004" pitchFamily="2" charset="0"/>
              <a:sym typeface="Gill Sans" panose="020B0502020104020203" pitchFamily="34" charset="-79"/>
            </a:endParaRPr>
          </a:p>
        </p:txBody>
      </p:sp>
      <p:sp>
        <p:nvSpPr>
          <p:cNvPr id="22536" name="TextBox 7">
            <a:extLst>
              <a:ext uri="{FF2B5EF4-FFF2-40B4-BE49-F238E27FC236}">
                <a16:creationId xmlns:a16="http://schemas.microsoft.com/office/drawing/2014/main" id="{BAB11C0E-6826-FD41-9AFE-DF8EAB4BBA00}"/>
              </a:ext>
            </a:extLst>
          </p:cNvPr>
          <p:cNvSpPr txBox="1">
            <a:spLocks noChangeArrowheads="1"/>
          </p:cNvSpPr>
          <p:nvPr/>
        </p:nvSpPr>
        <p:spPr bwMode="auto">
          <a:xfrm>
            <a:off x="3436938" y="5586413"/>
            <a:ext cx="55102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400" i="1" dirty="0">
                <a:solidFill>
                  <a:srgbClr val="000000"/>
                </a:solidFill>
                <a:latin typeface="Helvetica Neue" panose="02000503000000020004" pitchFamily="2" charset="0"/>
                <a:ea typeface="ヒラギノ角ゴ ProN W3" panose="020B0300000000000000" pitchFamily="34" charset="-128"/>
                <a:sym typeface="Gill Sans" panose="020B0502020104020203" pitchFamily="34" charset="-79"/>
              </a:rPr>
              <a:t>An example CVT (right) produced using Lloyd iteration, beginning from random points in the domain. From Du et al.</a:t>
            </a:r>
            <a:r>
              <a:rPr lang="en-US" altLang="en-US" sz="1400" baseline="30000" dirty="0">
                <a:solidFill>
                  <a:srgbClr val="000000"/>
                </a:solidFill>
                <a:latin typeface="Helvetica Neue" panose="02000503000000020004" pitchFamily="2" charset="0"/>
                <a:ea typeface="ヒラギノ角ゴ ProN W3" panose="020B0300000000000000" pitchFamily="34" charset="-128"/>
                <a:sym typeface="Gill Sans" panose="020B0502020104020203" pitchFamily="34" charset="-79"/>
              </a:rPr>
              <a:t>1</a:t>
            </a:r>
            <a:endParaRPr lang="en-US" altLang="en-US" sz="1400" i="1" dirty="0">
              <a:solidFill>
                <a:srgbClr val="000000"/>
              </a:solidFill>
              <a:latin typeface="Helvetica Neue" panose="02000503000000020004" pitchFamily="2" charset="0"/>
              <a:ea typeface="ヒラギノ角ゴ ProN W3" panose="020B0300000000000000" pitchFamily="34" charset="-128"/>
              <a:sym typeface="Gill Sans" panose="020B0502020104020203" pitchFamily="34" charset="-79"/>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1A4972-75F6-3440-B98C-5B1EFFEE1ABC}"/>
              </a:ext>
            </a:extLst>
          </p:cNvPr>
          <p:cNvSpPr>
            <a:spLocks noChangeArrowheads="1"/>
          </p:cNvSpPr>
          <p:nvPr/>
        </p:nvSpPr>
        <p:spPr bwMode="auto">
          <a:xfrm>
            <a:off x="325438" y="4300538"/>
            <a:ext cx="8143875" cy="1031875"/>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a:extLst>
              <a:ext uri="{FF2B5EF4-FFF2-40B4-BE49-F238E27FC236}">
                <a16:creationId xmlns:a16="http://schemas.microsoft.com/office/drawing/2014/main" id="{32FA75D1-3D7C-394B-925C-A491476D857B}"/>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Density function: the key to refinement</a:t>
            </a:r>
          </a:p>
        </p:txBody>
      </p:sp>
      <p:sp>
        <p:nvSpPr>
          <p:cNvPr id="10" name="Slide Number Placeholder 9">
            <a:extLst>
              <a:ext uri="{FF2B5EF4-FFF2-40B4-BE49-F238E27FC236}">
                <a16:creationId xmlns:a16="http://schemas.microsoft.com/office/drawing/2014/main" id="{6D8265FD-0ECE-2D41-9ABE-9FD51C5BF4D0}"/>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5FA8F73-C939-3148-A358-B9FDCD10D879}" type="slidenum">
              <a:rPr lang="en-US" altLang="en-US" sz="1200">
                <a:solidFill>
                  <a:schemeClr val="bg1"/>
                </a:solidFill>
              </a:rPr>
              <a:pPr eaLnBrk="1" hangingPunct="1"/>
              <a:t>5</a:t>
            </a:fld>
            <a:endParaRPr lang="en-US" altLang="en-US" sz="1200" dirty="0">
              <a:solidFill>
                <a:schemeClr val="bg1"/>
              </a:solidFill>
            </a:endParaRPr>
          </a:p>
        </p:txBody>
      </p:sp>
      <p:sp>
        <p:nvSpPr>
          <p:cNvPr id="24580" name="Rectangle 2">
            <a:extLst>
              <a:ext uri="{FF2B5EF4-FFF2-40B4-BE49-F238E27FC236}">
                <a16:creationId xmlns:a16="http://schemas.microsoft.com/office/drawing/2014/main" id="{BA62B726-2335-1843-A534-8F1400382104}"/>
              </a:ext>
            </a:extLst>
          </p:cNvPr>
          <p:cNvSpPr>
            <a:spLocks/>
          </p:cNvSpPr>
          <p:nvPr/>
        </p:nvSpPr>
        <p:spPr bwMode="auto">
          <a:xfrm>
            <a:off x="420688" y="4445000"/>
            <a:ext cx="8048625"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By defining an appropriate density function, therefore, we can distribute cells essentially however we choose!</a:t>
            </a:r>
          </a:p>
        </p:txBody>
      </p:sp>
      <p:sp>
        <p:nvSpPr>
          <p:cNvPr id="24581" name="Content Placeholder 2">
            <a:extLst>
              <a:ext uri="{FF2B5EF4-FFF2-40B4-BE49-F238E27FC236}">
                <a16:creationId xmlns:a16="http://schemas.microsoft.com/office/drawing/2014/main" id="{7E24EE10-8026-974E-B463-36F24C619893}"/>
              </a:ext>
            </a:extLst>
          </p:cNvPr>
          <p:cNvSpPr txBox="1">
            <a:spLocks/>
          </p:cNvSpPr>
          <p:nvPr/>
        </p:nvSpPr>
        <p:spPr bwMode="auto">
          <a:xfrm>
            <a:off x="325438" y="1314450"/>
            <a:ext cx="82296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4556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4556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4556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20000"/>
              </a:spcBef>
              <a:buSzPct val="130000"/>
            </a:pPr>
            <a:r>
              <a:rPr lang="en-US" altLang="en-US" sz="2200" dirty="0">
                <a:latin typeface="Helvetica Neue" panose="02000503000000020004" pitchFamily="2" charset="0"/>
                <a:ea typeface="ヒラギノ角ゴ ProN W3" panose="020B0300000000000000" pitchFamily="34" charset="-128"/>
                <a:sym typeface="Gill Sans" panose="020B0502020104020203" pitchFamily="34" charset="-79"/>
              </a:rPr>
              <a:t>For a density function </a:t>
            </a:r>
            <a:r>
              <a:rPr lang="en-US" altLang="en-US" sz="2200" dirty="0" err="1">
                <a:latin typeface="Helvetica Neue" panose="02000503000000020004" pitchFamily="2" charset="0"/>
                <a:ea typeface="ヒラギノ角ゴ ProN W3" panose="020B0300000000000000" pitchFamily="34" charset="-128"/>
                <a:sym typeface="Gill Sans" panose="020B0502020104020203" pitchFamily="34" charset="-79"/>
              </a:rPr>
              <a:t>ρ</a:t>
            </a:r>
            <a:r>
              <a:rPr lang="en-US" altLang="en-US" sz="2200" dirty="0">
                <a:latin typeface="Helvetica Neue" panose="02000503000000020004" pitchFamily="2" charset="0"/>
                <a:ea typeface="ヒラギノ角ゴ ProN W3" panose="020B0300000000000000" pitchFamily="34" charset="-128"/>
                <a:sym typeface="Gill Sans" panose="020B0502020104020203" pitchFamily="34" charset="-79"/>
              </a:rPr>
              <a:t>(</a:t>
            </a:r>
            <a:r>
              <a:rPr lang="en-US" altLang="en-US" sz="2200" b="1" i="1" dirty="0">
                <a:latin typeface="Helvetica Neue" panose="02000503000000020004" pitchFamily="2" charset="0"/>
                <a:ea typeface="ヒラギノ角ゴ ProN W3" panose="020B0300000000000000" pitchFamily="34" charset="-128"/>
                <a:sym typeface="Gill Sans" panose="020B0502020104020203" pitchFamily="34" charset="-79"/>
              </a:rPr>
              <a:t>x</a:t>
            </a:r>
            <a:r>
              <a:rPr lang="en-US" altLang="en-US" sz="2200" dirty="0">
                <a:latin typeface="Helvetica Neue" panose="02000503000000020004" pitchFamily="2" charset="0"/>
                <a:ea typeface="ヒラギノ角ゴ ProN W3" panose="020B0300000000000000" pitchFamily="34" charset="-128"/>
                <a:sym typeface="Gill Sans" panose="020B0502020104020203" pitchFamily="34" charset="-79"/>
              </a:rPr>
              <a:t>) &gt; 0, it is conjectured (Ju et al.</a:t>
            </a:r>
            <a:r>
              <a:rPr lang="en-US" altLang="en-US" sz="2200" baseline="30000" dirty="0">
                <a:latin typeface="Helvetica Neue" panose="02000503000000020004" pitchFamily="2" charset="0"/>
                <a:ea typeface="ヒラギノ角ゴ ProN W3" panose="020B0300000000000000" pitchFamily="34" charset="-128"/>
                <a:sym typeface="Gill Sans" panose="020B0502020104020203" pitchFamily="34" charset="-79"/>
              </a:rPr>
              <a:t>4</a:t>
            </a:r>
            <a:r>
              <a:rPr lang="en-US" altLang="en-US" sz="2200" dirty="0">
                <a:latin typeface="Helvetica Neue" panose="02000503000000020004" pitchFamily="2" charset="0"/>
                <a:ea typeface="ヒラギノ角ゴ ProN W3" panose="020B0300000000000000" pitchFamily="34" charset="-128"/>
                <a:sym typeface="Gill Sans" panose="020B0502020104020203" pitchFamily="34" charset="-79"/>
              </a:rPr>
              <a:t>) that, as the number of Voronoi cells increases, the diameters, </a:t>
            </a:r>
            <a:r>
              <a:rPr lang="en-US" altLang="en-US" sz="2200" i="1" dirty="0">
                <a:latin typeface="Helvetica Neue" panose="02000503000000020004" pitchFamily="2" charset="0"/>
                <a:ea typeface="ヒラギノ角ゴ ProN W3" panose="020B0300000000000000" pitchFamily="34" charset="-128"/>
                <a:sym typeface="Gill Sans" panose="020B0502020104020203" pitchFamily="34" charset="-79"/>
              </a:rPr>
              <a:t>h</a:t>
            </a:r>
            <a:r>
              <a:rPr lang="en-US" altLang="en-US" sz="2200" dirty="0">
                <a:latin typeface="Helvetica Neue" panose="02000503000000020004" pitchFamily="2" charset="0"/>
                <a:ea typeface="ヒラギノ角ゴ ProN W3" panose="020B0300000000000000" pitchFamily="34" charset="-128"/>
                <a:sym typeface="Gill Sans" panose="020B0502020104020203" pitchFamily="34" charset="-79"/>
              </a:rPr>
              <a:t>, of Voronoi cells are related by</a:t>
            </a:r>
          </a:p>
          <a:p>
            <a:pPr eaLnBrk="1" hangingPunct="1">
              <a:spcBef>
                <a:spcPct val="20000"/>
              </a:spcBef>
              <a:buSzPct val="130000"/>
            </a:pPr>
            <a:endParaRPr lang="en-US" altLang="en-US" sz="2200" dirty="0">
              <a:latin typeface="Helvetica Neue" panose="02000503000000020004" pitchFamily="2" charset="0"/>
              <a:sym typeface="Gill Sans" panose="020B0502020104020203" pitchFamily="34" charset="-79"/>
            </a:endParaRPr>
          </a:p>
          <a:p>
            <a:pPr eaLnBrk="1" hangingPunct="1">
              <a:spcBef>
                <a:spcPct val="20000"/>
              </a:spcBef>
              <a:buSzPct val="130000"/>
            </a:pPr>
            <a:endParaRPr lang="en-US" altLang="en-US" sz="2200" dirty="0">
              <a:latin typeface="Helvetica Neue" panose="02000503000000020004" pitchFamily="2" charset="0"/>
              <a:sym typeface="Gill Sans" panose="020B0502020104020203" pitchFamily="34" charset="-79"/>
            </a:endParaRPr>
          </a:p>
          <a:p>
            <a:pPr eaLnBrk="1" hangingPunct="1">
              <a:spcBef>
                <a:spcPct val="20000"/>
              </a:spcBef>
              <a:buSzPct val="130000"/>
            </a:pPr>
            <a:r>
              <a:rPr lang="en-US" altLang="en-US" sz="2200" dirty="0">
                <a:latin typeface="Helvetica Neue" panose="02000503000000020004" pitchFamily="2" charset="0"/>
                <a:sym typeface="Gill Sans" panose="020B0502020104020203" pitchFamily="34" charset="-79"/>
              </a:rPr>
              <a:t>where </a:t>
            </a:r>
            <a:r>
              <a:rPr lang="en-US" altLang="en-US" sz="2200" i="1" dirty="0">
                <a:latin typeface="Helvetica Neue" panose="02000503000000020004" pitchFamily="2" charset="0"/>
                <a:ea typeface="ヒラギノ角ゴ ProN W3" panose="020B0300000000000000" pitchFamily="34" charset="-128"/>
                <a:sym typeface="Gill Sans" panose="020B0502020104020203" pitchFamily="34" charset="-79"/>
              </a:rPr>
              <a:t>d’</a:t>
            </a:r>
            <a:r>
              <a:rPr lang="en-US" altLang="ja-JP" sz="2200" dirty="0">
                <a:latin typeface="Helvetica Neue" panose="02000503000000020004" pitchFamily="2" charset="0"/>
                <a:sym typeface="Gill Sans" panose="020B0502020104020203" pitchFamily="34" charset="-79"/>
              </a:rPr>
              <a:t> is 2.</a:t>
            </a:r>
            <a:endParaRPr lang="en-US" altLang="en-US" sz="2200" dirty="0">
              <a:latin typeface="Helvetica Neue" panose="02000503000000020004" pitchFamily="2" charset="0"/>
              <a:sym typeface="Gill Sans" panose="020B0502020104020203" pitchFamily="34" charset="-79"/>
            </a:endParaRPr>
          </a:p>
        </p:txBody>
      </p:sp>
      <p:pic>
        <p:nvPicPr>
          <p:cNvPr id="24582" name="Picture 10" descr="blah.png">
            <a:extLst>
              <a:ext uri="{FF2B5EF4-FFF2-40B4-BE49-F238E27FC236}">
                <a16:creationId xmlns:a16="http://schemas.microsoft.com/office/drawing/2014/main" id="{2C41C633-D18B-574D-800C-7F714FFEF2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2462213"/>
            <a:ext cx="277495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mesh_resolution.png">
            <a:extLst>
              <a:ext uri="{FF2B5EF4-FFF2-40B4-BE49-F238E27FC236}">
                <a16:creationId xmlns:a16="http://schemas.microsoft.com/office/drawing/2014/main" id="{BA6FC82A-0820-2346-8C73-1D7B8C7D8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420688"/>
            <a:ext cx="260667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93EC76-8324-3A47-B18C-E5B8F9E75391}"/>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A few notes on density functions</a:t>
            </a:r>
          </a:p>
        </p:txBody>
      </p:sp>
      <p:sp>
        <p:nvSpPr>
          <p:cNvPr id="10" name="Slide Number Placeholder 9">
            <a:extLst>
              <a:ext uri="{FF2B5EF4-FFF2-40B4-BE49-F238E27FC236}">
                <a16:creationId xmlns:a16="http://schemas.microsoft.com/office/drawing/2014/main" id="{EF15AB9A-29EC-5E46-8805-3416861DE074}"/>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6F0A0677-383E-AD43-BF23-2DE65669ACFC}" type="slidenum">
              <a:rPr lang="en-US" altLang="en-US" sz="1200">
                <a:solidFill>
                  <a:schemeClr val="bg1"/>
                </a:solidFill>
              </a:rPr>
              <a:pPr eaLnBrk="1" hangingPunct="1"/>
              <a:t>6</a:t>
            </a:fld>
            <a:endParaRPr lang="en-US" altLang="en-US" sz="1200" dirty="0">
              <a:solidFill>
                <a:schemeClr val="bg1"/>
              </a:solidFill>
            </a:endParaRPr>
          </a:p>
        </p:txBody>
      </p:sp>
      <p:sp>
        <p:nvSpPr>
          <p:cNvPr id="26628" name="Rectangle 2">
            <a:extLst>
              <a:ext uri="{FF2B5EF4-FFF2-40B4-BE49-F238E27FC236}">
                <a16:creationId xmlns:a16="http://schemas.microsoft.com/office/drawing/2014/main" id="{1F8F3D0F-7F5B-164F-A0EB-50C79043B27F}"/>
              </a:ext>
            </a:extLst>
          </p:cNvPr>
          <p:cNvSpPr>
            <a:spLocks/>
          </p:cNvSpPr>
          <p:nvPr/>
        </p:nvSpPr>
        <p:spPr bwMode="auto">
          <a:xfrm>
            <a:off x="420688" y="1139825"/>
            <a:ext cx="48768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10000"/>
              </a:lnSpc>
              <a:spcBef>
                <a:spcPts val="775"/>
              </a:spcBef>
              <a:buSzPct val="125000"/>
            </a:pPr>
            <a:r>
              <a:rPr lang="en-US" altLang="en-US" sz="1800" dirty="0">
                <a:latin typeface="Helvetica Neue" panose="02000503000000020004" pitchFamily="2" charset="0"/>
                <a:sym typeface="Helvetica" pitchFamily="2" charset="0"/>
              </a:rPr>
              <a:t>Functions with continuous first derivatives seem to work well; most of our atmosphere meshes use a density function based on Ringler et al.</a:t>
            </a:r>
            <a:r>
              <a:rPr lang="en-US" altLang="en-US" sz="1800" baseline="30000" dirty="0">
                <a:latin typeface="Helvetica Neue" panose="02000503000000020004" pitchFamily="2" charset="0"/>
                <a:sym typeface="Helvetica" pitchFamily="2" charset="0"/>
              </a:rPr>
              <a:t>5</a:t>
            </a:r>
            <a:r>
              <a:rPr lang="en-US" altLang="en-US" sz="1800" dirty="0">
                <a:latin typeface="Helvetica Neue" panose="02000503000000020004" pitchFamily="2" charset="0"/>
                <a:sym typeface="Helvetica" pitchFamily="2" charset="0"/>
              </a:rPr>
              <a:t> :</a:t>
            </a:r>
          </a:p>
        </p:txBody>
      </p:sp>
      <p:sp>
        <p:nvSpPr>
          <p:cNvPr id="26629" name="Rectangle 2">
            <a:extLst>
              <a:ext uri="{FF2B5EF4-FFF2-40B4-BE49-F238E27FC236}">
                <a16:creationId xmlns:a16="http://schemas.microsoft.com/office/drawing/2014/main" id="{21746A81-10DA-2C4A-885A-03B685D4489E}"/>
              </a:ext>
            </a:extLst>
          </p:cNvPr>
          <p:cNvSpPr>
            <a:spLocks/>
          </p:cNvSpPr>
          <p:nvPr/>
        </p:nvSpPr>
        <p:spPr bwMode="auto">
          <a:xfrm>
            <a:off x="420688" y="3733800"/>
            <a:ext cx="48768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10000"/>
              </a:lnSpc>
              <a:spcBef>
                <a:spcPts val="775"/>
              </a:spcBef>
              <a:buSzPct val="125000"/>
            </a:pPr>
            <a:r>
              <a:rPr lang="en-US" altLang="en-US" sz="1800" dirty="0">
                <a:latin typeface="Helvetica Neue" panose="02000503000000020004" pitchFamily="2" charset="0"/>
                <a:sym typeface="Helvetica" pitchFamily="2" charset="0"/>
              </a:rPr>
              <a:t>Here, </a:t>
            </a:r>
            <a:r>
              <a:rPr lang="en-US" altLang="en-US" sz="1800" b="1" i="1" dirty="0">
                <a:latin typeface="Helvetica Neue" panose="02000503000000020004" pitchFamily="2" charset="0"/>
                <a:sym typeface="Helvetica" pitchFamily="2" charset="0"/>
              </a:rPr>
              <a:t>x</a:t>
            </a:r>
            <a:r>
              <a:rPr lang="en-US" altLang="en-US" sz="1800" b="1" i="1" baseline="-25000" dirty="0">
                <a:latin typeface="Helvetica Neue" panose="02000503000000020004" pitchFamily="2" charset="0"/>
                <a:sym typeface="Helvetica" pitchFamily="2" charset="0"/>
              </a:rPr>
              <a:t>c</a:t>
            </a:r>
            <a:r>
              <a:rPr lang="en-US" altLang="en-US" sz="1800" dirty="0">
                <a:latin typeface="Helvetica Neue" panose="02000503000000020004" pitchFamily="2" charset="0"/>
                <a:sym typeface="Helvetica" pitchFamily="2" charset="0"/>
              </a:rPr>
              <a:t> is the center of the refinement region, β is the half-width of the high-resolution region, α is the width of the “transition zone”, and </a:t>
            </a:r>
            <a:r>
              <a:rPr lang="en-US" altLang="en-US" sz="1800" dirty="0" err="1">
                <a:latin typeface="Helvetica Neue" panose="02000503000000020004" pitchFamily="2" charset="0"/>
                <a:sym typeface="Helvetica" pitchFamily="2" charset="0"/>
              </a:rPr>
              <a:t>γ</a:t>
            </a:r>
            <a:r>
              <a:rPr lang="en-US" altLang="en-US" sz="1800" dirty="0">
                <a:latin typeface="Helvetica Neue" panose="02000503000000020004" pitchFamily="2" charset="0"/>
                <a:sym typeface="Helvetica" pitchFamily="2" charset="0"/>
              </a:rPr>
              <a:t> is the minimum density. </a:t>
            </a:r>
            <a:r>
              <a:rPr lang="en-US" altLang="en-US" sz="1800" b="1" i="1" dirty="0">
                <a:latin typeface="Helvetica Neue" panose="02000503000000020004" pitchFamily="2" charset="0"/>
                <a:sym typeface="Helvetica" pitchFamily="2" charset="0"/>
              </a:rPr>
              <a:t>x</a:t>
            </a:r>
            <a:r>
              <a:rPr lang="en-US" altLang="en-US" sz="1800" b="1" i="1" baseline="-25000" dirty="0">
                <a:latin typeface="Helvetica Neue" panose="02000503000000020004" pitchFamily="2" charset="0"/>
                <a:sym typeface="Helvetica" pitchFamily="2" charset="0"/>
              </a:rPr>
              <a:t>c</a:t>
            </a:r>
            <a:r>
              <a:rPr lang="en-US" altLang="en-US" sz="1800" dirty="0">
                <a:latin typeface="Helvetica Neue" panose="02000503000000020004" pitchFamily="2" charset="0"/>
                <a:sym typeface="Helvetica" pitchFamily="2" charset="0"/>
              </a:rPr>
              <a:t> and </a:t>
            </a:r>
            <a:r>
              <a:rPr lang="en-US" altLang="en-US" sz="1800" b="1" i="1" dirty="0">
                <a:latin typeface="Helvetica Neue" panose="02000503000000020004" pitchFamily="2" charset="0"/>
                <a:sym typeface="Helvetica" pitchFamily="2" charset="0"/>
              </a:rPr>
              <a:t>x</a:t>
            </a:r>
            <a:r>
              <a:rPr lang="en-US" altLang="en-US" sz="1800" dirty="0">
                <a:latin typeface="Helvetica Neue" panose="02000503000000020004" pitchFamily="2" charset="0"/>
                <a:sym typeface="Helvetica" pitchFamily="2" charset="0"/>
              </a:rPr>
              <a:t> are constrained to lie on the surface of the sphere.</a:t>
            </a:r>
          </a:p>
          <a:p>
            <a:pPr eaLnBrk="1" hangingPunct="1">
              <a:lnSpc>
                <a:spcPct val="120000"/>
              </a:lnSpc>
              <a:spcBef>
                <a:spcPts val="775"/>
              </a:spcBef>
              <a:buSzPct val="125000"/>
            </a:pPr>
            <a:endParaRPr lang="en-US" altLang="en-US" sz="1800" dirty="0">
              <a:latin typeface="Helvetica Neue" panose="02000503000000020004" pitchFamily="2" charset="0"/>
              <a:sym typeface="Helvetica" pitchFamily="2" charset="0"/>
            </a:endParaRPr>
          </a:p>
        </p:txBody>
      </p:sp>
      <p:sp>
        <p:nvSpPr>
          <p:cNvPr id="26630" name="Rectangle 2">
            <a:extLst>
              <a:ext uri="{FF2B5EF4-FFF2-40B4-BE49-F238E27FC236}">
                <a16:creationId xmlns:a16="http://schemas.microsoft.com/office/drawing/2014/main" id="{4F6E4EA8-435A-4940-BC07-84A1D52AAF80}"/>
              </a:ext>
            </a:extLst>
          </p:cNvPr>
          <p:cNvSpPr>
            <a:spLocks/>
          </p:cNvSpPr>
          <p:nvPr/>
        </p:nvSpPr>
        <p:spPr bwMode="auto">
          <a:xfrm>
            <a:off x="5594350" y="3554413"/>
            <a:ext cx="35496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10000"/>
              </a:lnSpc>
              <a:spcBef>
                <a:spcPts val="775"/>
              </a:spcBef>
              <a:buSzPct val="125000"/>
            </a:pPr>
            <a:r>
              <a:rPr lang="en-US" altLang="en-US" sz="1800" dirty="0">
                <a:latin typeface="Helvetica Neue" panose="02000503000000020004" pitchFamily="2" charset="0"/>
                <a:sym typeface="Helvetica" pitchFamily="2" charset="0"/>
              </a:rPr>
              <a:t>How small can our “transition” zone be if we want the average cell diameter to vary by at most a factor of </a:t>
            </a:r>
            <a:r>
              <a:rPr lang="en-US" altLang="en-US" sz="1800" i="1" dirty="0">
                <a:latin typeface="Helvetica Neue" panose="02000503000000020004" pitchFamily="2" charset="0"/>
                <a:sym typeface="Helvetica" pitchFamily="2" charset="0"/>
              </a:rPr>
              <a:t>r </a:t>
            </a:r>
            <a:r>
              <a:rPr lang="en-US" altLang="en-US" sz="1800" dirty="0">
                <a:latin typeface="Helvetica Neue" panose="02000503000000020004" pitchFamily="2" charset="0"/>
                <a:sym typeface="Helvetica" pitchFamily="2" charset="0"/>
              </a:rPr>
              <a:t>(with </a:t>
            </a:r>
            <a:r>
              <a:rPr lang="en-US" altLang="en-US" sz="1800" i="1" dirty="0">
                <a:latin typeface="Helvetica Neue" panose="02000503000000020004" pitchFamily="2" charset="0"/>
                <a:sym typeface="Helvetica" pitchFamily="2" charset="0"/>
              </a:rPr>
              <a:t>r</a:t>
            </a:r>
            <a:r>
              <a:rPr lang="en-US" altLang="en-US" sz="1800" dirty="0">
                <a:latin typeface="Helvetica Neue" panose="02000503000000020004" pitchFamily="2" charset="0"/>
                <a:sym typeface="Helvetica" pitchFamily="2" charset="0"/>
              </a:rPr>
              <a:t> &gt; 1) from any cell to its neighbors? At least</a:t>
            </a:r>
          </a:p>
        </p:txBody>
      </p:sp>
      <p:pic>
        <p:nvPicPr>
          <p:cNvPr id="26631" name="Picture 6" descr="eqn1.png">
            <a:extLst>
              <a:ext uri="{FF2B5EF4-FFF2-40B4-BE49-F238E27FC236}">
                <a16:creationId xmlns:a16="http://schemas.microsoft.com/office/drawing/2014/main" id="{79AB024B-7C2B-844E-BA9A-52B7CF3628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4350" y="5280025"/>
            <a:ext cx="19351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 descr="eqn2.png">
            <a:extLst>
              <a:ext uri="{FF2B5EF4-FFF2-40B4-BE49-F238E27FC236}">
                <a16:creationId xmlns:a16="http://schemas.microsoft.com/office/drawing/2014/main" id="{743929BE-883C-D045-B760-6AA0FB62C9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688" y="2743200"/>
            <a:ext cx="478948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4BFB-0A80-434D-AB14-8D960EDDD20B}"/>
              </a:ext>
            </a:extLst>
          </p:cNvPr>
          <p:cNvSpPr>
            <a:spLocks noGrp="1"/>
          </p:cNvSpPr>
          <p:nvPr>
            <p:ph type="title"/>
          </p:nvPr>
        </p:nvSpPr>
        <p:spPr/>
        <p:txBody>
          <a:bodyPr>
            <a:normAutofit fontScale="90000"/>
          </a:bodyPr>
          <a:lstStyle/>
          <a:p>
            <a:pPr eaLnBrk="1" fontAlgn="auto" hangingPunct="1">
              <a:spcAft>
                <a:spcPts val="0"/>
              </a:spcAft>
              <a:defRPr/>
            </a:pPr>
            <a:r>
              <a:rPr lang="en-US" dirty="0">
                <a:ea typeface="+mj-ea"/>
                <a:cs typeface="+mj-cs"/>
              </a:rPr>
              <a:t>How many generating points are needed?</a:t>
            </a:r>
          </a:p>
        </p:txBody>
      </p:sp>
      <p:sp>
        <p:nvSpPr>
          <p:cNvPr id="10" name="Slide Number Placeholder 9">
            <a:extLst>
              <a:ext uri="{FF2B5EF4-FFF2-40B4-BE49-F238E27FC236}">
                <a16:creationId xmlns:a16="http://schemas.microsoft.com/office/drawing/2014/main" id="{D4483008-91F1-E048-9BF3-B310BE1ACED1}"/>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C3032F08-E5E7-534B-981D-BB2CCAB18276}" type="slidenum">
              <a:rPr lang="en-US" altLang="en-US" sz="1200">
                <a:solidFill>
                  <a:schemeClr val="bg1"/>
                </a:solidFill>
              </a:rPr>
              <a:pPr eaLnBrk="1" hangingPunct="1"/>
              <a:t>7</a:t>
            </a:fld>
            <a:endParaRPr lang="en-US" altLang="en-US" sz="1200" dirty="0">
              <a:solidFill>
                <a:schemeClr val="bg1"/>
              </a:solidFill>
            </a:endParaRPr>
          </a:p>
        </p:txBody>
      </p:sp>
      <p:sp>
        <p:nvSpPr>
          <p:cNvPr id="13" name="Rectangle 2">
            <a:extLst>
              <a:ext uri="{FF2B5EF4-FFF2-40B4-BE49-F238E27FC236}">
                <a16:creationId xmlns:a16="http://schemas.microsoft.com/office/drawing/2014/main" id="{C3C0C372-F87B-7446-BCD8-0AF914058ADC}"/>
              </a:ext>
            </a:extLst>
          </p:cNvPr>
          <p:cNvSpPr>
            <a:spLocks/>
          </p:cNvSpPr>
          <p:nvPr/>
        </p:nvSpPr>
        <p:spPr bwMode="auto">
          <a:xfrm>
            <a:off x="420688" y="1004488"/>
            <a:ext cx="8445500" cy="1417637"/>
          </a:xfrm>
          <a:prstGeom prst="rect">
            <a:avLst/>
          </a:prstGeom>
          <a:noFill/>
          <a:ln w="12700">
            <a:noFill/>
            <a:miter lim="800000"/>
            <a:headEnd/>
            <a:tailEnd/>
          </a:ln>
        </p:spPr>
        <p:txBody>
          <a:bodyPr lIns="0" tIns="0" rIns="0" bIns="0"/>
          <a:lstStyle/>
          <a:p>
            <a:pPr fontAlgn="auto">
              <a:spcBef>
                <a:spcPts val="773"/>
              </a:spcBef>
              <a:spcAft>
                <a:spcPts val="0"/>
              </a:spcAft>
              <a:buSzPct val="125000"/>
              <a:defRPr/>
            </a:pPr>
            <a:r>
              <a:rPr lang="en-US" sz="2000" dirty="0">
                <a:latin typeface="Helvetica Neue" panose="02000503000000020004" pitchFamily="2" charset="0"/>
                <a:ea typeface="Helvetica Neue" panose="02000503000000020004" pitchFamily="2" charset="0"/>
                <a:cs typeface="Helvetica Neue" panose="02000503000000020004" pitchFamily="2" charset="0"/>
                <a:sym typeface="Helvetica" charset="0"/>
              </a:rPr>
              <a:t>Density function controls the relative resolution in mesh, while the total number of generating points set the absolute mesh resolutions</a:t>
            </a:r>
          </a:p>
          <a:p>
            <a:pPr indent="176213" fontAlgn="auto">
              <a:spcBef>
                <a:spcPts val="773"/>
              </a:spcBef>
              <a:spcAft>
                <a:spcPts val="0"/>
              </a:spcAft>
              <a:buSzPct val="125000"/>
              <a:buFont typeface="Helvetica" charset="0"/>
              <a:buChar char="•"/>
              <a:defRPr/>
            </a:pPr>
            <a:r>
              <a:rPr lang="en-US" dirty="0">
                <a:latin typeface="Helvetica Neue" panose="02000503000000020004" pitchFamily="2" charset="0"/>
                <a:ea typeface="Helvetica Neue" panose="02000503000000020004" pitchFamily="2" charset="0"/>
                <a:cs typeface="Helvetica Neue" panose="02000503000000020004" pitchFamily="2" charset="0"/>
                <a:sym typeface="Helvetica" charset="0"/>
              </a:rPr>
              <a:t>We use a simple Monte-Carlo method to estimate the required number of generating points</a:t>
            </a:r>
          </a:p>
        </p:txBody>
      </p:sp>
      <p:sp>
        <p:nvSpPr>
          <p:cNvPr id="7" name="Rectangle 6">
            <a:extLst>
              <a:ext uri="{FF2B5EF4-FFF2-40B4-BE49-F238E27FC236}">
                <a16:creationId xmlns:a16="http://schemas.microsoft.com/office/drawing/2014/main" id="{6488C6E0-7DD1-7C40-86D0-C07797AA6964}"/>
              </a:ext>
            </a:extLst>
          </p:cNvPr>
          <p:cNvSpPr>
            <a:spLocks noChangeArrowheads="1"/>
          </p:cNvSpPr>
          <p:nvPr/>
        </p:nvSpPr>
        <p:spPr bwMode="auto">
          <a:xfrm>
            <a:off x="411163" y="2527300"/>
            <a:ext cx="3386137" cy="3360738"/>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8677" name="Content Placeholder 2">
            <a:extLst>
              <a:ext uri="{FF2B5EF4-FFF2-40B4-BE49-F238E27FC236}">
                <a16:creationId xmlns:a16="http://schemas.microsoft.com/office/drawing/2014/main" id="{62D2B18A-1387-EF4F-9EBB-50F7DBA18009}"/>
              </a:ext>
            </a:extLst>
          </p:cNvPr>
          <p:cNvSpPr txBox="1">
            <a:spLocks/>
          </p:cNvSpPr>
          <p:nvPr/>
        </p:nvSpPr>
        <p:spPr bwMode="auto">
          <a:xfrm>
            <a:off x="558800" y="2590800"/>
            <a:ext cx="32385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38100" defTabSz="320675" eaLnBrk="0" hangingPunct="0">
              <a:defRPr sz="2400">
                <a:solidFill>
                  <a:schemeClr val="tx1"/>
                </a:solidFill>
                <a:latin typeface="Calibri" panose="020F0502020204030204" pitchFamily="34" charset="0"/>
                <a:ea typeface="ＭＳ Ｐゴシック" panose="020B0600070205080204" pitchFamily="34" charset="-128"/>
              </a:defRPr>
            </a:lvl1pPr>
            <a:lvl2pPr marL="360363" defTabSz="32067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32067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00000"/>
            </a:pPr>
            <a:r>
              <a:rPr lang="en-US" altLang="en-US" sz="1700" dirty="0" err="1">
                <a:solidFill>
                  <a:schemeClr val="tx2"/>
                </a:solidFill>
                <a:latin typeface="Helvetica Neue" panose="02000503000000020004" pitchFamily="2" charset="0"/>
              </a:rPr>
              <a:t>ds</a:t>
            </a:r>
            <a:r>
              <a:rPr lang="en-US" altLang="en-US" sz="1700" baseline="-25000" dirty="0" err="1">
                <a:solidFill>
                  <a:schemeClr val="tx2"/>
                </a:solidFill>
                <a:latin typeface="Helvetica Neue" panose="02000503000000020004" pitchFamily="2" charset="0"/>
              </a:rPr>
              <a:t>min</a:t>
            </a:r>
            <a:r>
              <a:rPr lang="en-US" altLang="en-US" sz="1700" dirty="0">
                <a:solidFill>
                  <a:schemeClr val="tx2"/>
                </a:solidFill>
                <a:latin typeface="Helvetica Neue" panose="02000503000000020004" pitchFamily="2" charset="0"/>
              </a:rPr>
              <a:t> = min. desired grid     </a:t>
            </a:r>
          </a:p>
          <a:p>
            <a:pPr eaLnBrk="1" hangingPunct="1">
              <a:buSzPct val="100000"/>
            </a:pPr>
            <a:r>
              <a:rPr lang="en-US" altLang="en-US" sz="1700" dirty="0">
                <a:solidFill>
                  <a:schemeClr val="tx2"/>
                </a:solidFill>
                <a:latin typeface="Helvetica Neue" panose="02000503000000020004" pitchFamily="2" charset="0"/>
              </a:rPr>
              <a:t>            distance in the mesh</a:t>
            </a:r>
          </a:p>
          <a:p>
            <a:pPr eaLnBrk="1" hangingPunct="1">
              <a:spcBef>
                <a:spcPts val="600"/>
              </a:spcBef>
              <a:buSzPct val="100000"/>
            </a:pPr>
            <a:r>
              <a:rPr lang="en-US" altLang="en-US" sz="1700" dirty="0">
                <a:solidFill>
                  <a:schemeClr val="tx2"/>
                </a:solidFill>
                <a:latin typeface="Helvetica Neue" panose="02000503000000020004" pitchFamily="2" charset="0"/>
              </a:rPr>
              <a:t>N</a:t>
            </a:r>
            <a:r>
              <a:rPr lang="en-US" altLang="en-US" sz="1700" baseline="-25000" dirty="0">
                <a:solidFill>
                  <a:schemeClr val="tx2"/>
                </a:solidFill>
                <a:latin typeface="Helvetica Neue" panose="02000503000000020004" pitchFamily="2" charset="0"/>
              </a:rPr>
              <a:t>s</a:t>
            </a:r>
            <a:r>
              <a:rPr lang="en-US" altLang="en-US" sz="1700" dirty="0">
                <a:solidFill>
                  <a:schemeClr val="tx2"/>
                </a:solidFill>
                <a:latin typeface="Helvetica Neue" panose="02000503000000020004" pitchFamily="2" charset="0"/>
              </a:rPr>
              <a:t> = number of samples</a:t>
            </a:r>
          </a:p>
          <a:p>
            <a:pPr eaLnBrk="1" hangingPunct="1">
              <a:spcBef>
                <a:spcPts val="600"/>
              </a:spcBef>
              <a:buSzPct val="100000"/>
            </a:pPr>
            <a:r>
              <a:rPr lang="en-US" altLang="en-US" sz="1700" dirty="0">
                <a:solidFill>
                  <a:schemeClr val="tx2"/>
                </a:solidFill>
                <a:latin typeface="Helvetica Neue" panose="02000503000000020004" pitchFamily="2" charset="0"/>
              </a:rPr>
              <a:t>A</a:t>
            </a:r>
            <a:r>
              <a:rPr lang="en-US" altLang="en-US" sz="1700" baseline="-25000" dirty="0">
                <a:solidFill>
                  <a:schemeClr val="tx2"/>
                </a:solidFill>
                <a:latin typeface="Helvetica Neue" panose="02000503000000020004" pitchFamily="2" charset="0"/>
              </a:rPr>
              <a:t>s</a:t>
            </a:r>
            <a:r>
              <a:rPr lang="en-US" altLang="en-US" sz="1700" dirty="0">
                <a:solidFill>
                  <a:schemeClr val="tx2"/>
                </a:solidFill>
                <a:latin typeface="Helvetica Neue" panose="02000503000000020004" pitchFamily="2" charset="0"/>
              </a:rPr>
              <a:t> = 4πR</a:t>
            </a:r>
            <a:r>
              <a:rPr lang="en-US" altLang="en-US" sz="1700" baseline="30000" dirty="0">
                <a:solidFill>
                  <a:schemeClr val="tx2"/>
                </a:solidFill>
                <a:latin typeface="Helvetica Neue" panose="02000503000000020004" pitchFamily="2" charset="0"/>
              </a:rPr>
              <a:t>2</a:t>
            </a:r>
            <a:r>
              <a:rPr lang="en-US" altLang="en-US" sz="1700" dirty="0">
                <a:solidFill>
                  <a:schemeClr val="tx2"/>
                </a:solidFill>
                <a:latin typeface="Helvetica Neue" panose="02000503000000020004" pitchFamily="2" charset="0"/>
              </a:rPr>
              <a:t> / N</a:t>
            </a:r>
            <a:r>
              <a:rPr lang="en-US" altLang="en-US" sz="1700" baseline="-25000" dirty="0">
                <a:solidFill>
                  <a:schemeClr val="tx2"/>
                </a:solidFill>
                <a:latin typeface="Helvetica Neue" panose="02000503000000020004" pitchFamily="2" charset="0"/>
              </a:rPr>
              <a:t>s</a:t>
            </a:r>
          </a:p>
          <a:p>
            <a:pPr eaLnBrk="1" hangingPunct="1">
              <a:spcBef>
                <a:spcPts val="600"/>
              </a:spcBef>
              <a:buSzPct val="100000"/>
            </a:pPr>
            <a:r>
              <a:rPr lang="en-US" altLang="en-US" sz="1700" dirty="0">
                <a:solidFill>
                  <a:schemeClr val="tx2"/>
                </a:solidFill>
                <a:latin typeface="Helvetica Neue" panose="02000503000000020004" pitchFamily="2" charset="0"/>
              </a:rPr>
              <a:t>for 1 to N</a:t>
            </a:r>
            <a:r>
              <a:rPr lang="en-US" altLang="en-US" sz="1700" baseline="-25000" dirty="0">
                <a:solidFill>
                  <a:schemeClr val="tx2"/>
                </a:solidFill>
                <a:latin typeface="Helvetica Neue" panose="02000503000000020004" pitchFamily="2" charset="0"/>
              </a:rPr>
              <a:t>s</a:t>
            </a:r>
          </a:p>
          <a:p>
            <a:pPr lvl="1" eaLnBrk="1" hangingPunct="1">
              <a:buSzPct val="100000"/>
            </a:pPr>
            <a:r>
              <a:rPr lang="en-US" altLang="en-US" sz="1700" dirty="0">
                <a:solidFill>
                  <a:schemeClr val="tx2"/>
                </a:solidFill>
                <a:latin typeface="Helvetica Neue" panose="02000503000000020004" pitchFamily="2" charset="0"/>
              </a:rPr>
              <a:t>p = random point on sphere</a:t>
            </a:r>
          </a:p>
          <a:p>
            <a:pPr lvl="1" eaLnBrk="1" hangingPunct="1">
              <a:buSzPct val="100000"/>
            </a:pPr>
            <a:r>
              <a:rPr lang="en-US" altLang="en-US" sz="1700" dirty="0">
                <a:solidFill>
                  <a:schemeClr val="tx2"/>
                </a:solidFill>
                <a:latin typeface="Helvetica Neue" panose="02000503000000020004" pitchFamily="2" charset="0"/>
              </a:rPr>
              <a:t>r = density(p)</a:t>
            </a:r>
          </a:p>
          <a:p>
            <a:pPr lvl="1" eaLnBrk="1" hangingPunct="1">
              <a:buSzPct val="100000"/>
            </a:pPr>
            <a:r>
              <a:rPr lang="en-US" altLang="en-US" sz="1700" dirty="0">
                <a:solidFill>
                  <a:schemeClr val="tx2"/>
                </a:solidFill>
                <a:latin typeface="Helvetica Neue" panose="02000503000000020004" pitchFamily="2" charset="0"/>
              </a:rPr>
              <a:t>ds = </a:t>
            </a:r>
            <a:r>
              <a:rPr lang="en-US" altLang="en-US" sz="1700" dirty="0" err="1">
                <a:solidFill>
                  <a:schemeClr val="tx2"/>
                </a:solidFill>
                <a:latin typeface="Helvetica Neue" panose="02000503000000020004" pitchFamily="2" charset="0"/>
              </a:rPr>
              <a:t>ds</a:t>
            </a:r>
            <a:r>
              <a:rPr lang="en-US" altLang="en-US" sz="1700" baseline="-25000" dirty="0" err="1">
                <a:solidFill>
                  <a:schemeClr val="tx2"/>
                </a:solidFill>
                <a:latin typeface="Helvetica Neue" panose="02000503000000020004" pitchFamily="2" charset="0"/>
              </a:rPr>
              <a:t>min</a:t>
            </a:r>
            <a:r>
              <a:rPr lang="en-US" altLang="en-US" sz="1700" dirty="0">
                <a:solidFill>
                  <a:schemeClr val="tx2"/>
                </a:solidFill>
                <a:latin typeface="Helvetica Neue" panose="02000503000000020004" pitchFamily="2" charset="0"/>
              </a:rPr>
              <a:t> / r</a:t>
            </a:r>
            <a:r>
              <a:rPr lang="en-US" altLang="en-US" sz="1700" baseline="30000" dirty="0">
                <a:solidFill>
                  <a:schemeClr val="tx2"/>
                </a:solidFill>
                <a:latin typeface="Helvetica Neue" panose="02000503000000020004" pitchFamily="2" charset="0"/>
              </a:rPr>
              <a:t>0.25</a:t>
            </a:r>
          </a:p>
          <a:p>
            <a:pPr lvl="1" eaLnBrk="1" hangingPunct="1">
              <a:buSzPct val="100000"/>
            </a:pPr>
            <a:r>
              <a:rPr lang="en-US" altLang="en-US" sz="1700" dirty="0" err="1">
                <a:solidFill>
                  <a:schemeClr val="tx2"/>
                </a:solidFill>
                <a:latin typeface="Helvetica Neue" panose="02000503000000020004" pitchFamily="2" charset="0"/>
              </a:rPr>
              <a:t>nCells</a:t>
            </a:r>
            <a:r>
              <a:rPr lang="en-US" altLang="en-US" sz="1700" dirty="0">
                <a:solidFill>
                  <a:schemeClr val="tx2"/>
                </a:solidFill>
                <a:latin typeface="Helvetica Neue" panose="02000503000000020004" pitchFamily="2" charset="0"/>
              </a:rPr>
              <a:t> = </a:t>
            </a:r>
            <a:r>
              <a:rPr lang="en-US" altLang="en-US" sz="1700" dirty="0" err="1">
                <a:solidFill>
                  <a:schemeClr val="tx2"/>
                </a:solidFill>
                <a:latin typeface="Helvetica Neue" panose="02000503000000020004" pitchFamily="2" charset="0"/>
              </a:rPr>
              <a:t>nCells</a:t>
            </a:r>
            <a:r>
              <a:rPr lang="en-US" altLang="en-US" sz="1700" dirty="0">
                <a:solidFill>
                  <a:schemeClr val="tx2"/>
                </a:solidFill>
                <a:latin typeface="Helvetica Neue" panose="02000503000000020004" pitchFamily="2" charset="0"/>
              </a:rPr>
              <a:t> + A</a:t>
            </a:r>
            <a:r>
              <a:rPr lang="en-US" altLang="en-US" sz="1700" baseline="-25000" dirty="0">
                <a:solidFill>
                  <a:schemeClr val="tx2"/>
                </a:solidFill>
                <a:latin typeface="Helvetica Neue" panose="02000503000000020004" pitchFamily="2" charset="0"/>
              </a:rPr>
              <a:t>s</a:t>
            </a:r>
            <a:r>
              <a:rPr lang="en-US" altLang="en-US" sz="1700" dirty="0">
                <a:solidFill>
                  <a:schemeClr val="tx2"/>
                </a:solidFill>
                <a:latin typeface="Helvetica Neue" panose="02000503000000020004" pitchFamily="2" charset="0"/>
              </a:rPr>
              <a:t> / </a:t>
            </a:r>
          </a:p>
          <a:p>
            <a:pPr lvl="1" eaLnBrk="1" hangingPunct="1">
              <a:buSzPct val="100000"/>
            </a:pPr>
            <a:r>
              <a:rPr lang="en-US" altLang="en-US" sz="1700" dirty="0">
                <a:solidFill>
                  <a:schemeClr val="tx2"/>
                </a:solidFill>
                <a:latin typeface="Helvetica Neue" panose="02000503000000020004" pitchFamily="2" charset="0"/>
              </a:rPr>
              <a:t>               </a:t>
            </a:r>
            <a:r>
              <a:rPr lang="en-US" altLang="en-US" sz="1700" dirty="0" err="1">
                <a:solidFill>
                  <a:schemeClr val="tx2"/>
                </a:solidFill>
                <a:latin typeface="Helvetica Neue" panose="02000503000000020004" pitchFamily="2" charset="0"/>
              </a:rPr>
              <a:t>hexagon_area</a:t>
            </a:r>
            <a:r>
              <a:rPr lang="en-US" altLang="en-US" sz="1700" dirty="0">
                <a:solidFill>
                  <a:schemeClr val="tx2"/>
                </a:solidFill>
                <a:latin typeface="Helvetica Neue" panose="02000503000000020004" pitchFamily="2" charset="0"/>
              </a:rPr>
              <a:t>(ds)</a:t>
            </a:r>
          </a:p>
          <a:p>
            <a:pPr eaLnBrk="1" hangingPunct="1">
              <a:buSzPct val="100000"/>
            </a:pPr>
            <a:r>
              <a:rPr lang="en-US" altLang="en-US" sz="1700" dirty="0">
                <a:solidFill>
                  <a:schemeClr val="tx2"/>
                </a:solidFill>
                <a:latin typeface="Helvetica Neue" panose="02000503000000020004" pitchFamily="2" charset="0"/>
              </a:rPr>
              <a:t>end for</a:t>
            </a:r>
          </a:p>
        </p:txBody>
      </p:sp>
      <p:pic>
        <p:nvPicPr>
          <p:cNvPr id="28678" name="Picture 3" descr="dcEdge.png">
            <a:extLst>
              <a:ext uri="{FF2B5EF4-FFF2-40B4-BE49-F238E27FC236}">
                <a16:creationId xmlns:a16="http://schemas.microsoft.com/office/drawing/2014/main" id="{386F40C6-03D5-364F-A5DF-B3377B1DEC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0350" y="2157413"/>
            <a:ext cx="4892675"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7">
            <a:extLst>
              <a:ext uri="{FF2B5EF4-FFF2-40B4-BE49-F238E27FC236}">
                <a16:creationId xmlns:a16="http://schemas.microsoft.com/office/drawing/2014/main" id="{6B0C830B-4897-7A4F-937F-45A3318D4FC1}"/>
              </a:ext>
            </a:extLst>
          </p:cNvPr>
          <p:cNvSpPr txBox="1">
            <a:spLocks noChangeArrowheads="1"/>
          </p:cNvSpPr>
          <p:nvPr/>
        </p:nvSpPr>
        <p:spPr bwMode="auto">
          <a:xfrm>
            <a:off x="3830753" y="5851525"/>
            <a:ext cx="5391304" cy="4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300" i="1" dirty="0">
                <a:solidFill>
                  <a:srgbClr val="000000"/>
                </a:solidFill>
                <a:latin typeface="Helvetica Neue" panose="02000503000000020004" pitchFamily="2" charset="0"/>
                <a:ea typeface="ヒラギノ角ゴ ProN W3" panose="020B0300000000000000" pitchFamily="34" charset="-128"/>
                <a:sym typeface="Gill Sans" panose="020B0502020104020203" pitchFamily="34" charset="-79"/>
              </a:rPr>
              <a:t>Resulting mean cell diameters from a 30-6 km mesh with the number of generating points estimated using the Monte-Carlo method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677" grpId="0"/>
      <p:bldP spid="286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naive_convergence.png">
            <a:extLst>
              <a:ext uri="{FF2B5EF4-FFF2-40B4-BE49-F238E27FC236}">
                <a16:creationId xmlns:a16="http://schemas.microsoft.com/office/drawing/2014/main" id="{36E33AF0-24FB-5146-8DFB-B53142924A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0850" y="22590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FFD4B1-0FC7-AF43-9E70-90D111C5DBF8}"/>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A first attempt at mesh generation</a:t>
            </a:r>
          </a:p>
        </p:txBody>
      </p:sp>
      <p:sp>
        <p:nvSpPr>
          <p:cNvPr id="10" name="Slide Number Placeholder 9">
            <a:extLst>
              <a:ext uri="{FF2B5EF4-FFF2-40B4-BE49-F238E27FC236}">
                <a16:creationId xmlns:a16="http://schemas.microsoft.com/office/drawing/2014/main" id="{A7E52614-6965-2A42-B27B-BED5735EF162}"/>
              </a:ext>
            </a:extLst>
          </p:cNvPr>
          <p:cNvSpPr>
            <a:spLocks noGrp="1"/>
          </p:cNvSpPr>
          <p:nvPr>
            <p:ph type="sldNum" sz="quarter" idx="12"/>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2DDEF5B9-4EA0-1149-A736-0272BE312409}" type="slidenum">
              <a:rPr lang="en-US" altLang="en-US" sz="1200">
                <a:solidFill>
                  <a:schemeClr val="bg1"/>
                </a:solidFill>
              </a:rPr>
              <a:pPr eaLnBrk="1" hangingPunct="1"/>
              <a:t>8</a:t>
            </a:fld>
            <a:endParaRPr lang="en-US" altLang="en-US" sz="1200" dirty="0">
              <a:solidFill>
                <a:schemeClr val="bg1"/>
              </a:solidFill>
            </a:endParaRPr>
          </a:p>
        </p:txBody>
      </p:sp>
      <p:sp>
        <p:nvSpPr>
          <p:cNvPr id="30724" name="Rectangle 2">
            <a:extLst>
              <a:ext uri="{FF2B5EF4-FFF2-40B4-BE49-F238E27FC236}">
                <a16:creationId xmlns:a16="http://schemas.microsoft.com/office/drawing/2014/main" id="{C8833F6E-5DAD-FA4D-8515-63F8EA13A5E4}"/>
              </a:ext>
            </a:extLst>
          </p:cNvPr>
          <p:cNvSpPr>
            <a:spLocks/>
          </p:cNvSpPr>
          <p:nvPr/>
        </p:nvSpPr>
        <p:spPr bwMode="auto">
          <a:xfrm>
            <a:off x="420688" y="1012825"/>
            <a:ext cx="84455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dirty="0">
                <a:latin typeface="Helvetica Neue" panose="02000503000000020004" pitchFamily="2" charset="0"/>
                <a:ea typeface="Helvetica Neue" panose="02000503000000020004" pitchFamily="2" charset="0"/>
                <a:cs typeface="Helvetica Neue" panose="02000503000000020004" pitchFamily="2" charset="0"/>
                <a:sym typeface="Helvetica" pitchFamily="2" charset="0"/>
              </a:rPr>
              <a:t>The obvious approach suggests simply defining the density function, generating the required number of generating points randomly, and iterating to convergence</a:t>
            </a:r>
          </a:p>
        </p:txBody>
      </p:sp>
      <p:sp>
        <p:nvSpPr>
          <p:cNvPr id="5" name="Oval 4">
            <a:extLst>
              <a:ext uri="{FF2B5EF4-FFF2-40B4-BE49-F238E27FC236}">
                <a16:creationId xmlns:a16="http://schemas.microsoft.com/office/drawing/2014/main" id="{C01C3BD3-6EE5-B847-905C-99FF1AC5618B}"/>
              </a:ext>
            </a:extLst>
          </p:cNvPr>
          <p:cNvSpPr>
            <a:spLocks noChangeArrowheads="1"/>
          </p:cNvSpPr>
          <p:nvPr/>
        </p:nvSpPr>
        <p:spPr bwMode="auto">
          <a:xfrm>
            <a:off x="4797425" y="2760663"/>
            <a:ext cx="1014413" cy="1576387"/>
          </a:xfrm>
          <a:prstGeom prst="ellipse">
            <a:avLst/>
          </a:prstGeom>
          <a:noFill/>
          <a:ln w="19050">
            <a:solidFill>
              <a:schemeClr val="tx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cxnSp>
        <p:nvCxnSpPr>
          <p:cNvPr id="7" name="Straight Arrow Connector 6">
            <a:extLst>
              <a:ext uri="{FF2B5EF4-FFF2-40B4-BE49-F238E27FC236}">
                <a16:creationId xmlns:a16="http://schemas.microsoft.com/office/drawing/2014/main" id="{41E98A69-0785-2347-BC36-22B25FD05A39}"/>
              </a:ext>
            </a:extLst>
          </p:cNvPr>
          <p:cNvCxnSpPr>
            <a:cxnSpLocks noChangeShapeType="1"/>
          </p:cNvCxnSpPr>
          <p:nvPr/>
        </p:nvCxnSpPr>
        <p:spPr bwMode="auto">
          <a:xfrm flipH="1">
            <a:off x="5811838" y="3201988"/>
            <a:ext cx="1093787" cy="349250"/>
          </a:xfrm>
          <a:prstGeom prst="straightConnector1">
            <a:avLst/>
          </a:prstGeom>
          <a:noFill/>
          <a:ln w="254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Content Placeholder 2">
            <a:extLst>
              <a:ext uri="{FF2B5EF4-FFF2-40B4-BE49-F238E27FC236}">
                <a16:creationId xmlns:a16="http://schemas.microsoft.com/office/drawing/2014/main" id="{9C1FF1A3-573A-3E4A-B8B7-2F438801104A}"/>
              </a:ext>
            </a:extLst>
          </p:cNvPr>
          <p:cNvSpPr txBox="1">
            <a:spLocks/>
          </p:cNvSpPr>
          <p:nvPr/>
        </p:nvSpPr>
        <p:spPr>
          <a:xfrm>
            <a:off x="6905625" y="2760663"/>
            <a:ext cx="1917700" cy="881062"/>
          </a:xfrm>
          <a:prstGeom prst="rect">
            <a:avLst/>
          </a:prstGeom>
        </p:spPr>
        <p:txBody>
          <a:bodyPr lIns="64291" tIns="32146" rIns="64291" bIns="32146">
            <a:normAutofit fontScale="85000" lnSpcReduction="10000"/>
          </a:bodyPr>
          <a:lstStyle/>
          <a:p>
            <a:pPr marL="52388" indent="-14288" defTabSz="321457" fontAlgn="auto">
              <a:spcBef>
                <a:spcPts val="0"/>
              </a:spcBef>
              <a:spcAft>
                <a:spcPts val="0"/>
              </a:spcAft>
              <a:buSzPct val="100000"/>
              <a:defRPr/>
            </a:pPr>
            <a:r>
              <a:rPr lang="en-US" sz="1700" dirty="0">
                <a:latin typeface="Helvetica Neue"/>
                <a:ea typeface="+mn-ea"/>
                <a:cs typeface="Helvetica Neue"/>
              </a:rPr>
              <a:t>The animation at left covers only the first 4000 iterations at a variable </a:t>
            </a:r>
            <a:r>
              <a:rPr lang="en-US" sz="1700" dirty="0" err="1">
                <a:latin typeface="Helvetica Neue"/>
                <a:ea typeface="+mn-ea"/>
                <a:cs typeface="Helvetica Neue"/>
              </a:rPr>
              <a:t>framerate</a:t>
            </a:r>
            <a:endParaRPr lang="en-US" sz="1700" dirty="0">
              <a:latin typeface="Helvetica Neue"/>
              <a:ea typeface="+mn-ea"/>
              <a:cs typeface="Helvetica Neue"/>
            </a:endParaRPr>
          </a:p>
        </p:txBody>
      </p:sp>
      <p:pic>
        <p:nvPicPr>
          <p:cNvPr id="3" name="anim_slide9b.avi" descr="anim_slide9b.avi">
            <a:hlinkClick r:id="" action="ppaction://media"/>
            <a:extLst>
              <a:ext uri="{FF2B5EF4-FFF2-40B4-BE49-F238E27FC236}">
                <a16:creationId xmlns:a16="http://schemas.microsoft.com/office/drawing/2014/main" id="{7AFBC92C-5B82-7094-7226-B2432E153E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461" y="2164467"/>
            <a:ext cx="4117533" cy="4117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68935</TotalTime>
  <Words>2064</Words>
  <Application>Microsoft Macintosh PowerPoint</Application>
  <PresentationFormat>On-screen Show (4:3)</PresentationFormat>
  <Paragraphs>214</Paragraphs>
  <Slides>20</Slides>
  <Notes>19</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ＭＳ Ｐゴシック</vt:lpstr>
      <vt:lpstr>Arial</vt:lpstr>
      <vt:lpstr>Calibri</vt:lpstr>
      <vt:lpstr>Helvetica</vt:lpstr>
      <vt:lpstr>Helvetica Neue</vt:lpstr>
      <vt:lpstr>Office Theme</vt:lpstr>
      <vt:lpstr>Custom Design</vt:lpstr>
      <vt:lpstr>MPAS-Atmosphere Mesh Generation</vt:lpstr>
      <vt:lpstr>Motivation</vt:lpstr>
      <vt:lpstr>Centroidal Voronoi tessellations defined</vt:lpstr>
      <vt:lpstr>Centroidal Voronoi tessellations as minimizers</vt:lpstr>
      <vt:lpstr>Introduction to Lloyd’s method</vt:lpstr>
      <vt:lpstr>Density function: the key to refinement</vt:lpstr>
      <vt:lpstr>A few notes on density functions</vt:lpstr>
      <vt:lpstr>How many generating points are needed?</vt:lpstr>
      <vt:lpstr>A first attempt at mesh generation</vt:lpstr>
      <vt:lpstr>Problems with the obvious approach</vt:lpstr>
      <vt:lpstr>A second attempt...</vt:lpstr>
      <vt:lpstr>Incremental grid generation</vt:lpstr>
      <vt:lpstr>Incremental mesh generation</vt:lpstr>
      <vt:lpstr>Simple parallel implementation</vt:lpstr>
      <vt:lpstr>Simple parallel implementation</vt:lpstr>
      <vt:lpstr>Simple parallel implementation</vt:lpstr>
      <vt:lpstr>Distributed-memory parallel algorithm</vt:lpstr>
      <vt:lpstr>Quasi-uniform meshes</vt:lpstr>
      <vt:lpstr>Final remarks</vt:lpstr>
      <vt:lpstr>References</vt:lpstr>
    </vt:vector>
  </TitlesOfParts>
  <Manager/>
  <Company>NCAR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MPAS: Meshes and Software Framework</dc:title>
  <dc:subject/>
  <dc:creator>Michael Duda</dc:creator>
  <cp:keywords/>
  <dc:description/>
  <cp:lastModifiedBy>Michael Duda</cp:lastModifiedBy>
  <cp:revision>412</cp:revision>
  <cp:lastPrinted>2014-04-25T22:28:59Z</cp:lastPrinted>
  <dcterms:created xsi:type="dcterms:W3CDTF">2010-12-29T21:07:07Z</dcterms:created>
  <dcterms:modified xsi:type="dcterms:W3CDTF">2024-08-05T22:13:38Z</dcterms:modified>
  <cp:category/>
</cp:coreProperties>
</file>