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684" r:id="rId2"/>
  </p:sldMasterIdLst>
  <p:notesMasterIdLst>
    <p:notesMasterId r:id="rId19"/>
  </p:notesMasterIdLst>
  <p:handoutMasterIdLst>
    <p:handoutMasterId r:id="rId20"/>
  </p:handoutMasterIdLst>
  <p:sldIdLst>
    <p:sldId id="383" r:id="rId3"/>
    <p:sldId id="429" r:id="rId4"/>
    <p:sldId id="427" r:id="rId5"/>
    <p:sldId id="371" r:id="rId6"/>
    <p:sldId id="414" r:id="rId7"/>
    <p:sldId id="415" r:id="rId8"/>
    <p:sldId id="424" r:id="rId9"/>
    <p:sldId id="416" r:id="rId10"/>
    <p:sldId id="417" r:id="rId11"/>
    <p:sldId id="418" r:id="rId12"/>
    <p:sldId id="419" r:id="rId13"/>
    <p:sldId id="420" r:id="rId14"/>
    <p:sldId id="421" r:id="rId15"/>
    <p:sldId id="422" r:id="rId16"/>
    <p:sldId id="423" r:id="rId17"/>
    <p:sldId id="42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0"/>
    <p:restoredTop sz="88836" autoAdjust="0"/>
  </p:normalViewPr>
  <p:slideViewPr>
    <p:cSldViewPr snapToGrid="0">
      <p:cViewPr varScale="1">
        <p:scale>
          <a:sx n="108" d="100"/>
          <a:sy n="108" d="100"/>
        </p:scale>
        <p:origin x="2288"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626E3-DD80-AD4B-892B-327615D2FFCD}" type="datetimeFigureOut">
              <a:rPr lang="en-US" smtClean="0"/>
              <a:t>8/5/24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A413-5ED3-D444-9605-52B28B664D66}" type="slidenum">
              <a:rPr lang="en-US" smtClean="0"/>
              <a:t>‹#›</a:t>
            </a:fld>
            <a:endParaRPr lang="en-US"/>
          </a:p>
        </p:txBody>
      </p:sp>
    </p:spTree>
    <p:extLst>
      <p:ext uri="{BB962C8B-B14F-4D97-AF65-F5344CB8AC3E}">
        <p14:creationId xmlns:p14="http://schemas.microsoft.com/office/powerpoint/2010/main" val="55343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5CF06-92EC-DA45-8CD9-F4D06F8F4D28}" type="datetimeFigureOut">
              <a:rPr lang="en-US" smtClean="0"/>
              <a:t>8/5/24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5F2E-B8E7-3146-AFF4-9C7E77EEA880}" type="slidenum">
              <a:rPr lang="en-US" smtClean="0"/>
              <a:t>‹#›</a:t>
            </a:fld>
            <a:endParaRPr lang="en-US"/>
          </a:p>
        </p:txBody>
      </p:sp>
    </p:spTree>
    <p:extLst>
      <p:ext uri="{BB962C8B-B14F-4D97-AF65-F5344CB8AC3E}">
        <p14:creationId xmlns:p14="http://schemas.microsoft.com/office/powerpoint/2010/main" val="190434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rain rate over an output interval</a:t>
            </a:r>
          </a:p>
        </p:txBody>
      </p:sp>
      <p:sp>
        <p:nvSpPr>
          <p:cNvPr id="4" name="Slide Number Placeholder 3"/>
          <p:cNvSpPr>
            <a:spLocks noGrp="1"/>
          </p:cNvSpPr>
          <p:nvPr>
            <p:ph type="sldNum" sz="quarter" idx="5"/>
          </p:nvPr>
        </p:nvSpPr>
        <p:spPr/>
        <p:txBody>
          <a:bodyPr/>
          <a:lstStyle/>
          <a:p>
            <a:fld id="{C1895F2E-B8E7-3146-AFF4-9C7E77EEA880}" type="slidenum">
              <a:rPr lang="en-US" smtClean="0"/>
              <a:t>1</a:t>
            </a:fld>
            <a:endParaRPr lang="en-US"/>
          </a:p>
        </p:txBody>
      </p:sp>
    </p:spTree>
    <p:extLst>
      <p:ext uri="{BB962C8B-B14F-4D97-AF65-F5344CB8AC3E}">
        <p14:creationId xmlns:p14="http://schemas.microsoft.com/office/powerpoint/2010/main" val="4007040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11</a:t>
            </a:fld>
            <a:endParaRPr lang="en-US"/>
          </a:p>
        </p:txBody>
      </p:sp>
    </p:spTree>
    <p:extLst>
      <p:ext uri="{BB962C8B-B14F-4D97-AF65-F5344CB8AC3E}">
        <p14:creationId xmlns:p14="http://schemas.microsoft.com/office/powerpoint/2010/main" val="51856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12</a:t>
            </a:fld>
            <a:endParaRPr lang="en-US"/>
          </a:p>
        </p:txBody>
      </p:sp>
    </p:spTree>
    <p:extLst>
      <p:ext uri="{BB962C8B-B14F-4D97-AF65-F5344CB8AC3E}">
        <p14:creationId xmlns:p14="http://schemas.microsoft.com/office/powerpoint/2010/main" val="348844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13</a:t>
            </a:fld>
            <a:endParaRPr lang="en-US"/>
          </a:p>
        </p:txBody>
      </p:sp>
    </p:spTree>
    <p:extLst>
      <p:ext uri="{BB962C8B-B14F-4D97-AF65-F5344CB8AC3E}">
        <p14:creationId xmlns:p14="http://schemas.microsoft.com/office/powerpoint/2010/main" val="380493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14</a:t>
            </a:fld>
            <a:endParaRPr lang="en-US"/>
          </a:p>
        </p:txBody>
      </p:sp>
    </p:spTree>
    <p:extLst>
      <p:ext uri="{BB962C8B-B14F-4D97-AF65-F5344CB8AC3E}">
        <p14:creationId xmlns:p14="http://schemas.microsoft.com/office/powerpoint/2010/main" val="244293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15</a:t>
            </a:fld>
            <a:endParaRPr lang="en-US"/>
          </a:p>
        </p:txBody>
      </p:sp>
    </p:spTree>
    <p:extLst>
      <p:ext uri="{BB962C8B-B14F-4D97-AF65-F5344CB8AC3E}">
        <p14:creationId xmlns:p14="http://schemas.microsoft.com/office/powerpoint/2010/main" val="22111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"Reset" also happens before the first timestep</a:t>
            </a:r>
          </a:p>
        </p:txBody>
      </p:sp>
      <p:sp>
        <p:nvSpPr>
          <p:cNvPr id="4" name="Slide Number Placeholder 3"/>
          <p:cNvSpPr>
            <a:spLocks noGrp="1"/>
          </p:cNvSpPr>
          <p:nvPr>
            <p:ph type="sldNum" sz="quarter" idx="10"/>
          </p:nvPr>
        </p:nvSpPr>
        <p:spPr/>
        <p:txBody>
          <a:bodyPr/>
          <a:lstStyle/>
          <a:p>
            <a:fld id="{92894F0D-ED63-394B-98C8-F8DE500EAB82}" type="slidenum">
              <a:rPr lang="en-US" smtClean="0"/>
              <a:pPr/>
              <a:t>3</a:t>
            </a:fld>
            <a:endParaRPr lang="en-US"/>
          </a:p>
        </p:txBody>
      </p:sp>
    </p:spTree>
    <p:extLst>
      <p:ext uri="{BB962C8B-B14F-4D97-AF65-F5344CB8AC3E}">
        <p14:creationId xmlns:p14="http://schemas.microsoft.com/office/powerpoint/2010/main" val="145017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4</a:t>
            </a:fld>
            <a:endParaRPr lang="en-US"/>
          </a:p>
        </p:txBody>
      </p:sp>
    </p:spTree>
    <p:extLst>
      <p:ext uri="{BB962C8B-B14F-4D97-AF65-F5344CB8AC3E}">
        <p14:creationId xmlns:p14="http://schemas.microsoft.com/office/powerpoint/2010/main" val="422577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Why self-contained?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If we want to remove it – it's slow, causes the model to crash, etc.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We want to implement the same diagnostic in another model</a:t>
            </a:r>
          </a:p>
        </p:txBody>
      </p:sp>
      <p:sp>
        <p:nvSpPr>
          <p:cNvPr id="4" name="Slide Number Placeholder 3"/>
          <p:cNvSpPr>
            <a:spLocks noGrp="1"/>
          </p:cNvSpPr>
          <p:nvPr>
            <p:ph type="sldNum" sz="quarter" idx="10"/>
          </p:nvPr>
        </p:nvSpPr>
        <p:spPr/>
        <p:txBody>
          <a:bodyPr/>
          <a:lstStyle/>
          <a:p>
            <a:fld id="{92894F0D-ED63-394B-98C8-F8DE500EAB82}" type="slidenum">
              <a:rPr lang="en-US" smtClean="0"/>
              <a:pPr/>
              <a:t>5</a:t>
            </a:fld>
            <a:endParaRPr lang="en-US"/>
          </a:p>
        </p:txBody>
      </p:sp>
    </p:spTree>
    <p:extLst>
      <p:ext uri="{BB962C8B-B14F-4D97-AF65-F5344CB8AC3E}">
        <p14:creationId xmlns:p14="http://schemas.microsoft.com/office/powerpoint/2010/main" val="15063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key to modularity is having well-defined interfaces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6</a:t>
            </a:fld>
            <a:endParaRPr lang="en-US"/>
          </a:p>
        </p:txBody>
      </p:sp>
    </p:spTree>
    <p:extLst>
      <p:ext uri="{BB962C8B-B14F-4D97-AF65-F5344CB8AC3E}">
        <p14:creationId xmlns:p14="http://schemas.microsoft.com/office/powerpoint/2010/main" val="80330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7</a:t>
            </a:fld>
            <a:endParaRPr lang="en-US"/>
          </a:p>
        </p:txBody>
      </p:sp>
    </p:spTree>
    <p:extLst>
      <p:ext uri="{BB962C8B-B14F-4D97-AF65-F5344CB8AC3E}">
        <p14:creationId xmlns:p14="http://schemas.microsoft.com/office/powerpoint/2010/main" val="15960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8</a:t>
            </a:fld>
            <a:endParaRPr lang="en-US"/>
          </a:p>
        </p:txBody>
      </p:sp>
    </p:spTree>
    <p:extLst>
      <p:ext uri="{BB962C8B-B14F-4D97-AF65-F5344CB8AC3E}">
        <p14:creationId xmlns:p14="http://schemas.microsoft.com/office/powerpoint/2010/main" val="225627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9</a:t>
            </a:fld>
            <a:endParaRPr lang="en-US"/>
          </a:p>
        </p:txBody>
      </p:sp>
    </p:spTree>
    <p:extLst>
      <p:ext uri="{BB962C8B-B14F-4D97-AF65-F5344CB8AC3E}">
        <p14:creationId xmlns:p14="http://schemas.microsoft.com/office/powerpoint/2010/main" val="427317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894F0D-ED63-394B-98C8-F8DE500EAB82}" type="slidenum">
              <a:rPr lang="en-US" smtClean="0"/>
              <a:pPr/>
              <a:t>10</a:t>
            </a:fld>
            <a:endParaRPr lang="en-US"/>
          </a:p>
        </p:txBody>
      </p:sp>
    </p:spTree>
    <p:extLst>
      <p:ext uri="{BB962C8B-B14F-4D97-AF65-F5344CB8AC3E}">
        <p14:creationId xmlns:p14="http://schemas.microsoft.com/office/powerpoint/2010/main" val="77685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a:extLst>
              <a:ext uri="{FF2B5EF4-FFF2-40B4-BE49-F238E27FC236}">
                <a16:creationId xmlns:a16="http://schemas.microsoft.com/office/drawing/2014/main" id="{3B361DD7-9630-4F49-814D-7BE44F346DF7}"/>
              </a:ext>
            </a:extLst>
          </p:cNvPr>
          <p:cNvSpPr>
            <a:spLocks noGrp="1"/>
          </p:cNvSpPr>
          <p:nvPr>
            <p:ph type="dt" sz="half" idx="10"/>
          </p:nvPr>
        </p:nvSpPr>
        <p:spPr>
          <a:xfrm>
            <a:off x="457200" y="6356350"/>
            <a:ext cx="1249363" cy="365125"/>
          </a:xfrm>
          <a:prstGeom prst="rect">
            <a:avLst/>
          </a:prstGeom>
        </p:spPr>
        <p:txBody>
          <a:bodyPr/>
          <a:lstStyle>
            <a:lvl1pPr>
              <a:defRPr/>
            </a:lvl1pPr>
          </a:lstStyle>
          <a:p>
            <a:fld id="{99259763-B1D9-794D-810D-31DCFBAAF3FB}" type="datetime1">
              <a:rPr lang="en-US" altLang="en-US" smtClean="0"/>
              <a:t>8/5/24</a:t>
            </a:fld>
            <a:endParaRPr lang="en-US" altLang="en-US"/>
          </a:p>
        </p:txBody>
      </p:sp>
      <p:sp>
        <p:nvSpPr>
          <p:cNvPr id="6" name="Slide Number Placeholder 5">
            <a:extLst>
              <a:ext uri="{FF2B5EF4-FFF2-40B4-BE49-F238E27FC236}">
                <a16:creationId xmlns:a16="http://schemas.microsoft.com/office/drawing/2014/main" id="{69446727-0891-154B-8C2A-E263F2E60416}"/>
              </a:ext>
            </a:extLst>
          </p:cNvPr>
          <p:cNvSpPr>
            <a:spLocks noGrp="1"/>
          </p:cNvSpPr>
          <p:nvPr>
            <p:ph type="sldNum" sz="quarter" idx="12"/>
          </p:nvPr>
        </p:nvSpPr>
        <p:spPr/>
        <p:txBody>
          <a:bodyPr/>
          <a:lstStyle>
            <a:lvl1pPr>
              <a:defRPr/>
            </a:lvl1pPr>
          </a:lstStyle>
          <a:p>
            <a:fld id="{266E54F4-440F-9646-8626-D43115D17357}" type="slidenum">
              <a:rPr lang="en-US" altLang="en-US"/>
              <a:pPr/>
              <a:t>‹#›</a:t>
            </a:fld>
            <a:endParaRPr lang="en-US" altLang="en-US"/>
          </a:p>
        </p:txBody>
      </p:sp>
    </p:spTree>
    <p:extLst>
      <p:ext uri="{BB962C8B-B14F-4D97-AF65-F5344CB8AC3E}">
        <p14:creationId xmlns:p14="http://schemas.microsoft.com/office/powerpoint/2010/main" val="114331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AF06EB79-C020-F84F-B108-6555003B8BE2}"/>
              </a:ext>
            </a:extLst>
          </p:cNvPr>
          <p:cNvSpPr>
            <a:spLocks noGrp="1"/>
          </p:cNvSpPr>
          <p:nvPr>
            <p:ph type="dt" sz="half" idx="10"/>
          </p:nvPr>
        </p:nvSpPr>
        <p:spPr>
          <a:xfrm>
            <a:off x="457200" y="6356350"/>
            <a:ext cx="1249363" cy="365125"/>
          </a:xfrm>
          <a:prstGeom prst="rect">
            <a:avLst/>
          </a:prstGeom>
        </p:spPr>
        <p:txBody>
          <a:bodyPr/>
          <a:lstStyle>
            <a:lvl1pPr>
              <a:defRPr/>
            </a:lvl1pPr>
          </a:lstStyle>
          <a:p>
            <a:fld id="{9B7E926C-2906-3B41-9047-040BDE1C814B}" type="datetime1">
              <a:rPr lang="en-US" altLang="en-US" smtClean="0"/>
              <a:t>8/5/24</a:t>
            </a:fld>
            <a:endParaRPr lang="en-US" altLang="en-US"/>
          </a:p>
        </p:txBody>
      </p:sp>
      <p:sp>
        <p:nvSpPr>
          <p:cNvPr id="5" name="Footer Placeholder 4">
            <a:extLst>
              <a:ext uri="{FF2B5EF4-FFF2-40B4-BE49-F238E27FC236}">
                <a16:creationId xmlns:a16="http://schemas.microsoft.com/office/drawing/2014/main" id="{156E286E-6B40-EF45-A381-10230C08DB8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40978D0-9938-E14C-B893-7D3089FC5AD1}"/>
              </a:ext>
            </a:extLst>
          </p:cNvPr>
          <p:cNvSpPr>
            <a:spLocks noGrp="1"/>
          </p:cNvSpPr>
          <p:nvPr>
            <p:ph type="sldNum" sz="quarter" idx="12"/>
          </p:nvPr>
        </p:nvSpPr>
        <p:spPr/>
        <p:txBody>
          <a:bodyPr/>
          <a:lstStyle>
            <a:lvl1pPr>
              <a:defRPr/>
            </a:lvl1pPr>
          </a:lstStyle>
          <a:p>
            <a:fld id="{25A82F2F-E668-A946-9959-D1C8C9FC6D08}" type="slidenum">
              <a:rPr lang="en-US" altLang="en-US"/>
              <a:pPr/>
              <a:t>‹#›</a:t>
            </a:fld>
            <a:endParaRPr lang="en-US" altLang="en-US"/>
          </a:p>
        </p:txBody>
      </p:sp>
    </p:spTree>
    <p:extLst>
      <p:ext uri="{BB962C8B-B14F-4D97-AF65-F5344CB8AC3E}">
        <p14:creationId xmlns:p14="http://schemas.microsoft.com/office/powerpoint/2010/main" val="344777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4B0680C3-83F4-F348-A185-5810DFEBE987}"/>
              </a:ext>
            </a:extLst>
          </p:cNvPr>
          <p:cNvSpPr>
            <a:spLocks noGrp="1"/>
          </p:cNvSpPr>
          <p:nvPr>
            <p:ph type="dt" sz="half" idx="10"/>
          </p:nvPr>
        </p:nvSpPr>
        <p:spPr>
          <a:xfrm>
            <a:off x="457200" y="6356350"/>
            <a:ext cx="1249363" cy="365125"/>
          </a:xfrm>
          <a:prstGeom prst="rect">
            <a:avLst/>
          </a:prstGeom>
        </p:spPr>
        <p:txBody>
          <a:bodyPr/>
          <a:lstStyle>
            <a:lvl1pPr>
              <a:defRPr/>
            </a:lvl1pPr>
          </a:lstStyle>
          <a:p>
            <a:fld id="{B3F90844-5356-D740-89B8-B873F7D99A2D}"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EB3B0C9-2767-AF4D-98BA-4F842100BEBC}"/>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204FAD-C4FA-794B-9707-E41BF3520492}"/>
              </a:ext>
            </a:extLst>
          </p:cNvPr>
          <p:cNvSpPr>
            <a:spLocks noGrp="1"/>
          </p:cNvSpPr>
          <p:nvPr>
            <p:ph type="sldNum" sz="quarter" idx="12"/>
          </p:nvPr>
        </p:nvSpPr>
        <p:spPr/>
        <p:txBody>
          <a:bodyPr/>
          <a:lstStyle>
            <a:lvl1pPr>
              <a:defRPr/>
            </a:lvl1pPr>
          </a:lstStyle>
          <a:p>
            <a:fld id="{3A614407-2068-584C-B9C7-280443802E15}" type="slidenum">
              <a:rPr lang="en-US" altLang="en-US"/>
              <a:pPr/>
              <a:t>‹#›</a:t>
            </a:fld>
            <a:endParaRPr lang="en-US" altLang="en-US"/>
          </a:p>
        </p:txBody>
      </p:sp>
    </p:spTree>
    <p:extLst>
      <p:ext uri="{BB962C8B-B14F-4D97-AF65-F5344CB8AC3E}">
        <p14:creationId xmlns:p14="http://schemas.microsoft.com/office/powerpoint/2010/main" val="410380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956A-DD41-604E-BB9B-DC54A8BC863B}"/>
              </a:ext>
            </a:extLst>
          </p:cNvPr>
          <p:cNvSpPr>
            <a:spLocks noGrp="1"/>
          </p:cNvSpPr>
          <p:nvPr>
            <p:ph type="ctrTitle"/>
          </p:nvPr>
        </p:nvSpPr>
        <p:spPr>
          <a:xfrm>
            <a:off x="1143360" y="1121879"/>
            <a:ext cx="6857280" cy="2387771"/>
          </a:xfrm>
          <a:prstGeom prst="rect">
            <a:avLst/>
          </a:prstGeo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D00998DD-1095-6347-9A80-132FD5DF36DF}"/>
              </a:ext>
            </a:extLst>
          </p:cNvPr>
          <p:cNvSpPr>
            <a:spLocks noGrp="1"/>
          </p:cNvSpPr>
          <p:nvPr>
            <p:ph type="subTitle" idx="1"/>
          </p:nvPr>
        </p:nvSpPr>
        <p:spPr>
          <a:xfrm>
            <a:off x="1143360" y="3601819"/>
            <a:ext cx="6857280" cy="1656174"/>
          </a:xfrm>
          <a:prstGeom prst="rect">
            <a:avLst/>
          </a:prstGeo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6D8E5183-E8CA-F641-8335-BAD2D333ED14}"/>
              </a:ext>
            </a:extLst>
          </p:cNvPr>
          <p:cNvSpPr>
            <a:spLocks noGrp="1"/>
          </p:cNvSpPr>
          <p:nvPr>
            <p:ph type="dt" sz="half" idx="10"/>
          </p:nvPr>
        </p:nvSpPr>
        <p:spPr>
          <a:xfrm>
            <a:off x="629280" y="6356827"/>
            <a:ext cx="2056320" cy="364359"/>
          </a:xfrm>
          <a:prstGeom prst="rect">
            <a:avLst/>
          </a:prstGeom>
        </p:spPr>
        <p:txBody>
          <a:bodyPr/>
          <a:lstStyle/>
          <a:p>
            <a:fld id="{A3B0BA2F-E7D2-A54C-9711-26334B729CB4}" type="datetime1">
              <a:rPr lang="en-US" smtClean="0"/>
              <a:t>8/5/24</a:t>
            </a:fld>
            <a:endParaRPr lang="en-US"/>
          </a:p>
        </p:txBody>
      </p:sp>
      <p:sp>
        <p:nvSpPr>
          <p:cNvPr id="5" name="Footer Placeholder 4">
            <a:extLst>
              <a:ext uri="{FF2B5EF4-FFF2-40B4-BE49-F238E27FC236}">
                <a16:creationId xmlns:a16="http://schemas.microsoft.com/office/drawing/2014/main" id="{B3339825-B9AA-4C41-834F-8C0278053C86}"/>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884390-91B6-8542-8B1E-D61F7364D03C}"/>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40182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2AFA-1F84-6B4C-A6FF-7FE5F7E69E0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A636C1-DB2D-F94C-A31A-366EAA435A79}"/>
              </a:ext>
            </a:extLst>
          </p:cNvPr>
          <p:cNvSpPr>
            <a:spLocks noGrp="1"/>
          </p:cNvSpPr>
          <p:nvPr>
            <p:ph idx="1"/>
          </p:nvPr>
        </p:nvSpPr>
        <p:spPr>
          <a:xfrm>
            <a:off x="629280" y="1826112"/>
            <a:ext cx="788544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0F7B-392F-F149-9AA5-36E3BE77CB7A}"/>
              </a:ext>
            </a:extLst>
          </p:cNvPr>
          <p:cNvSpPr>
            <a:spLocks noGrp="1"/>
          </p:cNvSpPr>
          <p:nvPr>
            <p:ph type="dt" sz="half" idx="10"/>
          </p:nvPr>
        </p:nvSpPr>
        <p:spPr>
          <a:xfrm>
            <a:off x="629280" y="6356827"/>
            <a:ext cx="2056320" cy="364359"/>
          </a:xfrm>
          <a:prstGeom prst="rect">
            <a:avLst/>
          </a:prstGeom>
        </p:spPr>
        <p:txBody>
          <a:bodyPr/>
          <a:lstStyle/>
          <a:p>
            <a:fld id="{DFE7049A-442A-004D-BC59-4BF6E9C71BD9}" type="datetime1">
              <a:rPr lang="en-US" smtClean="0"/>
              <a:t>8/5/24</a:t>
            </a:fld>
            <a:endParaRPr lang="en-US"/>
          </a:p>
        </p:txBody>
      </p:sp>
      <p:sp>
        <p:nvSpPr>
          <p:cNvPr id="5" name="Footer Placeholder 4">
            <a:extLst>
              <a:ext uri="{FF2B5EF4-FFF2-40B4-BE49-F238E27FC236}">
                <a16:creationId xmlns:a16="http://schemas.microsoft.com/office/drawing/2014/main" id="{D84A14E6-8F3B-4947-9600-BDBE1BDEE24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9F50-F3CE-DF49-AC41-991C0814A24D}"/>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4877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2CD7-B8F1-9144-A25C-502616CD5A3D}"/>
              </a:ext>
            </a:extLst>
          </p:cNvPr>
          <p:cNvSpPr>
            <a:spLocks noGrp="1"/>
          </p:cNvSpPr>
          <p:nvPr>
            <p:ph type="title"/>
          </p:nvPr>
        </p:nvSpPr>
        <p:spPr>
          <a:xfrm>
            <a:off x="623521" y="1709460"/>
            <a:ext cx="7886880" cy="2852939"/>
          </a:xfrm>
          <a:prstGeom prst="rect">
            <a:avLst/>
          </a:prstGeo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1FE72774-323F-4246-A5E3-6FCC17B0ACA2}"/>
              </a:ext>
            </a:extLst>
          </p:cNvPr>
          <p:cNvSpPr>
            <a:spLocks noGrp="1"/>
          </p:cNvSpPr>
          <p:nvPr>
            <p:ph type="body" idx="1"/>
          </p:nvPr>
        </p:nvSpPr>
        <p:spPr>
          <a:xfrm>
            <a:off x="623521" y="4589763"/>
            <a:ext cx="7886880" cy="1499197"/>
          </a:xfrm>
          <a:prstGeom prst="rect">
            <a:avLst/>
          </a:prstGeo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B4AF2-8349-7440-A27C-B3DEA7CDC67D}"/>
              </a:ext>
            </a:extLst>
          </p:cNvPr>
          <p:cNvSpPr>
            <a:spLocks noGrp="1"/>
          </p:cNvSpPr>
          <p:nvPr>
            <p:ph type="dt" sz="half" idx="10"/>
          </p:nvPr>
        </p:nvSpPr>
        <p:spPr>
          <a:xfrm>
            <a:off x="629280" y="6356827"/>
            <a:ext cx="2056320" cy="364359"/>
          </a:xfrm>
          <a:prstGeom prst="rect">
            <a:avLst/>
          </a:prstGeom>
        </p:spPr>
        <p:txBody>
          <a:bodyPr/>
          <a:lstStyle/>
          <a:p>
            <a:fld id="{B233B42B-7243-3B47-97DC-55D33A2659FD}" type="datetime1">
              <a:rPr lang="en-US" smtClean="0"/>
              <a:t>8/5/24</a:t>
            </a:fld>
            <a:endParaRPr lang="en-US"/>
          </a:p>
        </p:txBody>
      </p:sp>
      <p:sp>
        <p:nvSpPr>
          <p:cNvPr id="5" name="Footer Placeholder 4">
            <a:extLst>
              <a:ext uri="{FF2B5EF4-FFF2-40B4-BE49-F238E27FC236}">
                <a16:creationId xmlns:a16="http://schemas.microsoft.com/office/drawing/2014/main" id="{5FECA0FD-6084-384B-94A9-BBF4D4615BA8}"/>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F46618-B2AE-9442-86B7-5099FA3B6A9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17082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D49-D17F-8349-952C-E8CD57BBBFB5}"/>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96A734-C4E8-4341-902F-E05A59FFABCC}"/>
              </a:ext>
            </a:extLst>
          </p:cNvPr>
          <p:cNvSpPr>
            <a:spLocks noGrp="1"/>
          </p:cNvSpPr>
          <p:nvPr>
            <p:ph sz="half" idx="1"/>
          </p:nvPr>
        </p:nvSpPr>
        <p:spPr>
          <a:xfrm>
            <a:off x="62928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D6BA9-C972-FE4E-86C6-48B9B8D7ADF5}"/>
              </a:ext>
            </a:extLst>
          </p:cNvPr>
          <p:cNvSpPr>
            <a:spLocks noGrp="1"/>
          </p:cNvSpPr>
          <p:nvPr>
            <p:ph sz="half" idx="2"/>
          </p:nvPr>
        </p:nvSpPr>
        <p:spPr>
          <a:xfrm>
            <a:off x="464112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94E6A-6A75-5F41-837F-0EFE69AED57E}"/>
              </a:ext>
            </a:extLst>
          </p:cNvPr>
          <p:cNvSpPr>
            <a:spLocks noGrp="1"/>
          </p:cNvSpPr>
          <p:nvPr>
            <p:ph type="dt" sz="half" idx="10"/>
          </p:nvPr>
        </p:nvSpPr>
        <p:spPr>
          <a:xfrm>
            <a:off x="629280" y="6356827"/>
            <a:ext cx="2056320" cy="364359"/>
          </a:xfrm>
          <a:prstGeom prst="rect">
            <a:avLst/>
          </a:prstGeom>
        </p:spPr>
        <p:txBody>
          <a:bodyPr/>
          <a:lstStyle/>
          <a:p>
            <a:fld id="{BABD276F-6295-2D41-8300-5F067555B7AA}" type="datetime1">
              <a:rPr lang="en-US" smtClean="0"/>
              <a:t>8/5/24</a:t>
            </a:fld>
            <a:endParaRPr lang="en-US"/>
          </a:p>
        </p:txBody>
      </p:sp>
      <p:sp>
        <p:nvSpPr>
          <p:cNvPr id="6" name="Footer Placeholder 5">
            <a:extLst>
              <a:ext uri="{FF2B5EF4-FFF2-40B4-BE49-F238E27FC236}">
                <a16:creationId xmlns:a16="http://schemas.microsoft.com/office/drawing/2014/main" id="{68C6D7CF-FDC0-DC4E-AA2C-80354922D89E}"/>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D96F16-1E2C-6046-A300-A02922B9CCBF}"/>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74763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539-A224-C14B-A750-B3145D8B0D18}"/>
              </a:ext>
            </a:extLst>
          </p:cNvPr>
          <p:cNvSpPr>
            <a:spLocks noGrp="1"/>
          </p:cNvSpPr>
          <p:nvPr>
            <p:ph type="title"/>
          </p:nvPr>
        </p:nvSpPr>
        <p:spPr>
          <a:xfrm>
            <a:off x="629281" y="365798"/>
            <a:ext cx="7886880" cy="1324939"/>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9C000E-D5AF-154A-B7A0-5ACE5577DEF3}"/>
              </a:ext>
            </a:extLst>
          </p:cNvPr>
          <p:cNvSpPr>
            <a:spLocks noGrp="1"/>
          </p:cNvSpPr>
          <p:nvPr>
            <p:ph type="body" idx="1"/>
          </p:nvPr>
        </p:nvSpPr>
        <p:spPr>
          <a:xfrm>
            <a:off x="629280" y="1680657"/>
            <a:ext cx="386928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8C077FC2-6FD5-C647-93CA-89CC6EA748F4}"/>
              </a:ext>
            </a:extLst>
          </p:cNvPr>
          <p:cNvSpPr>
            <a:spLocks noGrp="1"/>
          </p:cNvSpPr>
          <p:nvPr>
            <p:ph sz="half" idx="2"/>
          </p:nvPr>
        </p:nvSpPr>
        <p:spPr>
          <a:xfrm>
            <a:off x="629280" y="2504424"/>
            <a:ext cx="386928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6E47D-E3B6-FC44-8C8D-B54362EEC426}"/>
              </a:ext>
            </a:extLst>
          </p:cNvPr>
          <p:cNvSpPr>
            <a:spLocks noGrp="1"/>
          </p:cNvSpPr>
          <p:nvPr>
            <p:ph type="body" sz="quarter" idx="3"/>
          </p:nvPr>
        </p:nvSpPr>
        <p:spPr>
          <a:xfrm>
            <a:off x="4629600" y="1680657"/>
            <a:ext cx="388656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A6241EF1-7760-C34A-B72F-A8622527E3FD}"/>
              </a:ext>
            </a:extLst>
          </p:cNvPr>
          <p:cNvSpPr>
            <a:spLocks noGrp="1"/>
          </p:cNvSpPr>
          <p:nvPr>
            <p:ph sz="quarter" idx="4"/>
          </p:nvPr>
        </p:nvSpPr>
        <p:spPr>
          <a:xfrm>
            <a:off x="4629600" y="2504424"/>
            <a:ext cx="388656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C29-17FE-0B4F-9535-75B1022706F0}"/>
              </a:ext>
            </a:extLst>
          </p:cNvPr>
          <p:cNvSpPr>
            <a:spLocks noGrp="1"/>
          </p:cNvSpPr>
          <p:nvPr>
            <p:ph type="dt" sz="half" idx="10"/>
          </p:nvPr>
        </p:nvSpPr>
        <p:spPr>
          <a:xfrm>
            <a:off x="629280" y="6356827"/>
            <a:ext cx="2056320" cy="364359"/>
          </a:xfrm>
          <a:prstGeom prst="rect">
            <a:avLst/>
          </a:prstGeom>
        </p:spPr>
        <p:txBody>
          <a:bodyPr/>
          <a:lstStyle/>
          <a:p>
            <a:fld id="{4591C98F-36DD-2C45-87FD-F413F0EFB91D}" type="datetime1">
              <a:rPr lang="en-US" smtClean="0"/>
              <a:t>8/5/24</a:t>
            </a:fld>
            <a:endParaRPr lang="en-US"/>
          </a:p>
        </p:txBody>
      </p:sp>
      <p:sp>
        <p:nvSpPr>
          <p:cNvPr id="8" name="Footer Placeholder 7">
            <a:extLst>
              <a:ext uri="{FF2B5EF4-FFF2-40B4-BE49-F238E27FC236}">
                <a16:creationId xmlns:a16="http://schemas.microsoft.com/office/drawing/2014/main" id="{18B1754A-17E2-B845-A01D-05D0095178D4}"/>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A56430-CF41-174C-A68D-23F89C376A2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1051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3105-F302-024D-87BD-68FCC4A316D6}"/>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EBD684-34D6-A84F-A2B0-9C3C7BA80CDE}"/>
              </a:ext>
            </a:extLst>
          </p:cNvPr>
          <p:cNvSpPr>
            <a:spLocks noGrp="1"/>
          </p:cNvSpPr>
          <p:nvPr>
            <p:ph type="dt" sz="half" idx="10"/>
          </p:nvPr>
        </p:nvSpPr>
        <p:spPr>
          <a:xfrm>
            <a:off x="629280" y="6356827"/>
            <a:ext cx="2056320" cy="364359"/>
          </a:xfrm>
          <a:prstGeom prst="rect">
            <a:avLst/>
          </a:prstGeom>
        </p:spPr>
        <p:txBody>
          <a:bodyPr/>
          <a:lstStyle/>
          <a:p>
            <a:fld id="{5471A883-6D84-5845-BE86-DBD63CCD7C9E}" type="datetime1">
              <a:rPr lang="en-US" smtClean="0"/>
              <a:t>8/5/24</a:t>
            </a:fld>
            <a:endParaRPr lang="en-US"/>
          </a:p>
        </p:txBody>
      </p:sp>
      <p:sp>
        <p:nvSpPr>
          <p:cNvPr id="4" name="Footer Placeholder 3">
            <a:extLst>
              <a:ext uri="{FF2B5EF4-FFF2-40B4-BE49-F238E27FC236}">
                <a16:creationId xmlns:a16="http://schemas.microsoft.com/office/drawing/2014/main" id="{6D56426B-9927-AC4F-999E-5C593773A2BD}"/>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852C78-59C7-0B48-B577-C2B9967C4A10}"/>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953870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3151F-469C-694C-AAA7-CAB167B2F9D5}"/>
              </a:ext>
            </a:extLst>
          </p:cNvPr>
          <p:cNvSpPr>
            <a:spLocks noGrp="1"/>
          </p:cNvSpPr>
          <p:nvPr>
            <p:ph type="dt" sz="half" idx="10"/>
          </p:nvPr>
        </p:nvSpPr>
        <p:spPr>
          <a:xfrm>
            <a:off x="629280" y="6356827"/>
            <a:ext cx="2056320" cy="364359"/>
          </a:xfrm>
          <a:prstGeom prst="rect">
            <a:avLst/>
          </a:prstGeom>
        </p:spPr>
        <p:txBody>
          <a:bodyPr/>
          <a:lstStyle/>
          <a:p>
            <a:fld id="{76C7CA64-B569-5E45-9A54-DF5E08B9A4B0}" type="datetime1">
              <a:rPr lang="en-US" smtClean="0"/>
              <a:t>8/5/24</a:t>
            </a:fld>
            <a:endParaRPr lang="en-US"/>
          </a:p>
        </p:txBody>
      </p:sp>
      <p:sp>
        <p:nvSpPr>
          <p:cNvPr id="3" name="Footer Placeholder 2">
            <a:extLst>
              <a:ext uri="{FF2B5EF4-FFF2-40B4-BE49-F238E27FC236}">
                <a16:creationId xmlns:a16="http://schemas.microsoft.com/office/drawing/2014/main" id="{3ABEA69F-3386-894E-BDF1-BC8647ECD3C3}"/>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44F4610-9D2C-A14A-B1C0-75FF3D74BAC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43228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204-3E0E-774E-8D2B-C993A9EAFF79}"/>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2E068101-2ABE-F044-AE68-7804E9C7C6D1}"/>
              </a:ext>
            </a:extLst>
          </p:cNvPr>
          <p:cNvSpPr>
            <a:spLocks noGrp="1"/>
          </p:cNvSpPr>
          <p:nvPr>
            <p:ph idx="1"/>
          </p:nvPr>
        </p:nvSpPr>
        <p:spPr>
          <a:xfrm>
            <a:off x="3888000" y="987944"/>
            <a:ext cx="4628160" cy="4873472"/>
          </a:xfrm>
          <a:prstGeom prst="rect">
            <a:avLst/>
          </a:prstGeo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F0FB0-C972-BE4B-85A9-36E3A97D632B}"/>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F8879870-D402-1A47-BC5B-7B7DB31CD392}"/>
              </a:ext>
            </a:extLst>
          </p:cNvPr>
          <p:cNvSpPr>
            <a:spLocks noGrp="1"/>
          </p:cNvSpPr>
          <p:nvPr>
            <p:ph type="dt" sz="half" idx="10"/>
          </p:nvPr>
        </p:nvSpPr>
        <p:spPr>
          <a:xfrm>
            <a:off x="629280" y="6356827"/>
            <a:ext cx="2056320" cy="364359"/>
          </a:xfrm>
          <a:prstGeom prst="rect">
            <a:avLst/>
          </a:prstGeom>
        </p:spPr>
        <p:txBody>
          <a:bodyPr/>
          <a:lstStyle/>
          <a:p>
            <a:fld id="{480F6283-A397-EF4C-B0DD-48BF3CE9C5A3}" type="datetime1">
              <a:rPr lang="en-US" smtClean="0"/>
              <a:t>8/5/24</a:t>
            </a:fld>
            <a:endParaRPr lang="en-US"/>
          </a:p>
        </p:txBody>
      </p:sp>
      <p:sp>
        <p:nvSpPr>
          <p:cNvPr id="6" name="Footer Placeholder 5">
            <a:extLst>
              <a:ext uri="{FF2B5EF4-FFF2-40B4-BE49-F238E27FC236}">
                <a16:creationId xmlns:a16="http://schemas.microsoft.com/office/drawing/2014/main" id="{FC3147AC-C0FD-0C42-906D-2CEB4628E65B}"/>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950882-B4FF-3F4E-9474-A24AC1ADB3A4}"/>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1496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1C2D20AD-A46E-754B-BE90-8EF6A8D46E9F}"/>
              </a:ext>
            </a:extLst>
          </p:cNvPr>
          <p:cNvSpPr>
            <a:spLocks noGrp="1"/>
          </p:cNvSpPr>
          <p:nvPr>
            <p:ph type="dt" sz="half" idx="10"/>
          </p:nvPr>
        </p:nvSpPr>
        <p:spPr>
          <a:xfrm>
            <a:off x="457200" y="6356350"/>
            <a:ext cx="1249363" cy="365125"/>
          </a:xfrm>
          <a:prstGeom prst="rect">
            <a:avLst/>
          </a:prstGeom>
        </p:spPr>
        <p:txBody>
          <a:bodyPr/>
          <a:lstStyle>
            <a:lvl1pPr>
              <a:defRPr/>
            </a:lvl1pPr>
          </a:lstStyle>
          <a:p>
            <a:fld id="{B4957C92-ED7B-914F-B59B-8F62958E5185}" type="datetime1">
              <a:rPr lang="en-US" altLang="en-US" smtClean="0"/>
              <a:t>8/5/24</a:t>
            </a:fld>
            <a:endParaRPr lang="en-US" altLang="en-US"/>
          </a:p>
        </p:txBody>
      </p:sp>
      <p:sp>
        <p:nvSpPr>
          <p:cNvPr id="5" name="Footer Placeholder 4">
            <a:extLst>
              <a:ext uri="{FF2B5EF4-FFF2-40B4-BE49-F238E27FC236}">
                <a16:creationId xmlns:a16="http://schemas.microsoft.com/office/drawing/2014/main" id="{4F1485F1-CD56-E940-A461-1249EB9EEE7D}"/>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7E3935-FECD-124D-A6BE-408E87D9FF86}"/>
              </a:ext>
            </a:extLst>
          </p:cNvPr>
          <p:cNvSpPr>
            <a:spLocks noGrp="1"/>
          </p:cNvSpPr>
          <p:nvPr>
            <p:ph type="sldNum" sz="quarter" idx="12"/>
          </p:nvPr>
        </p:nvSpPr>
        <p:spPr/>
        <p:txBody>
          <a:bodyPr/>
          <a:lstStyle>
            <a:lvl1pPr>
              <a:defRPr/>
            </a:lvl1pPr>
          </a:lstStyle>
          <a:p>
            <a:fld id="{A315DF5D-7F83-9940-85BE-AFB33E8C4133}" type="slidenum">
              <a:rPr lang="en-US" altLang="en-US"/>
              <a:pPr/>
              <a:t>‹#›</a:t>
            </a:fld>
            <a:endParaRPr lang="en-US" altLang="en-US"/>
          </a:p>
        </p:txBody>
      </p:sp>
    </p:spTree>
    <p:extLst>
      <p:ext uri="{BB962C8B-B14F-4D97-AF65-F5344CB8AC3E}">
        <p14:creationId xmlns:p14="http://schemas.microsoft.com/office/powerpoint/2010/main" val="27843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7EE-59D7-4A4B-8DAB-3AAD24087B1B}"/>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2612DCEC-FBEC-B04B-B7A9-4433AAB903FD}"/>
              </a:ext>
            </a:extLst>
          </p:cNvPr>
          <p:cNvSpPr>
            <a:spLocks noGrp="1"/>
          </p:cNvSpPr>
          <p:nvPr>
            <p:ph type="pic" idx="1"/>
          </p:nvPr>
        </p:nvSpPr>
        <p:spPr>
          <a:xfrm>
            <a:off x="3888000" y="987944"/>
            <a:ext cx="4628160" cy="4873472"/>
          </a:xfrm>
          <a:prstGeom prst="rect">
            <a:avLst/>
          </a:prstGeo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FF82AE82-90ED-3243-B556-7E8AF06B2092}"/>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2BF6C2F-6006-E241-BC24-DF46DC20B3ED}"/>
              </a:ext>
            </a:extLst>
          </p:cNvPr>
          <p:cNvSpPr>
            <a:spLocks noGrp="1"/>
          </p:cNvSpPr>
          <p:nvPr>
            <p:ph type="dt" sz="half" idx="10"/>
          </p:nvPr>
        </p:nvSpPr>
        <p:spPr>
          <a:xfrm>
            <a:off x="629280" y="6356827"/>
            <a:ext cx="2056320" cy="364359"/>
          </a:xfrm>
          <a:prstGeom prst="rect">
            <a:avLst/>
          </a:prstGeom>
        </p:spPr>
        <p:txBody>
          <a:bodyPr/>
          <a:lstStyle/>
          <a:p>
            <a:fld id="{329E7FC1-0A9F-CF41-B07A-820F57726CE8}" type="datetime1">
              <a:rPr lang="en-US" smtClean="0"/>
              <a:t>8/5/24</a:t>
            </a:fld>
            <a:endParaRPr lang="en-US"/>
          </a:p>
        </p:txBody>
      </p:sp>
      <p:sp>
        <p:nvSpPr>
          <p:cNvPr id="6" name="Footer Placeholder 5">
            <a:extLst>
              <a:ext uri="{FF2B5EF4-FFF2-40B4-BE49-F238E27FC236}">
                <a16:creationId xmlns:a16="http://schemas.microsoft.com/office/drawing/2014/main" id="{091AB08E-9213-AA4A-9E1C-19F75837F8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1AF5A5-EF91-1A4F-939C-296D41ADE635}"/>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2269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4541-E4CE-7A44-A8EC-46CEE5AE7F1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2E0C-E97D-C44E-B6B5-3127919C6C8E}"/>
              </a:ext>
            </a:extLst>
          </p:cNvPr>
          <p:cNvSpPr>
            <a:spLocks noGrp="1"/>
          </p:cNvSpPr>
          <p:nvPr>
            <p:ph type="body" orient="vert" idx="1"/>
          </p:nvPr>
        </p:nvSpPr>
        <p:spPr>
          <a:xfrm>
            <a:off x="629280" y="1826112"/>
            <a:ext cx="7885440" cy="43506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BA764-3DD7-734F-96E2-29E4440C4886}"/>
              </a:ext>
            </a:extLst>
          </p:cNvPr>
          <p:cNvSpPr>
            <a:spLocks noGrp="1"/>
          </p:cNvSpPr>
          <p:nvPr>
            <p:ph type="dt" sz="half" idx="10"/>
          </p:nvPr>
        </p:nvSpPr>
        <p:spPr>
          <a:xfrm>
            <a:off x="629280" y="6356827"/>
            <a:ext cx="2056320" cy="364359"/>
          </a:xfrm>
          <a:prstGeom prst="rect">
            <a:avLst/>
          </a:prstGeom>
        </p:spPr>
        <p:txBody>
          <a:bodyPr/>
          <a:lstStyle/>
          <a:p>
            <a:fld id="{C80F8FE9-418F-5843-93A0-A34148325CF2}" type="datetime1">
              <a:rPr lang="en-US" smtClean="0"/>
              <a:t>8/5/24</a:t>
            </a:fld>
            <a:endParaRPr lang="en-US"/>
          </a:p>
        </p:txBody>
      </p:sp>
      <p:sp>
        <p:nvSpPr>
          <p:cNvPr id="5" name="Footer Placeholder 4">
            <a:extLst>
              <a:ext uri="{FF2B5EF4-FFF2-40B4-BE49-F238E27FC236}">
                <a16:creationId xmlns:a16="http://schemas.microsoft.com/office/drawing/2014/main" id="{B7B60696-A0CA-4944-A70B-4312457C0F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1715C-275A-6440-909E-604E353E619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823590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6BA3F-6458-8245-B8FE-998207A5363B}"/>
              </a:ext>
            </a:extLst>
          </p:cNvPr>
          <p:cNvSpPr>
            <a:spLocks noGrp="1"/>
          </p:cNvSpPr>
          <p:nvPr>
            <p:ph type="title" orient="vert"/>
          </p:nvPr>
        </p:nvSpPr>
        <p:spPr>
          <a:xfrm>
            <a:off x="6543360" y="365799"/>
            <a:ext cx="1971360" cy="5811011"/>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413D9-AE60-0341-97D3-C17D5AF2695C}"/>
              </a:ext>
            </a:extLst>
          </p:cNvPr>
          <p:cNvSpPr>
            <a:spLocks noGrp="1"/>
          </p:cNvSpPr>
          <p:nvPr>
            <p:ph type="body" orient="vert" idx="1"/>
          </p:nvPr>
        </p:nvSpPr>
        <p:spPr>
          <a:xfrm>
            <a:off x="629280" y="365799"/>
            <a:ext cx="5775840" cy="581101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A5AFF-B136-EE4D-B7B7-AEB745961332}"/>
              </a:ext>
            </a:extLst>
          </p:cNvPr>
          <p:cNvSpPr>
            <a:spLocks noGrp="1"/>
          </p:cNvSpPr>
          <p:nvPr>
            <p:ph type="dt" sz="half" idx="10"/>
          </p:nvPr>
        </p:nvSpPr>
        <p:spPr>
          <a:xfrm>
            <a:off x="629280" y="6356827"/>
            <a:ext cx="2056320" cy="364359"/>
          </a:xfrm>
          <a:prstGeom prst="rect">
            <a:avLst/>
          </a:prstGeom>
        </p:spPr>
        <p:txBody>
          <a:bodyPr/>
          <a:lstStyle/>
          <a:p>
            <a:fld id="{BAEE7601-1F43-9444-B626-60352CE2505D}" type="datetime1">
              <a:rPr lang="en-US" smtClean="0"/>
              <a:t>8/5/24</a:t>
            </a:fld>
            <a:endParaRPr lang="en-US"/>
          </a:p>
        </p:txBody>
      </p:sp>
      <p:sp>
        <p:nvSpPr>
          <p:cNvPr id="5" name="Footer Placeholder 4">
            <a:extLst>
              <a:ext uri="{FF2B5EF4-FFF2-40B4-BE49-F238E27FC236}">
                <a16:creationId xmlns:a16="http://schemas.microsoft.com/office/drawing/2014/main" id="{5632531D-9C86-454E-A041-9B106EDAC430}"/>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83282-9D3F-1641-B067-760D8B83D867}"/>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38169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F779CBDF-2FA3-0E4F-9FBA-2D1E0316B99D}"/>
              </a:ext>
            </a:extLst>
          </p:cNvPr>
          <p:cNvSpPr>
            <a:spLocks noGrp="1"/>
          </p:cNvSpPr>
          <p:nvPr>
            <p:ph type="dt" sz="half" idx="10"/>
          </p:nvPr>
        </p:nvSpPr>
        <p:spPr>
          <a:xfrm>
            <a:off x="457200" y="6356350"/>
            <a:ext cx="1249363" cy="365125"/>
          </a:xfrm>
          <a:prstGeom prst="rect">
            <a:avLst/>
          </a:prstGeom>
        </p:spPr>
        <p:txBody>
          <a:bodyPr/>
          <a:lstStyle>
            <a:lvl1pPr>
              <a:defRPr/>
            </a:lvl1pPr>
          </a:lstStyle>
          <a:p>
            <a:fld id="{F14CEBFC-38BE-E44D-B723-F5F198C01640}"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F13444A-C4CE-E146-8EF3-32D51712C11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21D0B7F-52B8-2D4E-9AAE-1D1D73C3BB25}"/>
              </a:ext>
            </a:extLst>
          </p:cNvPr>
          <p:cNvSpPr>
            <a:spLocks noGrp="1"/>
          </p:cNvSpPr>
          <p:nvPr>
            <p:ph type="sldNum" sz="quarter" idx="12"/>
          </p:nvPr>
        </p:nvSpPr>
        <p:spPr/>
        <p:txBody>
          <a:bodyPr/>
          <a:lstStyle>
            <a:lvl1pPr>
              <a:defRPr/>
            </a:lvl1pPr>
          </a:lstStyle>
          <a:p>
            <a:fld id="{F054D320-C0E7-6045-BF08-D2A7155099BD}" type="slidenum">
              <a:rPr lang="en-US" altLang="en-US"/>
              <a:pPr/>
              <a:t>‹#›</a:t>
            </a:fld>
            <a:endParaRPr lang="en-US" altLang="en-US"/>
          </a:p>
        </p:txBody>
      </p:sp>
    </p:spTree>
    <p:extLst>
      <p:ext uri="{BB962C8B-B14F-4D97-AF65-F5344CB8AC3E}">
        <p14:creationId xmlns:p14="http://schemas.microsoft.com/office/powerpoint/2010/main" val="210441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a:extLst>
              <a:ext uri="{FF2B5EF4-FFF2-40B4-BE49-F238E27FC236}">
                <a16:creationId xmlns:a16="http://schemas.microsoft.com/office/drawing/2014/main" id="{3A5879DD-087C-4C4F-AC0F-D187F4D4BD8C}"/>
              </a:ext>
            </a:extLst>
          </p:cNvPr>
          <p:cNvSpPr>
            <a:spLocks noGrp="1"/>
          </p:cNvSpPr>
          <p:nvPr>
            <p:ph type="dt" sz="half" idx="10"/>
          </p:nvPr>
        </p:nvSpPr>
        <p:spPr>
          <a:xfrm>
            <a:off x="457200" y="6356350"/>
            <a:ext cx="1249363" cy="365125"/>
          </a:xfrm>
          <a:prstGeom prst="rect">
            <a:avLst/>
          </a:prstGeom>
        </p:spPr>
        <p:txBody>
          <a:bodyPr/>
          <a:lstStyle>
            <a:lvl1pPr>
              <a:defRPr/>
            </a:lvl1pPr>
          </a:lstStyle>
          <a:p>
            <a:fld id="{0A7E0821-A057-2547-A340-FBAD71DB2135}"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5DE3C2A-2426-1F47-88F6-21D09ED57091}"/>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E7977E4-D847-3C46-BD65-C9330183F7AE}"/>
              </a:ext>
            </a:extLst>
          </p:cNvPr>
          <p:cNvSpPr>
            <a:spLocks noGrp="1"/>
          </p:cNvSpPr>
          <p:nvPr>
            <p:ph type="sldNum" sz="quarter" idx="12"/>
          </p:nvPr>
        </p:nvSpPr>
        <p:spPr/>
        <p:txBody>
          <a:bodyPr/>
          <a:lstStyle>
            <a:lvl1pPr>
              <a:defRPr/>
            </a:lvl1pPr>
          </a:lstStyle>
          <a:p>
            <a:fld id="{6B98B4C4-0E06-354C-97A1-C6AB6A4DDBBF}" type="slidenum">
              <a:rPr lang="en-US" altLang="en-US"/>
              <a:pPr/>
              <a:t>‹#›</a:t>
            </a:fld>
            <a:endParaRPr lang="en-US" altLang="en-US"/>
          </a:p>
        </p:txBody>
      </p:sp>
    </p:spTree>
    <p:extLst>
      <p:ext uri="{BB962C8B-B14F-4D97-AF65-F5344CB8AC3E}">
        <p14:creationId xmlns:p14="http://schemas.microsoft.com/office/powerpoint/2010/main" val="195305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a:extLst>
              <a:ext uri="{FF2B5EF4-FFF2-40B4-BE49-F238E27FC236}">
                <a16:creationId xmlns:a16="http://schemas.microsoft.com/office/drawing/2014/main" id="{A6C78E14-5164-2A4E-8BC1-CEDC3EB7B1E6}"/>
              </a:ext>
            </a:extLst>
          </p:cNvPr>
          <p:cNvSpPr>
            <a:spLocks noGrp="1"/>
          </p:cNvSpPr>
          <p:nvPr>
            <p:ph type="dt" sz="half" idx="10"/>
          </p:nvPr>
        </p:nvSpPr>
        <p:spPr>
          <a:xfrm>
            <a:off x="457200" y="6356350"/>
            <a:ext cx="1249363" cy="365125"/>
          </a:xfrm>
          <a:prstGeom prst="rect">
            <a:avLst/>
          </a:prstGeom>
        </p:spPr>
        <p:txBody>
          <a:bodyPr/>
          <a:lstStyle>
            <a:lvl1pPr>
              <a:defRPr/>
            </a:lvl1pPr>
          </a:lstStyle>
          <a:p>
            <a:fld id="{CEA6F9AB-4EC3-5F44-8688-107774C04898}" type="datetime1">
              <a:rPr lang="en-US" altLang="en-US" smtClean="0"/>
              <a:t>8/5/24</a:t>
            </a:fld>
            <a:endParaRPr lang="en-US" altLang="en-US"/>
          </a:p>
        </p:txBody>
      </p:sp>
      <p:sp>
        <p:nvSpPr>
          <p:cNvPr id="8" name="Footer Placeholder 7">
            <a:extLst>
              <a:ext uri="{FF2B5EF4-FFF2-40B4-BE49-F238E27FC236}">
                <a16:creationId xmlns:a16="http://schemas.microsoft.com/office/drawing/2014/main" id="{621B6F7E-F012-764C-993B-A9933F4C7A49}"/>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E0FE518-DC0F-0147-B5B1-7EC53C49A18A}"/>
              </a:ext>
            </a:extLst>
          </p:cNvPr>
          <p:cNvSpPr>
            <a:spLocks noGrp="1"/>
          </p:cNvSpPr>
          <p:nvPr>
            <p:ph type="sldNum" sz="quarter" idx="12"/>
          </p:nvPr>
        </p:nvSpPr>
        <p:spPr/>
        <p:txBody>
          <a:bodyPr/>
          <a:lstStyle>
            <a:lvl1pPr>
              <a:defRPr/>
            </a:lvl1pPr>
          </a:lstStyle>
          <a:p>
            <a:fld id="{25023B01-B2A4-A343-A185-0613A60BEAFB}" type="slidenum">
              <a:rPr lang="en-US" altLang="en-US"/>
              <a:pPr/>
              <a:t>‹#›</a:t>
            </a:fld>
            <a:endParaRPr lang="en-US" altLang="en-US"/>
          </a:p>
        </p:txBody>
      </p:sp>
    </p:spTree>
    <p:extLst>
      <p:ext uri="{BB962C8B-B14F-4D97-AF65-F5344CB8AC3E}">
        <p14:creationId xmlns:p14="http://schemas.microsoft.com/office/powerpoint/2010/main" val="15712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a:extLst>
              <a:ext uri="{FF2B5EF4-FFF2-40B4-BE49-F238E27FC236}">
                <a16:creationId xmlns:a16="http://schemas.microsoft.com/office/drawing/2014/main" id="{FB13C4C3-1D44-104C-B7BC-FA12279B981E}"/>
              </a:ext>
            </a:extLst>
          </p:cNvPr>
          <p:cNvSpPr>
            <a:spLocks noGrp="1"/>
          </p:cNvSpPr>
          <p:nvPr>
            <p:ph type="dt" sz="half" idx="10"/>
          </p:nvPr>
        </p:nvSpPr>
        <p:spPr>
          <a:xfrm>
            <a:off x="457200" y="6356350"/>
            <a:ext cx="1249363" cy="365125"/>
          </a:xfrm>
          <a:prstGeom prst="rect">
            <a:avLst/>
          </a:prstGeom>
        </p:spPr>
        <p:txBody>
          <a:bodyPr/>
          <a:lstStyle>
            <a:lvl1pPr>
              <a:defRPr/>
            </a:lvl1pPr>
          </a:lstStyle>
          <a:p>
            <a:fld id="{A4DAF9FE-A1A5-D744-B373-2F230D4FA397}" type="datetime1">
              <a:rPr lang="en-US" altLang="en-US" smtClean="0"/>
              <a:t>8/5/24</a:t>
            </a:fld>
            <a:endParaRPr lang="en-US" altLang="en-US"/>
          </a:p>
        </p:txBody>
      </p:sp>
      <p:sp>
        <p:nvSpPr>
          <p:cNvPr id="4" name="Footer Placeholder 3">
            <a:extLst>
              <a:ext uri="{FF2B5EF4-FFF2-40B4-BE49-F238E27FC236}">
                <a16:creationId xmlns:a16="http://schemas.microsoft.com/office/drawing/2014/main" id="{4E6D6541-29CD-EF47-877E-640F3E50CECF}"/>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402577D-2634-5B4A-8DD5-11FFDD7AC3A9}"/>
              </a:ext>
            </a:extLst>
          </p:cNvPr>
          <p:cNvSpPr>
            <a:spLocks noGrp="1"/>
          </p:cNvSpPr>
          <p:nvPr>
            <p:ph type="sldNum" sz="quarter" idx="12"/>
          </p:nvPr>
        </p:nvSpPr>
        <p:spPr/>
        <p:txBody>
          <a:bodyPr/>
          <a:lstStyle>
            <a:lvl1pPr>
              <a:defRPr/>
            </a:lvl1pPr>
          </a:lstStyle>
          <a:p>
            <a:fld id="{8C84CE91-AEA6-914F-90D9-16BDBBCC3ED5}" type="slidenum">
              <a:rPr lang="en-US" altLang="en-US"/>
              <a:pPr/>
              <a:t>‹#›</a:t>
            </a:fld>
            <a:endParaRPr lang="en-US" altLang="en-US"/>
          </a:p>
        </p:txBody>
      </p:sp>
    </p:spTree>
    <p:extLst>
      <p:ext uri="{BB962C8B-B14F-4D97-AF65-F5344CB8AC3E}">
        <p14:creationId xmlns:p14="http://schemas.microsoft.com/office/powerpoint/2010/main" val="211384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4429F-6658-8543-B0A8-D4F355CD9FAC}"/>
              </a:ext>
            </a:extLst>
          </p:cNvPr>
          <p:cNvSpPr>
            <a:spLocks noGrp="1"/>
          </p:cNvSpPr>
          <p:nvPr>
            <p:ph type="dt" sz="half" idx="10"/>
          </p:nvPr>
        </p:nvSpPr>
        <p:spPr>
          <a:xfrm>
            <a:off x="457200" y="6356350"/>
            <a:ext cx="1249363" cy="365125"/>
          </a:xfrm>
          <a:prstGeom prst="rect">
            <a:avLst/>
          </a:prstGeom>
        </p:spPr>
        <p:txBody>
          <a:bodyPr/>
          <a:lstStyle>
            <a:lvl1pPr>
              <a:defRPr/>
            </a:lvl1pPr>
          </a:lstStyle>
          <a:p>
            <a:fld id="{BA077387-2E9C-4742-BE26-D2A042D871CB}" type="datetime1">
              <a:rPr lang="en-US" altLang="en-US" smtClean="0"/>
              <a:t>8/5/24</a:t>
            </a:fld>
            <a:endParaRPr lang="en-US" altLang="en-US"/>
          </a:p>
        </p:txBody>
      </p:sp>
      <p:sp>
        <p:nvSpPr>
          <p:cNvPr id="3" name="Footer Placeholder 2">
            <a:extLst>
              <a:ext uri="{FF2B5EF4-FFF2-40B4-BE49-F238E27FC236}">
                <a16:creationId xmlns:a16="http://schemas.microsoft.com/office/drawing/2014/main" id="{6C734284-7197-2946-BCF5-6C0FAA0784B5}"/>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59DAA201-8EE4-DD4F-86BC-8D66E6B568F5}"/>
              </a:ext>
            </a:extLst>
          </p:cNvPr>
          <p:cNvSpPr>
            <a:spLocks noGrp="1"/>
          </p:cNvSpPr>
          <p:nvPr>
            <p:ph type="sldNum" sz="quarter" idx="12"/>
          </p:nvPr>
        </p:nvSpPr>
        <p:spPr/>
        <p:txBody>
          <a:bodyPr/>
          <a:lstStyle>
            <a:lvl1pPr>
              <a:defRPr/>
            </a:lvl1pPr>
          </a:lstStyle>
          <a:p>
            <a:fld id="{DAFE56EF-E2BC-7D41-9B22-51E136CBA94D}" type="slidenum">
              <a:rPr lang="en-US" altLang="en-US"/>
              <a:pPr/>
              <a:t>‹#›</a:t>
            </a:fld>
            <a:endParaRPr lang="en-US" altLang="en-US"/>
          </a:p>
        </p:txBody>
      </p:sp>
    </p:spTree>
    <p:extLst>
      <p:ext uri="{BB962C8B-B14F-4D97-AF65-F5344CB8AC3E}">
        <p14:creationId xmlns:p14="http://schemas.microsoft.com/office/powerpoint/2010/main" val="213265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76AD381B-DB3C-FB44-A204-BFED55491EE1}"/>
              </a:ext>
            </a:extLst>
          </p:cNvPr>
          <p:cNvSpPr>
            <a:spLocks noGrp="1"/>
          </p:cNvSpPr>
          <p:nvPr>
            <p:ph type="dt" sz="half" idx="10"/>
          </p:nvPr>
        </p:nvSpPr>
        <p:spPr>
          <a:xfrm>
            <a:off x="457200" y="6356350"/>
            <a:ext cx="1249363" cy="365125"/>
          </a:xfrm>
          <a:prstGeom prst="rect">
            <a:avLst/>
          </a:prstGeom>
        </p:spPr>
        <p:txBody>
          <a:bodyPr/>
          <a:lstStyle>
            <a:lvl1pPr>
              <a:defRPr/>
            </a:lvl1pPr>
          </a:lstStyle>
          <a:p>
            <a:fld id="{CE115ADC-63FD-1643-B033-CA55B3EF6FD6}" type="datetime1">
              <a:rPr lang="en-US" altLang="en-US" smtClean="0"/>
              <a:t>8/5/24</a:t>
            </a:fld>
            <a:endParaRPr lang="en-US" altLang="en-US"/>
          </a:p>
        </p:txBody>
      </p:sp>
      <p:sp>
        <p:nvSpPr>
          <p:cNvPr id="6" name="Footer Placeholder 5">
            <a:extLst>
              <a:ext uri="{FF2B5EF4-FFF2-40B4-BE49-F238E27FC236}">
                <a16:creationId xmlns:a16="http://schemas.microsoft.com/office/drawing/2014/main" id="{D442FAA3-5B1A-7543-AC36-C1D9EA9A2CB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80F0A8C-08C8-9542-9551-59748416D43B}"/>
              </a:ext>
            </a:extLst>
          </p:cNvPr>
          <p:cNvSpPr>
            <a:spLocks noGrp="1"/>
          </p:cNvSpPr>
          <p:nvPr>
            <p:ph type="sldNum" sz="quarter" idx="12"/>
          </p:nvPr>
        </p:nvSpPr>
        <p:spPr/>
        <p:txBody>
          <a:bodyPr/>
          <a:lstStyle>
            <a:lvl1pPr>
              <a:defRPr/>
            </a:lvl1pPr>
          </a:lstStyle>
          <a:p>
            <a:fld id="{34B23DB3-D36A-FB4C-95CF-393292DF0C4E}" type="slidenum">
              <a:rPr lang="en-US" altLang="en-US"/>
              <a:pPr/>
              <a:t>‹#›</a:t>
            </a:fld>
            <a:endParaRPr lang="en-US" altLang="en-US"/>
          </a:p>
        </p:txBody>
      </p:sp>
    </p:spTree>
    <p:extLst>
      <p:ext uri="{BB962C8B-B14F-4D97-AF65-F5344CB8AC3E}">
        <p14:creationId xmlns:p14="http://schemas.microsoft.com/office/powerpoint/2010/main" val="272669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E4819FB9-502C-0A45-A1E0-8A2347B5539C}"/>
              </a:ext>
            </a:extLst>
          </p:cNvPr>
          <p:cNvSpPr>
            <a:spLocks noGrp="1"/>
          </p:cNvSpPr>
          <p:nvPr>
            <p:ph type="dt" sz="half" idx="10"/>
          </p:nvPr>
        </p:nvSpPr>
        <p:spPr>
          <a:xfrm>
            <a:off x="457200" y="6356350"/>
            <a:ext cx="1249363" cy="365125"/>
          </a:xfrm>
          <a:prstGeom prst="rect">
            <a:avLst/>
          </a:prstGeom>
        </p:spPr>
        <p:txBody>
          <a:bodyPr/>
          <a:lstStyle>
            <a:lvl1pPr>
              <a:defRPr/>
            </a:lvl1pPr>
          </a:lstStyle>
          <a:p>
            <a:fld id="{7EF08509-370E-6143-93AC-578CB90B1DCB}"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D50B0C3-320B-EC46-AC29-11C96F880F0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F3867BA-39CE-DE43-9EF1-E6584BFCFDD5}"/>
              </a:ext>
            </a:extLst>
          </p:cNvPr>
          <p:cNvSpPr>
            <a:spLocks noGrp="1"/>
          </p:cNvSpPr>
          <p:nvPr>
            <p:ph type="sldNum" sz="quarter" idx="12"/>
          </p:nvPr>
        </p:nvSpPr>
        <p:spPr/>
        <p:txBody>
          <a:bodyPr/>
          <a:lstStyle>
            <a:lvl1pPr>
              <a:defRPr/>
            </a:lvl1pPr>
          </a:lstStyle>
          <a:p>
            <a:fld id="{921C5293-8393-C745-B4CF-F3E76A95F61B}" type="slidenum">
              <a:rPr lang="en-US" altLang="en-US"/>
              <a:pPr/>
              <a:t>‹#›</a:t>
            </a:fld>
            <a:endParaRPr lang="en-US" altLang="en-US"/>
          </a:p>
        </p:txBody>
      </p:sp>
    </p:spTree>
    <p:extLst>
      <p:ext uri="{BB962C8B-B14F-4D97-AF65-F5344CB8AC3E}">
        <p14:creationId xmlns:p14="http://schemas.microsoft.com/office/powerpoint/2010/main" val="122962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715E9-B633-F627-1D5A-43121A34C259}"/>
              </a:ext>
            </a:extLst>
          </p:cNvPr>
          <p:cNvPicPr>
            <a:picLocks noChangeAspect="1"/>
          </p:cNvPicPr>
          <p:nvPr userDrawn="1"/>
        </p:nvPicPr>
        <p:blipFill>
          <a:blip r:embed="rId13"/>
          <a:stretch>
            <a:fillRect/>
          </a:stretch>
        </p:blipFill>
        <p:spPr>
          <a:xfrm>
            <a:off x="0" y="6356350"/>
            <a:ext cx="9144000" cy="501650"/>
          </a:xfrm>
          <a:prstGeom prst="rect">
            <a:avLst/>
          </a:prstGeom>
        </p:spPr>
      </p:pic>
      <p:sp>
        <p:nvSpPr>
          <p:cNvPr id="2" name="Title Placeholder 1">
            <a:extLst>
              <a:ext uri="{FF2B5EF4-FFF2-40B4-BE49-F238E27FC236}">
                <a16:creationId xmlns:a16="http://schemas.microsoft.com/office/drawing/2014/main" id="{5096F021-5EE4-0D4C-BCF1-8E7AABD94F4B}"/>
              </a:ext>
            </a:extLst>
          </p:cNvPr>
          <p:cNvSpPr>
            <a:spLocks noGrp="1"/>
          </p:cNvSpPr>
          <p:nvPr>
            <p:ph type="title"/>
          </p:nvPr>
        </p:nvSpPr>
        <p:spPr>
          <a:xfrm>
            <a:off x="1980924" y="149225"/>
            <a:ext cx="6705875" cy="64135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4A69F83-2FE9-E041-9865-A93C1986EA01}"/>
              </a:ext>
            </a:extLst>
          </p:cNvPr>
          <p:cNvSpPr>
            <a:spLocks noGrp="1"/>
          </p:cNvSpPr>
          <p:nvPr>
            <p:ph type="body" idx="1"/>
          </p:nvPr>
        </p:nvSpPr>
        <p:spPr bwMode="auto">
          <a:xfrm>
            <a:off x="457200" y="109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F750C1A2-DDE1-6E40-BEDC-9B20C7968042}"/>
              </a:ext>
            </a:extLst>
          </p:cNvPr>
          <p:cNvSpPr>
            <a:spLocks noGrp="1"/>
          </p:cNvSpPr>
          <p:nvPr>
            <p:ph type="sldNum" sz="quarter" idx="4"/>
          </p:nvPr>
        </p:nvSpPr>
        <p:spPr>
          <a:xfrm>
            <a:off x="146304" y="6419088"/>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1DEF435-E60A-BB47-B744-1DEBFE4557EF}" type="slidenum">
              <a:rPr lang="en-US" altLang="en-US" smtClean="0"/>
              <a:pPr/>
              <a:t>‹#›</a:t>
            </a:fld>
            <a:endParaRPr lang="en-US" altLang="en-US" dirty="0"/>
          </a:p>
        </p:txBody>
      </p:sp>
      <p:pic>
        <p:nvPicPr>
          <p:cNvPr id="7" name="Picture 6">
            <a:extLst>
              <a:ext uri="{FF2B5EF4-FFF2-40B4-BE49-F238E27FC236}">
                <a16:creationId xmlns:a16="http://schemas.microsoft.com/office/drawing/2014/main" id="{0DDCF9F0-29D0-3C47-A78F-4292D79B9463}"/>
              </a:ext>
            </a:extLst>
          </p:cNvPr>
          <p:cNvPicPr>
            <a:picLocks noChangeAspect="1" noChangeArrowheads="1"/>
          </p:cNvPicPr>
          <p:nvPr userDrawn="1"/>
        </p:nvPicPr>
        <p:blipFill>
          <a:blip r:embed="rId14"/>
          <a:srcRect/>
          <a:stretch>
            <a:fillRect/>
          </a:stretch>
        </p:blipFill>
        <p:spPr bwMode="auto">
          <a:xfrm>
            <a:off x="1" y="1"/>
            <a:ext cx="1980924" cy="709560"/>
          </a:xfrm>
          <a:prstGeom prst="rect">
            <a:avLst/>
          </a:prstGeom>
          <a:noFill/>
          <a:ln w="12700" cap="flat">
            <a:noFill/>
            <a:miter lim="800000"/>
            <a:headEnd/>
            <a:tailEnd/>
          </a:ln>
        </p:spPr>
      </p:pic>
      <p:cxnSp>
        <p:nvCxnSpPr>
          <p:cNvPr id="8" name="Straight Connector 7">
            <a:extLst>
              <a:ext uri="{FF2B5EF4-FFF2-40B4-BE49-F238E27FC236}">
                <a16:creationId xmlns:a16="http://schemas.microsoft.com/office/drawing/2014/main" id="{AA565966-63A2-6A4B-A2EE-FB43D5EBEE2E}"/>
              </a:ext>
            </a:extLst>
          </p:cNvPr>
          <p:cNvCxnSpPr/>
          <p:nvPr userDrawn="1"/>
        </p:nvCxnSpPr>
        <p:spPr>
          <a:xfrm flipV="1">
            <a:off x="284343" y="843465"/>
            <a:ext cx="8585797" cy="9491"/>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9605B3D-D736-47E7-BD0F-B51B2F357AA8}"/>
              </a:ext>
            </a:extLst>
          </p:cNvPr>
          <p:cNvSpPr txBox="1"/>
          <p:nvPr userDrawn="1"/>
        </p:nvSpPr>
        <p:spPr>
          <a:xfrm>
            <a:off x="1003119" y="6435351"/>
            <a:ext cx="5367367" cy="338554"/>
          </a:xfrm>
          <a:prstGeom prst="rect">
            <a:avLst/>
          </a:prstGeom>
          <a:noFill/>
        </p:spPr>
        <p:txBody>
          <a:bodyPr wrap="square">
            <a:spAutoFit/>
          </a:bodyPr>
          <a:lstStyle/>
          <a:p>
            <a:r>
              <a:rPr lang="en-US" sz="1600" dirty="0">
                <a:solidFill>
                  <a:schemeClr val="bg1"/>
                </a:solidFill>
              </a:rPr>
              <a:t>MONAN: INPE MPAS-A Training 2024 (12 – 14 August)</a:t>
            </a:r>
            <a:endParaRPr lang="en-US" sz="1600" dirty="0">
              <a:solidFill>
                <a:schemeClr val="bg1"/>
              </a:solidFill>
              <a:latin typeface="Helvetica Neue"/>
              <a:ea typeface="Helvetica Neue"/>
              <a:cs typeface="Helvetica Neue"/>
              <a:sym typeface="Helvetica Neue"/>
            </a:endParaRPr>
          </a:p>
        </p:txBody>
      </p:sp>
      <p:sp>
        <p:nvSpPr>
          <p:cNvPr id="12" name="Hexagon 11">
            <a:extLst>
              <a:ext uri="{FF2B5EF4-FFF2-40B4-BE49-F238E27FC236}">
                <a16:creationId xmlns:a16="http://schemas.microsoft.com/office/drawing/2014/main" id="{EF00BFA4-462D-6B2C-9AF6-1CC61BCA0B1E}"/>
              </a:ext>
            </a:extLst>
          </p:cNvPr>
          <p:cNvSpPr/>
          <p:nvPr userDrawn="1"/>
        </p:nvSpPr>
        <p:spPr>
          <a:xfrm>
            <a:off x="157411" y="6406554"/>
            <a:ext cx="457337" cy="394256"/>
          </a:xfrm>
          <a:prstGeom prst="hexagon">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34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p:titleStyle>
    <p:bodyStyle>
      <a:lvl1pPr marL="223838" indent="-223838" algn="l" defTabSz="457200" rtl="0" eaLnBrk="0" fontAlgn="base" hangingPunct="0">
        <a:spcBef>
          <a:spcPct val="20000"/>
        </a:spcBef>
        <a:spcAft>
          <a:spcPct val="0"/>
        </a:spcAft>
        <a:buSzPct val="130000"/>
        <a:buFont typeface="Arial" panose="020B0604020202020204" pitchFamily="34" charset="0"/>
        <a:buChar char="•"/>
        <a:defRPr sz="2400" kern="1200">
          <a:solidFill>
            <a:schemeClr val="tx2"/>
          </a:solidFill>
          <a:latin typeface="Helvetica Neue"/>
          <a:ea typeface="ＭＳ Ｐゴシック" charset="0"/>
          <a:cs typeface="ＭＳ Ｐゴシック" charset="0"/>
        </a:defRPr>
      </a:lvl1pPr>
      <a:lvl2pPr marL="682625" indent="-225425"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2pPr>
      <a:lvl3pPr marL="1089025" indent="-174625" algn="l" defTabSz="457200" rtl="0" eaLnBrk="0" fontAlgn="base" hangingPunct="0">
        <a:spcBef>
          <a:spcPct val="20000"/>
        </a:spcBef>
        <a:spcAft>
          <a:spcPct val="0"/>
        </a:spcAft>
        <a:buSzPct val="130000"/>
        <a:buFont typeface="Arial" panose="020B0604020202020204" pitchFamily="34" charset="0"/>
        <a:buChar char="•"/>
        <a:defRPr sz="2000" kern="1200">
          <a:solidFill>
            <a:schemeClr val="tx2"/>
          </a:solidFill>
          <a:latin typeface="Helvetica Neue"/>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BD61-3DD6-FA45-86C3-3A1BAA5BBA4C}"/>
              </a:ext>
            </a:extLst>
          </p:cNvPr>
          <p:cNvPicPr>
            <a:picLocks noChangeAspect="1"/>
          </p:cNvPicPr>
          <p:nvPr userDrawn="1"/>
        </p:nvPicPr>
        <p:blipFill rotWithShape="1">
          <a:blip r:embed="rId13"/>
          <a:srcRect l="5651" r="5897"/>
          <a:stretch/>
        </p:blipFill>
        <p:spPr>
          <a:xfrm>
            <a:off x="919" y="1"/>
            <a:ext cx="9143081" cy="6892527"/>
          </a:xfrm>
          <a:prstGeom prst="rect">
            <a:avLst/>
          </a:prstGeom>
        </p:spPr>
      </p:pic>
      <p:sp>
        <p:nvSpPr>
          <p:cNvPr id="10" name="Google Shape;20;p4">
            <a:extLst>
              <a:ext uri="{FF2B5EF4-FFF2-40B4-BE49-F238E27FC236}">
                <a16:creationId xmlns:a16="http://schemas.microsoft.com/office/drawing/2014/main" id="{EC5F2CBC-8443-4E4F-B3B9-40207D13E9F3}"/>
              </a:ext>
            </a:extLst>
          </p:cNvPr>
          <p:cNvSpPr/>
          <p:nvPr userDrawn="1"/>
        </p:nvSpPr>
        <p:spPr>
          <a:xfrm>
            <a:off x="-3633" y="6489437"/>
            <a:ext cx="9147633" cy="403090"/>
          </a:xfrm>
          <a:prstGeom prst="rect">
            <a:avLst/>
          </a:prstGeom>
          <a:solidFill>
            <a:srgbClr val="1A658F"/>
          </a:solidFill>
          <a:ln>
            <a:noFill/>
          </a:ln>
        </p:spPr>
        <p:txBody>
          <a:bodyPr spcFirstLastPara="1" wrap="square" lIns="82930" tIns="82930" rIns="82930" bIns="82930" anchor="ctr" anchorCtr="0">
            <a:noAutofit/>
          </a:bodyPr>
          <a:lstStyle/>
          <a:p>
            <a:pPr marL="0" lvl="0" indent="0" algn="l" rtl="0">
              <a:spcBef>
                <a:spcPts val="0"/>
              </a:spcBef>
              <a:spcAft>
                <a:spcPts val="0"/>
              </a:spcAft>
              <a:buNone/>
            </a:pPr>
            <a:endParaRPr sz="1633"/>
          </a:p>
        </p:txBody>
      </p:sp>
      <p:pic>
        <p:nvPicPr>
          <p:cNvPr id="2" name="Graphic 1">
            <a:extLst>
              <a:ext uri="{FF2B5EF4-FFF2-40B4-BE49-F238E27FC236}">
                <a16:creationId xmlns:a16="http://schemas.microsoft.com/office/drawing/2014/main" id="{4E0ABB34-6063-FCD2-72BA-F594576EDCC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5303520"/>
            <a:ext cx="3600450" cy="1200150"/>
          </a:xfrm>
          <a:prstGeom prst="rect">
            <a:avLst/>
          </a:prstGeom>
        </p:spPr>
      </p:pic>
      <p:sp>
        <p:nvSpPr>
          <p:cNvPr id="3" name="Google Shape;21;p4">
            <a:extLst>
              <a:ext uri="{FF2B5EF4-FFF2-40B4-BE49-F238E27FC236}">
                <a16:creationId xmlns:a16="http://schemas.microsoft.com/office/drawing/2014/main" id="{A4697A3A-6BCB-0746-A64A-7CDE21FF5971}"/>
              </a:ext>
            </a:extLst>
          </p:cNvPr>
          <p:cNvSpPr txBox="1"/>
          <p:nvPr userDrawn="1"/>
        </p:nvSpPr>
        <p:spPr>
          <a:xfrm>
            <a:off x="687878" y="6479257"/>
            <a:ext cx="7785562" cy="403090"/>
          </a:xfrm>
          <a:prstGeom prst="rect">
            <a:avLst/>
          </a:prstGeom>
          <a:noFill/>
          <a:ln>
            <a:noFill/>
          </a:ln>
        </p:spPr>
        <p:txBody>
          <a:bodyPr spcFirstLastPara="1" wrap="square" lIns="82930" tIns="82930" rIns="82930" bIns="82930" anchor="ctr" anchorCtr="0">
            <a:noAutofit/>
          </a:bodyPr>
          <a:lstStyle/>
          <a:p>
            <a:pPr marL="0" lvl="0" indent="0" algn="ctr" rtl="0">
              <a:spcBef>
                <a:spcPts val="0"/>
              </a:spcBef>
              <a:spcAft>
                <a:spcPts val="0"/>
              </a:spcAft>
              <a:buNone/>
            </a:pPr>
            <a:r>
              <a:rPr lang="en-US" sz="800" dirty="0">
                <a:solidFill>
                  <a:schemeClr val="bg1"/>
                </a:solidFill>
              </a:rPr>
              <a:t>This material is based upon work supported by the NSF National Center for Atmospheric Research, a major facility sponsored by the U.S. National Science Foundation and managed by the University Corporation for Atmospheric Research. Any opinions, findings and conclusions or recommendations expressed in this material do not necessarily reflect the views of NSF.</a:t>
            </a:r>
            <a:endParaRPr sz="635"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59308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928-C2A7-9D41-B513-D965FAA93D38}"/>
              </a:ext>
            </a:extLst>
          </p:cNvPr>
          <p:cNvSpPr>
            <a:spLocks noGrp="1"/>
          </p:cNvSpPr>
          <p:nvPr>
            <p:ph type="ctrTitle"/>
          </p:nvPr>
        </p:nvSpPr>
        <p:spPr/>
        <p:txBody>
          <a:bodyPr>
            <a:normAutofit/>
          </a:bodyPr>
          <a:lstStyle/>
          <a:p>
            <a:pPr eaLnBrk="1" fontAlgn="auto" hangingPunct="1">
              <a:spcAft>
                <a:spcPts val="0"/>
              </a:spcAft>
              <a:defRPr/>
            </a:pPr>
            <a:r>
              <a:rPr lang="en-US" sz="3200" dirty="0">
                <a:ea typeface="+mj-ea"/>
                <a:cs typeface="+mj-cs"/>
              </a:rPr>
              <a:t>Computing New Diagnostic Fields in MPAS-Atmosphere Simulations</a:t>
            </a:r>
          </a:p>
        </p:txBody>
      </p:sp>
      <p:sp>
        <p:nvSpPr>
          <p:cNvPr id="3" name="Title 1">
            <a:extLst>
              <a:ext uri="{FF2B5EF4-FFF2-40B4-BE49-F238E27FC236}">
                <a16:creationId xmlns:a16="http://schemas.microsoft.com/office/drawing/2014/main" id="{940E1A9B-6109-634D-9EA0-559ED3DF5BE8}"/>
              </a:ext>
            </a:extLst>
          </p:cNvPr>
          <p:cNvSpPr txBox="1">
            <a:spLocks/>
          </p:cNvSpPr>
          <p:nvPr/>
        </p:nvSpPr>
        <p:spPr>
          <a:xfrm>
            <a:off x="1143360" y="3854367"/>
            <a:ext cx="6857280" cy="641057"/>
          </a:xfrm>
          <a:prstGeom prst="rect">
            <a:avLst/>
          </a:prstGeom>
        </p:spPr>
        <p:txBody>
          <a:bodyPr anchor="b">
            <a:normAutofit fontScale="97500"/>
          </a:bodyPr>
          <a:lstStyle>
            <a:lvl1pPr algn="ctr" defTabSz="829452" rtl="0" eaLnBrk="1" latinLnBrk="0" hangingPunct="1">
              <a:lnSpc>
                <a:spcPct val="90000"/>
              </a:lnSpc>
              <a:spcBef>
                <a:spcPct val="0"/>
              </a:spcBef>
              <a:buNone/>
              <a:defRPr sz="5443" kern="1200">
                <a:solidFill>
                  <a:schemeClr val="tx1"/>
                </a:solidFill>
                <a:latin typeface="+mj-lt"/>
                <a:ea typeface="+mj-ea"/>
                <a:cs typeface="+mj-cs"/>
              </a:defRPr>
            </a:lvl1pPr>
          </a:lstStyle>
          <a:p>
            <a:pPr>
              <a:defRPr/>
            </a:pPr>
            <a:r>
              <a:rPr lang="en-US" sz="2000" dirty="0"/>
              <a:t>Michael G. </a:t>
            </a:r>
            <a:r>
              <a:rPr lang="en-US" sz="2000" dirty="0" err="1"/>
              <a:t>Duda</a:t>
            </a:r>
            <a:endParaRPr lang="en-US" sz="2000" dirty="0"/>
          </a:p>
          <a:p>
            <a:pPr>
              <a:defRPr/>
            </a:pPr>
            <a:r>
              <a:rPr lang="en-US" sz="2000" dirty="0"/>
              <a:t>NCAR/MMM</a:t>
            </a:r>
          </a:p>
        </p:txBody>
      </p:sp>
    </p:spTree>
    <p:extLst>
      <p:ext uri="{BB962C8B-B14F-4D97-AF65-F5344CB8AC3E}">
        <p14:creationId xmlns:p14="http://schemas.microsoft.com/office/powerpoint/2010/main" val="37874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BDADA2C1-FFCD-9341-A241-1E9C96FCFF92}" type="slidenum">
              <a:rPr lang="en-US" smtClean="0"/>
              <a:pPr/>
              <a:t>9</a:t>
            </a:fld>
            <a:endParaRPr lang="en-US"/>
          </a:p>
        </p:txBody>
      </p:sp>
      <p:sp>
        <p:nvSpPr>
          <p:cNvPr id="9" name="Rectangle 8">
            <a:extLst>
              <a:ext uri="{FF2B5EF4-FFF2-40B4-BE49-F238E27FC236}">
                <a16:creationId xmlns:a16="http://schemas.microsoft.com/office/drawing/2014/main" id="{E667D884-AC00-A44F-932B-D789882720EF}"/>
              </a:ext>
            </a:extLst>
          </p:cNvPr>
          <p:cNvSpPr>
            <a:spLocks noChangeArrowheads="1"/>
          </p:cNvSpPr>
          <p:nvPr/>
        </p:nvSpPr>
        <p:spPr bwMode="auto">
          <a:xfrm>
            <a:off x="153441" y="2202976"/>
            <a:ext cx="8779544" cy="335375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1A935380-9811-944D-B6A7-311C923966B7}"/>
              </a:ext>
            </a:extLst>
          </p:cNvPr>
          <p:cNvSpPr>
            <a:spLocks/>
          </p:cNvSpPr>
          <p:nvPr/>
        </p:nvSpPr>
        <p:spPr bwMode="auto">
          <a:xfrm>
            <a:off x="212333" y="2287384"/>
            <a:ext cx="8720651" cy="328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subroutine </a:t>
            </a:r>
            <a:r>
              <a:rPr lang="en-US" sz="1600" dirty="0" err="1">
                <a:latin typeface="Courier" pitchFamily="2" charset="0"/>
              </a:rPr>
              <a:t>swdown_setup</a:t>
            </a:r>
            <a:r>
              <a:rPr lang="en-US" sz="1600" dirty="0">
                <a:latin typeface="Courier" pitchFamily="2" charset="0"/>
              </a:rPr>
              <a:t>(</a:t>
            </a:r>
            <a:r>
              <a:rPr lang="en-US" sz="1600" dirty="0" err="1">
                <a:latin typeface="Courier" pitchFamily="2" charset="0"/>
              </a:rPr>
              <a:t>all_pools</a:t>
            </a:r>
            <a:r>
              <a:rPr lang="en-US" sz="1600" dirty="0">
                <a:latin typeface="Courier" pitchFamily="2" charset="0"/>
              </a:rPr>
              <a:t>)</a:t>
            </a:r>
          </a:p>
          <a:p>
            <a:br>
              <a:rPr lang="en-US" sz="1600" dirty="0">
                <a:latin typeface="Courier" pitchFamily="2" charset="0"/>
              </a:rPr>
            </a:br>
            <a:r>
              <a:rPr lang="en-US" sz="1600" dirty="0">
                <a:latin typeface="Courier" pitchFamily="2" charset="0"/>
              </a:rPr>
              <a:t>    type (</a:t>
            </a:r>
            <a:r>
              <a:rPr lang="en-US" sz="1600" dirty="0" err="1">
                <a:latin typeface="Courier" pitchFamily="2" charset="0"/>
              </a:rPr>
              <a:t>MPAS_pool_type</a:t>
            </a:r>
            <a:r>
              <a:rPr lang="en-US" sz="1600" dirty="0">
                <a:latin typeface="Courier" pitchFamily="2" charset="0"/>
              </a:rPr>
              <a:t>), pointer :: </a:t>
            </a:r>
            <a:r>
              <a:rPr lang="en-US" sz="1600" dirty="0" err="1">
                <a:latin typeface="Courier" pitchFamily="2" charset="0"/>
              </a:rPr>
              <a:t>all_pools</a:t>
            </a:r>
            <a:endParaRPr lang="en-US" sz="1600" dirty="0">
              <a:latin typeface="Courier" pitchFamily="2" charset="0"/>
            </a:endParaRPr>
          </a:p>
          <a:p>
            <a:endParaRPr lang="en-US" sz="1600" dirty="0">
              <a:latin typeface="Courier" pitchFamily="2" charset="0"/>
            </a:endParaRPr>
          </a:p>
          <a:p>
            <a:r>
              <a:rPr lang="en-US" sz="1600" dirty="0">
                <a:latin typeface="Courier" pitchFamily="2" charset="0"/>
              </a:rPr>
              <a:t>    type (</a:t>
            </a:r>
            <a:r>
              <a:rPr lang="en-US" sz="1600" dirty="0" err="1">
                <a:latin typeface="Courier" pitchFamily="2" charset="0"/>
              </a:rPr>
              <a:t>MPAS_pool_type</a:t>
            </a:r>
            <a:r>
              <a:rPr lang="en-US" sz="1600" dirty="0">
                <a:latin typeface="Courier" pitchFamily="2" charset="0"/>
              </a:rPr>
              <a:t>), pointer :: </a:t>
            </a:r>
            <a:r>
              <a:rPr lang="en-US" sz="1600" dirty="0" err="1">
                <a:latin typeface="Courier" pitchFamily="2" charset="0"/>
              </a:rPr>
              <a:t>diag_physics</a:t>
            </a:r>
            <a:endParaRPr lang="en-US" sz="1600" dirty="0">
              <a:latin typeface="Courier" pitchFamily="2" charset="0"/>
            </a:endParaRPr>
          </a:p>
          <a:p>
            <a:endParaRPr lang="en-US" sz="1600" dirty="0">
              <a:latin typeface="Courier" pitchFamily="2" charset="0"/>
            </a:endParaRPr>
          </a:p>
          <a:p>
            <a:r>
              <a:rPr lang="en-US" sz="1600" dirty="0">
                <a:latin typeface="Courier" pitchFamily="2" charset="0"/>
              </a:rPr>
              <a:t>    call </a:t>
            </a:r>
            <a:r>
              <a:rPr lang="en-US" sz="1600" dirty="0" err="1">
                <a:latin typeface="Courier" pitchFamily="2" charset="0"/>
              </a:rPr>
              <a:t>mpas_pool_get_subpool</a:t>
            </a:r>
            <a:r>
              <a:rPr lang="en-US" sz="1600" dirty="0">
                <a:latin typeface="Courier" pitchFamily="2" charset="0"/>
              </a:rPr>
              <a:t>(</a:t>
            </a:r>
            <a:r>
              <a:rPr lang="en-US" sz="1600" dirty="0" err="1">
                <a:latin typeface="Courier" pitchFamily="2" charset="0"/>
              </a:rPr>
              <a:t>all_pools</a:t>
            </a:r>
            <a:r>
              <a:rPr lang="en-US" sz="1600" dirty="0">
                <a:latin typeface="Courier" pitchFamily="2" charset="0"/>
              </a:rPr>
              <a:t>, '</a:t>
            </a:r>
            <a:r>
              <a:rPr lang="en-US" sz="1600" dirty="0" err="1">
                <a:latin typeface="Courier" pitchFamily="2" charset="0"/>
              </a:rPr>
              <a:t>diag_physics</a:t>
            </a:r>
            <a:r>
              <a:rPr lang="en-US" sz="1600" dirty="0">
                <a:latin typeface="Courier" pitchFamily="2" charset="0"/>
              </a:rPr>
              <a:t>', </a:t>
            </a:r>
            <a:r>
              <a:rPr lang="en-US" sz="1600" dirty="0" err="1">
                <a:latin typeface="Courier" pitchFamily="2" charset="0"/>
              </a:rPr>
              <a:t>diag_physics</a:t>
            </a:r>
            <a:r>
              <a:rPr lang="en-US" sz="1600" dirty="0">
                <a:latin typeface="Courier" pitchFamily="2" charset="0"/>
              </a:rPr>
              <a:t>)</a:t>
            </a:r>
          </a:p>
          <a:p>
            <a:r>
              <a:rPr lang="en-US" sz="1600" dirty="0">
                <a:latin typeface="Courier" pitchFamily="2" charset="0"/>
              </a:rPr>
              <a:t>    call </a:t>
            </a:r>
            <a:r>
              <a:rPr lang="en-US" sz="1600" dirty="0" err="1">
                <a:latin typeface="Courier" pitchFamily="2" charset="0"/>
              </a:rPr>
              <a:t>mpas_pool_get_array</a:t>
            </a:r>
            <a:r>
              <a:rPr lang="en-US" sz="1600" dirty="0">
                <a:latin typeface="Courier" pitchFamily="2" charset="0"/>
              </a:rPr>
              <a:t>(</a:t>
            </a:r>
            <a:r>
              <a:rPr lang="en-US" sz="1600" dirty="0" err="1">
                <a:latin typeface="Courier" pitchFamily="2" charset="0"/>
              </a:rPr>
              <a:t>diag_physics</a:t>
            </a:r>
            <a:r>
              <a:rPr lang="en-US" sz="1600" dirty="0">
                <a:latin typeface="Courier" pitchFamily="2" charset="0"/>
              </a:rPr>
              <a:t>, '</a:t>
            </a:r>
            <a:r>
              <a:rPr lang="en-US" sz="1600" dirty="0" err="1">
                <a:latin typeface="Courier" pitchFamily="2" charset="0"/>
              </a:rPr>
              <a:t>gsw</a:t>
            </a:r>
            <a:r>
              <a:rPr lang="en-US" sz="1600" dirty="0">
                <a:latin typeface="Courier" pitchFamily="2" charset="0"/>
              </a:rPr>
              <a:t>', </a:t>
            </a:r>
            <a:r>
              <a:rPr lang="en-US" sz="1600" dirty="0" err="1">
                <a:latin typeface="Courier" pitchFamily="2" charset="0"/>
              </a:rPr>
              <a:t>gsw</a:t>
            </a:r>
            <a:r>
              <a:rPr lang="en-US" sz="1600" dirty="0">
                <a:latin typeface="Courier" pitchFamily="2" charset="0"/>
              </a:rPr>
              <a:t>)</a:t>
            </a:r>
          </a:p>
          <a:p>
            <a:r>
              <a:rPr lang="en-US" sz="1600" dirty="0">
                <a:latin typeface="Courier" pitchFamily="2" charset="0"/>
              </a:rPr>
              <a:t>    call </a:t>
            </a:r>
            <a:r>
              <a:rPr lang="en-US" sz="1600" dirty="0" err="1">
                <a:latin typeface="Courier" pitchFamily="2" charset="0"/>
              </a:rPr>
              <a:t>mpas_pool_get_array</a:t>
            </a:r>
            <a:r>
              <a:rPr lang="en-US" sz="1600" dirty="0">
                <a:latin typeface="Courier" pitchFamily="2" charset="0"/>
              </a:rPr>
              <a:t>(</a:t>
            </a:r>
            <a:r>
              <a:rPr lang="en-US" sz="1600" dirty="0" err="1">
                <a:latin typeface="Courier" pitchFamily="2" charset="0"/>
              </a:rPr>
              <a:t>diag_physics</a:t>
            </a:r>
            <a:r>
              <a:rPr lang="en-US" sz="1600" dirty="0">
                <a:latin typeface="Courier" pitchFamily="2" charset="0"/>
              </a:rPr>
              <a:t>, '</a:t>
            </a:r>
            <a:r>
              <a:rPr lang="en-US" sz="1600" dirty="0" err="1">
                <a:latin typeface="Courier" pitchFamily="2" charset="0"/>
              </a:rPr>
              <a:t>gsw_max</a:t>
            </a:r>
            <a:r>
              <a:rPr lang="en-US" sz="1600" dirty="0">
                <a:latin typeface="Courier" pitchFamily="2" charset="0"/>
              </a:rPr>
              <a:t>', </a:t>
            </a:r>
            <a:r>
              <a:rPr lang="en-US" sz="1600" dirty="0" err="1">
                <a:latin typeface="Courier" pitchFamily="2" charset="0"/>
              </a:rPr>
              <a:t>gsw_max</a:t>
            </a:r>
            <a:r>
              <a:rPr lang="en-US" sz="1600" dirty="0">
                <a:latin typeface="Courier" pitchFamily="2" charset="0"/>
              </a:rPr>
              <a:t>)</a:t>
            </a:r>
          </a:p>
          <a:p>
            <a:endParaRPr lang="en-US" sz="1600" dirty="0">
              <a:latin typeface="Courier" pitchFamily="2" charset="0"/>
            </a:endParaRPr>
          </a:p>
          <a:p>
            <a:r>
              <a:rPr lang="en-US" sz="1600" dirty="0">
                <a:latin typeface="Courier" pitchFamily="2" charset="0"/>
              </a:rPr>
              <a:t>    </a:t>
            </a:r>
            <a:r>
              <a:rPr lang="en-US" sz="1600" dirty="0" err="1">
                <a:latin typeface="Courier" pitchFamily="2" charset="0"/>
              </a:rPr>
              <a:t>gsw_max</a:t>
            </a:r>
            <a:r>
              <a:rPr lang="en-US" sz="1600" dirty="0">
                <a:latin typeface="Courier" pitchFamily="2" charset="0"/>
              </a:rPr>
              <a:t>(:) = 0.0</a:t>
            </a:r>
            <a:br>
              <a:rPr lang="en-US" sz="1600" dirty="0">
                <a:latin typeface="Courier" pitchFamily="2" charset="0"/>
              </a:rPr>
            </a:br>
            <a:endParaRPr lang="en-US" sz="1600" dirty="0">
              <a:latin typeface="Courier" pitchFamily="2" charset="0"/>
            </a:endParaRPr>
          </a:p>
          <a:p>
            <a:r>
              <a:rPr lang="en-US" sz="1600" dirty="0">
                <a:latin typeface="Courier" pitchFamily="2" charset="0"/>
              </a:rPr>
              <a:t> end subroutine </a:t>
            </a:r>
            <a:r>
              <a:rPr lang="en-US" sz="1600" dirty="0" err="1">
                <a:latin typeface="Courier" pitchFamily="2" charset="0"/>
              </a:rPr>
              <a:t>swdown_setup</a:t>
            </a:r>
            <a:endParaRPr lang="en-US" sz="1600" dirty="0">
              <a:latin typeface="Courier" pitchFamily="2" charset="0"/>
            </a:endParaRPr>
          </a:p>
        </p:txBody>
      </p:sp>
      <p:sp>
        <p:nvSpPr>
          <p:cNvPr id="12" name="TextBox 11">
            <a:extLst>
              <a:ext uri="{FF2B5EF4-FFF2-40B4-BE49-F238E27FC236}">
                <a16:creationId xmlns:a16="http://schemas.microsoft.com/office/drawing/2014/main" id="{58ED929E-699F-0743-9E48-26383970E4BB}"/>
              </a:ext>
            </a:extLst>
          </p:cNvPr>
          <p:cNvSpPr txBox="1"/>
          <p:nvPr/>
        </p:nvSpPr>
        <p:spPr>
          <a:xfrm>
            <a:off x="212333" y="1060911"/>
            <a:ext cx="8474466"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Working in the </a:t>
            </a:r>
            <a:r>
              <a:rPr lang="en-US" sz="2000" dirty="0" err="1">
                <a:latin typeface="Courier" pitchFamily="2" charset="0"/>
                <a:ea typeface="Helvetica Neue" panose="02000503000000020004" pitchFamily="2" charset="0"/>
                <a:cs typeface="Helvetica Neue" panose="02000503000000020004" pitchFamily="2" charset="0"/>
              </a:rPr>
              <a:t>src</a:t>
            </a:r>
            <a:r>
              <a:rPr lang="en-US" sz="2000" dirty="0">
                <a:latin typeface="Courier" pitchFamily="2" charset="0"/>
                <a:ea typeface="Helvetica Neue" panose="02000503000000020004" pitchFamily="2" charset="0"/>
                <a:cs typeface="Helvetica Neue" panose="02000503000000020004" pitchFamily="2" charset="0"/>
              </a:rPr>
              <a:t>/</a:t>
            </a:r>
            <a:r>
              <a:rPr lang="en-US" sz="2000" dirty="0" err="1">
                <a:latin typeface="Courier" pitchFamily="2" charset="0"/>
                <a:ea typeface="Helvetica Neue" panose="02000503000000020004" pitchFamily="2" charset="0"/>
                <a:cs typeface="Helvetica Neue" panose="02000503000000020004" pitchFamily="2" charset="0"/>
              </a:rPr>
              <a:t>core_atmosphere</a:t>
            </a:r>
            <a:r>
              <a:rPr lang="en-US" sz="2000" dirty="0">
                <a:latin typeface="Courier" pitchFamily="2" charset="0"/>
                <a:ea typeface="Helvetica Neue" panose="02000503000000020004" pitchFamily="2" charset="0"/>
                <a:cs typeface="Helvetica Neue" panose="02000503000000020004" pitchFamily="2" charset="0"/>
              </a:rPr>
              <a:t>/diagnostics/ </a:t>
            </a:r>
            <a:r>
              <a:rPr lang="en-US" sz="2200" dirty="0">
                <a:latin typeface="Helvetica Neue" panose="02000503000000020004" pitchFamily="2" charset="0"/>
                <a:ea typeface="Helvetica Neue" panose="02000503000000020004" pitchFamily="2" charset="0"/>
                <a:cs typeface="Helvetica Neue" panose="02000503000000020004" pitchFamily="2" charset="0"/>
              </a:rPr>
              <a:t>directory:</a:t>
            </a:r>
          </a:p>
        </p:txBody>
      </p:sp>
      <p:sp>
        <p:nvSpPr>
          <p:cNvPr id="15" name="TextBox 14">
            <a:extLst>
              <a:ext uri="{FF2B5EF4-FFF2-40B4-BE49-F238E27FC236}">
                <a16:creationId xmlns:a16="http://schemas.microsoft.com/office/drawing/2014/main" id="{6C1A668D-DE27-C44C-841E-DC9788539078}"/>
              </a:ext>
            </a:extLst>
          </p:cNvPr>
          <p:cNvSpPr txBox="1"/>
          <p:nvPr/>
        </p:nvSpPr>
        <p:spPr>
          <a:xfrm>
            <a:off x="212332" y="1647728"/>
            <a:ext cx="8931667"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3. Write the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setup</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i="1" dirty="0">
                <a:latin typeface="Helvetica Neue" panose="02000503000000020004" pitchFamily="2" charset="0"/>
                <a:ea typeface="Helvetica Neue" panose="02000503000000020004" pitchFamily="2" charset="0"/>
                <a:cs typeface="Helvetica Neue" panose="02000503000000020004" pitchFamily="2" charset="0"/>
              </a:rPr>
              <a:t>update</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a:t>
            </a:r>
            <a:r>
              <a:rPr lang="en-US" sz="2200" i="1" dirty="0">
                <a:latin typeface="Helvetica Neue" panose="02000503000000020004" pitchFamily="2" charset="0"/>
                <a:ea typeface="Helvetica Neue" panose="02000503000000020004" pitchFamily="2" charset="0"/>
                <a:cs typeface="Helvetica Neue" panose="02000503000000020004" pitchFamily="2" charset="0"/>
              </a:rPr>
              <a:t>reset</a:t>
            </a:r>
            <a:r>
              <a:rPr lang="en-US" sz="2200" dirty="0">
                <a:latin typeface="Helvetica Neue" panose="02000503000000020004" pitchFamily="2" charset="0"/>
                <a:ea typeface="Helvetica Neue" panose="02000503000000020004" pitchFamily="2" charset="0"/>
                <a:cs typeface="Helvetica Neue" panose="02000503000000020004" pitchFamily="2" charset="0"/>
              </a:rPr>
              <a:t> routines for the diagnostic:</a:t>
            </a:r>
          </a:p>
        </p:txBody>
      </p:sp>
      <p:sp>
        <p:nvSpPr>
          <p:cNvPr id="17" name="TextBox 16">
            <a:extLst>
              <a:ext uri="{FF2B5EF4-FFF2-40B4-BE49-F238E27FC236}">
                <a16:creationId xmlns:a16="http://schemas.microsoft.com/office/drawing/2014/main" id="{D384281A-B6D0-C049-9CD9-7B70A66248E0}"/>
              </a:ext>
            </a:extLst>
          </p:cNvPr>
          <p:cNvSpPr txBox="1"/>
          <p:nvPr/>
        </p:nvSpPr>
        <p:spPr>
          <a:xfrm>
            <a:off x="1357076" y="5570800"/>
            <a:ext cx="6372273" cy="646331"/>
          </a:xfrm>
          <a:prstGeom prst="rect">
            <a:avLst/>
          </a:prstGeom>
          <a:noFill/>
        </p:spPr>
        <p:txBody>
          <a:bodyPr wrap="square" rtlCol="0">
            <a:spAutoFit/>
          </a:bodyPr>
          <a:lstStyle/>
          <a:p>
            <a:pPr algn="ctr"/>
            <a:r>
              <a:rPr lang="en-US" i="1" dirty="0">
                <a:latin typeface="Helvetica Neue" panose="02000503000000020004" pitchFamily="2" charset="0"/>
                <a:ea typeface="Helvetica Neue" panose="02000503000000020004" pitchFamily="2" charset="0"/>
                <a:cs typeface="Helvetica Neue" panose="02000503000000020004" pitchFamily="2" charset="0"/>
              </a:rPr>
              <a:t>Not shown in the code above is the declaration of </a:t>
            </a:r>
            <a:r>
              <a:rPr lang="en-US" i="1" dirty="0" err="1">
                <a:latin typeface="Helvetica Neue" panose="02000503000000020004" pitchFamily="2" charset="0"/>
                <a:ea typeface="Helvetica Neue" panose="02000503000000020004" pitchFamily="2" charset="0"/>
                <a:cs typeface="Helvetica Neue" panose="02000503000000020004" pitchFamily="2" charset="0"/>
              </a:rPr>
              <a:t>gsw</a:t>
            </a:r>
            <a:r>
              <a:rPr lang="en-US" i="1" dirty="0">
                <a:latin typeface="Helvetica Neue" panose="02000503000000020004" pitchFamily="2" charset="0"/>
                <a:ea typeface="Helvetica Neue" panose="02000503000000020004" pitchFamily="2" charset="0"/>
                <a:cs typeface="Helvetica Neue" panose="02000503000000020004" pitchFamily="2" charset="0"/>
              </a:rPr>
              <a:t> and </a:t>
            </a:r>
            <a:r>
              <a:rPr lang="en-US" i="1" dirty="0" err="1">
                <a:latin typeface="Helvetica Neue" panose="02000503000000020004" pitchFamily="2" charset="0"/>
                <a:ea typeface="Helvetica Neue" panose="02000503000000020004" pitchFamily="2" charset="0"/>
                <a:cs typeface="Helvetica Neue" panose="02000503000000020004" pitchFamily="2" charset="0"/>
              </a:rPr>
              <a:t>gsw_max</a:t>
            </a:r>
            <a:r>
              <a:rPr lang="en-US" i="1" dirty="0">
                <a:latin typeface="Helvetica Neue" panose="02000503000000020004" pitchFamily="2" charset="0"/>
                <a:ea typeface="Helvetica Neue" panose="02000503000000020004" pitchFamily="2" charset="0"/>
                <a:cs typeface="Helvetica Neue" panose="02000503000000020004" pitchFamily="2" charset="0"/>
              </a:rPr>
              <a:t> </a:t>
            </a:r>
            <a:r>
              <a:rPr lang="en-US" i="1" u="sng" dirty="0">
                <a:latin typeface="Helvetica Neue" panose="02000503000000020004" pitchFamily="2" charset="0"/>
                <a:ea typeface="Helvetica Neue" panose="02000503000000020004" pitchFamily="2" charset="0"/>
                <a:cs typeface="Helvetica Neue" panose="02000503000000020004" pitchFamily="2" charset="0"/>
              </a:rPr>
              <a:t>pointers</a:t>
            </a:r>
            <a:r>
              <a:rPr lang="en-US" i="1" dirty="0">
                <a:latin typeface="Helvetica Neue" panose="02000503000000020004" pitchFamily="2" charset="0"/>
                <a:ea typeface="Helvetica Neue" panose="02000503000000020004" pitchFamily="2" charset="0"/>
                <a:cs typeface="Helvetica Neue" panose="02000503000000020004" pitchFamily="2" charset="0"/>
              </a:rPr>
              <a:t> as module variables…</a:t>
            </a:r>
          </a:p>
        </p:txBody>
      </p:sp>
      <p:sp>
        <p:nvSpPr>
          <p:cNvPr id="13" name="Title 1">
            <a:extLst>
              <a:ext uri="{FF2B5EF4-FFF2-40B4-BE49-F238E27FC236}">
                <a16:creationId xmlns:a16="http://schemas.microsoft.com/office/drawing/2014/main" id="{10F34D51-1F55-0148-8662-087CEC1C612B}"/>
              </a:ext>
            </a:extLst>
          </p:cNvPr>
          <p:cNvSpPr>
            <a:spLocks noGrp="1"/>
          </p:cNvSpPr>
          <p:nvPr>
            <p:ph type="title"/>
          </p:nvPr>
        </p:nvSpPr>
        <p:spPr>
          <a:xfrm>
            <a:off x="1980924" y="112649"/>
            <a:ext cx="7054173" cy="641350"/>
          </a:xfrm>
        </p:spPr>
        <p:txBody>
          <a:bodyPr>
            <a:noAutofit/>
          </a:bodyPr>
          <a:lstStyle/>
          <a:p>
            <a:r>
              <a:rPr lang="en-US" sz="3000" dirty="0"/>
              <a:t>Example: Maximum SW downward flux</a:t>
            </a:r>
          </a:p>
        </p:txBody>
      </p:sp>
    </p:spTree>
    <p:extLst>
      <p:ext uri="{BB962C8B-B14F-4D97-AF65-F5344CB8AC3E}">
        <p14:creationId xmlns:p14="http://schemas.microsoft.com/office/powerpoint/2010/main" val="172412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BDADA2C1-FFCD-9341-A241-1E9C96FCFF92}" type="slidenum">
              <a:rPr lang="en-US" smtClean="0"/>
              <a:pPr/>
              <a:t>10</a:t>
            </a:fld>
            <a:endParaRPr lang="en-US"/>
          </a:p>
        </p:txBody>
      </p:sp>
      <p:sp>
        <p:nvSpPr>
          <p:cNvPr id="9" name="Rectangle 8">
            <a:extLst>
              <a:ext uri="{FF2B5EF4-FFF2-40B4-BE49-F238E27FC236}">
                <a16:creationId xmlns:a16="http://schemas.microsoft.com/office/drawing/2014/main" id="{E667D884-AC00-A44F-932B-D789882720EF}"/>
              </a:ext>
            </a:extLst>
          </p:cNvPr>
          <p:cNvSpPr>
            <a:spLocks noChangeArrowheads="1"/>
          </p:cNvSpPr>
          <p:nvPr/>
        </p:nvSpPr>
        <p:spPr bwMode="auto">
          <a:xfrm>
            <a:off x="153441" y="2484336"/>
            <a:ext cx="8779544" cy="1481129"/>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1A935380-9811-944D-B6A7-311C923966B7}"/>
              </a:ext>
            </a:extLst>
          </p:cNvPr>
          <p:cNvSpPr>
            <a:spLocks/>
          </p:cNvSpPr>
          <p:nvPr/>
        </p:nvSpPr>
        <p:spPr bwMode="auto">
          <a:xfrm>
            <a:off x="212334" y="2554676"/>
            <a:ext cx="8608110" cy="132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subroutine </a:t>
            </a:r>
            <a:r>
              <a:rPr lang="en-US" sz="1600" dirty="0" err="1">
                <a:latin typeface="Courier" pitchFamily="2" charset="0"/>
              </a:rPr>
              <a:t>swdown_update</a:t>
            </a:r>
            <a:r>
              <a:rPr lang="en-US" sz="1600" dirty="0">
                <a:latin typeface="Courier" pitchFamily="2" charset="0"/>
              </a:rPr>
              <a:t>()</a:t>
            </a:r>
            <a:br>
              <a:rPr lang="en-US" sz="1600" dirty="0">
                <a:latin typeface="Courier" pitchFamily="2" charset="0"/>
              </a:rPr>
            </a:br>
            <a:endParaRPr lang="en-US" sz="1600" dirty="0">
              <a:latin typeface="Courier" pitchFamily="2" charset="0"/>
            </a:endParaRPr>
          </a:p>
          <a:p>
            <a:r>
              <a:rPr lang="en-US" sz="1600" dirty="0">
                <a:latin typeface="Courier" pitchFamily="2" charset="0"/>
              </a:rPr>
              <a:t>    </a:t>
            </a:r>
            <a:r>
              <a:rPr lang="en-US" sz="1600" dirty="0" err="1">
                <a:latin typeface="Courier" pitchFamily="2" charset="0"/>
              </a:rPr>
              <a:t>gsw_max</a:t>
            </a:r>
            <a:r>
              <a:rPr lang="en-US" sz="1600" dirty="0">
                <a:latin typeface="Courier" pitchFamily="2" charset="0"/>
              </a:rPr>
              <a:t>(:) = max(</a:t>
            </a:r>
            <a:r>
              <a:rPr lang="en-US" sz="1600" dirty="0" err="1">
                <a:latin typeface="Courier" pitchFamily="2" charset="0"/>
              </a:rPr>
              <a:t>gsw_max</a:t>
            </a:r>
            <a:r>
              <a:rPr lang="en-US" sz="1600" dirty="0">
                <a:latin typeface="Courier" pitchFamily="2" charset="0"/>
              </a:rPr>
              <a:t>(:), </a:t>
            </a:r>
            <a:r>
              <a:rPr lang="en-US" sz="1600" dirty="0" err="1">
                <a:latin typeface="Courier" pitchFamily="2" charset="0"/>
              </a:rPr>
              <a:t>gsw</a:t>
            </a:r>
            <a:r>
              <a:rPr lang="en-US" sz="1600" dirty="0">
                <a:latin typeface="Courier" pitchFamily="2" charset="0"/>
              </a:rPr>
              <a:t>(:))</a:t>
            </a:r>
            <a:br>
              <a:rPr lang="en-US" sz="1600" dirty="0">
                <a:latin typeface="Courier" pitchFamily="2" charset="0"/>
              </a:rPr>
            </a:br>
            <a:endParaRPr lang="en-US" sz="1600" dirty="0">
              <a:latin typeface="Courier" pitchFamily="2" charset="0"/>
            </a:endParaRPr>
          </a:p>
          <a:p>
            <a:r>
              <a:rPr lang="en-US" sz="1600" dirty="0">
                <a:latin typeface="Courier" pitchFamily="2" charset="0"/>
              </a:rPr>
              <a:t>end subroutine </a:t>
            </a:r>
            <a:r>
              <a:rPr lang="en-US" sz="1600" dirty="0" err="1">
                <a:latin typeface="Courier" pitchFamily="2" charset="0"/>
              </a:rPr>
              <a:t>swdown_update</a:t>
            </a:r>
            <a:endParaRPr lang="en-US" sz="1600" dirty="0">
              <a:latin typeface="Courier" pitchFamily="2" charset="0"/>
            </a:endParaRPr>
          </a:p>
        </p:txBody>
      </p:sp>
      <p:sp>
        <p:nvSpPr>
          <p:cNvPr id="12" name="TextBox 11">
            <a:extLst>
              <a:ext uri="{FF2B5EF4-FFF2-40B4-BE49-F238E27FC236}">
                <a16:creationId xmlns:a16="http://schemas.microsoft.com/office/drawing/2014/main" id="{58ED929E-699F-0743-9E48-26383970E4BB}"/>
              </a:ext>
            </a:extLst>
          </p:cNvPr>
          <p:cNvSpPr txBox="1"/>
          <p:nvPr/>
        </p:nvSpPr>
        <p:spPr>
          <a:xfrm>
            <a:off x="212333" y="1060911"/>
            <a:ext cx="8474466"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Working in the </a:t>
            </a:r>
            <a:r>
              <a:rPr lang="en-US" sz="2000" dirty="0" err="1">
                <a:latin typeface="Courier" pitchFamily="2" charset="0"/>
                <a:ea typeface="Helvetica Neue" panose="02000503000000020004" pitchFamily="2" charset="0"/>
                <a:cs typeface="Helvetica Neue" panose="02000503000000020004" pitchFamily="2" charset="0"/>
              </a:rPr>
              <a:t>src</a:t>
            </a:r>
            <a:r>
              <a:rPr lang="en-US" sz="2000" dirty="0">
                <a:latin typeface="Courier" pitchFamily="2" charset="0"/>
                <a:ea typeface="Helvetica Neue" panose="02000503000000020004" pitchFamily="2" charset="0"/>
                <a:cs typeface="Helvetica Neue" panose="02000503000000020004" pitchFamily="2" charset="0"/>
              </a:rPr>
              <a:t>/</a:t>
            </a:r>
            <a:r>
              <a:rPr lang="en-US" sz="2000" dirty="0" err="1">
                <a:latin typeface="Courier" pitchFamily="2" charset="0"/>
                <a:ea typeface="Helvetica Neue" panose="02000503000000020004" pitchFamily="2" charset="0"/>
                <a:cs typeface="Helvetica Neue" panose="02000503000000020004" pitchFamily="2" charset="0"/>
              </a:rPr>
              <a:t>core_atmosphere</a:t>
            </a:r>
            <a:r>
              <a:rPr lang="en-US" sz="2000" dirty="0">
                <a:latin typeface="Courier" pitchFamily="2" charset="0"/>
                <a:ea typeface="Helvetica Neue" panose="02000503000000020004" pitchFamily="2" charset="0"/>
                <a:cs typeface="Helvetica Neue" panose="02000503000000020004" pitchFamily="2" charset="0"/>
              </a:rPr>
              <a:t>/diagnostics/ </a:t>
            </a:r>
            <a:r>
              <a:rPr lang="en-US" sz="2200" dirty="0">
                <a:latin typeface="Helvetica Neue" panose="02000503000000020004" pitchFamily="2" charset="0"/>
                <a:ea typeface="Helvetica Neue" panose="02000503000000020004" pitchFamily="2" charset="0"/>
                <a:cs typeface="Helvetica Neue" panose="02000503000000020004" pitchFamily="2" charset="0"/>
              </a:rPr>
              <a:t>directory:</a:t>
            </a:r>
          </a:p>
        </p:txBody>
      </p:sp>
      <p:sp>
        <p:nvSpPr>
          <p:cNvPr id="15" name="TextBox 14">
            <a:extLst>
              <a:ext uri="{FF2B5EF4-FFF2-40B4-BE49-F238E27FC236}">
                <a16:creationId xmlns:a16="http://schemas.microsoft.com/office/drawing/2014/main" id="{6C1A668D-DE27-C44C-841E-DC9788539078}"/>
              </a:ext>
            </a:extLst>
          </p:cNvPr>
          <p:cNvSpPr txBox="1"/>
          <p:nvPr/>
        </p:nvSpPr>
        <p:spPr>
          <a:xfrm>
            <a:off x="212332" y="1647728"/>
            <a:ext cx="8931667"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3. Write the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setup</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i="1" dirty="0">
                <a:latin typeface="Helvetica Neue" panose="02000503000000020004" pitchFamily="2" charset="0"/>
                <a:ea typeface="Helvetica Neue" panose="02000503000000020004" pitchFamily="2" charset="0"/>
                <a:cs typeface="Helvetica Neue" panose="02000503000000020004" pitchFamily="2" charset="0"/>
              </a:rPr>
              <a:t>update</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a:t>
            </a:r>
            <a:r>
              <a:rPr lang="en-US" sz="2200" i="1" dirty="0">
                <a:latin typeface="Helvetica Neue" panose="02000503000000020004" pitchFamily="2" charset="0"/>
                <a:ea typeface="Helvetica Neue" panose="02000503000000020004" pitchFamily="2" charset="0"/>
                <a:cs typeface="Helvetica Neue" panose="02000503000000020004" pitchFamily="2" charset="0"/>
              </a:rPr>
              <a:t>reset</a:t>
            </a:r>
            <a:r>
              <a:rPr lang="en-US" sz="2200" dirty="0">
                <a:latin typeface="Helvetica Neue" panose="02000503000000020004" pitchFamily="2" charset="0"/>
                <a:ea typeface="Helvetica Neue" panose="02000503000000020004" pitchFamily="2" charset="0"/>
                <a:cs typeface="Helvetica Neue" panose="02000503000000020004" pitchFamily="2" charset="0"/>
              </a:rPr>
              <a:t> routines for the diagnostic:</a:t>
            </a:r>
          </a:p>
        </p:txBody>
      </p:sp>
      <p:sp>
        <p:nvSpPr>
          <p:cNvPr id="13" name="Title 1">
            <a:extLst>
              <a:ext uri="{FF2B5EF4-FFF2-40B4-BE49-F238E27FC236}">
                <a16:creationId xmlns:a16="http://schemas.microsoft.com/office/drawing/2014/main" id="{23C6BD28-F8C3-6C45-B986-16AB9FB67E86}"/>
              </a:ext>
            </a:extLst>
          </p:cNvPr>
          <p:cNvSpPr>
            <a:spLocks noGrp="1"/>
          </p:cNvSpPr>
          <p:nvPr>
            <p:ph type="title"/>
          </p:nvPr>
        </p:nvSpPr>
        <p:spPr>
          <a:xfrm>
            <a:off x="1980924" y="112649"/>
            <a:ext cx="7054173" cy="641350"/>
          </a:xfrm>
        </p:spPr>
        <p:txBody>
          <a:bodyPr>
            <a:noAutofit/>
          </a:bodyPr>
          <a:lstStyle/>
          <a:p>
            <a:r>
              <a:rPr lang="en-US" sz="3000" dirty="0"/>
              <a:t>Example: Maximum SW downward flux</a:t>
            </a:r>
          </a:p>
        </p:txBody>
      </p:sp>
    </p:spTree>
    <p:extLst>
      <p:ext uri="{BB962C8B-B14F-4D97-AF65-F5344CB8AC3E}">
        <p14:creationId xmlns:p14="http://schemas.microsoft.com/office/powerpoint/2010/main" val="368891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BDADA2C1-FFCD-9341-A241-1E9C96FCFF92}" type="slidenum">
              <a:rPr lang="en-US" smtClean="0"/>
              <a:pPr/>
              <a:t>11</a:t>
            </a:fld>
            <a:endParaRPr lang="en-US"/>
          </a:p>
        </p:txBody>
      </p:sp>
      <p:sp>
        <p:nvSpPr>
          <p:cNvPr id="9" name="Rectangle 8">
            <a:extLst>
              <a:ext uri="{FF2B5EF4-FFF2-40B4-BE49-F238E27FC236}">
                <a16:creationId xmlns:a16="http://schemas.microsoft.com/office/drawing/2014/main" id="{E667D884-AC00-A44F-932B-D789882720EF}"/>
              </a:ext>
            </a:extLst>
          </p:cNvPr>
          <p:cNvSpPr>
            <a:spLocks noChangeArrowheads="1"/>
          </p:cNvSpPr>
          <p:nvPr/>
        </p:nvSpPr>
        <p:spPr bwMode="auto">
          <a:xfrm>
            <a:off x="153441" y="2484336"/>
            <a:ext cx="8779544" cy="23830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1A935380-9811-944D-B6A7-311C923966B7}"/>
              </a:ext>
            </a:extLst>
          </p:cNvPr>
          <p:cNvSpPr>
            <a:spLocks/>
          </p:cNvSpPr>
          <p:nvPr/>
        </p:nvSpPr>
        <p:spPr bwMode="auto">
          <a:xfrm>
            <a:off x="212334" y="2554676"/>
            <a:ext cx="8608110" cy="231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subroutine </a:t>
            </a:r>
            <a:r>
              <a:rPr lang="en-US" sz="1600" dirty="0" err="1">
                <a:latin typeface="Courier" pitchFamily="2" charset="0"/>
              </a:rPr>
              <a:t>swdown_reset</a:t>
            </a:r>
            <a:r>
              <a:rPr lang="en-US" sz="1600" dirty="0">
                <a:latin typeface="Courier" pitchFamily="2" charset="0"/>
              </a:rPr>
              <a:t>()</a:t>
            </a:r>
            <a:br>
              <a:rPr lang="en-US" sz="1600" dirty="0">
                <a:latin typeface="Courier" pitchFamily="2" charset="0"/>
              </a:rPr>
            </a:br>
            <a:endParaRPr lang="en-US" sz="1600" dirty="0">
              <a:latin typeface="Courier" pitchFamily="2" charset="0"/>
            </a:endParaRPr>
          </a:p>
          <a:p>
            <a:r>
              <a:rPr lang="en-US" sz="1600" dirty="0">
                <a:latin typeface="Courier" pitchFamily="2" charset="0"/>
              </a:rPr>
              <a:t>   use </a:t>
            </a:r>
            <a:r>
              <a:rPr lang="en-US" sz="1600" dirty="0" err="1">
                <a:latin typeface="Courier" pitchFamily="2" charset="0"/>
              </a:rPr>
              <a:t>mpas_atm_diagnostics_utils</a:t>
            </a:r>
            <a:r>
              <a:rPr lang="en-US" sz="1600" dirty="0">
                <a:latin typeface="Courier" pitchFamily="2" charset="0"/>
              </a:rPr>
              <a:t>, only : </a:t>
            </a:r>
            <a:r>
              <a:rPr lang="en-US" sz="1600" dirty="0" err="1">
                <a:latin typeface="Courier" pitchFamily="2" charset="0"/>
              </a:rPr>
              <a:t>mpas_field_will_be_written</a:t>
            </a:r>
            <a:br>
              <a:rPr lang="en-US" sz="1600" dirty="0">
                <a:latin typeface="Courier" pitchFamily="2" charset="0"/>
              </a:rPr>
            </a:br>
            <a:endParaRPr lang="en-US" sz="1600" dirty="0">
              <a:latin typeface="Courier" pitchFamily="2" charset="0"/>
            </a:endParaRPr>
          </a:p>
          <a:p>
            <a:r>
              <a:rPr lang="en-US" sz="1600" dirty="0">
                <a:latin typeface="Courier" pitchFamily="2" charset="0"/>
              </a:rPr>
              <a:t>    if (</a:t>
            </a:r>
            <a:r>
              <a:rPr lang="en-US" sz="1600" dirty="0" err="1">
                <a:latin typeface="Courier" pitchFamily="2" charset="0"/>
              </a:rPr>
              <a:t>mpas_field_will_be_written</a:t>
            </a:r>
            <a:r>
              <a:rPr lang="en-US" sz="1600" dirty="0">
                <a:latin typeface="Courier" pitchFamily="2" charset="0"/>
              </a:rPr>
              <a:t>('</a:t>
            </a:r>
            <a:r>
              <a:rPr lang="en-US" sz="1600" dirty="0" err="1">
                <a:latin typeface="Courier" pitchFamily="2" charset="0"/>
              </a:rPr>
              <a:t>gsw_max</a:t>
            </a:r>
            <a:r>
              <a:rPr lang="en-US" sz="1600" dirty="0">
                <a:latin typeface="Courier" pitchFamily="2" charset="0"/>
              </a:rPr>
              <a:t>')) then</a:t>
            </a:r>
          </a:p>
          <a:p>
            <a:r>
              <a:rPr lang="en-US" sz="1600" dirty="0">
                <a:latin typeface="Courier" pitchFamily="2" charset="0"/>
              </a:rPr>
              <a:t>        </a:t>
            </a:r>
            <a:r>
              <a:rPr lang="en-US" sz="1600" dirty="0" err="1">
                <a:latin typeface="Courier" pitchFamily="2" charset="0"/>
              </a:rPr>
              <a:t>gsw_max</a:t>
            </a:r>
            <a:r>
              <a:rPr lang="en-US" sz="1600" dirty="0">
                <a:latin typeface="Courier" pitchFamily="2" charset="0"/>
              </a:rPr>
              <a:t>(:) = 0.0 </a:t>
            </a:r>
          </a:p>
          <a:p>
            <a:r>
              <a:rPr lang="en-US" sz="1600" dirty="0">
                <a:latin typeface="Courier" pitchFamily="2" charset="0"/>
              </a:rPr>
              <a:t>    end if</a:t>
            </a:r>
            <a:br>
              <a:rPr lang="en-US" sz="1600" dirty="0">
                <a:latin typeface="Courier" pitchFamily="2" charset="0"/>
              </a:rPr>
            </a:br>
            <a:endParaRPr lang="en-US" sz="1600" dirty="0">
              <a:latin typeface="Courier" pitchFamily="2" charset="0"/>
            </a:endParaRPr>
          </a:p>
          <a:p>
            <a:r>
              <a:rPr lang="en-US" sz="1600" dirty="0">
                <a:latin typeface="Courier" pitchFamily="2" charset="0"/>
              </a:rPr>
              <a:t>end subroutine </a:t>
            </a:r>
            <a:r>
              <a:rPr lang="en-US" sz="1600" dirty="0" err="1">
                <a:latin typeface="Courier" pitchFamily="2" charset="0"/>
              </a:rPr>
              <a:t>swdown_reset</a:t>
            </a:r>
            <a:endParaRPr lang="en-US" sz="1600" dirty="0">
              <a:latin typeface="Courier" pitchFamily="2" charset="0"/>
            </a:endParaRPr>
          </a:p>
        </p:txBody>
      </p:sp>
      <p:sp>
        <p:nvSpPr>
          <p:cNvPr id="12" name="TextBox 11">
            <a:extLst>
              <a:ext uri="{FF2B5EF4-FFF2-40B4-BE49-F238E27FC236}">
                <a16:creationId xmlns:a16="http://schemas.microsoft.com/office/drawing/2014/main" id="{58ED929E-699F-0743-9E48-26383970E4BB}"/>
              </a:ext>
            </a:extLst>
          </p:cNvPr>
          <p:cNvSpPr txBox="1"/>
          <p:nvPr/>
        </p:nvSpPr>
        <p:spPr>
          <a:xfrm>
            <a:off x="212333" y="1060911"/>
            <a:ext cx="8474466"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Working in the </a:t>
            </a:r>
            <a:r>
              <a:rPr lang="en-US" sz="2000" dirty="0" err="1">
                <a:latin typeface="Courier" pitchFamily="2" charset="0"/>
                <a:ea typeface="Helvetica Neue" panose="02000503000000020004" pitchFamily="2" charset="0"/>
                <a:cs typeface="Helvetica Neue" panose="02000503000000020004" pitchFamily="2" charset="0"/>
              </a:rPr>
              <a:t>src</a:t>
            </a:r>
            <a:r>
              <a:rPr lang="en-US" sz="2000" dirty="0">
                <a:latin typeface="Courier" pitchFamily="2" charset="0"/>
                <a:ea typeface="Helvetica Neue" panose="02000503000000020004" pitchFamily="2" charset="0"/>
                <a:cs typeface="Helvetica Neue" panose="02000503000000020004" pitchFamily="2" charset="0"/>
              </a:rPr>
              <a:t>/</a:t>
            </a:r>
            <a:r>
              <a:rPr lang="en-US" sz="2000" dirty="0" err="1">
                <a:latin typeface="Courier" pitchFamily="2" charset="0"/>
                <a:ea typeface="Helvetica Neue" panose="02000503000000020004" pitchFamily="2" charset="0"/>
                <a:cs typeface="Helvetica Neue" panose="02000503000000020004" pitchFamily="2" charset="0"/>
              </a:rPr>
              <a:t>core_atmosphere</a:t>
            </a:r>
            <a:r>
              <a:rPr lang="en-US" sz="2000" dirty="0">
                <a:latin typeface="Courier" pitchFamily="2" charset="0"/>
                <a:ea typeface="Helvetica Neue" panose="02000503000000020004" pitchFamily="2" charset="0"/>
                <a:cs typeface="Helvetica Neue" panose="02000503000000020004" pitchFamily="2" charset="0"/>
              </a:rPr>
              <a:t>/diagnostics/ </a:t>
            </a:r>
            <a:r>
              <a:rPr lang="en-US" sz="2200" dirty="0">
                <a:latin typeface="Helvetica Neue" panose="02000503000000020004" pitchFamily="2" charset="0"/>
                <a:ea typeface="Helvetica Neue" panose="02000503000000020004" pitchFamily="2" charset="0"/>
                <a:cs typeface="Helvetica Neue" panose="02000503000000020004" pitchFamily="2" charset="0"/>
              </a:rPr>
              <a:t>directory:</a:t>
            </a:r>
          </a:p>
        </p:txBody>
      </p:sp>
      <p:sp>
        <p:nvSpPr>
          <p:cNvPr id="15" name="TextBox 14">
            <a:extLst>
              <a:ext uri="{FF2B5EF4-FFF2-40B4-BE49-F238E27FC236}">
                <a16:creationId xmlns:a16="http://schemas.microsoft.com/office/drawing/2014/main" id="{6C1A668D-DE27-C44C-841E-DC9788539078}"/>
              </a:ext>
            </a:extLst>
          </p:cNvPr>
          <p:cNvSpPr txBox="1"/>
          <p:nvPr/>
        </p:nvSpPr>
        <p:spPr>
          <a:xfrm>
            <a:off x="212332" y="1647728"/>
            <a:ext cx="8931667"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3. Write the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setup</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i="1" dirty="0">
                <a:latin typeface="Helvetica Neue" panose="02000503000000020004" pitchFamily="2" charset="0"/>
                <a:ea typeface="Helvetica Neue" panose="02000503000000020004" pitchFamily="2" charset="0"/>
                <a:cs typeface="Helvetica Neue" panose="02000503000000020004" pitchFamily="2" charset="0"/>
              </a:rPr>
              <a:t>update</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a:t>
            </a:r>
            <a:r>
              <a:rPr lang="en-US" sz="2200" i="1" dirty="0">
                <a:latin typeface="Helvetica Neue" panose="02000503000000020004" pitchFamily="2" charset="0"/>
                <a:ea typeface="Helvetica Neue" panose="02000503000000020004" pitchFamily="2" charset="0"/>
                <a:cs typeface="Helvetica Neue" panose="02000503000000020004" pitchFamily="2" charset="0"/>
              </a:rPr>
              <a:t>reset</a:t>
            </a:r>
            <a:r>
              <a:rPr lang="en-US" sz="2200" dirty="0">
                <a:latin typeface="Helvetica Neue" panose="02000503000000020004" pitchFamily="2" charset="0"/>
                <a:ea typeface="Helvetica Neue" panose="02000503000000020004" pitchFamily="2" charset="0"/>
                <a:cs typeface="Helvetica Neue" panose="02000503000000020004" pitchFamily="2" charset="0"/>
              </a:rPr>
              <a:t> routines for the diagnostic:</a:t>
            </a:r>
          </a:p>
        </p:txBody>
      </p:sp>
      <p:sp>
        <p:nvSpPr>
          <p:cNvPr id="13" name="Title 1">
            <a:extLst>
              <a:ext uri="{FF2B5EF4-FFF2-40B4-BE49-F238E27FC236}">
                <a16:creationId xmlns:a16="http://schemas.microsoft.com/office/drawing/2014/main" id="{99A2F23C-E7A1-FA4D-8C88-A08A7544DFFB}"/>
              </a:ext>
            </a:extLst>
          </p:cNvPr>
          <p:cNvSpPr>
            <a:spLocks noGrp="1"/>
          </p:cNvSpPr>
          <p:nvPr>
            <p:ph type="title"/>
          </p:nvPr>
        </p:nvSpPr>
        <p:spPr>
          <a:xfrm>
            <a:off x="1980924" y="112649"/>
            <a:ext cx="7054173" cy="641350"/>
          </a:xfrm>
        </p:spPr>
        <p:txBody>
          <a:bodyPr>
            <a:noAutofit/>
          </a:bodyPr>
          <a:lstStyle/>
          <a:p>
            <a:r>
              <a:rPr lang="en-US" sz="3000" dirty="0"/>
              <a:t>Example: Maximum SW downward flux</a:t>
            </a:r>
          </a:p>
        </p:txBody>
      </p:sp>
    </p:spTree>
    <p:extLst>
      <p:ext uri="{BB962C8B-B14F-4D97-AF65-F5344CB8AC3E}">
        <p14:creationId xmlns:p14="http://schemas.microsoft.com/office/powerpoint/2010/main" val="328064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BDADA2C1-FFCD-9341-A241-1E9C96FCFF92}" type="slidenum">
              <a:rPr lang="en-US" smtClean="0"/>
              <a:pPr/>
              <a:t>12</a:t>
            </a:fld>
            <a:endParaRPr lang="en-US"/>
          </a:p>
        </p:txBody>
      </p:sp>
      <p:sp>
        <p:nvSpPr>
          <p:cNvPr id="12" name="TextBox 11">
            <a:extLst>
              <a:ext uri="{FF2B5EF4-FFF2-40B4-BE49-F238E27FC236}">
                <a16:creationId xmlns:a16="http://schemas.microsoft.com/office/drawing/2014/main" id="{58ED929E-699F-0743-9E48-26383970E4BB}"/>
              </a:ext>
            </a:extLst>
          </p:cNvPr>
          <p:cNvSpPr txBox="1"/>
          <p:nvPr/>
        </p:nvSpPr>
        <p:spPr>
          <a:xfrm>
            <a:off x="324875" y="1581415"/>
            <a:ext cx="8474466" cy="375487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After adding a couple of lines to the </a:t>
            </a:r>
            <a:r>
              <a:rPr lang="en-US" sz="2200" dirty="0" err="1">
                <a:latin typeface="Courier" pitchFamily="2" charset="0"/>
                <a:ea typeface="Helvetica Neue" panose="02000503000000020004" pitchFamily="2" charset="0"/>
                <a:cs typeface="Helvetica Neue" panose="02000503000000020004" pitchFamily="2" charset="0"/>
              </a:rPr>
              <a:t>Makefile</a:t>
            </a:r>
            <a:r>
              <a:rPr lang="en-US" sz="2200" dirty="0">
                <a:latin typeface="Helvetica Neue" panose="02000503000000020004" pitchFamily="2" charset="0"/>
                <a:ea typeface="Helvetica Neue" panose="02000503000000020004" pitchFamily="2" charset="0"/>
                <a:cs typeface="Helvetica Neue" panose="02000503000000020004" pitchFamily="2" charset="0"/>
              </a:rPr>
              <a:t>, we’re ready to compile MPAS-Atmosphere and try out our new diagnostic</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dirty="0">
                <a:latin typeface="Helvetica Neue" panose="02000503000000020004" pitchFamily="2" charset="0"/>
                <a:ea typeface="Helvetica Neue" panose="02000503000000020004" pitchFamily="2" charset="0"/>
                <a:cs typeface="Helvetica Neue" panose="02000503000000020004" pitchFamily="2" charset="0"/>
              </a:rPr>
              <a:t>We’ll test it by:</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Outputting the </a:t>
            </a:r>
            <a:r>
              <a:rPr lang="en-US" sz="2200" dirty="0" err="1">
                <a:latin typeface="Courier New" panose="02070309020205020404" pitchFamily="49" charset="0"/>
                <a:ea typeface="Helvetica Neue" panose="02000503000000020004" pitchFamily="2" charset="0"/>
                <a:cs typeface="Courier New" panose="02070309020205020404" pitchFamily="49" charset="0"/>
              </a:rPr>
              <a:t>gsw_max</a:t>
            </a:r>
            <a:r>
              <a:rPr lang="en-US" sz="2200" dirty="0">
                <a:latin typeface="Courier New" panose="02070309020205020404" pitchFamily="49" charset="0"/>
                <a:ea typeface="Helvetica Neue" panose="02000503000000020004" pitchFamily="2" charset="0"/>
                <a:cs typeface="Courier New" panose="02070309020205020404" pitchFamily="49"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field every 60 minutes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Outputting the </a:t>
            </a:r>
            <a:r>
              <a:rPr lang="en-US" sz="2200" dirty="0" err="1">
                <a:latin typeface="Courier New" panose="02070309020205020404" pitchFamily="49" charset="0"/>
                <a:ea typeface="Helvetica Neue" panose="02000503000000020004" pitchFamily="2" charset="0"/>
                <a:cs typeface="Courier New" panose="02070309020205020404" pitchFamily="49" charset="0"/>
              </a:rPr>
              <a:t>gsw_max</a:t>
            </a:r>
            <a:r>
              <a:rPr lang="en-US" sz="2200" dirty="0">
                <a:latin typeface="Courier New" panose="02070309020205020404" pitchFamily="49" charset="0"/>
                <a:ea typeface="Helvetica Neue" panose="02000503000000020004" pitchFamily="2" charset="0"/>
                <a:cs typeface="Courier New" panose="02070309020205020404" pitchFamily="49"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field every 1440 minutes</a:t>
            </a:r>
          </a:p>
          <a:p>
            <a:pPr>
              <a:spcBef>
                <a:spcPts val="1200"/>
              </a:spcBef>
            </a:pP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1200"/>
              </a:spcBef>
            </a:pPr>
            <a:r>
              <a:rPr lang="en-US" sz="2200" dirty="0">
                <a:latin typeface="Helvetica Neue" panose="02000503000000020004" pitchFamily="2" charset="0"/>
                <a:ea typeface="Helvetica Neue" panose="02000503000000020004" pitchFamily="2" charset="0"/>
                <a:cs typeface="Helvetica Neue" panose="02000503000000020004" pitchFamily="2" charset="0"/>
              </a:rPr>
              <a:t>Our test simulation will start at 2010-10-23 at 00 UTC, and we’ll look at the output that we get at 2010-10-24 at 00 UTC…</a:t>
            </a:r>
          </a:p>
        </p:txBody>
      </p:sp>
      <p:sp>
        <p:nvSpPr>
          <p:cNvPr id="7" name="Title 1">
            <a:extLst>
              <a:ext uri="{FF2B5EF4-FFF2-40B4-BE49-F238E27FC236}">
                <a16:creationId xmlns:a16="http://schemas.microsoft.com/office/drawing/2014/main" id="{28B459EF-EAA6-574A-8101-D64F4999F1DF}"/>
              </a:ext>
            </a:extLst>
          </p:cNvPr>
          <p:cNvSpPr>
            <a:spLocks noGrp="1"/>
          </p:cNvSpPr>
          <p:nvPr>
            <p:ph type="title"/>
          </p:nvPr>
        </p:nvSpPr>
        <p:spPr>
          <a:xfrm>
            <a:off x="1980924" y="112649"/>
            <a:ext cx="7054173" cy="641350"/>
          </a:xfrm>
        </p:spPr>
        <p:txBody>
          <a:bodyPr>
            <a:noAutofit/>
          </a:bodyPr>
          <a:lstStyle/>
          <a:p>
            <a:r>
              <a:rPr lang="en-US" sz="3000" dirty="0"/>
              <a:t>Example: Maximum SW downward flux</a:t>
            </a:r>
          </a:p>
        </p:txBody>
      </p:sp>
    </p:spTree>
    <p:extLst>
      <p:ext uri="{BB962C8B-B14F-4D97-AF65-F5344CB8AC3E}">
        <p14:creationId xmlns:p14="http://schemas.microsoft.com/office/powerpoint/2010/main" val="137075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dirty="0"/>
              <a:t>Example: 60-minute output interval</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13</a:t>
            </a:fld>
            <a:endParaRPr lang="en-US"/>
          </a:p>
        </p:txBody>
      </p:sp>
      <p:pic>
        <p:nvPicPr>
          <p:cNvPr id="4" name="Picture 3">
            <a:extLst>
              <a:ext uri="{FF2B5EF4-FFF2-40B4-BE49-F238E27FC236}">
                <a16:creationId xmlns:a16="http://schemas.microsoft.com/office/drawing/2014/main" id="{6978794E-5CCA-4348-8A24-D2ECFFE66F51}"/>
              </a:ext>
            </a:extLst>
          </p:cNvPr>
          <p:cNvPicPr>
            <a:picLocks noChangeAspect="1"/>
          </p:cNvPicPr>
          <p:nvPr/>
        </p:nvPicPr>
        <p:blipFill>
          <a:blip r:embed="rId3"/>
          <a:stretch>
            <a:fillRect/>
          </a:stretch>
        </p:blipFill>
        <p:spPr>
          <a:xfrm>
            <a:off x="112545" y="1125732"/>
            <a:ext cx="8908923" cy="4926711"/>
          </a:xfrm>
          <a:prstGeom prst="rect">
            <a:avLst/>
          </a:prstGeom>
        </p:spPr>
      </p:pic>
    </p:spTree>
    <p:extLst>
      <p:ext uri="{BB962C8B-B14F-4D97-AF65-F5344CB8AC3E}">
        <p14:creationId xmlns:p14="http://schemas.microsoft.com/office/powerpoint/2010/main" val="180670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dirty="0"/>
              <a:t>Example: 1440-minute output interval</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14</a:t>
            </a:fld>
            <a:endParaRPr lang="en-US"/>
          </a:p>
        </p:txBody>
      </p:sp>
      <p:pic>
        <p:nvPicPr>
          <p:cNvPr id="4" name="Picture 3">
            <a:extLst>
              <a:ext uri="{FF2B5EF4-FFF2-40B4-BE49-F238E27FC236}">
                <a16:creationId xmlns:a16="http://schemas.microsoft.com/office/drawing/2014/main" id="{6978794E-5CCA-4348-8A24-D2ECFFE66F51}"/>
              </a:ext>
            </a:extLst>
          </p:cNvPr>
          <p:cNvPicPr>
            <a:picLocks noChangeAspect="1"/>
          </p:cNvPicPr>
          <p:nvPr/>
        </p:nvPicPr>
        <p:blipFill>
          <a:blip r:embed="rId3"/>
          <a:stretch>
            <a:fillRect/>
          </a:stretch>
        </p:blipFill>
        <p:spPr>
          <a:xfrm>
            <a:off x="112545" y="1125732"/>
            <a:ext cx="8908923" cy="4926711"/>
          </a:xfrm>
          <a:prstGeom prst="rect">
            <a:avLst/>
          </a:prstGeom>
        </p:spPr>
      </p:pic>
    </p:spTree>
    <p:extLst>
      <p:ext uri="{BB962C8B-B14F-4D97-AF65-F5344CB8AC3E}">
        <p14:creationId xmlns:p14="http://schemas.microsoft.com/office/powerpoint/2010/main" val="331676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dirty="0"/>
              <a:t>Summary</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15</a:t>
            </a:fld>
            <a:endParaRPr lang="en-US"/>
          </a:p>
        </p:txBody>
      </p:sp>
      <p:sp>
        <p:nvSpPr>
          <p:cNvPr id="5" name="Rectangle 4">
            <a:extLst>
              <a:ext uri="{FF2B5EF4-FFF2-40B4-BE49-F238E27FC236}">
                <a16:creationId xmlns:a16="http://schemas.microsoft.com/office/drawing/2014/main" id="{9C0A2937-6373-DD42-8FC9-2545549ADC0E}"/>
              </a:ext>
            </a:extLst>
          </p:cNvPr>
          <p:cNvSpPr>
            <a:spLocks noChangeArrowheads="1"/>
          </p:cNvSpPr>
          <p:nvPr/>
        </p:nvSpPr>
        <p:spPr bwMode="auto">
          <a:xfrm>
            <a:off x="153441" y="2484336"/>
            <a:ext cx="8779544" cy="1481129"/>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6" name="Rectangle 2">
            <a:extLst>
              <a:ext uri="{FF2B5EF4-FFF2-40B4-BE49-F238E27FC236}">
                <a16:creationId xmlns:a16="http://schemas.microsoft.com/office/drawing/2014/main" id="{F9B326CD-CEB6-7C44-918A-2A2DE5C5C7B5}"/>
              </a:ext>
            </a:extLst>
          </p:cNvPr>
          <p:cNvSpPr>
            <a:spLocks/>
          </p:cNvSpPr>
          <p:nvPr/>
        </p:nvSpPr>
        <p:spPr bwMode="auto">
          <a:xfrm>
            <a:off x="304800" y="2615636"/>
            <a:ext cx="8515644" cy="117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dirty="0">
                <a:latin typeface="Helvetica Neue" panose="02000503000000020004" pitchFamily="2" charset="0"/>
                <a:ea typeface="Helvetica Neue" panose="02000503000000020004" pitchFamily="2" charset="0"/>
                <a:cs typeface="Helvetica Neue" panose="02000503000000020004" pitchFamily="2" charset="0"/>
              </a:rPr>
              <a:t>The file</a:t>
            </a:r>
          </a:p>
          <a:p>
            <a:r>
              <a:rPr lang="en-US" sz="2200" dirty="0">
                <a:latin typeface="Courier New" panose="02070309020205020404" pitchFamily="49" charset="0"/>
                <a:ea typeface="Helvetica Neue" panose="02000503000000020004" pitchFamily="2" charset="0"/>
                <a:cs typeface="Courier New" panose="02070309020205020404" pitchFamily="49" charset="0"/>
              </a:rPr>
              <a:t>MPAS-Model/</a:t>
            </a:r>
            <a:r>
              <a:rPr lang="en-US" sz="2200" dirty="0" err="1">
                <a:latin typeface="Courier New" panose="02070309020205020404" pitchFamily="49" charset="0"/>
                <a:ea typeface="Helvetica Neue" panose="02000503000000020004" pitchFamily="2" charset="0"/>
                <a:cs typeface="Courier New" panose="02070309020205020404" pitchFamily="49" charset="0"/>
              </a:rPr>
              <a:t>src</a:t>
            </a:r>
            <a:r>
              <a:rPr lang="en-US" sz="2200" dirty="0">
                <a:latin typeface="Courier New" panose="02070309020205020404" pitchFamily="49" charset="0"/>
                <a:ea typeface="Helvetica Neue" panose="02000503000000020004" pitchFamily="2" charset="0"/>
                <a:cs typeface="Courier New" panose="02070309020205020404" pitchFamily="49" charset="0"/>
              </a:rPr>
              <a:t>/</a:t>
            </a:r>
            <a:r>
              <a:rPr lang="en-US" sz="2200" dirty="0" err="1">
                <a:latin typeface="Courier New" panose="02070309020205020404" pitchFamily="49" charset="0"/>
                <a:ea typeface="Helvetica Neue" panose="02000503000000020004" pitchFamily="2" charset="0"/>
                <a:cs typeface="Courier New" panose="02070309020205020404" pitchFamily="49" charset="0"/>
              </a:rPr>
              <a:t>core_atmosphere</a:t>
            </a:r>
            <a:r>
              <a:rPr lang="en-US" sz="2200" dirty="0">
                <a:latin typeface="Courier New" panose="02070309020205020404" pitchFamily="49" charset="0"/>
                <a:ea typeface="Helvetica Neue" panose="02000503000000020004" pitchFamily="2" charset="0"/>
                <a:cs typeface="Courier New" panose="02070309020205020404" pitchFamily="49" charset="0"/>
              </a:rPr>
              <a:t>/diagnostics/README</a:t>
            </a:r>
            <a:r>
              <a:rPr lang="en-US" dirty="0">
                <a:latin typeface="Helvetica Neue" panose="02000503000000020004" pitchFamily="2" charset="0"/>
                <a:ea typeface="Helvetica Neue" panose="02000503000000020004" pitchFamily="2" charset="0"/>
                <a:cs typeface="Helvetica Neue" panose="02000503000000020004" pitchFamily="2" charset="0"/>
              </a:rPr>
              <a:t> summarizes the steps to implementing a new diagnostic.</a:t>
            </a:r>
          </a:p>
        </p:txBody>
      </p:sp>
      <p:sp>
        <p:nvSpPr>
          <p:cNvPr id="7" name="TextBox 6">
            <a:extLst>
              <a:ext uri="{FF2B5EF4-FFF2-40B4-BE49-F238E27FC236}">
                <a16:creationId xmlns:a16="http://schemas.microsoft.com/office/drawing/2014/main" id="{FC385853-D623-E544-9FD7-26B83ABE9FB3}"/>
              </a:ext>
            </a:extLst>
          </p:cNvPr>
          <p:cNvSpPr txBox="1"/>
          <p:nvPr/>
        </p:nvSpPr>
        <p:spPr>
          <a:xfrm>
            <a:off x="212333" y="1231599"/>
            <a:ext cx="8474466"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MPAS-Atmosphere provides a framework that enables many types of diagnostic fields to be implemented in a modular way</a:t>
            </a:r>
          </a:p>
        </p:txBody>
      </p:sp>
    </p:spTree>
    <p:extLst>
      <p:ext uri="{BB962C8B-B14F-4D97-AF65-F5344CB8AC3E}">
        <p14:creationId xmlns:p14="http://schemas.microsoft.com/office/powerpoint/2010/main" val="357439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1</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dirty="0"/>
              <a:t>Motivation</a:t>
            </a:r>
          </a:p>
        </p:txBody>
      </p:sp>
      <p:sp>
        <p:nvSpPr>
          <p:cNvPr id="8" name="Rectangle 7">
            <a:extLst>
              <a:ext uri="{FF2B5EF4-FFF2-40B4-BE49-F238E27FC236}">
                <a16:creationId xmlns:a16="http://schemas.microsoft.com/office/drawing/2014/main" id="{17571259-86DB-004C-8717-22F89C1183B4}"/>
              </a:ext>
            </a:extLst>
          </p:cNvPr>
          <p:cNvSpPr>
            <a:spLocks noChangeArrowheads="1"/>
          </p:cNvSpPr>
          <p:nvPr/>
        </p:nvSpPr>
        <p:spPr bwMode="auto">
          <a:xfrm>
            <a:off x="430384" y="1048493"/>
            <a:ext cx="8143875" cy="153406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F68B40D3-45DB-C44C-BA88-3DBFB6626103}"/>
              </a:ext>
            </a:extLst>
          </p:cNvPr>
          <p:cNvSpPr>
            <a:spLocks/>
          </p:cNvSpPr>
          <p:nvPr/>
        </p:nvSpPr>
        <p:spPr bwMode="auto">
          <a:xfrm>
            <a:off x="539702" y="1136683"/>
            <a:ext cx="7943117" cy="144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As the number of people using MPAS-Atmosphere increased to even a very modest number, it was recognized that we needed some structured way of introducing the computation of new diagnostics</a:t>
            </a:r>
          </a:p>
        </p:txBody>
      </p:sp>
      <p:sp>
        <p:nvSpPr>
          <p:cNvPr id="10" name="Rectangle 9">
            <a:extLst>
              <a:ext uri="{FF2B5EF4-FFF2-40B4-BE49-F238E27FC236}">
                <a16:creationId xmlns:a16="http://schemas.microsoft.com/office/drawing/2014/main" id="{22C0EBFC-1C9C-FB43-A7A0-16C5F6245D80}"/>
              </a:ext>
            </a:extLst>
          </p:cNvPr>
          <p:cNvSpPr>
            <a:spLocks noChangeArrowheads="1"/>
          </p:cNvSpPr>
          <p:nvPr/>
        </p:nvSpPr>
        <p:spPr bwMode="auto">
          <a:xfrm>
            <a:off x="430384" y="2720945"/>
            <a:ext cx="8143875" cy="260293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4DBD3B25-8CF0-A141-B243-C371602BB7BF}"/>
              </a:ext>
            </a:extLst>
          </p:cNvPr>
          <p:cNvSpPr>
            <a:spLocks/>
          </p:cNvSpPr>
          <p:nvPr/>
        </p:nvSpPr>
        <p:spPr bwMode="auto">
          <a:xfrm>
            <a:off x="539702" y="2809135"/>
            <a:ext cx="7943117" cy="251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We wanted a framework that could handle:</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Instantaneous diagnostics</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Cumulative diagnostics</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Extreme value diagnostics</a:t>
            </a:r>
          </a:p>
          <a:p>
            <a:pPr marL="342900" indent="-342900" eaLnBrk="1" hangingPunct="1">
              <a:spcBef>
                <a:spcPts val="775"/>
              </a:spcBef>
              <a:buSzPct val="125000"/>
              <a:buFont typeface="Arial" panose="020B0604020202020204" pitchFamily="34" charset="0"/>
              <a:buChar char="•"/>
            </a:pPr>
            <a:r>
              <a:rPr lang="en-US" altLang="en-US" sz="2200" i="1" dirty="0">
                <a:solidFill>
                  <a:srgbClr val="1F497D"/>
                </a:solidFill>
                <a:latin typeface="Helvetica Neue" panose="02000503000000020004" pitchFamily="2" charset="0"/>
                <a:sym typeface="Helvetica" pitchFamily="2" charset="0"/>
              </a:rPr>
              <a:t>Or anything that looked like the above from a computational standpoint!</a:t>
            </a:r>
          </a:p>
        </p:txBody>
      </p:sp>
      <p:sp>
        <p:nvSpPr>
          <p:cNvPr id="12" name="Rectangle 11">
            <a:extLst>
              <a:ext uri="{FF2B5EF4-FFF2-40B4-BE49-F238E27FC236}">
                <a16:creationId xmlns:a16="http://schemas.microsoft.com/office/drawing/2014/main" id="{BF6347B1-ADF7-714A-9D8B-D387E35EBCA3}"/>
              </a:ext>
            </a:extLst>
          </p:cNvPr>
          <p:cNvSpPr>
            <a:spLocks noChangeArrowheads="1"/>
          </p:cNvSpPr>
          <p:nvPr/>
        </p:nvSpPr>
        <p:spPr bwMode="auto">
          <a:xfrm>
            <a:off x="430384" y="5462269"/>
            <a:ext cx="8143875" cy="78723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781A1CF5-735F-4945-ABDC-A014C9F9E309}"/>
              </a:ext>
            </a:extLst>
          </p:cNvPr>
          <p:cNvSpPr>
            <a:spLocks/>
          </p:cNvSpPr>
          <p:nvPr/>
        </p:nvSpPr>
        <p:spPr bwMode="auto">
          <a:xfrm>
            <a:off x="539702" y="5550459"/>
            <a:ext cx="7943117" cy="7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Diagnostics should be able to change in response to modifications of the streams that write them, too.</a:t>
            </a:r>
            <a:endParaRPr lang="en-US" altLang="en-US" sz="2200" i="1" dirty="0">
              <a:solidFill>
                <a:srgbClr val="1F497D"/>
              </a:solidFill>
              <a:latin typeface="Helvetica Neue" panose="02000503000000020004" pitchFamily="2" charset="0"/>
              <a:sym typeface="Helvetica" pitchFamily="2" charset="0"/>
            </a:endParaRPr>
          </a:p>
        </p:txBody>
      </p:sp>
    </p:spTree>
    <p:extLst>
      <p:ext uri="{BB962C8B-B14F-4D97-AF65-F5344CB8AC3E}">
        <p14:creationId xmlns:p14="http://schemas.microsoft.com/office/powerpoint/2010/main" val="28315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2</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Introduction</a:t>
            </a:r>
          </a:p>
        </p:txBody>
      </p:sp>
      <p:sp>
        <p:nvSpPr>
          <p:cNvPr id="12" name="Rectangle 11">
            <a:extLst>
              <a:ext uri="{FF2B5EF4-FFF2-40B4-BE49-F238E27FC236}">
                <a16:creationId xmlns:a16="http://schemas.microsoft.com/office/drawing/2014/main" id="{CC5EBE30-90F7-DA46-8A00-E5A690DA03B7}"/>
              </a:ext>
            </a:extLst>
          </p:cNvPr>
          <p:cNvSpPr>
            <a:spLocks noChangeArrowheads="1"/>
          </p:cNvSpPr>
          <p:nvPr/>
        </p:nvSpPr>
        <p:spPr bwMode="auto">
          <a:xfrm>
            <a:off x="430384" y="2053198"/>
            <a:ext cx="8143875" cy="388336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E0D5DA87-E7D4-C443-AABA-FBB27387D6C1}"/>
              </a:ext>
            </a:extLst>
          </p:cNvPr>
          <p:cNvSpPr>
            <a:spLocks/>
          </p:cNvSpPr>
          <p:nvPr/>
        </p:nvSpPr>
        <p:spPr bwMode="auto">
          <a:xfrm>
            <a:off x="539702" y="1930373"/>
            <a:ext cx="7943117" cy="144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endParaRPr lang="en-US" altLang="en-US" sz="2200" dirty="0">
              <a:solidFill>
                <a:srgbClr val="1F497D"/>
              </a:solidFill>
              <a:latin typeface="Helvetica Neue" panose="02000503000000020004" pitchFamily="2" charset="0"/>
              <a:sym typeface="Helvetica" pitchFamily="2" charset="0"/>
            </a:endParaRPr>
          </a:p>
        </p:txBody>
      </p:sp>
      <p:sp>
        <p:nvSpPr>
          <p:cNvPr id="14" name="TextBox 13">
            <a:extLst>
              <a:ext uri="{FF2B5EF4-FFF2-40B4-BE49-F238E27FC236}">
                <a16:creationId xmlns:a16="http://schemas.microsoft.com/office/drawing/2014/main" id="{FDC5BCEA-22D1-504B-B37E-6610B5C6A9DD}"/>
              </a:ext>
            </a:extLst>
          </p:cNvPr>
          <p:cNvSpPr txBox="1"/>
          <p:nvPr/>
        </p:nvSpPr>
        <p:spPr>
          <a:xfrm>
            <a:off x="430383" y="1072742"/>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Broadly, there are five stages in the computation of diagnostics like those types listed on the previous slide: </a:t>
            </a:r>
          </a:p>
        </p:txBody>
      </p:sp>
      <p:sp>
        <p:nvSpPr>
          <p:cNvPr id="15" name="Rectangle 2">
            <a:extLst>
              <a:ext uri="{FF2B5EF4-FFF2-40B4-BE49-F238E27FC236}">
                <a16:creationId xmlns:a16="http://schemas.microsoft.com/office/drawing/2014/main" id="{0586889F-CB36-ED46-92A9-FB7564008A5A}"/>
              </a:ext>
            </a:extLst>
          </p:cNvPr>
          <p:cNvSpPr>
            <a:spLocks/>
          </p:cNvSpPr>
          <p:nvPr/>
        </p:nvSpPr>
        <p:spPr bwMode="auto">
          <a:xfrm>
            <a:off x="649020" y="2247182"/>
            <a:ext cx="7833799" cy="35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457200" indent="-457200" eaLnBrk="1" hangingPunct="1">
              <a:spcBef>
                <a:spcPts val="775"/>
              </a:spcBef>
              <a:buSzPct val="100000"/>
              <a:buFont typeface="+mj-lt"/>
              <a:buAutoNum type="arabicPeriod"/>
            </a:pPr>
            <a:r>
              <a:rPr lang="en-US" altLang="en-US" dirty="0">
                <a:solidFill>
                  <a:srgbClr val="1F497D"/>
                </a:solidFill>
                <a:latin typeface="Helvetica Neue" panose="02000503000000020004" pitchFamily="2" charset="0"/>
                <a:sym typeface="Helvetica" pitchFamily="2" charset="0"/>
              </a:rPr>
              <a:t>Setup – </a:t>
            </a:r>
            <a:r>
              <a:rPr lang="en-US" altLang="en-US" sz="2000" dirty="0">
                <a:solidFill>
                  <a:srgbClr val="1F497D"/>
                </a:solidFill>
                <a:latin typeface="Helvetica Neue" panose="02000503000000020004" pitchFamily="2" charset="0"/>
                <a:sym typeface="Helvetica" pitchFamily="2" charset="0"/>
              </a:rPr>
              <a:t>Pre-allocate arrays that will be needed by the diagnostic during the simulation, initialize values, etc.</a:t>
            </a:r>
          </a:p>
          <a:p>
            <a:pPr marL="457200" indent="-457200" eaLnBrk="1" hangingPunct="1">
              <a:spcBef>
                <a:spcPts val="775"/>
              </a:spcBef>
              <a:buSzPct val="100000"/>
              <a:buFont typeface="+mj-lt"/>
              <a:buAutoNum type="arabicPeriod"/>
            </a:pPr>
            <a:r>
              <a:rPr lang="en-US" altLang="en-US" dirty="0">
                <a:solidFill>
                  <a:srgbClr val="1F497D"/>
                </a:solidFill>
                <a:latin typeface="Helvetica Neue" panose="02000503000000020004" pitchFamily="2" charset="0"/>
                <a:sym typeface="Helvetica" pitchFamily="2" charset="0"/>
              </a:rPr>
              <a:t>Update – </a:t>
            </a:r>
            <a:r>
              <a:rPr lang="en-US" altLang="en-US" sz="2000" dirty="0">
                <a:solidFill>
                  <a:srgbClr val="1F497D"/>
                </a:solidFill>
                <a:latin typeface="Helvetica Neue" panose="02000503000000020004" pitchFamily="2" charset="0"/>
                <a:sym typeface="Helvetica" pitchFamily="2" charset="0"/>
              </a:rPr>
              <a:t>Accumulate values, update extrema, etc.</a:t>
            </a:r>
          </a:p>
          <a:p>
            <a:pPr marL="457200" indent="-457200" eaLnBrk="1" hangingPunct="1">
              <a:spcBef>
                <a:spcPts val="775"/>
              </a:spcBef>
              <a:buSzPct val="100000"/>
              <a:buFont typeface="+mj-lt"/>
              <a:buAutoNum type="arabicPeriod"/>
            </a:pPr>
            <a:r>
              <a:rPr lang="en-US" altLang="en-US" dirty="0">
                <a:solidFill>
                  <a:srgbClr val="1F497D"/>
                </a:solidFill>
                <a:latin typeface="Helvetica Neue" panose="02000503000000020004" pitchFamily="2" charset="0"/>
                <a:sym typeface="Helvetica" pitchFamily="2" charset="0"/>
              </a:rPr>
              <a:t>Compute – </a:t>
            </a:r>
            <a:r>
              <a:rPr lang="en-US" altLang="en-US" sz="2000" dirty="0">
                <a:solidFill>
                  <a:srgbClr val="1F497D"/>
                </a:solidFill>
                <a:latin typeface="Helvetica Neue" panose="02000503000000020004" pitchFamily="2" charset="0"/>
                <a:sym typeface="Helvetica" pitchFamily="2" charset="0"/>
              </a:rPr>
              <a:t>Divide by the accumulation period to get mean values, compute instantaneous fields, etc.</a:t>
            </a:r>
          </a:p>
          <a:p>
            <a:pPr marL="457200" indent="-457200" eaLnBrk="1" hangingPunct="1">
              <a:spcBef>
                <a:spcPts val="775"/>
              </a:spcBef>
              <a:buSzPct val="100000"/>
              <a:buFont typeface="+mj-lt"/>
              <a:buAutoNum type="arabicPeriod"/>
            </a:pPr>
            <a:r>
              <a:rPr lang="en-US" altLang="en-US" dirty="0">
                <a:solidFill>
                  <a:srgbClr val="1F497D"/>
                </a:solidFill>
                <a:latin typeface="Helvetica Neue" panose="02000503000000020004" pitchFamily="2" charset="0"/>
                <a:sym typeface="Helvetica" pitchFamily="2" charset="0"/>
              </a:rPr>
              <a:t>Reset – </a:t>
            </a:r>
            <a:r>
              <a:rPr lang="en-US" altLang="en-US" sz="2000" dirty="0">
                <a:solidFill>
                  <a:srgbClr val="1F497D"/>
                </a:solidFill>
                <a:latin typeface="Helvetica Neue" panose="02000503000000020004" pitchFamily="2" charset="0"/>
                <a:sym typeface="Helvetica" pitchFamily="2" charset="0"/>
              </a:rPr>
              <a:t>After writing the diagnostic, zero-out accumulation arrays, etc.</a:t>
            </a:r>
          </a:p>
          <a:p>
            <a:pPr marL="457200" indent="-457200" eaLnBrk="1" hangingPunct="1">
              <a:spcBef>
                <a:spcPts val="775"/>
              </a:spcBef>
              <a:buSzPct val="100000"/>
              <a:buFont typeface="+mj-lt"/>
              <a:buAutoNum type="arabicPeriod"/>
            </a:pPr>
            <a:r>
              <a:rPr lang="en-US" altLang="en-US" dirty="0">
                <a:solidFill>
                  <a:srgbClr val="1F497D"/>
                </a:solidFill>
                <a:latin typeface="Helvetica Neue" panose="02000503000000020004" pitchFamily="2" charset="0"/>
                <a:sym typeface="Helvetica" pitchFamily="2" charset="0"/>
              </a:rPr>
              <a:t>Cleanup – </a:t>
            </a:r>
            <a:r>
              <a:rPr lang="en-US" altLang="en-US" sz="2000" dirty="0">
                <a:solidFill>
                  <a:srgbClr val="1F497D"/>
                </a:solidFill>
                <a:latin typeface="Helvetica Neue" panose="02000503000000020004" pitchFamily="2" charset="0"/>
                <a:sym typeface="Helvetica" pitchFamily="2" charset="0"/>
              </a:rPr>
              <a:t>Deallocate any memory that was allocated by the diagnostic</a:t>
            </a:r>
          </a:p>
          <a:p>
            <a:pPr marL="457200" indent="-457200" eaLnBrk="1" hangingPunct="1">
              <a:spcBef>
                <a:spcPts val="775"/>
              </a:spcBef>
              <a:buSzPct val="125000"/>
              <a:buFont typeface="+mj-lt"/>
              <a:buAutoNum type="arabicPeriod"/>
            </a:pPr>
            <a:endParaRPr lang="en-US" altLang="en-US" sz="2200" dirty="0">
              <a:solidFill>
                <a:srgbClr val="1F497D"/>
              </a:solidFill>
              <a:latin typeface="Helvetica Neue" panose="02000503000000020004" pitchFamily="2" charset="0"/>
              <a:sym typeface="Helvetica" pitchFamily="2" charset="0"/>
            </a:endParaRPr>
          </a:p>
        </p:txBody>
      </p:sp>
    </p:spTree>
    <p:extLst>
      <p:ext uri="{BB962C8B-B14F-4D97-AF65-F5344CB8AC3E}">
        <p14:creationId xmlns:p14="http://schemas.microsoft.com/office/powerpoint/2010/main" val="14840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sz="3200" dirty="0"/>
              <a:t>Diagnostics framework</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3</a:t>
            </a:fld>
            <a:endParaRPr lang="en-US"/>
          </a:p>
        </p:txBody>
      </p:sp>
      <p:sp>
        <p:nvSpPr>
          <p:cNvPr id="3" name="Rectangle 2"/>
          <p:cNvSpPr/>
          <p:nvPr/>
        </p:nvSpPr>
        <p:spPr>
          <a:xfrm>
            <a:off x="1209777" y="2998390"/>
            <a:ext cx="1139484" cy="66229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72842" y="3143191"/>
            <a:ext cx="1013354" cy="369332"/>
          </a:xfrm>
          <a:prstGeom prst="rect">
            <a:avLst/>
          </a:prstGeom>
          <a:noFill/>
        </p:spPr>
        <p:txBody>
          <a:bodyPr wrap="none" rtlCol="0">
            <a:spAutoFit/>
          </a:bodyPr>
          <a:lstStyle/>
          <a:p>
            <a:r>
              <a:rPr lang="en-US" dirty="0" err="1"/>
              <a:t>timestep</a:t>
            </a:r>
            <a:endParaRPr lang="en-US" dirty="0"/>
          </a:p>
        </p:txBody>
      </p:sp>
      <p:sp>
        <p:nvSpPr>
          <p:cNvPr id="8" name="Rectangle 7"/>
          <p:cNvSpPr/>
          <p:nvPr/>
        </p:nvSpPr>
        <p:spPr>
          <a:xfrm>
            <a:off x="2560275" y="2970254"/>
            <a:ext cx="1139484" cy="662290"/>
          </a:xfrm>
          <a:prstGeom prst="rect">
            <a:avLst/>
          </a:prstGeom>
          <a:solidFill>
            <a:schemeClr val="bg1"/>
          </a:solidFill>
          <a:effectLst>
            <a:outerShdw blurRad="40000" dist="63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705638" y="3124712"/>
            <a:ext cx="848758" cy="369332"/>
          </a:xfrm>
          <a:prstGeom prst="rect">
            <a:avLst/>
          </a:prstGeom>
          <a:noFill/>
        </p:spPr>
        <p:txBody>
          <a:bodyPr wrap="none" rtlCol="0">
            <a:spAutoFit/>
          </a:bodyPr>
          <a:lstStyle/>
          <a:p>
            <a:r>
              <a:rPr lang="en-US" dirty="0"/>
              <a:t>update</a:t>
            </a:r>
          </a:p>
        </p:txBody>
      </p:sp>
      <p:sp>
        <p:nvSpPr>
          <p:cNvPr id="13" name="Rectangle 12"/>
          <p:cNvSpPr/>
          <p:nvPr/>
        </p:nvSpPr>
        <p:spPr>
          <a:xfrm>
            <a:off x="3917245" y="2966899"/>
            <a:ext cx="1139484" cy="665645"/>
          </a:xfrm>
          <a:prstGeom prst="rect">
            <a:avLst/>
          </a:prstGeom>
          <a:solidFill>
            <a:schemeClr val="bg1"/>
          </a:solidFill>
          <a:effectLst>
            <a:outerShdw blurRad="40000" dist="63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76751" y="3115055"/>
            <a:ext cx="1020472" cy="369332"/>
          </a:xfrm>
          <a:prstGeom prst="rect">
            <a:avLst/>
          </a:prstGeom>
          <a:noFill/>
        </p:spPr>
        <p:txBody>
          <a:bodyPr wrap="none" rtlCol="0">
            <a:spAutoFit/>
          </a:bodyPr>
          <a:lstStyle/>
          <a:p>
            <a:r>
              <a:rPr lang="en-US" dirty="0"/>
              <a:t>compute</a:t>
            </a:r>
          </a:p>
        </p:txBody>
      </p:sp>
      <p:sp>
        <p:nvSpPr>
          <p:cNvPr id="15" name="Rectangle 14"/>
          <p:cNvSpPr/>
          <p:nvPr/>
        </p:nvSpPr>
        <p:spPr>
          <a:xfrm>
            <a:off x="5274215" y="2995035"/>
            <a:ext cx="1139484" cy="665645"/>
          </a:xfrm>
          <a:prstGeom prst="rect">
            <a:avLst/>
          </a:prstGeom>
          <a:solidFill>
            <a:schemeClr val="tx2">
              <a:lumMod val="20000"/>
              <a:lumOff val="80000"/>
            </a:schemeClr>
          </a:solidFill>
          <a:effectLst>
            <a:outerShdw blurRad="40000" dist="2286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421362" y="3014349"/>
            <a:ext cx="836319" cy="646331"/>
          </a:xfrm>
          <a:prstGeom prst="rect">
            <a:avLst/>
          </a:prstGeom>
          <a:noFill/>
        </p:spPr>
        <p:txBody>
          <a:bodyPr wrap="none" rtlCol="0">
            <a:spAutoFit/>
          </a:bodyPr>
          <a:lstStyle/>
          <a:p>
            <a:r>
              <a:rPr lang="en-US" dirty="0"/>
              <a:t>stream</a:t>
            </a:r>
          </a:p>
          <a:p>
            <a:r>
              <a:rPr lang="en-US" dirty="0"/>
              <a:t>output</a:t>
            </a:r>
          </a:p>
        </p:txBody>
      </p:sp>
      <p:sp>
        <p:nvSpPr>
          <p:cNvPr id="17" name="Rectangle 16"/>
          <p:cNvSpPr/>
          <p:nvPr/>
        </p:nvSpPr>
        <p:spPr>
          <a:xfrm>
            <a:off x="6618246" y="2966899"/>
            <a:ext cx="1139484" cy="665645"/>
          </a:xfrm>
          <a:prstGeom prst="rect">
            <a:avLst/>
          </a:prstGeom>
          <a:solidFill>
            <a:schemeClr val="bg1"/>
          </a:solidFill>
          <a:effectLst>
            <a:outerShdw blurRad="40000" dist="63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858891" y="3124712"/>
            <a:ext cx="658194" cy="369332"/>
          </a:xfrm>
          <a:prstGeom prst="rect">
            <a:avLst/>
          </a:prstGeom>
          <a:noFill/>
        </p:spPr>
        <p:txBody>
          <a:bodyPr wrap="none" rtlCol="0">
            <a:spAutoFit/>
          </a:bodyPr>
          <a:lstStyle/>
          <a:p>
            <a:r>
              <a:rPr lang="en-US" dirty="0"/>
              <a:t>reset</a:t>
            </a:r>
          </a:p>
        </p:txBody>
      </p:sp>
      <p:sp>
        <p:nvSpPr>
          <p:cNvPr id="25" name="Freeform 24"/>
          <p:cNvSpPr/>
          <p:nvPr/>
        </p:nvSpPr>
        <p:spPr>
          <a:xfrm>
            <a:off x="647114" y="2602526"/>
            <a:ext cx="7624689" cy="731520"/>
          </a:xfrm>
          <a:custGeom>
            <a:avLst/>
            <a:gdLst>
              <a:gd name="connsiteX0" fmla="*/ 7272997 w 7624689"/>
              <a:gd name="connsiteY0" fmla="*/ 703384 h 731520"/>
              <a:gd name="connsiteX1" fmla="*/ 7624689 w 7624689"/>
              <a:gd name="connsiteY1" fmla="*/ 703384 h 731520"/>
              <a:gd name="connsiteX2" fmla="*/ 7624689 w 7624689"/>
              <a:gd name="connsiteY2" fmla="*/ 0 h 731520"/>
              <a:gd name="connsiteX3" fmla="*/ 0 w 7624689"/>
              <a:gd name="connsiteY3" fmla="*/ 0 h 731520"/>
              <a:gd name="connsiteX4" fmla="*/ 0 w 7624689"/>
              <a:gd name="connsiteY4" fmla="*/ 731520 h 731520"/>
              <a:gd name="connsiteX5" fmla="*/ 365760 w 762468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4689" h="731520">
                <a:moveTo>
                  <a:pt x="7272997" y="703384"/>
                </a:moveTo>
                <a:lnTo>
                  <a:pt x="7624689" y="703384"/>
                </a:lnTo>
                <a:lnTo>
                  <a:pt x="7624689" y="0"/>
                </a:lnTo>
                <a:lnTo>
                  <a:pt x="0" y="0"/>
                </a:lnTo>
                <a:lnTo>
                  <a:pt x="0" y="731520"/>
                </a:lnTo>
                <a:lnTo>
                  <a:pt x="365760" y="731520"/>
                </a:lnTo>
              </a:path>
            </a:pathLst>
          </a:custGeom>
          <a:noFill/>
          <a:ln w="19050">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666939" y="2264897"/>
            <a:ext cx="1537537" cy="369332"/>
          </a:xfrm>
          <a:prstGeom prst="rect">
            <a:avLst/>
          </a:prstGeom>
          <a:noFill/>
        </p:spPr>
        <p:txBody>
          <a:bodyPr wrap="none" rtlCol="0">
            <a:spAutoFit/>
          </a:bodyPr>
          <a:lstStyle/>
          <a:p>
            <a:r>
              <a:rPr lang="en-US" dirty="0">
                <a:solidFill>
                  <a:schemeClr val="tx2"/>
                </a:solidFill>
              </a:rPr>
              <a:t>time step loop</a:t>
            </a:r>
          </a:p>
        </p:txBody>
      </p:sp>
      <p:sp>
        <p:nvSpPr>
          <p:cNvPr id="27" name="TextBox 26"/>
          <p:cNvSpPr txBox="1"/>
          <p:nvPr/>
        </p:nvSpPr>
        <p:spPr>
          <a:xfrm>
            <a:off x="1097286" y="4166480"/>
            <a:ext cx="2124221" cy="646331"/>
          </a:xfrm>
          <a:prstGeom prst="rect">
            <a:avLst/>
          </a:prstGeom>
          <a:noFill/>
        </p:spPr>
        <p:txBody>
          <a:bodyPr wrap="square" rtlCol="0">
            <a:spAutoFit/>
          </a:bodyPr>
          <a:lstStyle/>
          <a:p>
            <a:r>
              <a:rPr lang="en-US" dirty="0"/>
              <a:t>Accumulate, update extreme values, etc.</a:t>
            </a:r>
          </a:p>
        </p:txBody>
      </p:sp>
      <p:sp>
        <p:nvSpPr>
          <p:cNvPr id="28" name="TextBox 27"/>
          <p:cNvSpPr txBox="1"/>
          <p:nvPr/>
        </p:nvSpPr>
        <p:spPr>
          <a:xfrm>
            <a:off x="3473558" y="4166479"/>
            <a:ext cx="2772504" cy="646331"/>
          </a:xfrm>
          <a:prstGeom prst="rect">
            <a:avLst/>
          </a:prstGeom>
          <a:noFill/>
        </p:spPr>
        <p:txBody>
          <a:bodyPr wrap="square" rtlCol="0">
            <a:spAutoFit/>
          </a:bodyPr>
          <a:lstStyle/>
          <a:p>
            <a:r>
              <a:rPr lang="en-US" dirty="0"/>
              <a:t>Compute instantaneous field, mean value, RMS, etc.</a:t>
            </a:r>
          </a:p>
        </p:txBody>
      </p:sp>
      <p:sp>
        <p:nvSpPr>
          <p:cNvPr id="29" name="TextBox 28"/>
          <p:cNvSpPr txBox="1"/>
          <p:nvPr/>
        </p:nvSpPr>
        <p:spPr>
          <a:xfrm>
            <a:off x="6468806" y="4166478"/>
            <a:ext cx="2351643" cy="646331"/>
          </a:xfrm>
          <a:prstGeom prst="rect">
            <a:avLst/>
          </a:prstGeom>
          <a:noFill/>
        </p:spPr>
        <p:txBody>
          <a:bodyPr wrap="square" rtlCol="0">
            <a:spAutoFit/>
          </a:bodyPr>
          <a:lstStyle/>
          <a:p>
            <a:r>
              <a:rPr lang="en-US"/>
              <a:t>Zero-out accumulation arrays, etc.</a:t>
            </a:r>
            <a:endParaRPr lang="en-US" dirty="0"/>
          </a:p>
        </p:txBody>
      </p:sp>
      <p:cxnSp>
        <p:nvCxnSpPr>
          <p:cNvPr id="31" name="Straight Arrow Connector 30"/>
          <p:cNvCxnSpPr>
            <a:stCxn id="27" idx="0"/>
          </p:cNvCxnSpPr>
          <p:nvPr/>
        </p:nvCxnSpPr>
        <p:spPr>
          <a:xfrm flipV="1">
            <a:off x="2159397" y="3764648"/>
            <a:ext cx="744055" cy="4018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flipV="1">
            <a:off x="4529851" y="3781174"/>
            <a:ext cx="77345" cy="438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H="1" flipV="1">
            <a:off x="7223422" y="3777856"/>
            <a:ext cx="105846" cy="4398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4BCABF3B-C685-1A4E-9FE4-F3355230CB16}"/>
              </a:ext>
            </a:extLst>
          </p:cNvPr>
          <p:cNvSpPr txBox="1"/>
          <p:nvPr/>
        </p:nvSpPr>
        <p:spPr>
          <a:xfrm>
            <a:off x="363769" y="1139991"/>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Other than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Setup</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a:t>
            </a:r>
            <a:r>
              <a:rPr lang="en-US" sz="2200" i="1" dirty="0">
                <a:latin typeface="Helvetica Neue" panose="02000503000000020004" pitchFamily="2" charset="0"/>
                <a:ea typeface="Helvetica Neue" panose="02000503000000020004" pitchFamily="2" charset="0"/>
                <a:cs typeface="Helvetica Neue" panose="02000503000000020004" pitchFamily="2" charset="0"/>
              </a:rPr>
              <a:t>Cleanup</a:t>
            </a:r>
            <a:r>
              <a:rPr lang="en-US" sz="2200" dirty="0">
                <a:latin typeface="Helvetica Neue" panose="02000503000000020004" pitchFamily="2" charset="0"/>
                <a:ea typeface="Helvetica Neue" panose="02000503000000020004" pitchFamily="2" charset="0"/>
                <a:cs typeface="Helvetica Neue" panose="02000503000000020004" pitchFamily="2" charset="0"/>
              </a:rPr>
              <a:t>, how do these phases fit into the sequence of a model timestep?</a:t>
            </a:r>
          </a:p>
        </p:txBody>
      </p:sp>
      <p:sp>
        <p:nvSpPr>
          <p:cNvPr id="30" name="Rectangle 29">
            <a:extLst>
              <a:ext uri="{FF2B5EF4-FFF2-40B4-BE49-F238E27FC236}">
                <a16:creationId xmlns:a16="http://schemas.microsoft.com/office/drawing/2014/main" id="{FF7816C4-F5AA-F845-9385-7A1784B3466F}"/>
              </a:ext>
            </a:extLst>
          </p:cNvPr>
          <p:cNvSpPr>
            <a:spLocks noChangeArrowheads="1"/>
          </p:cNvSpPr>
          <p:nvPr/>
        </p:nvSpPr>
        <p:spPr bwMode="auto">
          <a:xfrm>
            <a:off x="698303" y="5168608"/>
            <a:ext cx="7817786" cy="982204"/>
          </a:xfrm>
          <a:prstGeom prst="rect">
            <a:avLst/>
          </a:prstGeom>
          <a:solidFill>
            <a:schemeClr val="bg1"/>
          </a:solidFill>
          <a:ln w="38100">
            <a:solidFill>
              <a:srgbClr val="FF0000"/>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2" name="Rectangle 2">
            <a:extLst>
              <a:ext uri="{FF2B5EF4-FFF2-40B4-BE49-F238E27FC236}">
                <a16:creationId xmlns:a16="http://schemas.microsoft.com/office/drawing/2014/main" id="{6EF8481D-877A-E04B-BF18-FC9B726A2097}"/>
              </a:ext>
            </a:extLst>
          </p:cNvPr>
          <p:cNvSpPr>
            <a:spLocks/>
          </p:cNvSpPr>
          <p:nvPr/>
        </p:nvSpPr>
        <p:spPr bwMode="auto">
          <a:xfrm>
            <a:off x="849556" y="5282066"/>
            <a:ext cx="7515280" cy="76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rgbClr val="FF0000"/>
                </a:solidFill>
                <a:latin typeface="Helvetica Neue" panose="02000503000000020004" pitchFamily="2" charset="0"/>
                <a:sym typeface="Helvetica" pitchFamily="2" charset="0"/>
              </a:rPr>
              <a:t>Critically, we need some way for a diagnostic to determine whether it will be written out in a given timestep!</a:t>
            </a:r>
          </a:p>
        </p:txBody>
      </p:sp>
    </p:spTree>
    <p:extLst>
      <p:ext uri="{BB962C8B-B14F-4D97-AF65-F5344CB8AC3E}">
        <p14:creationId xmlns:p14="http://schemas.microsoft.com/office/powerpoint/2010/main" val="41303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4" grpId="0"/>
      <p:bldP spid="15" grpId="0" animBg="1"/>
      <p:bldP spid="16" grpId="0"/>
      <p:bldP spid="17" grpId="0" animBg="1"/>
      <p:bldP spid="18" grpId="0"/>
      <p:bldP spid="27" grpId="0"/>
      <p:bldP spid="28" grpId="0"/>
      <p:bldP spid="29" grpId="0"/>
      <p:bldP spid="30"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sz="3200" dirty="0"/>
              <a:t>Diagnostics utilities</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4</a:t>
            </a:fld>
            <a:endParaRPr lang="en-US"/>
          </a:p>
        </p:txBody>
      </p:sp>
      <p:sp>
        <p:nvSpPr>
          <p:cNvPr id="24" name="TextBox 23">
            <a:extLst>
              <a:ext uri="{FF2B5EF4-FFF2-40B4-BE49-F238E27FC236}">
                <a16:creationId xmlns:a16="http://schemas.microsoft.com/office/drawing/2014/main" id="{4BCABF3B-C685-1A4E-9FE4-F3355230CB16}"/>
              </a:ext>
            </a:extLst>
          </p:cNvPr>
          <p:cNvSpPr txBox="1"/>
          <p:nvPr/>
        </p:nvSpPr>
        <p:spPr>
          <a:xfrm>
            <a:off x="363769" y="1139991"/>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Along with the diagnostics framework, a utility module has been written that will tell a diagnostic:</a:t>
            </a:r>
          </a:p>
        </p:txBody>
      </p:sp>
      <p:sp>
        <p:nvSpPr>
          <p:cNvPr id="33" name="Rectangle 32">
            <a:extLst>
              <a:ext uri="{FF2B5EF4-FFF2-40B4-BE49-F238E27FC236}">
                <a16:creationId xmlns:a16="http://schemas.microsoft.com/office/drawing/2014/main" id="{CF9CB65C-A89B-4D42-ABFD-19ABD84D4B4A}"/>
              </a:ext>
            </a:extLst>
          </p:cNvPr>
          <p:cNvSpPr>
            <a:spLocks noChangeArrowheads="1"/>
          </p:cNvSpPr>
          <p:nvPr/>
        </p:nvSpPr>
        <p:spPr bwMode="auto">
          <a:xfrm>
            <a:off x="430384" y="2053198"/>
            <a:ext cx="8143875" cy="1539144"/>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5" name="Rectangle 2">
            <a:extLst>
              <a:ext uri="{FF2B5EF4-FFF2-40B4-BE49-F238E27FC236}">
                <a16:creationId xmlns:a16="http://schemas.microsoft.com/office/drawing/2014/main" id="{46226D9F-F62B-C746-8170-FFA312173F3E}"/>
              </a:ext>
            </a:extLst>
          </p:cNvPr>
          <p:cNvSpPr>
            <a:spLocks/>
          </p:cNvSpPr>
          <p:nvPr/>
        </p:nvSpPr>
        <p:spPr bwMode="auto">
          <a:xfrm>
            <a:off x="539702" y="1930373"/>
            <a:ext cx="7943117" cy="144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endParaRPr lang="en-US" altLang="en-US" sz="2200" dirty="0">
              <a:solidFill>
                <a:srgbClr val="1F497D"/>
              </a:solidFill>
              <a:latin typeface="Helvetica Neue" panose="02000503000000020004" pitchFamily="2" charset="0"/>
              <a:sym typeface="Helvetica" pitchFamily="2" charset="0"/>
            </a:endParaRPr>
          </a:p>
        </p:txBody>
      </p:sp>
      <p:sp>
        <p:nvSpPr>
          <p:cNvPr id="37" name="Rectangle 2">
            <a:extLst>
              <a:ext uri="{FF2B5EF4-FFF2-40B4-BE49-F238E27FC236}">
                <a16:creationId xmlns:a16="http://schemas.microsoft.com/office/drawing/2014/main" id="{7476BCDB-623D-E54C-BDE3-4A0189C8A5BD}"/>
              </a:ext>
            </a:extLst>
          </p:cNvPr>
          <p:cNvSpPr>
            <a:spLocks/>
          </p:cNvSpPr>
          <p:nvPr/>
        </p:nvSpPr>
        <p:spPr bwMode="auto">
          <a:xfrm>
            <a:off x="620884" y="2176842"/>
            <a:ext cx="7833799" cy="128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288925" indent="-288925" eaLnBrk="1" hangingPunct="1">
              <a:spcBef>
                <a:spcPts val="775"/>
              </a:spcBef>
              <a:buSzPct val="100000"/>
              <a:buFont typeface="Arial" panose="020B0604020202020204" pitchFamily="34" charset="0"/>
              <a:buChar char="•"/>
            </a:pPr>
            <a:r>
              <a:rPr lang="en-US" altLang="en-US" dirty="0">
                <a:solidFill>
                  <a:srgbClr val="1F497D"/>
                </a:solidFill>
                <a:latin typeface="Helvetica Neue" panose="02000503000000020004" pitchFamily="2" charset="0"/>
                <a:sym typeface="Helvetica" pitchFamily="2" charset="0"/>
              </a:rPr>
              <a:t>Whether its field will be written in a given timestep</a:t>
            </a:r>
          </a:p>
          <a:p>
            <a:pPr marL="1039813" lvl="1" indent="-296863" eaLnBrk="1" hangingPunct="1">
              <a:spcBef>
                <a:spcPts val="775"/>
              </a:spcBef>
              <a:buSzPct val="100000"/>
              <a:buFont typeface="Arial" panose="020B0604020202020204" pitchFamily="34" charset="0"/>
              <a:buChar char="•"/>
            </a:pPr>
            <a:r>
              <a:rPr lang="en-US" altLang="en-US" sz="2000" dirty="0">
                <a:solidFill>
                  <a:srgbClr val="1F497D"/>
                </a:solidFill>
                <a:latin typeface="Helvetica Neue" panose="02000503000000020004" pitchFamily="2" charset="0"/>
                <a:sym typeface="Helvetica" pitchFamily="2" charset="0"/>
              </a:rPr>
              <a:t>Generally called from the </a:t>
            </a:r>
            <a:r>
              <a:rPr lang="en-US" altLang="en-US" sz="2000" i="1" dirty="0">
                <a:solidFill>
                  <a:srgbClr val="1F497D"/>
                </a:solidFill>
                <a:latin typeface="Helvetica Neue" panose="02000503000000020004" pitchFamily="2" charset="0"/>
                <a:sym typeface="Helvetica" pitchFamily="2" charset="0"/>
              </a:rPr>
              <a:t>Compute</a:t>
            </a:r>
            <a:r>
              <a:rPr lang="en-US" altLang="en-US" sz="2000" dirty="0">
                <a:solidFill>
                  <a:srgbClr val="1F497D"/>
                </a:solidFill>
                <a:latin typeface="Helvetica Neue" panose="02000503000000020004" pitchFamily="2" charset="0"/>
                <a:sym typeface="Helvetica" pitchFamily="2" charset="0"/>
              </a:rPr>
              <a:t> phase</a:t>
            </a:r>
          </a:p>
          <a:p>
            <a:pPr marL="288925" indent="-288925" eaLnBrk="1" hangingPunct="1">
              <a:spcBef>
                <a:spcPts val="775"/>
              </a:spcBef>
              <a:buSzPct val="100000"/>
              <a:buFont typeface="Arial" panose="020B0604020202020204" pitchFamily="34" charset="0"/>
              <a:buChar char="•"/>
            </a:pPr>
            <a:r>
              <a:rPr lang="en-US" altLang="en-US" dirty="0">
                <a:solidFill>
                  <a:srgbClr val="1F497D"/>
                </a:solidFill>
                <a:latin typeface="Helvetica Neue" panose="02000503000000020004" pitchFamily="2" charset="0"/>
                <a:sym typeface="Helvetica" pitchFamily="2" charset="0"/>
              </a:rPr>
              <a:t>How many output streams include its field</a:t>
            </a:r>
          </a:p>
        </p:txBody>
      </p:sp>
      <p:sp>
        <p:nvSpPr>
          <p:cNvPr id="38" name="Rectangle 37">
            <a:extLst>
              <a:ext uri="{FF2B5EF4-FFF2-40B4-BE49-F238E27FC236}">
                <a16:creationId xmlns:a16="http://schemas.microsoft.com/office/drawing/2014/main" id="{834C8757-1BC7-9945-9F80-E7AF2FB41CFF}"/>
              </a:ext>
            </a:extLst>
          </p:cNvPr>
          <p:cNvSpPr/>
          <p:nvPr/>
        </p:nvSpPr>
        <p:spPr>
          <a:xfrm>
            <a:off x="1102365" y="4325835"/>
            <a:ext cx="1139484" cy="66229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71B5BE-5AFD-EB49-8738-DDF0EF327FDD}"/>
              </a:ext>
            </a:extLst>
          </p:cNvPr>
          <p:cNvSpPr txBox="1"/>
          <p:nvPr/>
        </p:nvSpPr>
        <p:spPr>
          <a:xfrm>
            <a:off x="1165430" y="4470636"/>
            <a:ext cx="1013354" cy="369332"/>
          </a:xfrm>
          <a:prstGeom prst="rect">
            <a:avLst/>
          </a:prstGeom>
          <a:noFill/>
        </p:spPr>
        <p:txBody>
          <a:bodyPr wrap="none" rtlCol="0">
            <a:spAutoFit/>
          </a:bodyPr>
          <a:lstStyle/>
          <a:p>
            <a:r>
              <a:rPr lang="en-US" dirty="0" err="1"/>
              <a:t>timestep</a:t>
            </a:r>
            <a:endParaRPr lang="en-US" dirty="0"/>
          </a:p>
        </p:txBody>
      </p:sp>
      <p:sp>
        <p:nvSpPr>
          <p:cNvPr id="40" name="Rectangle 39">
            <a:extLst>
              <a:ext uri="{FF2B5EF4-FFF2-40B4-BE49-F238E27FC236}">
                <a16:creationId xmlns:a16="http://schemas.microsoft.com/office/drawing/2014/main" id="{66642827-44D2-0C40-A820-073C0AD67100}"/>
              </a:ext>
            </a:extLst>
          </p:cNvPr>
          <p:cNvSpPr/>
          <p:nvPr/>
        </p:nvSpPr>
        <p:spPr>
          <a:xfrm>
            <a:off x="2452863" y="4297699"/>
            <a:ext cx="1139484" cy="662290"/>
          </a:xfrm>
          <a:prstGeom prst="rect">
            <a:avLst/>
          </a:prstGeom>
          <a:solidFill>
            <a:schemeClr val="bg1"/>
          </a:solidFill>
          <a:effectLst>
            <a:outerShdw blurRad="40000" dist="63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436010C-ABFC-D942-BF44-B70149BFC7BA}"/>
              </a:ext>
            </a:extLst>
          </p:cNvPr>
          <p:cNvSpPr txBox="1"/>
          <p:nvPr/>
        </p:nvSpPr>
        <p:spPr>
          <a:xfrm>
            <a:off x="2598226" y="4452157"/>
            <a:ext cx="848758" cy="369332"/>
          </a:xfrm>
          <a:prstGeom prst="rect">
            <a:avLst/>
          </a:prstGeom>
          <a:noFill/>
        </p:spPr>
        <p:txBody>
          <a:bodyPr wrap="none" rtlCol="0">
            <a:spAutoFit/>
          </a:bodyPr>
          <a:lstStyle/>
          <a:p>
            <a:r>
              <a:rPr lang="en-US" dirty="0"/>
              <a:t>update</a:t>
            </a:r>
          </a:p>
        </p:txBody>
      </p:sp>
      <p:sp>
        <p:nvSpPr>
          <p:cNvPr id="42" name="Rectangle 41">
            <a:extLst>
              <a:ext uri="{FF2B5EF4-FFF2-40B4-BE49-F238E27FC236}">
                <a16:creationId xmlns:a16="http://schemas.microsoft.com/office/drawing/2014/main" id="{4FBD0365-15ED-624D-9F82-4AF7E37C98B6}"/>
              </a:ext>
            </a:extLst>
          </p:cNvPr>
          <p:cNvSpPr/>
          <p:nvPr/>
        </p:nvSpPr>
        <p:spPr>
          <a:xfrm>
            <a:off x="3809833" y="4294344"/>
            <a:ext cx="1139484" cy="665645"/>
          </a:xfrm>
          <a:prstGeom prst="rect">
            <a:avLst/>
          </a:prstGeom>
          <a:solidFill>
            <a:schemeClr val="bg1"/>
          </a:solidFill>
          <a:effectLst>
            <a:outerShdw blurRad="40000" dist="63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2157B92-FB20-734B-9039-EF31DA1EF449}"/>
              </a:ext>
            </a:extLst>
          </p:cNvPr>
          <p:cNvSpPr txBox="1"/>
          <p:nvPr/>
        </p:nvSpPr>
        <p:spPr>
          <a:xfrm>
            <a:off x="3869339" y="4442500"/>
            <a:ext cx="1020472" cy="369332"/>
          </a:xfrm>
          <a:prstGeom prst="rect">
            <a:avLst/>
          </a:prstGeom>
          <a:noFill/>
        </p:spPr>
        <p:txBody>
          <a:bodyPr wrap="none" rtlCol="0">
            <a:spAutoFit/>
          </a:bodyPr>
          <a:lstStyle/>
          <a:p>
            <a:r>
              <a:rPr lang="en-US" dirty="0"/>
              <a:t>compute</a:t>
            </a:r>
          </a:p>
        </p:txBody>
      </p:sp>
      <p:sp>
        <p:nvSpPr>
          <p:cNvPr id="44" name="Rectangle 43">
            <a:extLst>
              <a:ext uri="{FF2B5EF4-FFF2-40B4-BE49-F238E27FC236}">
                <a16:creationId xmlns:a16="http://schemas.microsoft.com/office/drawing/2014/main" id="{55D922A7-E7E8-124C-B3C6-780979237DFB}"/>
              </a:ext>
            </a:extLst>
          </p:cNvPr>
          <p:cNvSpPr/>
          <p:nvPr/>
        </p:nvSpPr>
        <p:spPr>
          <a:xfrm>
            <a:off x="5166803" y="4322480"/>
            <a:ext cx="1139484" cy="665645"/>
          </a:xfrm>
          <a:prstGeom prst="rect">
            <a:avLst/>
          </a:prstGeom>
          <a:solidFill>
            <a:schemeClr val="tx2">
              <a:lumMod val="20000"/>
              <a:lumOff val="80000"/>
            </a:schemeClr>
          </a:solidFill>
          <a:effectLst>
            <a:outerShdw blurRad="40000" dist="2286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FDE994C-F27E-584C-8228-07CE0DD9F9BF}"/>
              </a:ext>
            </a:extLst>
          </p:cNvPr>
          <p:cNvSpPr txBox="1"/>
          <p:nvPr/>
        </p:nvSpPr>
        <p:spPr>
          <a:xfrm>
            <a:off x="5313950" y="4341794"/>
            <a:ext cx="836319" cy="646331"/>
          </a:xfrm>
          <a:prstGeom prst="rect">
            <a:avLst/>
          </a:prstGeom>
          <a:noFill/>
        </p:spPr>
        <p:txBody>
          <a:bodyPr wrap="none" rtlCol="0">
            <a:spAutoFit/>
          </a:bodyPr>
          <a:lstStyle/>
          <a:p>
            <a:r>
              <a:rPr lang="en-US" dirty="0"/>
              <a:t>stream</a:t>
            </a:r>
          </a:p>
          <a:p>
            <a:r>
              <a:rPr lang="en-US" dirty="0"/>
              <a:t>output</a:t>
            </a:r>
          </a:p>
        </p:txBody>
      </p:sp>
      <p:sp>
        <p:nvSpPr>
          <p:cNvPr id="46" name="Rectangle 45">
            <a:extLst>
              <a:ext uri="{FF2B5EF4-FFF2-40B4-BE49-F238E27FC236}">
                <a16:creationId xmlns:a16="http://schemas.microsoft.com/office/drawing/2014/main" id="{0E3935BD-2020-9E41-9FA1-A56A15160E36}"/>
              </a:ext>
            </a:extLst>
          </p:cNvPr>
          <p:cNvSpPr/>
          <p:nvPr/>
        </p:nvSpPr>
        <p:spPr>
          <a:xfrm>
            <a:off x="6510834" y="4294344"/>
            <a:ext cx="1139484" cy="665645"/>
          </a:xfrm>
          <a:prstGeom prst="rect">
            <a:avLst/>
          </a:prstGeom>
          <a:solidFill>
            <a:schemeClr val="bg1"/>
          </a:solidFill>
          <a:effectLst>
            <a:outerShdw blurRad="40000" dist="63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2D36B0A-661B-0C4B-BD83-C03B0A16929E}"/>
              </a:ext>
            </a:extLst>
          </p:cNvPr>
          <p:cNvSpPr txBox="1"/>
          <p:nvPr/>
        </p:nvSpPr>
        <p:spPr>
          <a:xfrm>
            <a:off x="6751479" y="4452157"/>
            <a:ext cx="658194" cy="369332"/>
          </a:xfrm>
          <a:prstGeom prst="rect">
            <a:avLst/>
          </a:prstGeom>
          <a:noFill/>
        </p:spPr>
        <p:txBody>
          <a:bodyPr wrap="none" rtlCol="0">
            <a:spAutoFit/>
          </a:bodyPr>
          <a:lstStyle/>
          <a:p>
            <a:r>
              <a:rPr lang="en-US" dirty="0"/>
              <a:t>reset</a:t>
            </a:r>
          </a:p>
        </p:txBody>
      </p:sp>
      <p:sp>
        <p:nvSpPr>
          <p:cNvPr id="48" name="Freeform 47">
            <a:extLst>
              <a:ext uri="{FF2B5EF4-FFF2-40B4-BE49-F238E27FC236}">
                <a16:creationId xmlns:a16="http://schemas.microsoft.com/office/drawing/2014/main" id="{7057B309-D5A4-7F4B-9F6D-BC39E42F56DE}"/>
              </a:ext>
            </a:extLst>
          </p:cNvPr>
          <p:cNvSpPr/>
          <p:nvPr/>
        </p:nvSpPr>
        <p:spPr>
          <a:xfrm>
            <a:off x="539702" y="3929971"/>
            <a:ext cx="7624689" cy="731520"/>
          </a:xfrm>
          <a:custGeom>
            <a:avLst/>
            <a:gdLst>
              <a:gd name="connsiteX0" fmla="*/ 7272997 w 7624689"/>
              <a:gd name="connsiteY0" fmla="*/ 703384 h 731520"/>
              <a:gd name="connsiteX1" fmla="*/ 7624689 w 7624689"/>
              <a:gd name="connsiteY1" fmla="*/ 703384 h 731520"/>
              <a:gd name="connsiteX2" fmla="*/ 7624689 w 7624689"/>
              <a:gd name="connsiteY2" fmla="*/ 0 h 731520"/>
              <a:gd name="connsiteX3" fmla="*/ 0 w 7624689"/>
              <a:gd name="connsiteY3" fmla="*/ 0 h 731520"/>
              <a:gd name="connsiteX4" fmla="*/ 0 w 7624689"/>
              <a:gd name="connsiteY4" fmla="*/ 731520 h 731520"/>
              <a:gd name="connsiteX5" fmla="*/ 365760 w 762468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4689" h="731520">
                <a:moveTo>
                  <a:pt x="7272997" y="703384"/>
                </a:moveTo>
                <a:lnTo>
                  <a:pt x="7624689" y="703384"/>
                </a:lnTo>
                <a:lnTo>
                  <a:pt x="7624689" y="0"/>
                </a:lnTo>
                <a:lnTo>
                  <a:pt x="0" y="0"/>
                </a:lnTo>
                <a:lnTo>
                  <a:pt x="0" y="731520"/>
                </a:lnTo>
                <a:lnTo>
                  <a:pt x="365760" y="731520"/>
                </a:lnTo>
              </a:path>
            </a:pathLst>
          </a:custGeom>
          <a:noFill/>
          <a:ln w="19050">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1A0DED-7EAE-3B40-9563-6428278CDAE9}"/>
              </a:ext>
            </a:extLst>
          </p:cNvPr>
          <p:cNvSpPr txBox="1"/>
          <p:nvPr/>
        </p:nvSpPr>
        <p:spPr>
          <a:xfrm>
            <a:off x="3559527" y="3592342"/>
            <a:ext cx="1537537" cy="369332"/>
          </a:xfrm>
          <a:prstGeom prst="rect">
            <a:avLst/>
          </a:prstGeom>
          <a:noFill/>
        </p:spPr>
        <p:txBody>
          <a:bodyPr wrap="none" rtlCol="0">
            <a:spAutoFit/>
          </a:bodyPr>
          <a:lstStyle/>
          <a:p>
            <a:r>
              <a:rPr lang="en-US" dirty="0">
                <a:solidFill>
                  <a:schemeClr val="tx2"/>
                </a:solidFill>
              </a:rPr>
              <a:t>time step loop</a:t>
            </a:r>
          </a:p>
        </p:txBody>
      </p:sp>
      <p:sp>
        <p:nvSpPr>
          <p:cNvPr id="50" name="TextBox 49">
            <a:extLst>
              <a:ext uri="{FF2B5EF4-FFF2-40B4-BE49-F238E27FC236}">
                <a16:creationId xmlns:a16="http://schemas.microsoft.com/office/drawing/2014/main" id="{1F40F5EB-386B-C348-9FC4-996F2F626B9C}"/>
              </a:ext>
            </a:extLst>
          </p:cNvPr>
          <p:cNvSpPr txBox="1"/>
          <p:nvPr/>
        </p:nvSpPr>
        <p:spPr>
          <a:xfrm>
            <a:off x="989874" y="5493925"/>
            <a:ext cx="2124221" cy="646331"/>
          </a:xfrm>
          <a:prstGeom prst="rect">
            <a:avLst/>
          </a:prstGeom>
          <a:noFill/>
        </p:spPr>
        <p:txBody>
          <a:bodyPr wrap="square" rtlCol="0">
            <a:spAutoFit/>
          </a:bodyPr>
          <a:lstStyle/>
          <a:p>
            <a:r>
              <a:rPr lang="en-US" dirty="0"/>
              <a:t>Accumulate, </a:t>
            </a:r>
            <a:r>
              <a:rPr lang="en-US"/>
              <a:t>update extreme values, etc.</a:t>
            </a:r>
          </a:p>
        </p:txBody>
      </p:sp>
      <p:sp>
        <p:nvSpPr>
          <p:cNvPr id="51" name="TextBox 50">
            <a:extLst>
              <a:ext uri="{FF2B5EF4-FFF2-40B4-BE49-F238E27FC236}">
                <a16:creationId xmlns:a16="http://schemas.microsoft.com/office/drawing/2014/main" id="{7654CD73-2260-724C-8A0E-909853C25DE8}"/>
              </a:ext>
            </a:extLst>
          </p:cNvPr>
          <p:cNvSpPr txBox="1"/>
          <p:nvPr/>
        </p:nvSpPr>
        <p:spPr>
          <a:xfrm>
            <a:off x="3366146" y="5493924"/>
            <a:ext cx="2772504" cy="646331"/>
          </a:xfrm>
          <a:prstGeom prst="rect">
            <a:avLst/>
          </a:prstGeom>
          <a:noFill/>
        </p:spPr>
        <p:txBody>
          <a:bodyPr wrap="square" rtlCol="0">
            <a:spAutoFit/>
          </a:bodyPr>
          <a:lstStyle/>
          <a:p>
            <a:r>
              <a:rPr lang="en-US" dirty="0"/>
              <a:t>Compute instantaneous field, mean value, RMS, etc.</a:t>
            </a:r>
          </a:p>
        </p:txBody>
      </p:sp>
      <p:sp>
        <p:nvSpPr>
          <p:cNvPr id="52" name="TextBox 51">
            <a:extLst>
              <a:ext uri="{FF2B5EF4-FFF2-40B4-BE49-F238E27FC236}">
                <a16:creationId xmlns:a16="http://schemas.microsoft.com/office/drawing/2014/main" id="{E4C10237-D8F7-B446-8533-972ABE5F7D0F}"/>
              </a:ext>
            </a:extLst>
          </p:cNvPr>
          <p:cNvSpPr txBox="1"/>
          <p:nvPr/>
        </p:nvSpPr>
        <p:spPr>
          <a:xfrm>
            <a:off x="6361394" y="5493923"/>
            <a:ext cx="2351643" cy="646331"/>
          </a:xfrm>
          <a:prstGeom prst="rect">
            <a:avLst/>
          </a:prstGeom>
          <a:noFill/>
        </p:spPr>
        <p:txBody>
          <a:bodyPr wrap="square" rtlCol="0">
            <a:spAutoFit/>
          </a:bodyPr>
          <a:lstStyle/>
          <a:p>
            <a:r>
              <a:rPr lang="en-US"/>
              <a:t>Zero-out accumulation arrays, etc.</a:t>
            </a:r>
            <a:endParaRPr lang="en-US" dirty="0"/>
          </a:p>
        </p:txBody>
      </p:sp>
      <p:cxnSp>
        <p:nvCxnSpPr>
          <p:cNvPr id="53" name="Straight Arrow Connector 52">
            <a:extLst>
              <a:ext uri="{FF2B5EF4-FFF2-40B4-BE49-F238E27FC236}">
                <a16:creationId xmlns:a16="http://schemas.microsoft.com/office/drawing/2014/main" id="{2AAA6410-BFD0-424C-B06B-9A44B329D6DD}"/>
              </a:ext>
            </a:extLst>
          </p:cNvPr>
          <p:cNvCxnSpPr>
            <a:stCxn id="50" idx="0"/>
          </p:cNvCxnSpPr>
          <p:nvPr/>
        </p:nvCxnSpPr>
        <p:spPr>
          <a:xfrm flipV="1">
            <a:off x="2051985" y="5092093"/>
            <a:ext cx="744055" cy="4018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B64CBC5D-D537-FF4E-8D0C-E9475838B9CC}"/>
              </a:ext>
            </a:extLst>
          </p:cNvPr>
          <p:cNvCxnSpPr/>
          <p:nvPr/>
        </p:nvCxnSpPr>
        <p:spPr>
          <a:xfrm flipH="1" flipV="1">
            <a:off x="4422439" y="5108619"/>
            <a:ext cx="77345" cy="438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1592ABDD-32AF-1240-B93C-ED54F029CEE5}"/>
              </a:ext>
            </a:extLst>
          </p:cNvPr>
          <p:cNvCxnSpPr/>
          <p:nvPr/>
        </p:nvCxnSpPr>
        <p:spPr>
          <a:xfrm flipH="1" flipV="1">
            <a:off x="7116010" y="5105301"/>
            <a:ext cx="105846" cy="4398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0169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sz="3200" dirty="0"/>
              <a:t>Code organization</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5</a:t>
            </a:fld>
            <a:endParaRPr lang="en-US"/>
          </a:p>
        </p:txBody>
      </p:sp>
      <p:sp>
        <p:nvSpPr>
          <p:cNvPr id="26" name="Rectangle 25">
            <a:extLst>
              <a:ext uri="{FF2B5EF4-FFF2-40B4-BE49-F238E27FC236}">
                <a16:creationId xmlns:a16="http://schemas.microsoft.com/office/drawing/2014/main" id="{49E98F57-F4D1-3B41-9549-6F0EE7697F7A}"/>
              </a:ext>
            </a:extLst>
          </p:cNvPr>
          <p:cNvSpPr>
            <a:spLocks noChangeArrowheads="1"/>
          </p:cNvSpPr>
          <p:nvPr/>
        </p:nvSpPr>
        <p:spPr bwMode="auto">
          <a:xfrm>
            <a:off x="416317" y="2926412"/>
            <a:ext cx="4783258" cy="2627515"/>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7" name="Rectangle 2">
            <a:extLst>
              <a:ext uri="{FF2B5EF4-FFF2-40B4-BE49-F238E27FC236}">
                <a16:creationId xmlns:a16="http://schemas.microsoft.com/office/drawing/2014/main" id="{0EDB55C3-4589-E341-8852-9D312E405BD2}"/>
              </a:ext>
            </a:extLst>
          </p:cNvPr>
          <p:cNvSpPr>
            <a:spLocks/>
          </p:cNvSpPr>
          <p:nvPr/>
        </p:nvSpPr>
        <p:spPr bwMode="auto">
          <a:xfrm>
            <a:off x="525635" y="3014602"/>
            <a:ext cx="4665344" cy="24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rPr>
              <a:t>MPAS-Model/</a:t>
            </a:r>
          </a:p>
          <a:p>
            <a:r>
              <a:rPr lang="en-US" sz="1800" dirty="0">
                <a:latin typeface="Courier" pitchFamily="2" charset="0"/>
              </a:rPr>
              <a:t>	</a:t>
            </a:r>
            <a:r>
              <a:rPr lang="en-US" sz="1800" dirty="0" err="1">
                <a:latin typeface="Courier" pitchFamily="2" charset="0"/>
              </a:rPr>
              <a:t>src</a:t>
            </a:r>
            <a:r>
              <a:rPr lang="en-US" sz="1800" dirty="0">
                <a:latin typeface="Courier" pitchFamily="2" charset="0"/>
              </a:rPr>
              <a:t>/</a:t>
            </a:r>
          </a:p>
          <a:p>
            <a:r>
              <a:rPr lang="en-US" sz="1800" dirty="0">
                <a:latin typeface="Courier" pitchFamily="2" charset="0"/>
              </a:rPr>
              <a:t>		</a:t>
            </a:r>
            <a:r>
              <a:rPr lang="en-US" sz="1800" dirty="0" err="1">
                <a:latin typeface="Courier" pitchFamily="2" charset="0"/>
              </a:rPr>
              <a:t>core_atmosphere</a:t>
            </a:r>
            <a:r>
              <a:rPr lang="en-US" sz="1800" dirty="0">
                <a:latin typeface="Courier" pitchFamily="2" charset="0"/>
              </a:rPr>
              <a:t>/</a:t>
            </a:r>
          </a:p>
          <a:p>
            <a:r>
              <a:rPr lang="en-US" sz="1800" dirty="0">
                <a:latin typeface="Courier" pitchFamily="2" charset="0"/>
              </a:rPr>
              <a:t>			diagnostics/</a:t>
            </a:r>
          </a:p>
          <a:p>
            <a:r>
              <a:rPr lang="en-US" sz="1800" dirty="0">
                <a:latin typeface="Courier" pitchFamily="2" charset="0"/>
              </a:rPr>
              <a:t>			dynamics/</a:t>
            </a:r>
          </a:p>
          <a:p>
            <a:r>
              <a:rPr lang="en-US" sz="1800" dirty="0">
                <a:latin typeface="Courier" pitchFamily="2" charset="0"/>
              </a:rPr>
              <a:t>			</a:t>
            </a:r>
            <a:r>
              <a:rPr lang="en-US" sz="1800" dirty="0" err="1">
                <a:latin typeface="Courier" pitchFamily="2" charset="0"/>
              </a:rPr>
              <a:t>inc</a:t>
            </a:r>
            <a:r>
              <a:rPr lang="en-US" sz="1800" dirty="0">
                <a:latin typeface="Courier" pitchFamily="2" charset="0"/>
              </a:rPr>
              <a:t>/</a:t>
            </a:r>
          </a:p>
          <a:p>
            <a:r>
              <a:rPr lang="en-US" sz="1800" dirty="0">
                <a:latin typeface="Courier" pitchFamily="2" charset="0"/>
              </a:rPr>
              <a:t>			physics/</a:t>
            </a:r>
          </a:p>
          <a:p>
            <a:r>
              <a:rPr lang="en-US" sz="1800" dirty="0">
                <a:latin typeface="Courier" pitchFamily="2" charset="0"/>
              </a:rPr>
              <a:t>			</a:t>
            </a:r>
            <a:r>
              <a:rPr lang="en-US" sz="1800" dirty="0" err="1">
                <a:latin typeface="Courier" pitchFamily="2" charset="0"/>
              </a:rPr>
              <a:t>Registry.xml</a:t>
            </a:r>
            <a:endParaRPr lang="en-US" sz="1800" dirty="0">
              <a:latin typeface="Courier" pitchFamily="2" charset="0"/>
            </a:endParaRPr>
          </a:p>
          <a:p>
            <a:r>
              <a:rPr lang="en-US" sz="1800" dirty="0">
                <a:latin typeface="Courier" pitchFamily="2" charset="0"/>
              </a:rPr>
              <a:t>			</a:t>
            </a:r>
            <a:r>
              <a:rPr lang="en-US" sz="1800" dirty="0" err="1">
                <a:latin typeface="Courier" pitchFamily="2" charset="0"/>
              </a:rPr>
              <a:t>utils</a:t>
            </a:r>
            <a:r>
              <a:rPr lang="en-US" sz="1800" dirty="0">
                <a:latin typeface="Courier" pitchFamily="2" charset="0"/>
              </a:rPr>
              <a:t>/</a:t>
            </a:r>
          </a:p>
        </p:txBody>
      </p:sp>
      <p:cxnSp>
        <p:nvCxnSpPr>
          <p:cNvPr id="28" name="Straight Arrow Connector 27">
            <a:extLst>
              <a:ext uri="{FF2B5EF4-FFF2-40B4-BE49-F238E27FC236}">
                <a16:creationId xmlns:a16="http://schemas.microsoft.com/office/drawing/2014/main" id="{45105813-AC9E-634E-8C99-934FB0905EE0}"/>
              </a:ext>
            </a:extLst>
          </p:cNvPr>
          <p:cNvCxnSpPr>
            <a:cxnSpLocks/>
            <a:stCxn id="29" idx="1"/>
          </p:cNvCxnSpPr>
          <p:nvPr/>
        </p:nvCxnSpPr>
        <p:spPr>
          <a:xfrm flipH="1">
            <a:off x="3519008" y="3535735"/>
            <a:ext cx="2699060" cy="4163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1B62BB6-EF72-9649-865D-BB888A22AD38}"/>
              </a:ext>
            </a:extLst>
          </p:cNvPr>
          <p:cNvSpPr txBox="1"/>
          <p:nvPr/>
        </p:nvSpPr>
        <p:spPr>
          <a:xfrm>
            <a:off x="6218068" y="3212569"/>
            <a:ext cx="2686390" cy="646331"/>
          </a:xfrm>
          <a:prstGeom prst="rect">
            <a:avLst/>
          </a:prstGeom>
          <a:noFill/>
        </p:spPr>
        <p:txBody>
          <a:bodyPr wrap="square" rtlCol="0">
            <a:spAutoFit/>
          </a:bodyPr>
          <a:lstStyle/>
          <a:p>
            <a:r>
              <a:rPr lang="en-US" i="1" dirty="0">
                <a:latin typeface="Helvetica Neue" panose="02000503000000020004" pitchFamily="2" charset="0"/>
                <a:ea typeface="Helvetica Neue" panose="02000503000000020004" pitchFamily="2" charset="0"/>
                <a:cs typeface="Helvetica Neue" panose="02000503000000020004" pitchFamily="2" charset="0"/>
              </a:rPr>
              <a:t>Add new diagnostics in this directory</a:t>
            </a:r>
          </a:p>
        </p:txBody>
      </p:sp>
      <p:sp>
        <p:nvSpPr>
          <p:cNvPr id="30" name="TextBox 29">
            <a:extLst>
              <a:ext uri="{FF2B5EF4-FFF2-40B4-BE49-F238E27FC236}">
                <a16:creationId xmlns:a16="http://schemas.microsoft.com/office/drawing/2014/main" id="{9686ED64-D902-F640-87DC-0551A4EF63F1}"/>
              </a:ext>
            </a:extLst>
          </p:cNvPr>
          <p:cNvSpPr txBox="1"/>
          <p:nvPr/>
        </p:nvSpPr>
        <p:spPr>
          <a:xfrm>
            <a:off x="363769" y="1139991"/>
            <a:ext cx="8143875" cy="160043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terms of code structure, where do we add diagnostics?</a:t>
            </a:r>
          </a:p>
          <a:p>
            <a:pPr marL="342900" indent="-342900">
              <a:spcBef>
                <a:spcPts val="6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idea is that all diagnostics should be implemented as self-contained modules</a:t>
            </a:r>
          </a:p>
          <a:p>
            <a:pPr marL="342900" indent="-342900">
              <a:spcBef>
                <a:spcPts val="6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All diagnostics modules should reside in the same place</a:t>
            </a:r>
          </a:p>
        </p:txBody>
      </p:sp>
      <p:cxnSp>
        <p:nvCxnSpPr>
          <p:cNvPr id="32" name="Straight Arrow Connector 31">
            <a:extLst>
              <a:ext uri="{FF2B5EF4-FFF2-40B4-BE49-F238E27FC236}">
                <a16:creationId xmlns:a16="http://schemas.microsoft.com/office/drawing/2014/main" id="{0B2CE8C7-D8A5-BF45-B801-F648920D5E8B}"/>
              </a:ext>
            </a:extLst>
          </p:cNvPr>
          <p:cNvCxnSpPr>
            <a:cxnSpLocks/>
          </p:cNvCxnSpPr>
          <p:nvPr/>
        </p:nvCxnSpPr>
        <p:spPr>
          <a:xfrm flipH="1">
            <a:off x="3519008" y="5046328"/>
            <a:ext cx="26990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6849299-D9E9-A64D-B12D-506386829C0B}"/>
              </a:ext>
            </a:extLst>
          </p:cNvPr>
          <p:cNvSpPr txBox="1"/>
          <p:nvPr/>
        </p:nvSpPr>
        <p:spPr>
          <a:xfrm>
            <a:off x="6218068" y="4441608"/>
            <a:ext cx="2686390" cy="1200329"/>
          </a:xfrm>
          <a:prstGeom prst="rect">
            <a:avLst/>
          </a:prstGeom>
          <a:noFill/>
        </p:spPr>
        <p:txBody>
          <a:bodyPr wrap="square" rtlCol="0">
            <a:spAutoFit/>
          </a:bodyPr>
          <a:lstStyle/>
          <a:p>
            <a:r>
              <a:rPr lang="en-US" i="1" dirty="0">
                <a:latin typeface="Helvetica Neue" panose="02000503000000020004" pitchFamily="2" charset="0"/>
                <a:ea typeface="Helvetica Neue" panose="02000503000000020004" pitchFamily="2" charset="0"/>
                <a:cs typeface="Helvetica Neue" panose="02000503000000020004" pitchFamily="2" charset="0"/>
              </a:rPr>
              <a:t>The main </a:t>
            </a:r>
            <a:r>
              <a:rPr lang="en-US" i="1" dirty="0" err="1">
                <a:latin typeface="Helvetica Neue" panose="02000503000000020004" pitchFamily="2" charset="0"/>
                <a:ea typeface="Helvetica Neue" panose="02000503000000020004" pitchFamily="2" charset="0"/>
                <a:cs typeface="Helvetica Neue" panose="02000503000000020004" pitchFamily="2" charset="0"/>
              </a:rPr>
              <a:t>Registry.xml</a:t>
            </a:r>
            <a:r>
              <a:rPr lang="en-US" i="1" dirty="0">
                <a:latin typeface="Helvetica Neue" panose="02000503000000020004" pitchFamily="2" charset="0"/>
                <a:ea typeface="Helvetica Neue" panose="02000503000000020004" pitchFamily="2" charset="0"/>
                <a:cs typeface="Helvetica Neue" panose="02000503000000020004" pitchFamily="2" charset="0"/>
              </a:rPr>
              <a:t> file will include “sub-Registry” sections from the diagnostics directory</a:t>
            </a:r>
          </a:p>
        </p:txBody>
      </p:sp>
    </p:spTree>
    <p:extLst>
      <p:ext uri="{BB962C8B-B14F-4D97-AF65-F5344CB8AC3E}">
        <p14:creationId xmlns:p14="http://schemas.microsoft.com/office/powerpoint/2010/main" val="3081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sz="3200" dirty="0"/>
              <a:t>Code organization</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6</a:t>
            </a:fld>
            <a:endParaRPr lang="en-US"/>
          </a:p>
        </p:txBody>
      </p:sp>
      <p:sp>
        <p:nvSpPr>
          <p:cNvPr id="26" name="Rectangle 25">
            <a:extLst>
              <a:ext uri="{FF2B5EF4-FFF2-40B4-BE49-F238E27FC236}">
                <a16:creationId xmlns:a16="http://schemas.microsoft.com/office/drawing/2014/main" id="{49E98F57-F4D1-3B41-9549-6F0EE7697F7A}"/>
              </a:ext>
            </a:extLst>
          </p:cNvPr>
          <p:cNvSpPr>
            <a:spLocks noChangeArrowheads="1"/>
          </p:cNvSpPr>
          <p:nvPr/>
        </p:nvSpPr>
        <p:spPr bwMode="auto">
          <a:xfrm>
            <a:off x="416317" y="2926412"/>
            <a:ext cx="6374900" cy="342993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7" name="Rectangle 2">
            <a:extLst>
              <a:ext uri="{FF2B5EF4-FFF2-40B4-BE49-F238E27FC236}">
                <a16:creationId xmlns:a16="http://schemas.microsoft.com/office/drawing/2014/main" id="{0EDB55C3-4589-E341-8852-9D312E405BD2}"/>
              </a:ext>
            </a:extLst>
          </p:cNvPr>
          <p:cNvSpPr>
            <a:spLocks/>
          </p:cNvSpPr>
          <p:nvPr/>
        </p:nvSpPr>
        <p:spPr bwMode="auto">
          <a:xfrm>
            <a:off x="525634" y="3014602"/>
            <a:ext cx="6265583" cy="24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rPr>
              <a:t>MPAS-Model/</a:t>
            </a:r>
          </a:p>
          <a:p>
            <a:r>
              <a:rPr lang="en-US" sz="1800" dirty="0">
                <a:latin typeface="Courier" pitchFamily="2" charset="0"/>
              </a:rPr>
              <a:t>	</a:t>
            </a:r>
            <a:r>
              <a:rPr lang="en-US" sz="1800" dirty="0" err="1">
                <a:latin typeface="Courier" pitchFamily="2" charset="0"/>
              </a:rPr>
              <a:t>src</a:t>
            </a:r>
            <a:r>
              <a:rPr lang="en-US" sz="1800" dirty="0">
                <a:latin typeface="Courier" pitchFamily="2" charset="0"/>
              </a:rPr>
              <a:t>/</a:t>
            </a:r>
          </a:p>
          <a:p>
            <a:r>
              <a:rPr lang="en-US" sz="1800" dirty="0">
                <a:latin typeface="Courier" pitchFamily="2" charset="0"/>
              </a:rPr>
              <a:t>		</a:t>
            </a:r>
            <a:r>
              <a:rPr lang="en-US" sz="1800" dirty="0" err="1">
                <a:latin typeface="Courier" pitchFamily="2" charset="0"/>
              </a:rPr>
              <a:t>core_atmosphere</a:t>
            </a:r>
            <a:r>
              <a:rPr lang="en-US" sz="1800" dirty="0">
                <a:latin typeface="Courier" pitchFamily="2" charset="0"/>
              </a:rPr>
              <a:t>/</a:t>
            </a:r>
          </a:p>
          <a:p>
            <a:r>
              <a:rPr lang="en-US" sz="1800" dirty="0">
                <a:latin typeface="Courier" pitchFamily="2" charset="0"/>
              </a:rPr>
              <a:t>			diagnostics/</a:t>
            </a:r>
          </a:p>
          <a:p>
            <a:r>
              <a:rPr lang="en-US" sz="1800" dirty="0">
                <a:latin typeface="Courier" pitchFamily="2" charset="0"/>
              </a:rPr>
              <a:t>				</a:t>
            </a:r>
            <a:r>
              <a:rPr lang="en-US" sz="1800" dirty="0" err="1">
                <a:latin typeface="Courier" pitchFamily="2" charset="0"/>
              </a:rPr>
              <a:t>Makefile</a:t>
            </a:r>
            <a:endParaRPr lang="en-US" sz="1800" dirty="0">
              <a:latin typeface="Courier" pitchFamily="2" charset="0"/>
            </a:endParaRPr>
          </a:p>
          <a:p>
            <a:r>
              <a:rPr lang="en-US" sz="1800" dirty="0">
                <a:latin typeface="Courier" pitchFamily="2" charset="0"/>
              </a:rPr>
              <a:t>				</a:t>
            </a:r>
            <a:r>
              <a:rPr lang="en-US" sz="1800" dirty="0" err="1">
                <a:latin typeface="Courier" pitchFamily="2" charset="0"/>
              </a:rPr>
              <a:t>Registry_diagnostics.xml</a:t>
            </a:r>
            <a:endParaRPr lang="en-US" sz="1800" dirty="0">
              <a:latin typeface="Courier" pitchFamily="2" charset="0"/>
            </a:endParaRPr>
          </a:p>
          <a:p>
            <a:r>
              <a:rPr lang="en-US" sz="1800" dirty="0">
                <a:latin typeface="Courier" pitchFamily="2" charset="0"/>
              </a:rPr>
              <a:t>				</a:t>
            </a:r>
            <a:r>
              <a:rPr lang="en-US" sz="1800" dirty="0" err="1">
                <a:latin typeface="Courier" pitchFamily="2" charset="0"/>
              </a:rPr>
              <a:t>mpas_atm_diagnostics_manager.F</a:t>
            </a:r>
            <a:endParaRPr lang="en-US" sz="1800" dirty="0">
              <a:latin typeface="Courier" pitchFamily="2" charset="0"/>
            </a:endParaRPr>
          </a:p>
          <a:p>
            <a:r>
              <a:rPr lang="en-US" sz="1800" dirty="0">
                <a:latin typeface="Courier" pitchFamily="2" charset="0"/>
              </a:rPr>
              <a:t>			dynamics/</a:t>
            </a:r>
          </a:p>
          <a:p>
            <a:r>
              <a:rPr lang="en-US" sz="1800" dirty="0">
                <a:latin typeface="Courier" pitchFamily="2" charset="0"/>
              </a:rPr>
              <a:t>			</a:t>
            </a:r>
            <a:r>
              <a:rPr lang="en-US" sz="1800" dirty="0" err="1">
                <a:latin typeface="Courier" pitchFamily="2" charset="0"/>
              </a:rPr>
              <a:t>inc</a:t>
            </a:r>
            <a:r>
              <a:rPr lang="en-US" sz="1800" dirty="0">
                <a:latin typeface="Courier" pitchFamily="2" charset="0"/>
              </a:rPr>
              <a:t>/</a:t>
            </a:r>
          </a:p>
          <a:p>
            <a:r>
              <a:rPr lang="en-US" sz="1800" dirty="0">
                <a:latin typeface="Courier" pitchFamily="2" charset="0"/>
              </a:rPr>
              <a:t>			physics/</a:t>
            </a:r>
          </a:p>
          <a:p>
            <a:r>
              <a:rPr lang="en-US" sz="1800" dirty="0">
                <a:latin typeface="Courier" pitchFamily="2" charset="0"/>
              </a:rPr>
              <a:t>			</a:t>
            </a:r>
            <a:r>
              <a:rPr lang="en-US" sz="1800" dirty="0" err="1">
                <a:latin typeface="Courier" pitchFamily="2" charset="0"/>
              </a:rPr>
              <a:t>Registry.xml</a:t>
            </a:r>
            <a:endParaRPr lang="en-US" sz="1800" dirty="0">
              <a:latin typeface="Courier" pitchFamily="2" charset="0"/>
            </a:endParaRPr>
          </a:p>
          <a:p>
            <a:r>
              <a:rPr lang="en-US" sz="1800" dirty="0">
                <a:latin typeface="Courier" pitchFamily="2" charset="0"/>
              </a:rPr>
              <a:t>			</a:t>
            </a:r>
            <a:r>
              <a:rPr lang="en-US" sz="1800" dirty="0" err="1">
                <a:latin typeface="Courier" pitchFamily="2" charset="0"/>
              </a:rPr>
              <a:t>utils</a:t>
            </a:r>
            <a:r>
              <a:rPr lang="en-US" sz="1800" dirty="0">
                <a:latin typeface="Courier" pitchFamily="2" charset="0"/>
              </a:rPr>
              <a:t>/</a:t>
            </a:r>
          </a:p>
        </p:txBody>
      </p:sp>
      <p:sp>
        <p:nvSpPr>
          <p:cNvPr id="30" name="TextBox 29">
            <a:extLst>
              <a:ext uri="{FF2B5EF4-FFF2-40B4-BE49-F238E27FC236}">
                <a16:creationId xmlns:a16="http://schemas.microsoft.com/office/drawing/2014/main" id="{9686ED64-D902-F640-87DC-0551A4EF63F1}"/>
              </a:ext>
            </a:extLst>
          </p:cNvPr>
          <p:cNvSpPr txBox="1"/>
          <p:nvPr/>
        </p:nvSpPr>
        <p:spPr>
          <a:xfrm>
            <a:off x="363769" y="1139991"/>
            <a:ext cx="8143875" cy="160043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terms of code structure, where do we add diagnostics?</a:t>
            </a:r>
          </a:p>
          <a:p>
            <a:pPr marL="342900" indent="-342900">
              <a:spcBef>
                <a:spcPts val="6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idea is that all diagnostics should be implemented as self-contained modules</a:t>
            </a:r>
          </a:p>
          <a:p>
            <a:pPr marL="342900" indent="-342900">
              <a:spcBef>
                <a:spcPts val="6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All diagnostics modules should reside in the same place</a:t>
            </a:r>
          </a:p>
        </p:txBody>
      </p:sp>
      <p:sp>
        <p:nvSpPr>
          <p:cNvPr id="3" name="Rectangle 2">
            <a:extLst>
              <a:ext uri="{FF2B5EF4-FFF2-40B4-BE49-F238E27FC236}">
                <a16:creationId xmlns:a16="http://schemas.microsoft.com/office/drawing/2014/main" id="{38017271-B28D-BD44-BF30-AEB94EBC21D6}"/>
              </a:ext>
            </a:extLst>
          </p:cNvPr>
          <p:cNvSpPr/>
          <p:nvPr/>
        </p:nvSpPr>
        <p:spPr>
          <a:xfrm>
            <a:off x="2250040" y="4078841"/>
            <a:ext cx="4325421" cy="893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9FE7C51-61BB-7F44-88FC-D2DAA5C5E04F}"/>
              </a:ext>
            </a:extLst>
          </p:cNvPr>
          <p:cNvCxnSpPr>
            <a:cxnSpLocks/>
          </p:cNvCxnSpPr>
          <p:nvPr/>
        </p:nvCxnSpPr>
        <p:spPr>
          <a:xfrm flipH="1">
            <a:off x="6575461" y="4525766"/>
            <a:ext cx="6678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6615A-BECF-6548-B91C-2099A8B6AD98}"/>
              </a:ext>
            </a:extLst>
          </p:cNvPr>
          <p:cNvSpPr txBox="1"/>
          <p:nvPr/>
        </p:nvSpPr>
        <p:spPr>
          <a:xfrm>
            <a:off x="7222731" y="3863084"/>
            <a:ext cx="1859623" cy="1323439"/>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These files serve as the interface between your new diagnostic and the rest of MPAS</a:t>
            </a:r>
          </a:p>
        </p:txBody>
      </p:sp>
    </p:spTree>
    <p:extLst>
      <p:ext uri="{BB962C8B-B14F-4D97-AF65-F5344CB8AC3E}">
        <p14:creationId xmlns:p14="http://schemas.microsoft.com/office/powerpoint/2010/main" val="334045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6705875" cy="641350"/>
          </a:xfrm>
        </p:spPr>
        <p:txBody>
          <a:bodyPr>
            <a:normAutofit/>
          </a:bodyPr>
          <a:lstStyle/>
          <a:p>
            <a:r>
              <a:rPr lang="en-US" sz="3200" dirty="0"/>
              <a:t>How to add a new diagnostics?</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7</a:t>
            </a:fld>
            <a:endParaRPr lang="en-US"/>
          </a:p>
        </p:txBody>
      </p:sp>
      <p:sp>
        <p:nvSpPr>
          <p:cNvPr id="30" name="TextBox 29">
            <a:extLst>
              <a:ext uri="{FF2B5EF4-FFF2-40B4-BE49-F238E27FC236}">
                <a16:creationId xmlns:a16="http://schemas.microsoft.com/office/drawing/2014/main" id="{9686ED64-D902-F640-87DC-0551A4EF63F1}"/>
              </a:ext>
            </a:extLst>
          </p:cNvPr>
          <p:cNvSpPr txBox="1"/>
          <p:nvPr/>
        </p:nvSpPr>
        <p:spPr>
          <a:xfrm>
            <a:off x="363769" y="1139991"/>
            <a:ext cx="8143875" cy="3877985"/>
          </a:xfrm>
          <a:prstGeom prst="rect">
            <a:avLst/>
          </a:prstGeom>
          <a:noFill/>
        </p:spPr>
        <p:txBody>
          <a:bodyPr wrap="square" rtlCol="0">
            <a:spAutoFit/>
          </a:bodyPr>
          <a:lstStyle/>
          <a:p>
            <a:pPr marL="457200" indent="-457200">
              <a:spcBef>
                <a:spcPts val="1200"/>
              </a:spcBef>
              <a:buFont typeface="+mj-lt"/>
              <a:buAutoNum type="arabicPeriod"/>
            </a:pPr>
            <a:r>
              <a:rPr lang="en-US" sz="2400" dirty="0"/>
              <a:t>Define new </a:t>
            </a:r>
            <a:r>
              <a:rPr lang="en-US" sz="2400" dirty="0" err="1"/>
              <a:t>namelist</a:t>
            </a:r>
            <a:r>
              <a:rPr lang="en-US" sz="2400" dirty="0"/>
              <a:t> options and fields in a new </a:t>
            </a:r>
            <a:r>
              <a:rPr lang="en-US" sz="2400" dirty="0">
                <a:latin typeface="Courier" pitchFamily="2" charset="0"/>
              </a:rPr>
              <a:t>Registry_&lt;</a:t>
            </a:r>
            <a:r>
              <a:rPr lang="en-US" sz="2400" dirty="0" err="1">
                <a:latin typeface="Courier" pitchFamily="2" charset="0"/>
              </a:rPr>
              <a:t>your_diagnostic</a:t>
            </a:r>
            <a:r>
              <a:rPr lang="en-US" sz="2400" dirty="0">
                <a:latin typeface="Courier" pitchFamily="2" charset="0"/>
              </a:rPr>
              <a:t>&gt;.xml </a:t>
            </a:r>
            <a:r>
              <a:rPr lang="en-US" sz="2400" dirty="0"/>
              <a:t>file. Add a </a:t>
            </a:r>
            <a:r>
              <a:rPr lang="en-US" sz="2400" dirty="0">
                <a:latin typeface="Courier" pitchFamily="2" charset="0"/>
              </a:rPr>
              <a:t>#include </a:t>
            </a:r>
            <a:r>
              <a:rPr lang="en-US" sz="2400" dirty="0"/>
              <a:t>statement for this new Registry section in the </a:t>
            </a:r>
            <a:r>
              <a:rPr lang="en-US" sz="2400" dirty="0" err="1">
                <a:latin typeface="Courier" pitchFamily="2" charset="0"/>
              </a:rPr>
              <a:t>Registry_diagnostics.xml</a:t>
            </a:r>
            <a:r>
              <a:rPr lang="en-US" sz="2400" dirty="0">
                <a:latin typeface="Courier" pitchFamily="2" charset="0"/>
              </a:rPr>
              <a:t> </a:t>
            </a:r>
            <a:r>
              <a:rPr lang="en-US" sz="2400" dirty="0"/>
              <a:t>file.</a:t>
            </a:r>
          </a:p>
          <a:p>
            <a:pPr marL="457200" indent="-457200">
              <a:spcBef>
                <a:spcPts val="1200"/>
              </a:spcBef>
              <a:buFont typeface="+mj-lt"/>
              <a:buAutoNum type="arabicPeriod"/>
            </a:pPr>
            <a:r>
              <a:rPr lang="en-US" sz="2400" dirty="0"/>
              <a:t>Create a new module for the diagnostic.</a:t>
            </a:r>
          </a:p>
          <a:p>
            <a:pPr marL="457200" indent="-457200">
              <a:spcBef>
                <a:spcPts val="1200"/>
              </a:spcBef>
              <a:buFont typeface="+mj-lt"/>
              <a:buAutoNum type="arabicPeriod"/>
            </a:pPr>
            <a:r>
              <a:rPr lang="en-US" sz="2400" dirty="0"/>
              <a:t>Add calls to your diagnostic's </a:t>
            </a:r>
            <a:r>
              <a:rPr lang="en-US" sz="2400" i="1" dirty="0"/>
              <a:t>setup</a:t>
            </a:r>
            <a:r>
              <a:rPr lang="en-US" sz="2400" dirty="0"/>
              <a:t>, </a:t>
            </a:r>
            <a:r>
              <a:rPr lang="en-US" sz="2400" i="1" dirty="0"/>
              <a:t>update</a:t>
            </a:r>
            <a:r>
              <a:rPr lang="en-US" sz="2400" dirty="0"/>
              <a:t>, </a:t>
            </a:r>
            <a:r>
              <a:rPr lang="en-US" sz="2400" i="1" dirty="0"/>
              <a:t>compute</a:t>
            </a:r>
            <a:r>
              <a:rPr lang="en-US" sz="2400" dirty="0"/>
              <a:t>, </a:t>
            </a:r>
            <a:r>
              <a:rPr lang="en-US" sz="2400" i="1" dirty="0"/>
              <a:t>reset</a:t>
            </a:r>
            <a:r>
              <a:rPr lang="en-US" sz="2400" dirty="0"/>
              <a:t>, and </a:t>
            </a:r>
            <a:r>
              <a:rPr lang="en-US" sz="2400" i="1" dirty="0"/>
              <a:t>cleanup</a:t>
            </a:r>
            <a:r>
              <a:rPr lang="en-US" sz="2400" dirty="0"/>
              <a:t> routines in the main diagnostic driver. </a:t>
            </a:r>
          </a:p>
          <a:p>
            <a:pPr marL="457200" indent="-457200">
              <a:spcBef>
                <a:spcPts val="1200"/>
              </a:spcBef>
              <a:buFont typeface="+mj-lt"/>
              <a:buAutoNum type="arabicPeriod"/>
            </a:pPr>
            <a:r>
              <a:rPr lang="en-US" sz="2400" dirty="0"/>
              <a:t>Update the </a:t>
            </a:r>
            <a:r>
              <a:rPr lang="en-US" sz="2400" dirty="0" err="1">
                <a:latin typeface="Courier" pitchFamily="2" charset="0"/>
              </a:rPr>
              <a:t>Makefile</a:t>
            </a:r>
            <a:r>
              <a:rPr lang="en-US" sz="2400" dirty="0"/>
              <a:t> to compile your new diagnostic module.</a:t>
            </a:r>
          </a:p>
        </p:txBody>
      </p:sp>
      <p:sp>
        <p:nvSpPr>
          <p:cNvPr id="9" name="Rectangle 8">
            <a:extLst>
              <a:ext uri="{FF2B5EF4-FFF2-40B4-BE49-F238E27FC236}">
                <a16:creationId xmlns:a16="http://schemas.microsoft.com/office/drawing/2014/main" id="{0A081941-78B9-684B-BB8E-A16358B6D8AE}"/>
              </a:ext>
            </a:extLst>
          </p:cNvPr>
          <p:cNvSpPr>
            <a:spLocks noChangeArrowheads="1"/>
          </p:cNvSpPr>
          <p:nvPr/>
        </p:nvSpPr>
        <p:spPr bwMode="auto">
          <a:xfrm>
            <a:off x="542925" y="5260626"/>
            <a:ext cx="8031331" cy="88695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5B16B21C-3C2A-FD45-8146-12D4A5F71358}"/>
              </a:ext>
            </a:extLst>
          </p:cNvPr>
          <p:cNvSpPr>
            <a:spLocks/>
          </p:cNvSpPr>
          <p:nvPr/>
        </p:nvSpPr>
        <p:spPr bwMode="auto">
          <a:xfrm>
            <a:off x="652244" y="5348816"/>
            <a:ext cx="7922012" cy="71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The </a:t>
            </a:r>
            <a:r>
              <a:rPr lang="en-US" altLang="en-US" sz="2200" dirty="0">
                <a:solidFill>
                  <a:srgbClr val="1F497D"/>
                </a:solidFill>
                <a:latin typeface="Courier" pitchFamily="2" charset="0"/>
                <a:sym typeface="Helvetica" pitchFamily="2" charset="0"/>
              </a:rPr>
              <a:t>README</a:t>
            </a:r>
            <a:r>
              <a:rPr lang="en-US" altLang="en-US" sz="2200" dirty="0">
                <a:solidFill>
                  <a:srgbClr val="1F497D"/>
                </a:solidFill>
                <a:latin typeface="Helvetica Neue" panose="02000503000000020004" pitchFamily="2" charset="0"/>
                <a:sym typeface="Helvetica" pitchFamily="2" charset="0"/>
              </a:rPr>
              <a:t> file in the </a:t>
            </a:r>
            <a:r>
              <a:rPr lang="en-US" altLang="en-US" sz="2200" dirty="0">
                <a:solidFill>
                  <a:srgbClr val="1F497D"/>
                </a:solidFill>
                <a:latin typeface="Courier" pitchFamily="2" charset="0"/>
                <a:sym typeface="Helvetica" pitchFamily="2" charset="0"/>
              </a:rPr>
              <a:t>diagnostics/</a:t>
            </a:r>
            <a:r>
              <a:rPr lang="en-US" altLang="en-US" sz="2200" dirty="0">
                <a:solidFill>
                  <a:srgbClr val="1F497D"/>
                </a:solidFill>
                <a:latin typeface="Helvetica Neue" panose="02000503000000020004" pitchFamily="2" charset="0"/>
                <a:sym typeface="Helvetica" pitchFamily="2" charset="0"/>
              </a:rPr>
              <a:t> subdirectory describes the step-by-step process to adding a new diagnostic</a:t>
            </a:r>
          </a:p>
        </p:txBody>
      </p:sp>
    </p:spTree>
    <p:extLst>
      <p:ext uri="{BB962C8B-B14F-4D97-AF65-F5344CB8AC3E}">
        <p14:creationId xmlns:p14="http://schemas.microsoft.com/office/powerpoint/2010/main" val="2097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924" y="112649"/>
            <a:ext cx="7054173" cy="641350"/>
          </a:xfrm>
        </p:spPr>
        <p:txBody>
          <a:bodyPr>
            <a:noAutofit/>
          </a:bodyPr>
          <a:lstStyle/>
          <a:p>
            <a:r>
              <a:rPr lang="en-US" sz="3000" dirty="0"/>
              <a:t>Example: Maximum SW downward flux</a:t>
            </a:r>
          </a:p>
        </p:txBody>
      </p:sp>
      <p:sp>
        <p:nvSpPr>
          <p:cNvPr id="10" name="Slide Number Placeholder 9"/>
          <p:cNvSpPr>
            <a:spLocks noGrp="1"/>
          </p:cNvSpPr>
          <p:nvPr>
            <p:ph type="sldNum" sz="quarter" idx="12"/>
          </p:nvPr>
        </p:nvSpPr>
        <p:spPr/>
        <p:txBody>
          <a:bodyPr/>
          <a:lstStyle/>
          <a:p>
            <a:fld id="{BDADA2C1-FFCD-9341-A241-1E9C96FCFF92}" type="slidenum">
              <a:rPr lang="en-US" smtClean="0"/>
              <a:pPr/>
              <a:t>8</a:t>
            </a:fld>
            <a:endParaRPr lang="en-US"/>
          </a:p>
        </p:txBody>
      </p:sp>
      <p:sp>
        <p:nvSpPr>
          <p:cNvPr id="9" name="Rectangle 8">
            <a:extLst>
              <a:ext uri="{FF2B5EF4-FFF2-40B4-BE49-F238E27FC236}">
                <a16:creationId xmlns:a16="http://schemas.microsoft.com/office/drawing/2014/main" id="{E667D884-AC00-A44F-932B-D789882720EF}"/>
              </a:ext>
            </a:extLst>
          </p:cNvPr>
          <p:cNvSpPr>
            <a:spLocks noChangeArrowheads="1"/>
          </p:cNvSpPr>
          <p:nvPr/>
        </p:nvSpPr>
        <p:spPr bwMode="auto">
          <a:xfrm>
            <a:off x="214401" y="2484336"/>
            <a:ext cx="8695137" cy="187810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1A935380-9811-944D-B6A7-311C923966B7}"/>
              </a:ext>
            </a:extLst>
          </p:cNvPr>
          <p:cNvSpPr>
            <a:spLocks/>
          </p:cNvSpPr>
          <p:nvPr/>
        </p:nvSpPr>
        <p:spPr bwMode="auto">
          <a:xfrm>
            <a:off x="273293" y="2554676"/>
            <a:ext cx="8970059" cy="199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rPr>
              <a:t>&lt;</a:t>
            </a:r>
            <a:r>
              <a:rPr lang="en-US" sz="1800" dirty="0" err="1">
                <a:latin typeface="Courier" pitchFamily="2" charset="0"/>
              </a:rPr>
              <a:t>var_struct</a:t>
            </a:r>
            <a:r>
              <a:rPr lang="en-US" sz="1800" dirty="0">
                <a:latin typeface="Courier" pitchFamily="2" charset="0"/>
              </a:rPr>
              <a:t> name="</a:t>
            </a:r>
            <a:r>
              <a:rPr lang="en-US" sz="1800" dirty="0" err="1">
                <a:latin typeface="Courier" pitchFamily="2" charset="0"/>
              </a:rPr>
              <a:t>diag_physics</a:t>
            </a:r>
            <a:r>
              <a:rPr lang="en-US" sz="1800" dirty="0">
                <a:latin typeface="Courier" pitchFamily="2" charset="0"/>
              </a:rPr>
              <a:t>" </a:t>
            </a:r>
            <a:r>
              <a:rPr lang="en-US" sz="1800" dirty="0" err="1">
                <a:latin typeface="Courier" pitchFamily="2" charset="0"/>
              </a:rPr>
              <a:t>time_levs</a:t>
            </a:r>
            <a:r>
              <a:rPr lang="en-US" sz="1800" dirty="0">
                <a:latin typeface="Courier" pitchFamily="2" charset="0"/>
              </a:rPr>
              <a:t>="1"&gt;</a:t>
            </a:r>
          </a:p>
          <a:p>
            <a:r>
              <a:rPr lang="en-US" sz="1800" dirty="0">
                <a:latin typeface="Courier" pitchFamily="2" charset="0"/>
              </a:rPr>
              <a:t>        &lt;</a:t>
            </a:r>
            <a:r>
              <a:rPr lang="en-US" sz="1800" dirty="0" err="1">
                <a:latin typeface="Courier" pitchFamily="2" charset="0"/>
              </a:rPr>
              <a:t>var</a:t>
            </a:r>
            <a:r>
              <a:rPr lang="en-US" sz="1800" dirty="0">
                <a:latin typeface="Courier" pitchFamily="2" charset="0"/>
              </a:rPr>
              <a:t> name="</a:t>
            </a:r>
            <a:r>
              <a:rPr lang="en-US" sz="1800" dirty="0" err="1">
                <a:latin typeface="Courier" pitchFamily="2" charset="0"/>
              </a:rPr>
              <a:t>gsw_max</a:t>
            </a:r>
            <a:r>
              <a:rPr lang="en-US" sz="1800" dirty="0">
                <a:latin typeface="Courier" pitchFamily="2" charset="0"/>
              </a:rPr>
              <a:t>" type="real"</a:t>
            </a:r>
          </a:p>
          <a:p>
            <a:r>
              <a:rPr lang="en-US" sz="1800" dirty="0">
                <a:latin typeface="Courier" pitchFamily="2" charset="0"/>
              </a:rPr>
              <a:t>             dimensions="</a:t>
            </a:r>
            <a:r>
              <a:rPr lang="en-US" sz="1800" dirty="0" err="1">
                <a:latin typeface="Courier" pitchFamily="2" charset="0"/>
              </a:rPr>
              <a:t>nCells</a:t>
            </a:r>
            <a:r>
              <a:rPr lang="en-US" sz="1800" dirty="0">
                <a:latin typeface="Courier" pitchFamily="2" charset="0"/>
              </a:rPr>
              <a:t> Time"</a:t>
            </a:r>
          </a:p>
          <a:p>
            <a:r>
              <a:rPr lang="en-US" sz="1800" dirty="0">
                <a:latin typeface="Courier" pitchFamily="2" charset="0"/>
              </a:rPr>
              <a:t>             units="W m^{-2}"</a:t>
            </a:r>
          </a:p>
          <a:p>
            <a:r>
              <a:rPr lang="en-US" sz="1800" dirty="0">
                <a:latin typeface="Courier" pitchFamily="2" charset="0"/>
              </a:rPr>
              <a:t>             description="Maximum surface SW radiation flux"/&gt;</a:t>
            </a:r>
          </a:p>
          <a:p>
            <a:r>
              <a:rPr lang="en-US" sz="1800" dirty="0">
                <a:latin typeface="Courier" pitchFamily="2" charset="0"/>
              </a:rPr>
              <a:t>&lt;/</a:t>
            </a:r>
            <a:r>
              <a:rPr lang="en-US" sz="1800" dirty="0" err="1">
                <a:latin typeface="Courier" pitchFamily="2" charset="0"/>
              </a:rPr>
              <a:t>var_struct</a:t>
            </a:r>
            <a:r>
              <a:rPr lang="en-US" sz="1800" dirty="0">
                <a:latin typeface="Courier" pitchFamily="2" charset="0"/>
              </a:rPr>
              <a:t>&gt;</a:t>
            </a:r>
          </a:p>
        </p:txBody>
      </p:sp>
      <p:sp>
        <p:nvSpPr>
          <p:cNvPr id="12" name="TextBox 11">
            <a:extLst>
              <a:ext uri="{FF2B5EF4-FFF2-40B4-BE49-F238E27FC236}">
                <a16:creationId xmlns:a16="http://schemas.microsoft.com/office/drawing/2014/main" id="{58ED929E-699F-0743-9E48-26383970E4BB}"/>
              </a:ext>
            </a:extLst>
          </p:cNvPr>
          <p:cNvSpPr txBox="1"/>
          <p:nvPr/>
        </p:nvSpPr>
        <p:spPr>
          <a:xfrm>
            <a:off x="212333" y="1060911"/>
            <a:ext cx="8474466"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Working in the </a:t>
            </a:r>
            <a:r>
              <a:rPr lang="en-US" sz="2000" dirty="0" err="1">
                <a:latin typeface="Courier" pitchFamily="2" charset="0"/>
                <a:ea typeface="Helvetica Neue" panose="02000503000000020004" pitchFamily="2" charset="0"/>
                <a:cs typeface="Helvetica Neue" panose="02000503000000020004" pitchFamily="2" charset="0"/>
              </a:rPr>
              <a:t>src</a:t>
            </a:r>
            <a:r>
              <a:rPr lang="en-US" sz="2000" dirty="0">
                <a:latin typeface="Courier" pitchFamily="2" charset="0"/>
                <a:ea typeface="Helvetica Neue" panose="02000503000000020004" pitchFamily="2" charset="0"/>
                <a:cs typeface="Helvetica Neue" panose="02000503000000020004" pitchFamily="2" charset="0"/>
              </a:rPr>
              <a:t>/</a:t>
            </a:r>
            <a:r>
              <a:rPr lang="en-US" sz="2000" dirty="0" err="1">
                <a:latin typeface="Courier" pitchFamily="2" charset="0"/>
                <a:ea typeface="Helvetica Neue" panose="02000503000000020004" pitchFamily="2" charset="0"/>
                <a:cs typeface="Helvetica Neue" panose="02000503000000020004" pitchFamily="2" charset="0"/>
              </a:rPr>
              <a:t>core_atmosphere</a:t>
            </a:r>
            <a:r>
              <a:rPr lang="en-US" sz="2000" dirty="0">
                <a:latin typeface="Courier" pitchFamily="2" charset="0"/>
                <a:ea typeface="Helvetica Neue" panose="02000503000000020004" pitchFamily="2" charset="0"/>
                <a:cs typeface="Helvetica Neue" panose="02000503000000020004" pitchFamily="2" charset="0"/>
              </a:rPr>
              <a:t>/diagnostics/ </a:t>
            </a:r>
            <a:r>
              <a:rPr lang="en-US" sz="2200" dirty="0">
                <a:latin typeface="Helvetica Neue" panose="02000503000000020004" pitchFamily="2" charset="0"/>
                <a:ea typeface="Helvetica Neue" panose="02000503000000020004" pitchFamily="2" charset="0"/>
                <a:cs typeface="Helvetica Neue" panose="02000503000000020004" pitchFamily="2" charset="0"/>
              </a:rPr>
              <a:t>directory:</a:t>
            </a:r>
          </a:p>
        </p:txBody>
      </p:sp>
      <p:sp>
        <p:nvSpPr>
          <p:cNvPr id="13" name="Rectangle 12">
            <a:extLst>
              <a:ext uri="{FF2B5EF4-FFF2-40B4-BE49-F238E27FC236}">
                <a16:creationId xmlns:a16="http://schemas.microsoft.com/office/drawing/2014/main" id="{DA8378D8-9F74-1B42-A7D0-3350DB16396E}"/>
              </a:ext>
            </a:extLst>
          </p:cNvPr>
          <p:cNvSpPr>
            <a:spLocks noChangeArrowheads="1"/>
          </p:cNvSpPr>
          <p:nvPr/>
        </p:nvSpPr>
        <p:spPr bwMode="auto">
          <a:xfrm>
            <a:off x="214401" y="5337727"/>
            <a:ext cx="8695137" cy="73951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Rectangle 2">
            <a:extLst>
              <a:ext uri="{FF2B5EF4-FFF2-40B4-BE49-F238E27FC236}">
                <a16:creationId xmlns:a16="http://schemas.microsoft.com/office/drawing/2014/main" id="{8427F26E-49E5-4C49-BD22-EA294DA50C0E}"/>
              </a:ext>
            </a:extLst>
          </p:cNvPr>
          <p:cNvSpPr>
            <a:spLocks/>
          </p:cNvSpPr>
          <p:nvPr/>
        </p:nvSpPr>
        <p:spPr bwMode="auto">
          <a:xfrm>
            <a:off x="273293" y="5408068"/>
            <a:ext cx="8970059" cy="66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ea typeface="Helvetica Neue" panose="02000503000000020004" pitchFamily="2" charset="0"/>
                <a:cs typeface="Helvetica Neue" panose="02000503000000020004" pitchFamily="2" charset="0"/>
              </a:rPr>
              <a:t>&lt;!-- SW radiation diagnostics --&gt;</a:t>
            </a:r>
          </a:p>
          <a:p>
            <a:r>
              <a:rPr lang="en-US" sz="1800" dirty="0">
                <a:latin typeface="Courier" pitchFamily="2" charset="0"/>
                <a:ea typeface="Helvetica Neue" panose="02000503000000020004" pitchFamily="2" charset="0"/>
                <a:cs typeface="Helvetica Neue" panose="02000503000000020004" pitchFamily="2" charset="0"/>
              </a:rPr>
              <a:t>#include "</a:t>
            </a:r>
            <a:r>
              <a:rPr lang="en-US" sz="1800" dirty="0" err="1">
                <a:latin typeface="Courier" pitchFamily="2" charset="0"/>
                <a:ea typeface="Helvetica Neue" panose="02000503000000020004" pitchFamily="2" charset="0"/>
                <a:cs typeface="Helvetica Neue" panose="02000503000000020004" pitchFamily="2" charset="0"/>
              </a:rPr>
              <a:t>Registry_swdown.xml</a:t>
            </a:r>
            <a:r>
              <a:rPr lang="en-US" sz="1800" dirty="0">
                <a:latin typeface="Courier" pitchFamily="2" charset="0"/>
                <a:ea typeface="Helvetica Neue" panose="02000503000000020004" pitchFamily="2" charset="0"/>
                <a:cs typeface="Helvetica Neue" panose="02000503000000020004" pitchFamily="2" charset="0"/>
              </a:rPr>
              <a:t>"</a:t>
            </a:r>
          </a:p>
        </p:txBody>
      </p:sp>
      <p:sp>
        <p:nvSpPr>
          <p:cNvPr id="15" name="TextBox 14">
            <a:extLst>
              <a:ext uri="{FF2B5EF4-FFF2-40B4-BE49-F238E27FC236}">
                <a16:creationId xmlns:a16="http://schemas.microsoft.com/office/drawing/2014/main" id="{6C1A668D-DE27-C44C-841E-DC9788539078}"/>
              </a:ext>
            </a:extLst>
          </p:cNvPr>
          <p:cNvSpPr txBox="1"/>
          <p:nvPr/>
        </p:nvSpPr>
        <p:spPr>
          <a:xfrm>
            <a:off x="212332" y="1647728"/>
            <a:ext cx="8931667"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1. Define the maximum SWDOWN field in a new </a:t>
            </a:r>
            <a:r>
              <a:rPr lang="en-US" sz="2000" dirty="0" err="1">
                <a:latin typeface="Courier" pitchFamily="2" charset="0"/>
                <a:ea typeface="Helvetica Neue" panose="02000503000000020004" pitchFamily="2" charset="0"/>
                <a:cs typeface="Helvetica Neue" panose="02000503000000020004" pitchFamily="2" charset="0"/>
              </a:rPr>
              <a:t>Registry_swdown.xml</a:t>
            </a:r>
            <a:r>
              <a:rPr lang="en-US" sz="20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a:t>
            </a:r>
          </a:p>
        </p:txBody>
      </p:sp>
      <p:sp>
        <p:nvSpPr>
          <p:cNvPr id="16" name="TextBox 15">
            <a:extLst>
              <a:ext uri="{FF2B5EF4-FFF2-40B4-BE49-F238E27FC236}">
                <a16:creationId xmlns:a16="http://schemas.microsoft.com/office/drawing/2014/main" id="{07404F58-B92E-3C4E-B527-08624C458986}"/>
              </a:ext>
            </a:extLst>
          </p:cNvPr>
          <p:cNvSpPr txBox="1"/>
          <p:nvPr/>
        </p:nvSpPr>
        <p:spPr>
          <a:xfrm>
            <a:off x="153440" y="4758321"/>
            <a:ext cx="8695137"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2. Include </a:t>
            </a:r>
            <a:r>
              <a:rPr lang="en-US" sz="2000" dirty="0" err="1">
                <a:latin typeface="Courier" pitchFamily="2" charset="0"/>
                <a:ea typeface="Helvetica Neue" panose="02000503000000020004" pitchFamily="2" charset="0"/>
                <a:cs typeface="Helvetica Neue" panose="02000503000000020004" pitchFamily="2" charset="0"/>
              </a:rPr>
              <a:t>Registry_swdown.xml</a:t>
            </a:r>
            <a:r>
              <a:rPr lang="en-US" sz="20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in </a:t>
            </a:r>
            <a:r>
              <a:rPr lang="en-US" sz="2000" dirty="0" err="1">
                <a:latin typeface="Courier" pitchFamily="2" charset="0"/>
                <a:ea typeface="Helvetica Neue" panose="02000503000000020004" pitchFamily="2" charset="0"/>
                <a:cs typeface="Helvetica Neue" panose="02000503000000020004" pitchFamily="2" charset="0"/>
              </a:rPr>
              <a:t>Registry_diagnostics.xml</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202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5241</TotalTime>
  <Words>1317</Words>
  <Application>Microsoft Macintosh PowerPoint</Application>
  <PresentationFormat>On-screen Show (4:3)</PresentationFormat>
  <Paragraphs>175</Paragraphs>
  <Slides>16</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vt:lpstr>
      <vt:lpstr>Courier New</vt:lpstr>
      <vt:lpstr>Helvetica Neue</vt:lpstr>
      <vt:lpstr>1_Office Theme</vt:lpstr>
      <vt:lpstr>Custom Design</vt:lpstr>
      <vt:lpstr>Computing New Diagnostic Fields in MPAS-Atmosphere Simulations</vt:lpstr>
      <vt:lpstr>PowerPoint Presentation</vt:lpstr>
      <vt:lpstr>PowerPoint Presentation</vt:lpstr>
      <vt:lpstr>Diagnostics framework</vt:lpstr>
      <vt:lpstr>Diagnostics utilities</vt:lpstr>
      <vt:lpstr>Code organization</vt:lpstr>
      <vt:lpstr>Code organization</vt:lpstr>
      <vt:lpstr>How to add a new diagnostics?</vt:lpstr>
      <vt:lpstr>Example: Maximum SW downward flux</vt:lpstr>
      <vt:lpstr>Example: Maximum SW downward flux</vt:lpstr>
      <vt:lpstr>Example: Maximum SW downward flux</vt:lpstr>
      <vt:lpstr>Example: Maximum SW downward flux</vt:lpstr>
      <vt:lpstr>Example: Maximum SW downward flux</vt:lpstr>
      <vt:lpstr>Example: 60-minute output interval</vt:lpstr>
      <vt:lpstr>Example: 1440-minute output interval</vt:lpstr>
      <vt:lpstr>Summary</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Skamarock</dc:creator>
  <cp:lastModifiedBy>Michael Duda</cp:lastModifiedBy>
  <cp:revision>246</cp:revision>
  <dcterms:created xsi:type="dcterms:W3CDTF">2017-06-06T19:56:44Z</dcterms:created>
  <dcterms:modified xsi:type="dcterms:W3CDTF">2024-08-05T22:10:38Z</dcterms:modified>
</cp:coreProperties>
</file>