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84" r:id="rId2"/>
  </p:sldMasterIdLst>
  <p:notesMasterIdLst>
    <p:notesMasterId r:id="rId26"/>
  </p:notesMasterIdLst>
  <p:handoutMasterIdLst>
    <p:handoutMasterId r:id="rId27"/>
  </p:handoutMasterIdLst>
  <p:sldIdLst>
    <p:sldId id="256" r:id="rId3"/>
    <p:sldId id="288" r:id="rId4"/>
    <p:sldId id="383" r:id="rId5"/>
    <p:sldId id="384" r:id="rId6"/>
    <p:sldId id="385" r:id="rId7"/>
    <p:sldId id="382" r:id="rId8"/>
    <p:sldId id="371" r:id="rId9"/>
    <p:sldId id="372" r:id="rId10"/>
    <p:sldId id="373" r:id="rId11"/>
    <p:sldId id="374" r:id="rId12"/>
    <p:sldId id="375" r:id="rId13"/>
    <p:sldId id="376" r:id="rId14"/>
    <p:sldId id="377" r:id="rId15"/>
    <p:sldId id="379" r:id="rId16"/>
    <p:sldId id="380" r:id="rId17"/>
    <p:sldId id="312" r:id="rId18"/>
    <p:sldId id="313" r:id="rId19"/>
    <p:sldId id="316" r:id="rId20"/>
    <p:sldId id="369" r:id="rId21"/>
    <p:sldId id="319" r:id="rId22"/>
    <p:sldId id="320" r:id="rId23"/>
    <p:sldId id="387" r:id="rId24"/>
    <p:sldId id="3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7"/>
    <p:restoredTop sz="92740" autoAdjust="0"/>
  </p:normalViewPr>
  <p:slideViewPr>
    <p:cSldViewPr snapToGrid="0">
      <p:cViewPr varScale="1">
        <p:scale>
          <a:sx n="113" d="100"/>
          <a:sy n="113" d="100"/>
        </p:scale>
        <p:origin x="840" y="17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F626E3-DD80-AD4B-892B-327615D2FFCD}" type="datetimeFigureOut">
              <a:rPr lang="en-US" smtClean="0"/>
              <a:t>8/5/24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B8A413-5ED3-D444-9605-52B28B664D66}" type="slidenum">
              <a:rPr lang="en-US" smtClean="0"/>
              <a:t>‹#›</a:t>
            </a:fld>
            <a:endParaRPr lang="en-US"/>
          </a:p>
        </p:txBody>
      </p:sp>
    </p:spTree>
    <p:extLst>
      <p:ext uri="{BB962C8B-B14F-4D97-AF65-F5344CB8AC3E}">
        <p14:creationId xmlns:p14="http://schemas.microsoft.com/office/powerpoint/2010/main" val="553438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5CF06-92EC-DA45-8CD9-F4D06F8F4D28}" type="datetimeFigureOut">
              <a:rPr lang="en-US" smtClean="0"/>
              <a:t>8/5/24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95F2E-B8E7-3146-AFF4-9C7E77EEA880}" type="slidenum">
              <a:rPr lang="en-US" smtClean="0"/>
              <a:t>‹#›</a:t>
            </a:fld>
            <a:endParaRPr lang="en-US"/>
          </a:p>
        </p:txBody>
      </p:sp>
    </p:spTree>
    <p:extLst>
      <p:ext uri="{BB962C8B-B14F-4D97-AF65-F5344CB8AC3E}">
        <p14:creationId xmlns:p14="http://schemas.microsoft.com/office/powerpoint/2010/main" val="1904345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a:t>
            </a:fld>
            <a:endParaRPr lang="en-US"/>
          </a:p>
        </p:txBody>
      </p:sp>
    </p:spTree>
    <p:extLst>
      <p:ext uri="{BB962C8B-B14F-4D97-AF65-F5344CB8AC3E}">
        <p14:creationId xmlns:p14="http://schemas.microsoft.com/office/powerpoint/2010/main" val="204705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10</a:t>
            </a:fld>
            <a:endParaRPr lang="en-US"/>
          </a:p>
        </p:txBody>
      </p:sp>
    </p:spTree>
    <p:extLst>
      <p:ext uri="{BB962C8B-B14F-4D97-AF65-F5344CB8AC3E}">
        <p14:creationId xmlns:p14="http://schemas.microsoft.com/office/powerpoint/2010/main" val="204761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11</a:t>
            </a:fld>
            <a:endParaRPr lang="en-US"/>
          </a:p>
        </p:txBody>
      </p:sp>
    </p:spTree>
    <p:extLst>
      <p:ext uri="{BB962C8B-B14F-4D97-AF65-F5344CB8AC3E}">
        <p14:creationId xmlns:p14="http://schemas.microsoft.com/office/powerpoint/2010/main" val="2613355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12</a:t>
            </a:fld>
            <a:endParaRPr lang="en-US"/>
          </a:p>
        </p:txBody>
      </p:sp>
    </p:spTree>
    <p:extLst>
      <p:ext uri="{BB962C8B-B14F-4D97-AF65-F5344CB8AC3E}">
        <p14:creationId xmlns:p14="http://schemas.microsoft.com/office/powerpoint/2010/main" val="31078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13</a:t>
            </a:fld>
            <a:endParaRPr lang="en-US"/>
          </a:p>
        </p:txBody>
      </p:sp>
    </p:spTree>
    <p:extLst>
      <p:ext uri="{BB962C8B-B14F-4D97-AF65-F5344CB8AC3E}">
        <p14:creationId xmlns:p14="http://schemas.microsoft.com/office/powerpoint/2010/main" val="2620153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14</a:t>
            </a:fld>
            <a:endParaRPr lang="en-US"/>
          </a:p>
        </p:txBody>
      </p:sp>
    </p:spTree>
    <p:extLst>
      <p:ext uri="{BB962C8B-B14F-4D97-AF65-F5344CB8AC3E}">
        <p14:creationId xmlns:p14="http://schemas.microsoft.com/office/powerpoint/2010/main" val="120860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EC29AB02-BA02-D14C-B586-808463BD1974}"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EC29AB02-BA02-D14C-B586-808463BD1974}"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47E2087-7A49-B341-8F57-FE9ABCB47D69}"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47E2087-7A49-B341-8F57-FE9ABCB47D69}" type="slidenum">
              <a:rPr lang="en-US" sz="120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EBF6965-6B17-7647-A699-0C17D5C0495D}" type="slidenum">
              <a:rPr lang="en-US" sz="1200"/>
              <a:pP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2</a:t>
            </a:fld>
            <a:endParaRPr lang="en-US"/>
          </a:p>
        </p:txBody>
      </p:sp>
    </p:spTree>
    <p:extLst>
      <p:ext uri="{BB962C8B-B14F-4D97-AF65-F5344CB8AC3E}">
        <p14:creationId xmlns:p14="http://schemas.microsoft.com/office/powerpoint/2010/main" val="271924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A2F4EB85-E427-DF48-B7EF-1B0CD389F403}"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A2F4EB85-E427-DF48-B7EF-1B0CD389F403}" type="slidenum">
              <a:rPr lang="en-US" sz="1200"/>
              <a:pPr eaLnBrk="1" hangingPunct="1"/>
              <a:t>21</a:t>
            </a:fld>
            <a:endParaRPr lang="en-US" sz="1200"/>
          </a:p>
        </p:txBody>
      </p:sp>
    </p:spTree>
    <p:extLst>
      <p:ext uri="{BB962C8B-B14F-4D97-AF65-F5344CB8AC3E}">
        <p14:creationId xmlns:p14="http://schemas.microsoft.com/office/powerpoint/2010/main" val="4290625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A2F4EB85-E427-DF48-B7EF-1B0CD389F403}" type="slidenum">
              <a:rPr lang="en-US" sz="1200"/>
              <a:pPr eaLnBrk="1" hangingPunct="1"/>
              <a:t>22</a:t>
            </a:fld>
            <a:endParaRPr lang="en-US" sz="1200"/>
          </a:p>
        </p:txBody>
      </p:sp>
    </p:spTree>
    <p:extLst>
      <p:ext uri="{BB962C8B-B14F-4D97-AF65-F5344CB8AC3E}">
        <p14:creationId xmlns:p14="http://schemas.microsoft.com/office/powerpoint/2010/main" val="206278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3</a:t>
            </a:fld>
            <a:endParaRPr lang="en-US"/>
          </a:p>
        </p:txBody>
      </p:sp>
    </p:spTree>
    <p:extLst>
      <p:ext uri="{BB962C8B-B14F-4D97-AF65-F5344CB8AC3E}">
        <p14:creationId xmlns:p14="http://schemas.microsoft.com/office/powerpoint/2010/main" val="34498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4</a:t>
            </a:fld>
            <a:endParaRPr lang="en-US"/>
          </a:p>
        </p:txBody>
      </p:sp>
    </p:spTree>
    <p:extLst>
      <p:ext uri="{BB962C8B-B14F-4D97-AF65-F5344CB8AC3E}">
        <p14:creationId xmlns:p14="http://schemas.microsoft.com/office/powerpoint/2010/main" val="391666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5</a:t>
            </a:fld>
            <a:endParaRPr lang="en-US"/>
          </a:p>
        </p:txBody>
      </p:sp>
    </p:spTree>
    <p:extLst>
      <p:ext uri="{BB962C8B-B14F-4D97-AF65-F5344CB8AC3E}">
        <p14:creationId xmlns:p14="http://schemas.microsoft.com/office/powerpoint/2010/main" val="355905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6</a:t>
            </a:fld>
            <a:endParaRPr lang="en-US"/>
          </a:p>
        </p:txBody>
      </p:sp>
    </p:spTree>
    <p:extLst>
      <p:ext uri="{BB962C8B-B14F-4D97-AF65-F5344CB8AC3E}">
        <p14:creationId xmlns:p14="http://schemas.microsoft.com/office/powerpoint/2010/main" val="249032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7</a:t>
            </a:fld>
            <a:endParaRPr lang="en-US"/>
          </a:p>
        </p:txBody>
      </p:sp>
    </p:spTree>
    <p:extLst>
      <p:ext uri="{BB962C8B-B14F-4D97-AF65-F5344CB8AC3E}">
        <p14:creationId xmlns:p14="http://schemas.microsoft.com/office/powerpoint/2010/main" val="14984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8</a:t>
            </a:fld>
            <a:endParaRPr lang="en-US"/>
          </a:p>
        </p:txBody>
      </p:sp>
    </p:spTree>
    <p:extLst>
      <p:ext uri="{BB962C8B-B14F-4D97-AF65-F5344CB8AC3E}">
        <p14:creationId xmlns:p14="http://schemas.microsoft.com/office/powerpoint/2010/main" val="295417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9</a:t>
            </a:fld>
            <a:endParaRPr lang="en-US"/>
          </a:p>
        </p:txBody>
      </p:sp>
    </p:spTree>
    <p:extLst>
      <p:ext uri="{BB962C8B-B14F-4D97-AF65-F5344CB8AC3E}">
        <p14:creationId xmlns:p14="http://schemas.microsoft.com/office/powerpoint/2010/main" val="297525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4" name="Date Placeholder 3">
            <a:extLst>
              <a:ext uri="{FF2B5EF4-FFF2-40B4-BE49-F238E27FC236}">
                <a16:creationId xmlns:a16="http://schemas.microsoft.com/office/drawing/2014/main" id="{3B361DD7-9630-4F49-814D-7BE44F346DF7}"/>
              </a:ext>
            </a:extLst>
          </p:cNvPr>
          <p:cNvSpPr>
            <a:spLocks noGrp="1"/>
          </p:cNvSpPr>
          <p:nvPr>
            <p:ph type="dt" sz="half" idx="10"/>
          </p:nvPr>
        </p:nvSpPr>
        <p:spPr>
          <a:xfrm>
            <a:off x="457200" y="6356350"/>
            <a:ext cx="1249363" cy="365125"/>
          </a:xfrm>
          <a:prstGeom prst="rect">
            <a:avLst/>
          </a:prstGeom>
        </p:spPr>
        <p:txBody>
          <a:bodyPr/>
          <a:lstStyle>
            <a:lvl1pPr>
              <a:defRPr/>
            </a:lvl1pPr>
          </a:lstStyle>
          <a:p>
            <a:fld id="{0C04B4F1-E1AA-DA43-92D3-8BF885567FE7}" type="datetime1">
              <a:rPr lang="en-US" altLang="en-US" smtClean="0"/>
              <a:t>8/5/24</a:t>
            </a:fld>
            <a:endParaRPr lang="en-US" altLang="en-US"/>
          </a:p>
        </p:txBody>
      </p:sp>
      <p:sp>
        <p:nvSpPr>
          <p:cNvPr id="6" name="Slide Number Placeholder 5">
            <a:extLst>
              <a:ext uri="{FF2B5EF4-FFF2-40B4-BE49-F238E27FC236}">
                <a16:creationId xmlns:a16="http://schemas.microsoft.com/office/drawing/2014/main" id="{69446727-0891-154B-8C2A-E263F2E60416}"/>
              </a:ext>
            </a:extLst>
          </p:cNvPr>
          <p:cNvSpPr>
            <a:spLocks noGrp="1"/>
          </p:cNvSpPr>
          <p:nvPr>
            <p:ph type="sldNum" sz="quarter" idx="12"/>
          </p:nvPr>
        </p:nvSpPr>
        <p:spPr/>
        <p:txBody>
          <a:bodyPr/>
          <a:lstStyle>
            <a:lvl1pPr>
              <a:defRPr/>
            </a:lvl1pPr>
          </a:lstStyle>
          <a:p>
            <a:fld id="{266E54F4-440F-9646-8626-D43115D17357}" type="slidenum">
              <a:rPr lang="en-US" altLang="en-US"/>
              <a:pPr/>
              <a:t>‹#›</a:t>
            </a:fld>
            <a:endParaRPr lang="en-US" altLang="en-US"/>
          </a:p>
        </p:txBody>
      </p:sp>
    </p:spTree>
    <p:extLst>
      <p:ext uri="{BB962C8B-B14F-4D97-AF65-F5344CB8AC3E}">
        <p14:creationId xmlns:p14="http://schemas.microsoft.com/office/powerpoint/2010/main" val="39197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AF06EB79-C020-F84F-B108-6555003B8BE2}"/>
              </a:ext>
            </a:extLst>
          </p:cNvPr>
          <p:cNvSpPr>
            <a:spLocks noGrp="1"/>
          </p:cNvSpPr>
          <p:nvPr>
            <p:ph type="dt" sz="half" idx="10"/>
          </p:nvPr>
        </p:nvSpPr>
        <p:spPr>
          <a:xfrm>
            <a:off x="457200" y="6356350"/>
            <a:ext cx="1249363" cy="365125"/>
          </a:xfrm>
          <a:prstGeom prst="rect">
            <a:avLst/>
          </a:prstGeom>
        </p:spPr>
        <p:txBody>
          <a:bodyPr/>
          <a:lstStyle>
            <a:lvl1pPr>
              <a:defRPr/>
            </a:lvl1pPr>
          </a:lstStyle>
          <a:p>
            <a:fld id="{3E77DE44-E22F-3D42-9293-9B5B7648E95B}" type="datetime1">
              <a:rPr lang="en-US" altLang="en-US" smtClean="0"/>
              <a:t>8/5/24</a:t>
            </a:fld>
            <a:endParaRPr lang="en-US" altLang="en-US"/>
          </a:p>
        </p:txBody>
      </p:sp>
      <p:sp>
        <p:nvSpPr>
          <p:cNvPr id="5" name="Footer Placeholder 4">
            <a:extLst>
              <a:ext uri="{FF2B5EF4-FFF2-40B4-BE49-F238E27FC236}">
                <a16:creationId xmlns:a16="http://schemas.microsoft.com/office/drawing/2014/main" id="{156E286E-6B40-EF45-A381-10230C08DB8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40978D0-9938-E14C-B893-7D3089FC5AD1}"/>
              </a:ext>
            </a:extLst>
          </p:cNvPr>
          <p:cNvSpPr>
            <a:spLocks noGrp="1"/>
          </p:cNvSpPr>
          <p:nvPr>
            <p:ph type="sldNum" sz="quarter" idx="12"/>
          </p:nvPr>
        </p:nvSpPr>
        <p:spPr/>
        <p:txBody>
          <a:bodyPr/>
          <a:lstStyle>
            <a:lvl1pPr>
              <a:defRPr/>
            </a:lvl1pPr>
          </a:lstStyle>
          <a:p>
            <a:fld id="{25A82F2F-E668-A946-9959-D1C8C9FC6D08}" type="slidenum">
              <a:rPr lang="en-US" altLang="en-US"/>
              <a:pPr/>
              <a:t>‹#›</a:t>
            </a:fld>
            <a:endParaRPr lang="en-US" altLang="en-US"/>
          </a:p>
        </p:txBody>
      </p:sp>
    </p:spTree>
    <p:extLst>
      <p:ext uri="{BB962C8B-B14F-4D97-AF65-F5344CB8AC3E}">
        <p14:creationId xmlns:p14="http://schemas.microsoft.com/office/powerpoint/2010/main" val="238943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4B0680C3-83F4-F348-A185-5810DFEBE987}"/>
              </a:ext>
            </a:extLst>
          </p:cNvPr>
          <p:cNvSpPr>
            <a:spLocks noGrp="1"/>
          </p:cNvSpPr>
          <p:nvPr>
            <p:ph type="dt" sz="half" idx="10"/>
          </p:nvPr>
        </p:nvSpPr>
        <p:spPr>
          <a:xfrm>
            <a:off x="457200" y="6356350"/>
            <a:ext cx="1249363" cy="365125"/>
          </a:xfrm>
          <a:prstGeom prst="rect">
            <a:avLst/>
          </a:prstGeom>
        </p:spPr>
        <p:txBody>
          <a:bodyPr/>
          <a:lstStyle>
            <a:lvl1pPr>
              <a:defRPr/>
            </a:lvl1pPr>
          </a:lstStyle>
          <a:p>
            <a:fld id="{DD8B9666-6EF2-5F43-908A-709A8B7975A5}" type="datetime1">
              <a:rPr lang="en-US" altLang="en-US" smtClean="0"/>
              <a:t>8/5/24</a:t>
            </a:fld>
            <a:endParaRPr lang="en-US" altLang="en-US"/>
          </a:p>
        </p:txBody>
      </p:sp>
      <p:sp>
        <p:nvSpPr>
          <p:cNvPr id="5" name="Footer Placeholder 4">
            <a:extLst>
              <a:ext uri="{FF2B5EF4-FFF2-40B4-BE49-F238E27FC236}">
                <a16:creationId xmlns:a16="http://schemas.microsoft.com/office/drawing/2014/main" id="{BEB3B0C9-2767-AF4D-98BA-4F842100BEBC}"/>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6204FAD-C4FA-794B-9707-E41BF3520492}"/>
              </a:ext>
            </a:extLst>
          </p:cNvPr>
          <p:cNvSpPr>
            <a:spLocks noGrp="1"/>
          </p:cNvSpPr>
          <p:nvPr>
            <p:ph type="sldNum" sz="quarter" idx="12"/>
          </p:nvPr>
        </p:nvSpPr>
        <p:spPr/>
        <p:txBody>
          <a:bodyPr/>
          <a:lstStyle>
            <a:lvl1pPr>
              <a:defRPr/>
            </a:lvl1pPr>
          </a:lstStyle>
          <a:p>
            <a:fld id="{3A614407-2068-584C-B9C7-280443802E15}" type="slidenum">
              <a:rPr lang="en-US" altLang="en-US"/>
              <a:pPr/>
              <a:t>‹#›</a:t>
            </a:fld>
            <a:endParaRPr lang="en-US" altLang="en-US"/>
          </a:p>
        </p:txBody>
      </p:sp>
    </p:spTree>
    <p:extLst>
      <p:ext uri="{BB962C8B-B14F-4D97-AF65-F5344CB8AC3E}">
        <p14:creationId xmlns:p14="http://schemas.microsoft.com/office/powerpoint/2010/main" val="271911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956A-DD41-604E-BB9B-DC54A8BC863B}"/>
              </a:ext>
            </a:extLst>
          </p:cNvPr>
          <p:cNvSpPr>
            <a:spLocks noGrp="1"/>
          </p:cNvSpPr>
          <p:nvPr>
            <p:ph type="ctrTitle"/>
          </p:nvPr>
        </p:nvSpPr>
        <p:spPr>
          <a:xfrm>
            <a:off x="1143360" y="1121879"/>
            <a:ext cx="6857280" cy="2387771"/>
          </a:xfrm>
          <a:prstGeom prst="rect">
            <a:avLst/>
          </a:prstGeo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D00998DD-1095-6347-9A80-132FD5DF36DF}"/>
              </a:ext>
            </a:extLst>
          </p:cNvPr>
          <p:cNvSpPr>
            <a:spLocks noGrp="1"/>
          </p:cNvSpPr>
          <p:nvPr>
            <p:ph type="subTitle" idx="1"/>
          </p:nvPr>
        </p:nvSpPr>
        <p:spPr>
          <a:xfrm>
            <a:off x="1143360" y="3601819"/>
            <a:ext cx="6857280" cy="1656174"/>
          </a:xfrm>
          <a:prstGeom prst="rect">
            <a:avLst/>
          </a:prstGeo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Date Placeholder 3">
            <a:extLst>
              <a:ext uri="{FF2B5EF4-FFF2-40B4-BE49-F238E27FC236}">
                <a16:creationId xmlns:a16="http://schemas.microsoft.com/office/drawing/2014/main" id="{6D8E5183-E8CA-F641-8335-BAD2D333ED14}"/>
              </a:ext>
            </a:extLst>
          </p:cNvPr>
          <p:cNvSpPr>
            <a:spLocks noGrp="1"/>
          </p:cNvSpPr>
          <p:nvPr>
            <p:ph type="dt" sz="half" idx="10"/>
          </p:nvPr>
        </p:nvSpPr>
        <p:spPr>
          <a:xfrm>
            <a:off x="629280" y="6356827"/>
            <a:ext cx="2056320" cy="364359"/>
          </a:xfrm>
          <a:prstGeom prst="rect">
            <a:avLst/>
          </a:prstGeom>
        </p:spPr>
        <p:txBody>
          <a:bodyPr/>
          <a:lstStyle/>
          <a:p>
            <a:fld id="{E5615A9B-A345-E044-A4EF-03A8B716BA9A}" type="datetime1">
              <a:rPr lang="en-US" smtClean="0"/>
              <a:t>8/5/24</a:t>
            </a:fld>
            <a:endParaRPr lang="en-US"/>
          </a:p>
        </p:txBody>
      </p:sp>
      <p:sp>
        <p:nvSpPr>
          <p:cNvPr id="5" name="Footer Placeholder 4">
            <a:extLst>
              <a:ext uri="{FF2B5EF4-FFF2-40B4-BE49-F238E27FC236}">
                <a16:creationId xmlns:a16="http://schemas.microsoft.com/office/drawing/2014/main" id="{B3339825-B9AA-4C41-834F-8C0278053C86}"/>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884390-91B6-8542-8B1E-D61F7364D03C}"/>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155783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2AFA-1F84-6B4C-A6FF-7FE5F7E69E0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A636C1-DB2D-F94C-A31A-366EAA435A79}"/>
              </a:ext>
            </a:extLst>
          </p:cNvPr>
          <p:cNvSpPr>
            <a:spLocks noGrp="1"/>
          </p:cNvSpPr>
          <p:nvPr>
            <p:ph idx="1"/>
          </p:nvPr>
        </p:nvSpPr>
        <p:spPr>
          <a:xfrm>
            <a:off x="629280" y="1826112"/>
            <a:ext cx="788544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40F7B-392F-F149-9AA5-36E3BE77CB7A}"/>
              </a:ext>
            </a:extLst>
          </p:cNvPr>
          <p:cNvSpPr>
            <a:spLocks noGrp="1"/>
          </p:cNvSpPr>
          <p:nvPr>
            <p:ph type="dt" sz="half" idx="10"/>
          </p:nvPr>
        </p:nvSpPr>
        <p:spPr>
          <a:xfrm>
            <a:off x="629280" y="6356827"/>
            <a:ext cx="2056320" cy="364359"/>
          </a:xfrm>
          <a:prstGeom prst="rect">
            <a:avLst/>
          </a:prstGeom>
        </p:spPr>
        <p:txBody>
          <a:bodyPr/>
          <a:lstStyle/>
          <a:p>
            <a:fld id="{DA390925-EFE1-4541-92A5-01E55F75A569}" type="datetime1">
              <a:rPr lang="en-US" smtClean="0"/>
              <a:t>8/5/24</a:t>
            </a:fld>
            <a:endParaRPr lang="en-US"/>
          </a:p>
        </p:txBody>
      </p:sp>
      <p:sp>
        <p:nvSpPr>
          <p:cNvPr id="5" name="Footer Placeholder 4">
            <a:extLst>
              <a:ext uri="{FF2B5EF4-FFF2-40B4-BE49-F238E27FC236}">
                <a16:creationId xmlns:a16="http://schemas.microsoft.com/office/drawing/2014/main" id="{D84A14E6-8F3B-4947-9600-BDBE1BDEE24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759F50-F3CE-DF49-AC41-991C0814A24D}"/>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87298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2CD7-B8F1-9144-A25C-502616CD5A3D}"/>
              </a:ext>
            </a:extLst>
          </p:cNvPr>
          <p:cNvSpPr>
            <a:spLocks noGrp="1"/>
          </p:cNvSpPr>
          <p:nvPr>
            <p:ph type="title"/>
          </p:nvPr>
        </p:nvSpPr>
        <p:spPr>
          <a:xfrm>
            <a:off x="623521" y="1709460"/>
            <a:ext cx="7886880" cy="2852939"/>
          </a:xfrm>
          <a:prstGeom prst="rect">
            <a:avLst/>
          </a:prstGeo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1FE72774-323F-4246-A5E3-6FCC17B0ACA2}"/>
              </a:ext>
            </a:extLst>
          </p:cNvPr>
          <p:cNvSpPr>
            <a:spLocks noGrp="1"/>
          </p:cNvSpPr>
          <p:nvPr>
            <p:ph type="body" idx="1"/>
          </p:nvPr>
        </p:nvSpPr>
        <p:spPr>
          <a:xfrm>
            <a:off x="623521" y="4589763"/>
            <a:ext cx="7886880" cy="1499197"/>
          </a:xfrm>
          <a:prstGeom prst="rect">
            <a:avLst/>
          </a:prstGeo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7B4AF2-8349-7440-A27C-B3DEA7CDC67D}"/>
              </a:ext>
            </a:extLst>
          </p:cNvPr>
          <p:cNvSpPr>
            <a:spLocks noGrp="1"/>
          </p:cNvSpPr>
          <p:nvPr>
            <p:ph type="dt" sz="half" idx="10"/>
          </p:nvPr>
        </p:nvSpPr>
        <p:spPr>
          <a:xfrm>
            <a:off x="629280" y="6356827"/>
            <a:ext cx="2056320" cy="364359"/>
          </a:xfrm>
          <a:prstGeom prst="rect">
            <a:avLst/>
          </a:prstGeom>
        </p:spPr>
        <p:txBody>
          <a:bodyPr/>
          <a:lstStyle/>
          <a:p>
            <a:fld id="{68868B3F-CB96-D542-BFB9-8243CE8619EA}" type="datetime1">
              <a:rPr lang="en-US" smtClean="0"/>
              <a:t>8/5/24</a:t>
            </a:fld>
            <a:endParaRPr lang="en-US"/>
          </a:p>
        </p:txBody>
      </p:sp>
      <p:sp>
        <p:nvSpPr>
          <p:cNvPr id="5" name="Footer Placeholder 4">
            <a:extLst>
              <a:ext uri="{FF2B5EF4-FFF2-40B4-BE49-F238E27FC236}">
                <a16:creationId xmlns:a16="http://schemas.microsoft.com/office/drawing/2014/main" id="{5FECA0FD-6084-384B-94A9-BBF4D4615BA8}"/>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F46618-B2AE-9442-86B7-5099FA3B6A9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28930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D49-D17F-8349-952C-E8CD57BBBFB5}"/>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96A734-C4E8-4341-902F-E05A59FFABCC}"/>
              </a:ext>
            </a:extLst>
          </p:cNvPr>
          <p:cNvSpPr>
            <a:spLocks noGrp="1"/>
          </p:cNvSpPr>
          <p:nvPr>
            <p:ph sz="half" idx="1"/>
          </p:nvPr>
        </p:nvSpPr>
        <p:spPr>
          <a:xfrm>
            <a:off x="62928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D6BA9-C972-FE4E-86C6-48B9B8D7ADF5}"/>
              </a:ext>
            </a:extLst>
          </p:cNvPr>
          <p:cNvSpPr>
            <a:spLocks noGrp="1"/>
          </p:cNvSpPr>
          <p:nvPr>
            <p:ph sz="half" idx="2"/>
          </p:nvPr>
        </p:nvSpPr>
        <p:spPr>
          <a:xfrm>
            <a:off x="464112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194E6A-6A75-5F41-837F-0EFE69AED57E}"/>
              </a:ext>
            </a:extLst>
          </p:cNvPr>
          <p:cNvSpPr>
            <a:spLocks noGrp="1"/>
          </p:cNvSpPr>
          <p:nvPr>
            <p:ph type="dt" sz="half" idx="10"/>
          </p:nvPr>
        </p:nvSpPr>
        <p:spPr>
          <a:xfrm>
            <a:off x="629280" y="6356827"/>
            <a:ext cx="2056320" cy="364359"/>
          </a:xfrm>
          <a:prstGeom prst="rect">
            <a:avLst/>
          </a:prstGeom>
        </p:spPr>
        <p:txBody>
          <a:bodyPr/>
          <a:lstStyle/>
          <a:p>
            <a:fld id="{CA4B0CB6-62DC-A54A-A243-F56A5E8882BA}" type="datetime1">
              <a:rPr lang="en-US" smtClean="0"/>
              <a:t>8/5/24</a:t>
            </a:fld>
            <a:endParaRPr lang="en-US"/>
          </a:p>
        </p:txBody>
      </p:sp>
      <p:sp>
        <p:nvSpPr>
          <p:cNvPr id="6" name="Footer Placeholder 5">
            <a:extLst>
              <a:ext uri="{FF2B5EF4-FFF2-40B4-BE49-F238E27FC236}">
                <a16:creationId xmlns:a16="http://schemas.microsoft.com/office/drawing/2014/main" id="{68C6D7CF-FDC0-DC4E-AA2C-80354922D89E}"/>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D96F16-1E2C-6046-A300-A02922B9CCBF}"/>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0641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F539-A224-C14B-A750-B3145D8B0D18}"/>
              </a:ext>
            </a:extLst>
          </p:cNvPr>
          <p:cNvSpPr>
            <a:spLocks noGrp="1"/>
          </p:cNvSpPr>
          <p:nvPr>
            <p:ph type="title"/>
          </p:nvPr>
        </p:nvSpPr>
        <p:spPr>
          <a:xfrm>
            <a:off x="629281" y="365798"/>
            <a:ext cx="7886880" cy="1324939"/>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A9C000E-D5AF-154A-B7A0-5ACE5577DEF3}"/>
              </a:ext>
            </a:extLst>
          </p:cNvPr>
          <p:cNvSpPr>
            <a:spLocks noGrp="1"/>
          </p:cNvSpPr>
          <p:nvPr>
            <p:ph type="body" idx="1"/>
          </p:nvPr>
        </p:nvSpPr>
        <p:spPr>
          <a:xfrm>
            <a:off x="629280" y="1680657"/>
            <a:ext cx="386928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8C077FC2-6FD5-C647-93CA-89CC6EA748F4}"/>
              </a:ext>
            </a:extLst>
          </p:cNvPr>
          <p:cNvSpPr>
            <a:spLocks noGrp="1"/>
          </p:cNvSpPr>
          <p:nvPr>
            <p:ph sz="half" idx="2"/>
          </p:nvPr>
        </p:nvSpPr>
        <p:spPr>
          <a:xfrm>
            <a:off x="629280" y="2504424"/>
            <a:ext cx="386928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6E47D-E3B6-FC44-8C8D-B54362EEC426}"/>
              </a:ext>
            </a:extLst>
          </p:cNvPr>
          <p:cNvSpPr>
            <a:spLocks noGrp="1"/>
          </p:cNvSpPr>
          <p:nvPr>
            <p:ph type="body" sz="quarter" idx="3"/>
          </p:nvPr>
        </p:nvSpPr>
        <p:spPr>
          <a:xfrm>
            <a:off x="4629600" y="1680657"/>
            <a:ext cx="388656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A6241EF1-7760-C34A-B72F-A8622527E3FD}"/>
              </a:ext>
            </a:extLst>
          </p:cNvPr>
          <p:cNvSpPr>
            <a:spLocks noGrp="1"/>
          </p:cNvSpPr>
          <p:nvPr>
            <p:ph sz="quarter" idx="4"/>
          </p:nvPr>
        </p:nvSpPr>
        <p:spPr>
          <a:xfrm>
            <a:off x="4629600" y="2504424"/>
            <a:ext cx="388656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83C29-17FE-0B4F-9535-75B1022706F0}"/>
              </a:ext>
            </a:extLst>
          </p:cNvPr>
          <p:cNvSpPr>
            <a:spLocks noGrp="1"/>
          </p:cNvSpPr>
          <p:nvPr>
            <p:ph type="dt" sz="half" idx="10"/>
          </p:nvPr>
        </p:nvSpPr>
        <p:spPr>
          <a:xfrm>
            <a:off x="629280" y="6356827"/>
            <a:ext cx="2056320" cy="364359"/>
          </a:xfrm>
          <a:prstGeom prst="rect">
            <a:avLst/>
          </a:prstGeom>
        </p:spPr>
        <p:txBody>
          <a:bodyPr/>
          <a:lstStyle/>
          <a:p>
            <a:fld id="{6F1DEA00-F1CD-5845-9EDD-BF466CDCCBE4}" type="datetime1">
              <a:rPr lang="en-US" smtClean="0"/>
              <a:t>8/5/24</a:t>
            </a:fld>
            <a:endParaRPr lang="en-US"/>
          </a:p>
        </p:txBody>
      </p:sp>
      <p:sp>
        <p:nvSpPr>
          <p:cNvPr id="8" name="Footer Placeholder 7">
            <a:extLst>
              <a:ext uri="{FF2B5EF4-FFF2-40B4-BE49-F238E27FC236}">
                <a16:creationId xmlns:a16="http://schemas.microsoft.com/office/drawing/2014/main" id="{18B1754A-17E2-B845-A01D-05D0095178D4}"/>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A56430-CF41-174C-A68D-23F89C376A2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220783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3105-F302-024D-87BD-68FCC4A316D6}"/>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BEBD684-34D6-A84F-A2B0-9C3C7BA80CDE}"/>
              </a:ext>
            </a:extLst>
          </p:cNvPr>
          <p:cNvSpPr>
            <a:spLocks noGrp="1"/>
          </p:cNvSpPr>
          <p:nvPr>
            <p:ph type="dt" sz="half" idx="10"/>
          </p:nvPr>
        </p:nvSpPr>
        <p:spPr>
          <a:xfrm>
            <a:off x="629280" y="6356827"/>
            <a:ext cx="2056320" cy="364359"/>
          </a:xfrm>
          <a:prstGeom prst="rect">
            <a:avLst/>
          </a:prstGeom>
        </p:spPr>
        <p:txBody>
          <a:bodyPr/>
          <a:lstStyle/>
          <a:p>
            <a:fld id="{7542C7A7-3687-074E-AC2B-64D127ADD0D1}" type="datetime1">
              <a:rPr lang="en-US" smtClean="0"/>
              <a:t>8/5/24</a:t>
            </a:fld>
            <a:endParaRPr lang="en-US"/>
          </a:p>
        </p:txBody>
      </p:sp>
      <p:sp>
        <p:nvSpPr>
          <p:cNvPr id="4" name="Footer Placeholder 3">
            <a:extLst>
              <a:ext uri="{FF2B5EF4-FFF2-40B4-BE49-F238E27FC236}">
                <a16:creationId xmlns:a16="http://schemas.microsoft.com/office/drawing/2014/main" id="{6D56426B-9927-AC4F-999E-5C593773A2BD}"/>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852C78-59C7-0B48-B577-C2B9967C4A10}"/>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01525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3151F-469C-694C-AAA7-CAB167B2F9D5}"/>
              </a:ext>
            </a:extLst>
          </p:cNvPr>
          <p:cNvSpPr>
            <a:spLocks noGrp="1"/>
          </p:cNvSpPr>
          <p:nvPr>
            <p:ph type="dt" sz="half" idx="10"/>
          </p:nvPr>
        </p:nvSpPr>
        <p:spPr>
          <a:xfrm>
            <a:off x="629280" y="6356827"/>
            <a:ext cx="2056320" cy="364359"/>
          </a:xfrm>
          <a:prstGeom prst="rect">
            <a:avLst/>
          </a:prstGeom>
        </p:spPr>
        <p:txBody>
          <a:bodyPr/>
          <a:lstStyle/>
          <a:p>
            <a:fld id="{5A5F6B33-3CCD-924D-AA2B-CD6F7E8F8942}" type="datetime1">
              <a:rPr lang="en-US" smtClean="0"/>
              <a:t>8/5/24</a:t>
            </a:fld>
            <a:endParaRPr lang="en-US"/>
          </a:p>
        </p:txBody>
      </p:sp>
      <p:sp>
        <p:nvSpPr>
          <p:cNvPr id="3" name="Footer Placeholder 2">
            <a:extLst>
              <a:ext uri="{FF2B5EF4-FFF2-40B4-BE49-F238E27FC236}">
                <a16:creationId xmlns:a16="http://schemas.microsoft.com/office/drawing/2014/main" id="{3ABEA69F-3386-894E-BDF1-BC8647ECD3C3}"/>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44F4610-9D2C-A14A-B1C0-75FF3D74BAC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975502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D204-3E0E-774E-8D2B-C993A9EAFF79}"/>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2E068101-2ABE-F044-AE68-7804E9C7C6D1}"/>
              </a:ext>
            </a:extLst>
          </p:cNvPr>
          <p:cNvSpPr>
            <a:spLocks noGrp="1"/>
          </p:cNvSpPr>
          <p:nvPr>
            <p:ph idx="1"/>
          </p:nvPr>
        </p:nvSpPr>
        <p:spPr>
          <a:xfrm>
            <a:off x="3888000" y="987944"/>
            <a:ext cx="4628160" cy="4873472"/>
          </a:xfrm>
          <a:prstGeom prst="rect">
            <a:avLst/>
          </a:prstGeo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F0FB0-C972-BE4B-85A9-36E3A97D632B}"/>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F8879870-D402-1A47-BC5B-7B7DB31CD392}"/>
              </a:ext>
            </a:extLst>
          </p:cNvPr>
          <p:cNvSpPr>
            <a:spLocks noGrp="1"/>
          </p:cNvSpPr>
          <p:nvPr>
            <p:ph type="dt" sz="half" idx="10"/>
          </p:nvPr>
        </p:nvSpPr>
        <p:spPr>
          <a:xfrm>
            <a:off x="629280" y="6356827"/>
            <a:ext cx="2056320" cy="364359"/>
          </a:xfrm>
          <a:prstGeom prst="rect">
            <a:avLst/>
          </a:prstGeom>
        </p:spPr>
        <p:txBody>
          <a:bodyPr/>
          <a:lstStyle/>
          <a:p>
            <a:fld id="{B90179E5-8218-684A-9246-90C32988C38B}" type="datetime1">
              <a:rPr lang="en-US" smtClean="0"/>
              <a:t>8/5/24</a:t>
            </a:fld>
            <a:endParaRPr lang="en-US"/>
          </a:p>
        </p:txBody>
      </p:sp>
      <p:sp>
        <p:nvSpPr>
          <p:cNvPr id="6" name="Footer Placeholder 5">
            <a:extLst>
              <a:ext uri="{FF2B5EF4-FFF2-40B4-BE49-F238E27FC236}">
                <a16:creationId xmlns:a16="http://schemas.microsoft.com/office/drawing/2014/main" id="{FC3147AC-C0FD-0C42-906D-2CEB4628E65B}"/>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950882-B4FF-3F4E-9474-A24AC1ADB3A4}"/>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79748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1C2D20AD-A46E-754B-BE90-8EF6A8D46E9F}"/>
              </a:ext>
            </a:extLst>
          </p:cNvPr>
          <p:cNvSpPr>
            <a:spLocks noGrp="1"/>
          </p:cNvSpPr>
          <p:nvPr>
            <p:ph type="dt" sz="half" idx="10"/>
          </p:nvPr>
        </p:nvSpPr>
        <p:spPr>
          <a:xfrm>
            <a:off x="457200" y="6356350"/>
            <a:ext cx="1249363" cy="365125"/>
          </a:xfrm>
          <a:prstGeom prst="rect">
            <a:avLst/>
          </a:prstGeom>
        </p:spPr>
        <p:txBody>
          <a:bodyPr/>
          <a:lstStyle>
            <a:lvl1pPr>
              <a:defRPr/>
            </a:lvl1pPr>
          </a:lstStyle>
          <a:p>
            <a:fld id="{5ECC7744-20A8-0049-9A0F-A280F877E4E0}" type="datetime1">
              <a:rPr lang="en-US" altLang="en-US" smtClean="0"/>
              <a:t>8/5/24</a:t>
            </a:fld>
            <a:endParaRPr lang="en-US" altLang="en-US"/>
          </a:p>
        </p:txBody>
      </p:sp>
      <p:sp>
        <p:nvSpPr>
          <p:cNvPr id="5" name="Footer Placeholder 4">
            <a:extLst>
              <a:ext uri="{FF2B5EF4-FFF2-40B4-BE49-F238E27FC236}">
                <a16:creationId xmlns:a16="http://schemas.microsoft.com/office/drawing/2014/main" id="{4F1485F1-CD56-E940-A461-1249EB9EEE7D}"/>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47E3935-FECD-124D-A6BE-408E87D9FF86}"/>
              </a:ext>
            </a:extLst>
          </p:cNvPr>
          <p:cNvSpPr>
            <a:spLocks noGrp="1"/>
          </p:cNvSpPr>
          <p:nvPr>
            <p:ph type="sldNum" sz="quarter" idx="12"/>
          </p:nvPr>
        </p:nvSpPr>
        <p:spPr/>
        <p:txBody>
          <a:bodyPr/>
          <a:lstStyle>
            <a:lvl1pPr>
              <a:defRPr/>
            </a:lvl1pPr>
          </a:lstStyle>
          <a:p>
            <a:fld id="{A315DF5D-7F83-9940-85BE-AFB33E8C4133}" type="slidenum">
              <a:rPr lang="en-US" altLang="en-US"/>
              <a:pPr/>
              <a:t>‹#›</a:t>
            </a:fld>
            <a:endParaRPr lang="en-US" altLang="en-US"/>
          </a:p>
        </p:txBody>
      </p:sp>
    </p:spTree>
    <p:extLst>
      <p:ext uri="{BB962C8B-B14F-4D97-AF65-F5344CB8AC3E}">
        <p14:creationId xmlns:p14="http://schemas.microsoft.com/office/powerpoint/2010/main" val="2284171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F7EE-59D7-4A4B-8DAB-3AAD24087B1B}"/>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2612DCEC-FBEC-B04B-B7A9-4433AAB903FD}"/>
              </a:ext>
            </a:extLst>
          </p:cNvPr>
          <p:cNvSpPr>
            <a:spLocks noGrp="1"/>
          </p:cNvSpPr>
          <p:nvPr>
            <p:ph type="pic" idx="1"/>
          </p:nvPr>
        </p:nvSpPr>
        <p:spPr>
          <a:xfrm>
            <a:off x="3888000" y="987944"/>
            <a:ext cx="4628160" cy="4873472"/>
          </a:xfrm>
          <a:prstGeom prst="rect">
            <a:avLst/>
          </a:prstGeo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a:extLst>
              <a:ext uri="{FF2B5EF4-FFF2-40B4-BE49-F238E27FC236}">
                <a16:creationId xmlns:a16="http://schemas.microsoft.com/office/drawing/2014/main" id="{FF82AE82-90ED-3243-B556-7E8AF06B2092}"/>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92BF6C2F-6006-E241-BC24-DF46DC20B3ED}"/>
              </a:ext>
            </a:extLst>
          </p:cNvPr>
          <p:cNvSpPr>
            <a:spLocks noGrp="1"/>
          </p:cNvSpPr>
          <p:nvPr>
            <p:ph type="dt" sz="half" idx="10"/>
          </p:nvPr>
        </p:nvSpPr>
        <p:spPr>
          <a:xfrm>
            <a:off x="629280" y="6356827"/>
            <a:ext cx="2056320" cy="364359"/>
          </a:xfrm>
          <a:prstGeom prst="rect">
            <a:avLst/>
          </a:prstGeom>
        </p:spPr>
        <p:txBody>
          <a:bodyPr/>
          <a:lstStyle/>
          <a:p>
            <a:fld id="{122F1A5F-879E-B34E-AC1E-8A678AF78066}" type="datetime1">
              <a:rPr lang="en-US" smtClean="0"/>
              <a:t>8/5/24</a:t>
            </a:fld>
            <a:endParaRPr lang="en-US"/>
          </a:p>
        </p:txBody>
      </p:sp>
      <p:sp>
        <p:nvSpPr>
          <p:cNvPr id="6" name="Footer Placeholder 5">
            <a:extLst>
              <a:ext uri="{FF2B5EF4-FFF2-40B4-BE49-F238E27FC236}">
                <a16:creationId xmlns:a16="http://schemas.microsoft.com/office/drawing/2014/main" id="{091AB08E-9213-AA4A-9E1C-19F75837F8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1AF5A5-EF91-1A4F-939C-296D41ADE635}"/>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336878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4541-E4CE-7A44-A8EC-46CEE5AE7F1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82E0C-E97D-C44E-B6B5-3127919C6C8E}"/>
              </a:ext>
            </a:extLst>
          </p:cNvPr>
          <p:cNvSpPr>
            <a:spLocks noGrp="1"/>
          </p:cNvSpPr>
          <p:nvPr>
            <p:ph type="body" orient="vert" idx="1"/>
          </p:nvPr>
        </p:nvSpPr>
        <p:spPr>
          <a:xfrm>
            <a:off x="629280" y="1826112"/>
            <a:ext cx="7885440" cy="43506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BA764-3DD7-734F-96E2-29E4440C4886}"/>
              </a:ext>
            </a:extLst>
          </p:cNvPr>
          <p:cNvSpPr>
            <a:spLocks noGrp="1"/>
          </p:cNvSpPr>
          <p:nvPr>
            <p:ph type="dt" sz="half" idx="10"/>
          </p:nvPr>
        </p:nvSpPr>
        <p:spPr>
          <a:xfrm>
            <a:off x="629280" y="6356827"/>
            <a:ext cx="2056320" cy="364359"/>
          </a:xfrm>
          <a:prstGeom prst="rect">
            <a:avLst/>
          </a:prstGeom>
        </p:spPr>
        <p:txBody>
          <a:bodyPr/>
          <a:lstStyle/>
          <a:p>
            <a:fld id="{DF65F737-CE4A-4F4B-9968-C7EB39C3675C}" type="datetime1">
              <a:rPr lang="en-US" smtClean="0"/>
              <a:t>8/5/24</a:t>
            </a:fld>
            <a:endParaRPr lang="en-US"/>
          </a:p>
        </p:txBody>
      </p:sp>
      <p:sp>
        <p:nvSpPr>
          <p:cNvPr id="5" name="Footer Placeholder 4">
            <a:extLst>
              <a:ext uri="{FF2B5EF4-FFF2-40B4-BE49-F238E27FC236}">
                <a16:creationId xmlns:a16="http://schemas.microsoft.com/office/drawing/2014/main" id="{B7B60696-A0CA-4944-A70B-4312457C0F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1715C-275A-6440-909E-604E353E619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293697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6BA3F-6458-8245-B8FE-998207A5363B}"/>
              </a:ext>
            </a:extLst>
          </p:cNvPr>
          <p:cNvSpPr>
            <a:spLocks noGrp="1"/>
          </p:cNvSpPr>
          <p:nvPr>
            <p:ph type="title" orient="vert"/>
          </p:nvPr>
        </p:nvSpPr>
        <p:spPr>
          <a:xfrm>
            <a:off x="6543360" y="365799"/>
            <a:ext cx="1971360" cy="5811011"/>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6413D9-AE60-0341-97D3-C17D5AF2695C}"/>
              </a:ext>
            </a:extLst>
          </p:cNvPr>
          <p:cNvSpPr>
            <a:spLocks noGrp="1"/>
          </p:cNvSpPr>
          <p:nvPr>
            <p:ph type="body" orient="vert" idx="1"/>
          </p:nvPr>
        </p:nvSpPr>
        <p:spPr>
          <a:xfrm>
            <a:off x="629280" y="365799"/>
            <a:ext cx="5775840" cy="581101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A5AFF-B136-EE4D-B7B7-AEB745961332}"/>
              </a:ext>
            </a:extLst>
          </p:cNvPr>
          <p:cNvSpPr>
            <a:spLocks noGrp="1"/>
          </p:cNvSpPr>
          <p:nvPr>
            <p:ph type="dt" sz="half" idx="10"/>
          </p:nvPr>
        </p:nvSpPr>
        <p:spPr>
          <a:xfrm>
            <a:off x="629280" y="6356827"/>
            <a:ext cx="2056320" cy="364359"/>
          </a:xfrm>
          <a:prstGeom prst="rect">
            <a:avLst/>
          </a:prstGeom>
        </p:spPr>
        <p:txBody>
          <a:bodyPr/>
          <a:lstStyle/>
          <a:p>
            <a:fld id="{20F79CA0-7F39-2848-BC2F-2A4288FDE8E1}" type="datetime1">
              <a:rPr lang="en-US" smtClean="0"/>
              <a:t>8/5/24</a:t>
            </a:fld>
            <a:endParaRPr lang="en-US"/>
          </a:p>
        </p:txBody>
      </p:sp>
      <p:sp>
        <p:nvSpPr>
          <p:cNvPr id="5" name="Footer Placeholder 4">
            <a:extLst>
              <a:ext uri="{FF2B5EF4-FFF2-40B4-BE49-F238E27FC236}">
                <a16:creationId xmlns:a16="http://schemas.microsoft.com/office/drawing/2014/main" id="{5632531D-9C86-454E-A041-9B106EDAC430}"/>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683282-9D3F-1641-B067-760D8B83D867}"/>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68409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a:extLst>
              <a:ext uri="{FF2B5EF4-FFF2-40B4-BE49-F238E27FC236}">
                <a16:creationId xmlns:a16="http://schemas.microsoft.com/office/drawing/2014/main" id="{F779CBDF-2FA3-0E4F-9FBA-2D1E0316B99D}"/>
              </a:ext>
            </a:extLst>
          </p:cNvPr>
          <p:cNvSpPr>
            <a:spLocks noGrp="1"/>
          </p:cNvSpPr>
          <p:nvPr>
            <p:ph type="dt" sz="half" idx="10"/>
          </p:nvPr>
        </p:nvSpPr>
        <p:spPr>
          <a:xfrm>
            <a:off x="457200" y="6356350"/>
            <a:ext cx="1249363" cy="365125"/>
          </a:xfrm>
          <a:prstGeom prst="rect">
            <a:avLst/>
          </a:prstGeom>
        </p:spPr>
        <p:txBody>
          <a:bodyPr/>
          <a:lstStyle>
            <a:lvl1pPr>
              <a:defRPr/>
            </a:lvl1pPr>
          </a:lstStyle>
          <a:p>
            <a:fld id="{2B4EC504-52FE-514C-A08D-2F6E13E57F7A}" type="datetime1">
              <a:rPr lang="en-US" altLang="en-US" smtClean="0"/>
              <a:t>8/5/24</a:t>
            </a:fld>
            <a:endParaRPr lang="en-US" altLang="en-US"/>
          </a:p>
        </p:txBody>
      </p:sp>
      <p:sp>
        <p:nvSpPr>
          <p:cNvPr id="5" name="Footer Placeholder 4">
            <a:extLst>
              <a:ext uri="{FF2B5EF4-FFF2-40B4-BE49-F238E27FC236}">
                <a16:creationId xmlns:a16="http://schemas.microsoft.com/office/drawing/2014/main" id="{BF13444A-C4CE-E146-8EF3-32D51712C11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21D0B7F-52B8-2D4E-9AAE-1D1D73C3BB25}"/>
              </a:ext>
            </a:extLst>
          </p:cNvPr>
          <p:cNvSpPr>
            <a:spLocks noGrp="1"/>
          </p:cNvSpPr>
          <p:nvPr>
            <p:ph type="sldNum" sz="quarter" idx="12"/>
          </p:nvPr>
        </p:nvSpPr>
        <p:spPr/>
        <p:txBody>
          <a:bodyPr/>
          <a:lstStyle>
            <a:lvl1pPr>
              <a:defRPr/>
            </a:lvl1pPr>
          </a:lstStyle>
          <a:p>
            <a:fld id="{F054D320-C0E7-6045-BF08-D2A7155099BD}" type="slidenum">
              <a:rPr lang="en-US" altLang="en-US"/>
              <a:pPr/>
              <a:t>‹#›</a:t>
            </a:fld>
            <a:endParaRPr lang="en-US" altLang="en-US"/>
          </a:p>
        </p:txBody>
      </p:sp>
    </p:spTree>
    <p:extLst>
      <p:ext uri="{BB962C8B-B14F-4D97-AF65-F5344CB8AC3E}">
        <p14:creationId xmlns:p14="http://schemas.microsoft.com/office/powerpoint/2010/main" val="312009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4">
            <a:extLst>
              <a:ext uri="{FF2B5EF4-FFF2-40B4-BE49-F238E27FC236}">
                <a16:creationId xmlns:a16="http://schemas.microsoft.com/office/drawing/2014/main" id="{3A5879DD-087C-4C4F-AC0F-D187F4D4BD8C}"/>
              </a:ext>
            </a:extLst>
          </p:cNvPr>
          <p:cNvSpPr>
            <a:spLocks noGrp="1"/>
          </p:cNvSpPr>
          <p:nvPr>
            <p:ph type="dt" sz="half" idx="10"/>
          </p:nvPr>
        </p:nvSpPr>
        <p:spPr>
          <a:xfrm>
            <a:off x="457200" y="6356350"/>
            <a:ext cx="1249363" cy="365125"/>
          </a:xfrm>
          <a:prstGeom prst="rect">
            <a:avLst/>
          </a:prstGeom>
        </p:spPr>
        <p:txBody>
          <a:bodyPr/>
          <a:lstStyle>
            <a:lvl1pPr>
              <a:defRPr/>
            </a:lvl1pPr>
          </a:lstStyle>
          <a:p>
            <a:fld id="{766568D4-76A3-5440-A5BA-A237D8DBAC42}" type="datetime1">
              <a:rPr lang="en-US" altLang="en-US" smtClean="0"/>
              <a:t>8/5/24</a:t>
            </a:fld>
            <a:endParaRPr lang="en-US" altLang="en-US"/>
          </a:p>
        </p:txBody>
      </p:sp>
      <p:sp>
        <p:nvSpPr>
          <p:cNvPr id="6" name="Footer Placeholder 5">
            <a:extLst>
              <a:ext uri="{FF2B5EF4-FFF2-40B4-BE49-F238E27FC236}">
                <a16:creationId xmlns:a16="http://schemas.microsoft.com/office/drawing/2014/main" id="{55DE3C2A-2426-1F47-88F6-21D09ED57091}"/>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E7977E4-D847-3C46-BD65-C9330183F7AE}"/>
              </a:ext>
            </a:extLst>
          </p:cNvPr>
          <p:cNvSpPr>
            <a:spLocks noGrp="1"/>
          </p:cNvSpPr>
          <p:nvPr>
            <p:ph type="sldNum" sz="quarter" idx="12"/>
          </p:nvPr>
        </p:nvSpPr>
        <p:spPr/>
        <p:txBody>
          <a:bodyPr/>
          <a:lstStyle>
            <a:lvl1pPr>
              <a:defRPr/>
            </a:lvl1pPr>
          </a:lstStyle>
          <a:p>
            <a:fld id="{6B98B4C4-0E06-354C-97A1-C6AB6A4DDBBF}" type="slidenum">
              <a:rPr lang="en-US" altLang="en-US"/>
              <a:pPr/>
              <a:t>‹#›</a:t>
            </a:fld>
            <a:endParaRPr lang="en-US" altLang="en-US"/>
          </a:p>
        </p:txBody>
      </p:sp>
    </p:spTree>
    <p:extLst>
      <p:ext uri="{BB962C8B-B14F-4D97-AF65-F5344CB8AC3E}">
        <p14:creationId xmlns:p14="http://schemas.microsoft.com/office/powerpoint/2010/main" val="116898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Date Placeholder 6">
            <a:extLst>
              <a:ext uri="{FF2B5EF4-FFF2-40B4-BE49-F238E27FC236}">
                <a16:creationId xmlns:a16="http://schemas.microsoft.com/office/drawing/2014/main" id="{A6C78E14-5164-2A4E-8BC1-CEDC3EB7B1E6}"/>
              </a:ext>
            </a:extLst>
          </p:cNvPr>
          <p:cNvSpPr>
            <a:spLocks noGrp="1"/>
          </p:cNvSpPr>
          <p:nvPr>
            <p:ph type="dt" sz="half" idx="10"/>
          </p:nvPr>
        </p:nvSpPr>
        <p:spPr>
          <a:xfrm>
            <a:off x="457200" y="6356350"/>
            <a:ext cx="1249363" cy="365125"/>
          </a:xfrm>
          <a:prstGeom prst="rect">
            <a:avLst/>
          </a:prstGeom>
        </p:spPr>
        <p:txBody>
          <a:bodyPr/>
          <a:lstStyle>
            <a:lvl1pPr>
              <a:defRPr/>
            </a:lvl1pPr>
          </a:lstStyle>
          <a:p>
            <a:fld id="{A4741AA4-C66B-954B-B86B-0B6C3F6DA450}" type="datetime1">
              <a:rPr lang="en-US" altLang="en-US" smtClean="0"/>
              <a:t>8/5/24</a:t>
            </a:fld>
            <a:endParaRPr lang="en-US" altLang="en-US"/>
          </a:p>
        </p:txBody>
      </p:sp>
      <p:sp>
        <p:nvSpPr>
          <p:cNvPr id="8" name="Footer Placeholder 7">
            <a:extLst>
              <a:ext uri="{FF2B5EF4-FFF2-40B4-BE49-F238E27FC236}">
                <a16:creationId xmlns:a16="http://schemas.microsoft.com/office/drawing/2014/main" id="{621B6F7E-F012-764C-993B-A9933F4C7A49}"/>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3E0FE518-DC0F-0147-B5B1-7EC53C49A18A}"/>
              </a:ext>
            </a:extLst>
          </p:cNvPr>
          <p:cNvSpPr>
            <a:spLocks noGrp="1"/>
          </p:cNvSpPr>
          <p:nvPr>
            <p:ph type="sldNum" sz="quarter" idx="12"/>
          </p:nvPr>
        </p:nvSpPr>
        <p:spPr/>
        <p:txBody>
          <a:bodyPr/>
          <a:lstStyle>
            <a:lvl1pPr>
              <a:defRPr/>
            </a:lvl1pPr>
          </a:lstStyle>
          <a:p>
            <a:fld id="{25023B01-B2A4-A343-A185-0613A60BEAFB}" type="slidenum">
              <a:rPr lang="en-US" altLang="en-US"/>
              <a:pPr/>
              <a:t>‹#›</a:t>
            </a:fld>
            <a:endParaRPr lang="en-US" altLang="en-US"/>
          </a:p>
        </p:txBody>
      </p:sp>
    </p:spTree>
    <p:extLst>
      <p:ext uri="{BB962C8B-B14F-4D97-AF65-F5344CB8AC3E}">
        <p14:creationId xmlns:p14="http://schemas.microsoft.com/office/powerpoint/2010/main" val="93584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Date Placeholder 2">
            <a:extLst>
              <a:ext uri="{FF2B5EF4-FFF2-40B4-BE49-F238E27FC236}">
                <a16:creationId xmlns:a16="http://schemas.microsoft.com/office/drawing/2014/main" id="{FB13C4C3-1D44-104C-B7BC-FA12279B981E}"/>
              </a:ext>
            </a:extLst>
          </p:cNvPr>
          <p:cNvSpPr>
            <a:spLocks noGrp="1"/>
          </p:cNvSpPr>
          <p:nvPr>
            <p:ph type="dt" sz="half" idx="10"/>
          </p:nvPr>
        </p:nvSpPr>
        <p:spPr>
          <a:xfrm>
            <a:off x="457200" y="6356350"/>
            <a:ext cx="1249363" cy="365125"/>
          </a:xfrm>
          <a:prstGeom prst="rect">
            <a:avLst/>
          </a:prstGeom>
        </p:spPr>
        <p:txBody>
          <a:bodyPr/>
          <a:lstStyle>
            <a:lvl1pPr>
              <a:defRPr/>
            </a:lvl1pPr>
          </a:lstStyle>
          <a:p>
            <a:fld id="{80DFDD58-2665-8347-BBE2-2E9593E2558A}" type="datetime1">
              <a:rPr lang="en-US" altLang="en-US" smtClean="0"/>
              <a:t>8/5/24</a:t>
            </a:fld>
            <a:endParaRPr lang="en-US" altLang="en-US"/>
          </a:p>
        </p:txBody>
      </p:sp>
      <p:sp>
        <p:nvSpPr>
          <p:cNvPr id="4" name="Footer Placeholder 3">
            <a:extLst>
              <a:ext uri="{FF2B5EF4-FFF2-40B4-BE49-F238E27FC236}">
                <a16:creationId xmlns:a16="http://schemas.microsoft.com/office/drawing/2014/main" id="{4E6D6541-29CD-EF47-877E-640F3E50CECF}"/>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402577D-2634-5B4A-8DD5-11FFDD7AC3A9}"/>
              </a:ext>
            </a:extLst>
          </p:cNvPr>
          <p:cNvSpPr>
            <a:spLocks noGrp="1"/>
          </p:cNvSpPr>
          <p:nvPr>
            <p:ph type="sldNum" sz="quarter" idx="12"/>
          </p:nvPr>
        </p:nvSpPr>
        <p:spPr/>
        <p:txBody>
          <a:bodyPr/>
          <a:lstStyle>
            <a:lvl1pPr>
              <a:defRPr/>
            </a:lvl1pPr>
          </a:lstStyle>
          <a:p>
            <a:fld id="{8C84CE91-AEA6-914F-90D9-16BDBBCC3ED5}" type="slidenum">
              <a:rPr lang="en-US" altLang="en-US"/>
              <a:pPr/>
              <a:t>‹#›</a:t>
            </a:fld>
            <a:endParaRPr lang="en-US" altLang="en-US"/>
          </a:p>
        </p:txBody>
      </p:sp>
    </p:spTree>
    <p:extLst>
      <p:ext uri="{BB962C8B-B14F-4D97-AF65-F5344CB8AC3E}">
        <p14:creationId xmlns:p14="http://schemas.microsoft.com/office/powerpoint/2010/main" val="259406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DAA201-8EE4-DD4F-86BC-8D66E6B568F5}"/>
              </a:ext>
            </a:extLst>
          </p:cNvPr>
          <p:cNvSpPr>
            <a:spLocks noGrp="1"/>
          </p:cNvSpPr>
          <p:nvPr>
            <p:ph type="sldNum" sz="quarter" idx="12"/>
          </p:nvPr>
        </p:nvSpPr>
        <p:spPr/>
        <p:txBody>
          <a:bodyPr/>
          <a:lstStyle>
            <a:lvl1pPr>
              <a:defRPr/>
            </a:lvl1pPr>
          </a:lstStyle>
          <a:p>
            <a:fld id="{DAFE56EF-E2BC-7D41-9B22-51E136CBA94D}" type="slidenum">
              <a:rPr lang="en-US" altLang="en-US"/>
              <a:pPr/>
              <a:t>‹#›</a:t>
            </a:fld>
            <a:endParaRPr lang="en-US" altLang="en-US"/>
          </a:p>
        </p:txBody>
      </p:sp>
    </p:spTree>
    <p:extLst>
      <p:ext uri="{BB962C8B-B14F-4D97-AF65-F5344CB8AC3E}">
        <p14:creationId xmlns:p14="http://schemas.microsoft.com/office/powerpoint/2010/main" val="136071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76AD381B-DB3C-FB44-A204-BFED55491EE1}"/>
              </a:ext>
            </a:extLst>
          </p:cNvPr>
          <p:cNvSpPr>
            <a:spLocks noGrp="1"/>
          </p:cNvSpPr>
          <p:nvPr>
            <p:ph type="dt" sz="half" idx="10"/>
          </p:nvPr>
        </p:nvSpPr>
        <p:spPr>
          <a:xfrm>
            <a:off x="457200" y="6356350"/>
            <a:ext cx="1249363" cy="365125"/>
          </a:xfrm>
          <a:prstGeom prst="rect">
            <a:avLst/>
          </a:prstGeom>
        </p:spPr>
        <p:txBody>
          <a:bodyPr/>
          <a:lstStyle>
            <a:lvl1pPr>
              <a:defRPr/>
            </a:lvl1pPr>
          </a:lstStyle>
          <a:p>
            <a:fld id="{42D84957-0163-404A-B3AE-D51F9B685E42}" type="datetime1">
              <a:rPr lang="en-US" altLang="en-US" smtClean="0"/>
              <a:t>8/5/24</a:t>
            </a:fld>
            <a:endParaRPr lang="en-US" altLang="en-US"/>
          </a:p>
        </p:txBody>
      </p:sp>
      <p:sp>
        <p:nvSpPr>
          <p:cNvPr id="6" name="Footer Placeholder 5">
            <a:extLst>
              <a:ext uri="{FF2B5EF4-FFF2-40B4-BE49-F238E27FC236}">
                <a16:creationId xmlns:a16="http://schemas.microsoft.com/office/drawing/2014/main" id="{D442FAA3-5B1A-7543-AC36-C1D9EA9A2CB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80F0A8C-08C8-9542-9551-59748416D43B}"/>
              </a:ext>
            </a:extLst>
          </p:cNvPr>
          <p:cNvSpPr>
            <a:spLocks noGrp="1"/>
          </p:cNvSpPr>
          <p:nvPr>
            <p:ph type="sldNum" sz="quarter" idx="12"/>
          </p:nvPr>
        </p:nvSpPr>
        <p:spPr/>
        <p:txBody>
          <a:bodyPr/>
          <a:lstStyle>
            <a:lvl1pPr>
              <a:defRPr/>
            </a:lvl1pPr>
          </a:lstStyle>
          <a:p>
            <a:fld id="{34B23DB3-D36A-FB4C-95CF-393292DF0C4E}" type="slidenum">
              <a:rPr lang="en-US" altLang="en-US"/>
              <a:pPr/>
              <a:t>‹#›</a:t>
            </a:fld>
            <a:endParaRPr lang="en-US" altLang="en-US"/>
          </a:p>
        </p:txBody>
      </p:sp>
    </p:spTree>
    <p:extLst>
      <p:ext uri="{BB962C8B-B14F-4D97-AF65-F5344CB8AC3E}">
        <p14:creationId xmlns:p14="http://schemas.microsoft.com/office/powerpoint/2010/main" val="133400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E4819FB9-502C-0A45-A1E0-8A2347B5539C}"/>
              </a:ext>
            </a:extLst>
          </p:cNvPr>
          <p:cNvSpPr>
            <a:spLocks noGrp="1"/>
          </p:cNvSpPr>
          <p:nvPr>
            <p:ph type="dt" sz="half" idx="10"/>
          </p:nvPr>
        </p:nvSpPr>
        <p:spPr>
          <a:xfrm>
            <a:off x="457200" y="6356350"/>
            <a:ext cx="1249363" cy="365125"/>
          </a:xfrm>
          <a:prstGeom prst="rect">
            <a:avLst/>
          </a:prstGeom>
        </p:spPr>
        <p:txBody>
          <a:bodyPr/>
          <a:lstStyle>
            <a:lvl1pPr>
              <a:defRPr/>
            </a:lvl1pPr>
          </a:lstStyle>
          <a:p>
            <a:fld id="{FAA2B609-4B86-1940-A631-8CCF3B4FF4F2}" type="datetime1">
              <a:rPr lang="en-US" altLang="en-US" smtClean="0"/>
              <a:t>8/5/24</a:t>
            </a:fld>
            <a:endParaRPr lang="en-US" altLang="en-US"/>
          </a:p>
        </p:txBody>
      </p:sp>
      <p:sp>
        <p:nvSpPr>
          <p:cNvPr id="6" name="Footer Placeholder 5">
            <a:extLst>
              <a:ext uri="{FF2B5EF4-FFF2-40B4-BE49-F238E27FC236}">
                <a16:creationId xmlns:a16="http://schemas.microsoft.com/office/drawing/2014/main" id="{5D50B0C3-320B-EC46-AC29-11C96F880F0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F3867BA-39CE-DE43-9EF1-E6584BFCFDD5}"/>
              </a:ext>
            </a:extLst>
          </p:cNvPr>
          <p:cNvSpPr>
            <a:spLocks noGrp="1"/>
          </p:cNvSpPr>
          <p:nvPr>
            <p:ph type="sldNum" sz="quarter" idx="12"/>
          </p:nvPr>
        </p:nvSpPr>
        <p:spPr/>
        <p:txBody>
          <a:bodyPr/>
          <a:lstStyle>
            <a:lvl1pPr>
              <a:defRPr/>
            </a:lvl1pPr>
          </a:lstStyle>
          <a:p>
            <a:fld id="{921C5293-8393-C745-B4CF-F3E76A95F61B}" type="slidenum">
              <a:rPr lang="en-US" altLang="en-US"/>
              <a:pPr/>
              <a:t>‹#›</a:t>
            </a:fld>
            <a:endParaRPr lang="en-US" altLang="en-US"/>
          </a:p>
        </p:txBody>
      </p:sp>
    </p:spTree>
    <p:extLst>
      <p:ext uri="{BB962C8B-B14F-4D97-AF65-F5344CB8AC3E}">
        <p14:creationId xmlns:p14="http://schemas.microsoft.com/office/powerpoint/2010/main" val="7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6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D2AF85-C0F2-DD40-2D79-03C9A3A7E5AA}"/>
              </a:ext>
            </a:extLst>
          </p:cNvPr>
          <p:cNvPicPr>
            <a:picLocks noChangeAspect="1"/>
          </p:cNvPicPr>
          <p:nvPr userDrawn="1"/>
        </p:nvPicPr>
        <p:blipFill>
          <a:blip r:embed="rId13"/>
          <a:stretch>
            <a:fillRect/>
          </a:stretch>
        </p:blipFill>
        <p:spPr>
          <a:xfrm>
            <a:off x="0" y="6356350"/>
            <a:ext cx="9144000" cy="501650"/>
          </a:xfrm>
          <a:prstGeom prst="rect">
            <a:avLst/>
          </a:prstGeom>
        </p:spPr>
      </p:pic>
      <p:sp>
        <p:nvSpPr>
          <p:cNvPr id="2" name="Title Placeholder 1">
            <a:extLst>
              <a:ext uri="{FF2B5EF4-FFF2-40B4-BE49-F238E27FC236}">
                <a16:creationId xmlns:a16="http://schemas.microsoft.com/office/drawing/2014/main" id="{5096F021-5EE4-0D4C-BCF1-8E7AABD94F4B}"/>
              </a:ext>
            </a:extLst>
          </p:cNvPr>
          <p:cNvSpPr>
            <a:spLocks noGrp="1"/>
          </p:cNvSpPr>
          <p:nvPr>
            <p:ph type="title"/>
          </p:nvPr>
        </p:nvSpPr>
        <p:spPr>
          <a:xfrm>
            <a:off x="1980924" y="149225"/>
            <a:ext cx="6705875" cy="64135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84A69F83-2FE9-E041-9865-A93C1986EA01}"/>
              </a:ext>
            </a:extLst>
          </p:cNvPr>
          <p:cNvSpPr>
            <a:spLocks noGrp="1"/>
          </p:cNvSpPr>
          <p:nvPr>
            <p:ph type="body" idx="1"/>
          </p:nvPr>
        </p:nvSpPr>
        <p:spPr bwMode="auto">
          <a:xfrm>
            <a:off x="457200" y="109855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F750C1A2-DDE1-6E40-BEDC-9B20C7968042}"/>
              </a:ext>
            </a:extLst>
          </p:cNvPr>
          <p:cNvSpPr>
            <a:spLocks noGrp="1"/>
          </p:cNvSpPr>
          <p:nvPr>
            <p:ph type="sldNum" sz="quarter" idx="4"/>
          </p:nvPr>
        </p:nvSpPr>
        <p:spPr>
          <a:xfrm>
            <a:off x="150305" y="6422065"/>
            <a:ext cx="457337"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01DEF435-E60A-BB47-B744-1DEBFE4557EF}" type="slidenum">
              <a:rPr lang="en-US" altLang="en-US" smtClean="0"/>
              <a:pPr/>
              <a:t>‹#›</a:t>
            </a:fld>
            <a:endParaRPr lang="en-US" altLang="en-US" dirty="0"/>
          </a:p>
        </p:txBody>
      </p:sp>
      <p:pic>
        <p:nvPicPr>
          <p:cNvPr id="7" name="Picture 6">
            <a:extLst>
              <a:ext uri="{FF2B5EF4-FFF2-40B4-BE49-F238E27FC236}">
                <a16:creationId xmlns:a16="http://schemas.microsoft.com/office/drawing/2014/main" id="{0DDCF9F0-29D0-3C47-A78F-4292D79B9463}"/>
              </a:ext>
            </a:extLst>
          </p:cNvPr>
          <p:cNvPicPr>
            <a:picLocks noChangeAspect="1" noChangeArrowheads="1"/>
          </p:cNvPicPr>
          <p:nvPr userDrawn="1"/>
        </p:nvPicPr>
        <p:blipFill>
          <a:blip r:embed="rId14"/>
          <a:srcRect/>
          <a:stretch>
            <a:fillRect/>
          </a:stretch>
        </p:blipFill>
        <p:spPr bwMode="auto">
          <a:xfrm>
            <a:off x="1" y="1"/>
            <a:ext cx="1980924" cy="709560"/>
          </a:xfrm>
          <a:prstGeom prst="rect">
            <a:avLst/>
          </a:prstGeom>
          <a:noFill/>
          <a:ln w="12700" cap="flat">
            <a:noFill/>
            <a:miter lim="800000"/>
            <a:headEnd/>
            <a:tailEnd/>
          </a:ln>
        </p:spPr>
      </p:pic>
      <p:cxnSp>
        <p:nvCxnSpPr>
          <p:cNvPr id="8" name="Straight Connector 7">
            <a:extLst>
              <a:ext uri="{FF2B5EF4-FFF2-40B4-BE49-F238E27FC236}">
                <a16:creationId xmlns:a16="http://schemas.microsoft.com/office/drawing/2014/main" id="{AA565966-63A2-6A4B-A2EE-FB43D5EBEE2E}"/>
              </a:ext>
            </a:extLst>
          </p:cNvPr>
          <p:cNvCxnSpPr/>
          <p:nvPr userDrawn="1"/>
        </p:nvCxnSpPr>
        <p:spPr>
          <a:xfrm flipV="1">
            <a:off x="284343" y="843465"/>
            <a:ext cx="8585797" cy="949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6805BD5-DCEF-C4E7-B97E-3E149BE2BD5A}"/>
              </a:ext>
            </a:extLst>
          </p:cNvPr>
          <p:cNvSpPr txBox="1"/>
          <p:nvPr userDrawn="1"/>
        </p:nvSpPr>
        <p:spPr>
          <a:xfrm>
            <a:off x="1003119" y="6435351"/>
            <a:ext cx="5367367" cy="338554"/>
          </a:xfrm>
          <a:prstGeom prst="rect">
            <a:avLst/>
          </a:prstGeom>
          <a:noFill/>
        </p:spPr>
        <p:txBody>
          <a:bodyPr wrap="square">
            <a:spAutoFit/>
          </a:bodyPr>
          <a:lstStyle/>
          <a:p>
            <a:r>
              <a:rPr lang="en-US" sz="1600" dirty="0">
                <a:solidFill>
                  <a:schemeClr val="bg1"/>
                </a:solidFill>
              </a:rPr>
              <a:t>MONAN: INPE MPAS-A Training 2024 (12 – 14 August)</a:t>
            </a:r>
            <a:endParaRPr lang="en-US" sz="1600" dirty="0">
              <a:solidFill>
                <a:schemeClr val="bg1"/>
              </a:solidFill>
              <a:latin typeface="Helvetica Neue"/>
              <a:ea typeface="Helvetica Neue"/>
              <a:cs typeface="Helvetica Neue"/>
              <a:sym typeface="Helvetica Neue"/>
            </a:endParaRPr>
          </a:p>
        </p:txBody>
      </p:sp>
      <p:sp>
        <p:nvSpPr>
          <p:cNvPr id="4" name="Hexagon 3">
            <a:extLst>
              <a:ext uri="{FF2B5EF4-FFF2-40B4-BE49-F238E27FC236}">
                <a16:creationId xmlns:a16="http://schemas.microsoft.com/office/drawing/2014/main" id="{7F083BFF-694B-AF10-D885-DC9CCECCAE92}"/>
              </a:ext>
            </a:extLst>
          </p:cNvPr>
          <p:cNvSpPr/>
          <p:nvPr userDrawn="1"/>
        </p:nvSpPr>
        <p:spPr>
          <a:xfrm>
            <a:off x="157411" y="6406554"/>
            <a:ext cx="457337" cy="394256"/>
          </a:xfrm>
          <a:prstGeom prst="hexagon">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932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p:titleStyle>
    <p:bodyStyle>
      <a:lvl1pPr marL="223838" indent="-223838" algn="l" defTabSz="457200" rtl="0" eaLnBrk="0" fontAlgn="base" hangingPunct="0">
        <a:spcBef>
          <a:spcPct val="20000"/>
        </a:spcBef>
        <a:spcAft>
          <a:spcPct val="0"/>
        </a:spcAft>
        <a:buSzPct val="130000"/>
        <a:buFont typeface="Arial" panose="020B0604020202020204" pitchFamily="34" charset="0"/>
        <a:buChar char="•"/>
        <a:defRPr sz="2400" kern="1200">
          <a:solidFill>
            <a:schemeClr val="tx2"/>
          </a:solidFill>
          <a:latin typeface="Helvetica Neue"/>
          <a:ea typeface="ＭＳ Ｐゴシック" charset="0"/>
          <a:cs typeface="ＭＳ Ｐゴシック" charset="0"/>
        </a:defRPr>
      </a:lvl1pPr>
      <a:lvl2pPr marL="682625" indent="-225425"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2pPr>
      <a:lvl3pPr marL="1089025" indent="-174625" algn="l" defTabSz="457200" rtl="0" eaLnBrk="0" fontAlgn="base" hangingPunct="0">
        <a:spcBef>
          <a:spcPct val="20000"/>
        </a:spcBef>
        <a:spcAft>
          <a:spcPct val="0"/>
        </a:spcAft>
        <a:buSzPct val="130000"/>
        <a:buFont typeface="Arial" panose="020B0604020202020204" pitchFamily="34" charset="0"/>
        <a:buChar char="•"/>
        <a:defRPr sz="2000" kern="1200">
          <a:solidFill>
            <a:schemeClr val="tx2"/>
          </a:solidFill>
          <a:latin typeface="Helvetica Neue"/>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04BD61-3DD6-FA45-86C3-3A1BAA5BBA4C}"/>
              </a:ext>
            </a:extLst>
          </p:cNvPr>
          <p:cNvPicPr>
            <a:picLocks noChangeAspect="1"/>
          </p:cNvPicPr>
          <p:nvPr userDrawn="1"/>
        </p:nvPicPr>
        <p:blipFill rotWithShape="1">
          <a:blip r:embed="rId13"/>
          <a:srcRect l="5651" r="5897"/>
          <a:stretch/>
        </p:blipFill>
        <p:spPr>
          <a:xfrm>
            <a:off x="919" y="1"/>
            <a:ext cx="9143081" cy="6892527"/>
          </a:xfrm>
          <a:prstGeom prst="rect">
            <a:avLst/>
          </a:prstGeom>
        </p:spPr>
      </p:pic>
      <p:sp>
        <p:nvSpPr>
          <p:cNvPr id="10" name="Google Shape;20;p4">
            <a:extLst>
              <a:ext uri="{FF2B5EF4-FFF2-40B4-BE49-F238E27FC236}">
                <a16:creationId xmlns:a16="http://schemas.microsoft.com/office/drawing/2014/main" id="{EC5F2CBC-8443-4E4F-B3B9-40207D13E9F3}"/>
              </a:ext>
            </a:extLst>
          </p:cNvPr>
          <p:cNvSpPr/>
          <p:nvPr userDrawn="1"/>
        </p:nvSpPr>
        <p:spPr>
          <a:xfrm>
            <a:off x="-3633" y="6489437"/>
            <a:ext cx="9147633" cy="403090"/>
          </a:xfrm>
          <a:prstGeom prst="rect">
            <a:avLst/>
          </a:prstGeom>
          <a:solidFill>
            <a:srgbClr val="1A658F"/>
          </a:solidFill>
          <a:ln>
            <a:noFill/>
          </a:ln>
        </p:spPr>
        <p:txBody>
          <a:bodyPr spcFirstLastPara="1" wrap="square" lIns="82930" tIns="82930" rIns="82930" bIns="82930" anchor="ctr" anchorCtr="0">
            <a:noAutofit/>
          </a:bodyPr>
          <a:lstStyle/>
          <a:p>
            <a:pPr marL="0" lvl="0" indent="0" algn="l" rtl="0">
              <a:spcBef>
                <a:spcPts val="0"/>
              </a:spcBef>
              <a:spcAft>
                <a:spcPts val="0"/>
              </a:spcAft>
              <a:buNone/>
            </a:pPr>
            <a:endParaRPr sz="1633"/>
          </a:p>
        </p:txBody>
      </p:sp>
      <p:sp>
        <p:nvSpPr>
          <p:cNvPr id="11" name="Google Shape;21;p4">
            <a:extLst>
              <a:ext uri="{FF2B5EF4-FFF2-40B4-BE49-F238E27FC236}">
                <a16:creationId xmlns:a16="http://schemas.microsoft.com/office/drawing/2014/main" id="{B972B2EE-C2D2-A54A-9C8B-DB217105DC0F}"/>
              </a:ext>
            </a:extLst>
          </p:cNvPr>
          <p:cNvSpPr txBox="1"/>
          <p:nvPr userDrawn="1"/>
        </p:nvSpPr>
        <p:spPr>
          <a:xfrm>
            <a:off x="687878" y="6479257"/>
            <a:ext cx="7785562" cy="403090"/>
          </a:xfrm>
          <a:prstGeom prst="rect">
            <a:avLst/>
          </a:prstGeom>
          <a:noFill/>
          <a:ln>
            <a:noFill/>
          </a:ln>
        </p:spPr>
        <p:txBody>
          <a:bodyPr spcFirstLastPara="1" wrap="square" lIns="82930" tIns="82930" rIns="82930" bIns="82930" anchor="ctr" anchorCtr="0">
            <a:noAutofit/>
          </a:bodyPr>
          <a:lstStyle/>
          <a:p>
            <a:pPr marL="0" lvl="0" indent="0" algn="ctr" rtl="0">
              <a:spcBef>
                <a:spcPts val="0"/>
              </a:spcBef>
              <a:spcAft>
                <a:spcPts val="0"/>
              </a:spcAft>
              <a:buNone/>
            </a:pPr>
            <a:r>
              <a:rPr lang="en-US" sz="800" dirty="0">
                <a:solidFill>
                  <a:schemeClr val="bg1"/>
                </a:solidFill>
              </a:rPr>
              <a:t>This material is based upon work supported by the NSF National Center for Atmospheric Research, a major facility sponsored by the U.S. National Science Foundation and managed by the University Corporation for Atmospheric Research. Any opinions, findings and conclusions or recommendations expressed in this material do not necessarily reflect the views of NSF.</a:t>
            </a:r>
            <a:endParaRPr sz="635" dirty="0">
              <a:solidFill>
                <a:schemeClr val="bg1"/>
              </a:solidFill>
              <a:latin typeface="Helvetica Neue"/>
              <a:ea typeface="Helvetica Neue"/>
              <a:cs typeface="Helvetica Neue"/>
              <a:sym typeface="Helvetica Neue"/>
            </a:endParaRPr>
          </a:p>
        </p:txBody>
      </p:sp>
      <p:pic>
        <p:nvPicPr>
          <p:cNvPr id="2" name="Graphic 1">
            <a:extLst>
              <a:ext uri="{FF2B5EF4-FFF2-40B4-BE49-F238E27FC236}">
                <a16:creationId xmlns:a16="http://schemas.microsoft.com/office/drawing/2014/main" id="{5B7187E9-D1A1-CE87-DC90-53DE7930D8B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5303520"/>
            <a:ext cx="3600450" cy="1200150"/>
          </a:xfrm>
          <a:prstGeom prst="rect">
            <a:avLst/>
          </a:prstGeom>
        </p:spPr>
      </p:pic>
    </p:spTree>
    <p:extLst>
      <p:ext uri="{BB962C8B-B14F-4D97-AF65-F5344CB8AC3E}">
        <p14:creationId xmlns:p14="http://schemas.microsoft.com/office/powerpoint/2010/main" val="33794072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07363" indent="-207363" algn="l" defTabSz="829452"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mpas-dev.github.io/"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mpas-dev.github.io/"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github.com/MPAS-Dev/MPAS-Model"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trac.mcs.anl.gov/projects/parallel-netc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mpas-dev.github.io/"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mpas-dev.github.io/"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mpas-dev.github.io/"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1928-C2A7-9D41-B513-D965FAA93D38}"/>
              </a:ext>
            </a:extLst>
          </p:cNvPr>
          <p:cNvSpPr>
            <a:spLocks noGrp="1"/>
          </p:cNvSpPr>
          <p:nvPr>
            <p:ph type="ctrTitle"/>
          </p:nvPr>
        </p:nvSpPr>
        <p:spPr>
          <a:xfrm>
            <a:off x="615717" y="1858861"/>
            <a:ext cx="7972697" cy="1588625"/>
          </a:xfrm>
        </p:spPr>
        <p:txBody>
          <a:bodyPr>
            <a:normAutofit/>
          </a:bodyPr>
          <a:lstStyle/>
          <a:p>
            <a:pPr eaLnBrk="1" fontAlgn="auto" hangingPunct="1">
              <a:spcAft>
                <a:spcPts val="0"/>
              </a:spcAft>
              <a:defRPr/>
            </a:pPr>
            <a:r>
              <a:rPr lang="en-US" sz="3600" dirty="0"/>
              <a:t>Downloading and compiling</a:t>
            </a:r>
            <a:br>
              <a:rPr lang="en-US" sz="3600" dirty="0"/>
            </a:br>
            <a:r>
              <a:rPr lang="en-US" sz="3600" dirty="0"/>
              <a:t>MPAS-Atmosphere</a:t>
            </a:r>
            <a:endParaRPr lang="en-US" sz="3600" dirty="0">
              <a:ea typeface="+mj-ea"/>
              <a:cs typeface="+mj-cs"/>
            </a:endParaRPr>
          </a:p>
        </p:txBody>
      </p:sp>
      <p:sp>
        <p:nvSpPr>
          <p:cNvPr id="4" name="Title 1">
            <a:extLst>
              <a:ext uri="{FF2B5EF4-FFF2-40B4-BE49-F238E27FC236}">
                <a16:creationId xmlns:a16="http://schemas.microsoft.com/office/drawing/2014/main" id="{7BDFDBCD-C320-3B43-912D-14CD539F7805}"/>
              </a:ext>
            </a:extLst>
          </p:cNvPr>
          <p:cNvSpPr txBox="1">
            <a:spLocks/>
          </p:cNvSpPr>
          <p:nvPr/>
        </p:nvSpPr>
        <p:spPr>
          <a:xfrm>
            <a:off x="1143360" y="3854367"/>
            <a:ext cx="6857280" cy="641057"/>
          </a:xfrm>
          <a:prstGeom prst="rect">
            <a:avLst/>
          </a:prstGeom>
        </p:spPr>
        <p:txBody>
          <a:bodyPr anchor="b">
            <a:normAutofit fontScale="97500"/>
          </a:bodyPr>
          <a:lstStyle>
            <a:lvl1pPr algn="ctr" defTabSz="829452" rtl="0" eaLnBrk="1" latinLnBrk="0" hangingPunct="1">
              <a:lnSpc>
                <a:spcPct val="90000"/>
              </a:lnSpc>
              <a:spcBef>
                <a:spcPct val="0"/>
              </a:spcBef>
              <a:buNone/>
              <a:defRPr sz="5443" kern="1200">
                <a:solidFill>
                  <a:schemeClr val="tx1"/>
                </a:solidFill>
                <a:latin typeface="+mj-lt"/>
                <a:ea typeface="+mj-ea"/>
                <a:cs typeface="+mj-cs"/>
              </a:defRPr>
            </a:lvl1pPr>
          </a:lstStyle>
          <a:p>
            <a:pPr>
              <a:defRPr/>
            </a:pPr>
            <a:r>
              <a:rPr lang="en-US" sz="2000" dirty="0"/>
              <a:t>Michael G. </a:t>
            </a:r>
            <a:r>
              <a:rPr lang="en-US" sz="2000" dirty="0" err="1"/>
              <a:t>Duda</a:t>
            </a:r>
            <a:endParaRPr lang="en-US" sz="2000" dirty="0"/>
          </a:p>
          <a:p>
            <a:pPr>
              <a:defRPr/>
            </a:pPr>
            <a:r>
              <a:rPr lang="en-US" sz="2000" dirty="0"/>
              <a:t>NCAR/MMM</a:t>
            </a:r>
          </a:p>
        </p:txBody>
      </p:sp>
    </p:spTree>
    <p:extLst>
      <p:ext uri="{BB962C8B-B14F-4D97-AF65-F5344CB8AC3E}">
        <p14:creationId xmlns:p14="http://schemas.microsoft.com/office/powerpoint/2010/main" val="426607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BADBFE-B52F-1395-AAAA-0D125C4AFBB7}"/>
              </a:ext>
            </a:extLst>
          </p:cNvPr>
          <p:cNvPicPr>
            <a:picLocks noChangeAspect="1"/>
          </p:cNvPicPr>
          <p:nvPr/>
        </p:nvPicPr>
        <p:blipFill>
          <a:blip r:embed="rId3"/>
          <a:stretch>
            <a:fillRect/>
          </a:stretch>
        </p:blipFill>
        <p:spPr>
          <a:xfrm>
            <a:off x="416316" y="1721616"/>
            <a:ext cx="7772400" cy="4248169"/>
          </a:xfrm>
          <a:prstGeom prst="rect">
            <a:avLst/>
          </a:prstGeom>
        </p:spPr>
      </p:pic>
      <p:pic>
        <p:nvPicPr>
          <p:cNvPr id="10" name="Picture 9"/>
          <p:cNvPicPr>
            <a:picLocks noChangeAspect="1" noChangeArrowheads="1"/>
          </p:cNvPicPr>
          <p:nvPr/>
        </p:nvPicPr>
        <p:blipFill>
          <a:blip r:embed="rId4"/>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9</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”less preferred” method of obtaining code</a:t>
            </a:r>
            <a:endParaRPr lang="en-US" sz="2600" i="1" dirty="0"/>
          </a:p>
        </p:txBody>
      </p:sp>
      <p:sp>
        <p:nvSpPr>
          <p:cNvPr id="11" name="Left Arrow 10">
            <a:extLst>
              <a:ext uri="{FF2B5EF4-FFF2-40B4-BE49-F238E27FC236}">
                <a16:creationId xmlns:a16="http://schemas.microsoft.com/office/drawing/2014/main" id="{5F5CA4D3-893D-3941-B35F-9C2B7B20CD9C}"/>
              </a:ext>
            </a:extLst>
          </p:cNvPr>
          <p:cNvSpPr/>
          <p:nvPr/>
        </p:nvSpPr>
        <p:spPr>
          <a:xfrm>
            <a:off x="4244643" y="3714890"/>
            <a:ext cx="978408"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F71D5B0-8545-4565-F11E-0EBE46453E81}"/>
              </a:ext>
            </a:extLst>
          </p:cNvPr>
          <p:cNvSpPr txBox="1"/>
          <p:nvPr/>
        </p:nvSpPr>
        <p:spPr>
          <a:xfrm>
            <a:off x="416316" y="855894"/>
            <a:ext cx="8143875" cy="830997"/>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One can navigate to a download link from the MPAS homepage at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5"/>
              </a:rPr>
              <a:t>mpas-dev.github.io</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6416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10</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”less preferred” method of obtaining code</a:t>
            </a:r>
            <a:endParaRPr lang="en-US" sz="2600" i="1" dirty="0"/>
          </a:p>
        </p:txBody>
      </p:sp>
      <p:pic>
        <p:nvPicPr>
          <p:cNvPr id="6" name="Picture 5">
            <a:extLst>
              <a:ext uri="{FF2B5EF4-FFF2-40B4-BE49-F238E27FC236}">
                <a16:creationId xmlns:a16="http://schemas.microsoft.com/office/drawing/2014/main" id="{A68568DA-6A4E-7664-C351-A11EA6A92873}"/>
              </a:ext>
            </a:extLst>
          </p:cNvPr>
          <p:cNvPicPr>
            <a:picLocks noChangeAspect="1"/>
          </p:cNvPicPr>
          <p:nvPr/>
        </p:nvPicPr>
        <p:blipFill>
          <a:blip r:embed="rId4"/>
          <a:srcRect/>
          <a:stretch/>
        </p:blipFill>
        <p:spPr>
          <a:xfrm>
            <a:off x="780633" y="1777419"/>
            <a:ext cx="5970122" cy="4443265"/>
          </a:xfrm>
          <a:prstGeom prst="rect">
            <a:avLst/>
          </a:prstGeom>
        </p:spPr>
      </p:pic>
      <p:sp>
        <p:nvSpPr>
          <p:cNvPr id="7" name="TextBox 6">
            <a:extLst>
              <a:ext uri="{FF2B5EF4-FFF2-40B4-BE49-F238E27FC236}">
                <a16:creationId xmlns:a16="http://schemas.microsoft.com/office/drawing/2014/main" id="{143A0EDB-61CE-105B-2BB6-B9DCFA62BCCC}"/>
              </a:ext>
            </a:extLst>
          </p:cNvPr>
          <p:cNvSpPr txBox="1"/>
          <p:nvPr/>
        </p:nvSpPr>
        <p:spPr>
          <a:xfrm>
            <a:off x="416316" y="855894"/>
            <a:ext cx="8143875" cy="830997"/>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One can navigate to a download link from the MPAS homepage at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5"/>
              </a:rPr>
              <a:t>mpas-dev.github.io</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4876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11</a:t>
            </a:fld>
            <a:endParaRPr lang="en-US"/>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179994"/>
            <a:ext cx="8143875" cy="4170372"/>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Downloading a </a:t>
            </a:r>
            <a:r>
              <a:rPr lang="en-US" sz="2200" dirty="0">
                <a:latin typeface="Courier" pitchFamily="2" charset="0"/>
                <a:ea typeface="Helvetica Neue" panose="02000503000000020004" pitchFamily="2" charset="0"/>
                <a:cs typeface="Helvetica Neue" panose="02000503000000020004" pitchFamily="2" charset="0"/>
              </a:rPr>
              <a:t>.</a:t>
            </a:r>
            <a:r>
              <a:rPr lang="en-US" sz="2200" dirty="0" err="1">
                <a:latin typeface="Courier" pitchFamily="2" charset="0"/>
                <a:ea typeface="Helvetica Neue" panose="02000503000000020004" pitchFamily="2" charset="0"/>
                <a:cs typeface="Helvetica Neue" panose="02000503000000020004" pitchFamily="2" charset="0"/>
              </a:rPr>
              <a:t>tar.gz</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of a particular release of the MPAS code certainly works, but it has several disadvantages:</a:t>
            </a:r>
          </a:p>
          <a:p>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spcAft>
                <a:spcPts val="18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You’ll only obtain a specific release of the code</a:t>
            </a:r>
          </a:p>
          <a:p>
            <a:pPr marL="457200" indent="-457200">
              <a:spcAft>
                <a:spcPts val="18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There’s no direct way to see the history of changes to parts of the code</a:t>
            </a:r>
          </a:p>
          <a:p>
            <a:pPr marL="457200" indent="-457200">
              <a:spcAft>
                <a:spcPts val="18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It’s more difficult to see what local modifications have been made to the code</a:t>
            </a:r>
          </a:p>
          <a:p>
            <a:pPr marL="457200" indent="-457200">
              <a:spcAft>
                <a:spcPts val="18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There’s no easy route to updating to a newer release while preserving your local code modifications</a:t>
            </a:r>
          </a:p>
        </p:txBody>
      </p:sp>
      <p:sp>
        <p:nvSpPr>
          <p:cNvPr id="9" name="Rectangle 9">
            <a:extLst>
              <a:ext uri="{FF2B5EF4-FFF2-40B4-BE49-F238E27FC236}">
                <a16:creationId xmlns:a16="http://schemas.microsoft.com/office/drawing/2014/main" id="{E83C94CE-71C4-514C-BF15-E0FD22E7E003}"/>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”less preferred” method of obtaining code</a:t>
            </a:r>
            <a:endParaRPr lang="en-US" sz="2600" i="1" dirty="0"/>
          </a:p>
        </p:txBody>
      </p:sp>
    </p:spTree>
    <p:extLst>
      <p:ext uri="{BB962C8B-B14F-4D97-AF65-F5344CB8AC3E}">
        <p14:creationId xmlns:p14="http://schemas.microsoft.com/office/powerpoint/2010/main" val="348627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C1928A-C5FF-24E6-C4FC-605EE9BB440E}"/>
              </a:ext>
            </a:extLst>
          </p:cNvPr>
          <p:cNvPicPr>
            <a:picLocks noChangeAspect="1"/>
          </p:cNvPicPr>
          <p:nvPr/>
        </p:nvPicPr>
        <p:blipFill>
          <a:blip r:embed="rId3"/>
          <a:srcRect/>
          <a:stretch/>
        </p:blipFill>
        <p:spPr>
          <a:xfrm>
            <a:off x="986584" y="2048980"/>
            <a:ext cx="5486342" cy="4268274"/>
          </a:xfrm>
          <a:prstGeom prst="rect">
            <a:avLst/>
          </a:prstGeom>
        </p:spPr>
      </p:pic>
      <p:pic>
        <p:nvPicPr>
          <p:cNvPr id="10" name="Picture 9"/>
          <p:cNvPicPr>
            <a:picLocks noChangeAspect="1" noChangeArrowheads="1"/>
          </p:cNvPicPr>
          <p:nvPr/>
        </p:nvPicPr>
        <p:blipFill>
          <a:blip r:embed="rId4"/>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12</a:t>
            </a:fld>
            <a:endParaRPr lang="en-US"/>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968974"/>
            <a:ext cx="8143875"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 much better option is to </a:t>
            </a:r>
            <a:r>
              <a:rPr lang="en-US" sz="2200" i="1" dirty="0">
                <a:latin typeface="Helvetica Neue" panose="02000503000000020004" pitchFamily="2" charset="0"/>
                <a:ea typeface="Helvetica Neue" panose="02000503000000020004" pitchFamily="2" charset="0"/>
                <a:cs typeface="Helvetica Neue" panose="02000503000000020004" pitchFamily="2" charset="0"/>
              </a:rPr>
              <a:t>clone</a:t>
            </a:r>
            <a:r>
              <a:rPr lang="en-US" sz="2200" dirty="0">
                <a:latin typeface="Helvetica Neue" panose="02000503000000020004" pitchFamily="2" charset="0"/>
                <a:ea typeface="Helvetica Neue" panose="02000503000000020004" pitchFamily="2" charset="0"/>
                <a:cs typeface="Helvetica Neue" panose="02000503000000020004" pitchFamily="2" charset="0"/>
              </a:rPr>
              <a:t> the MPAS-Model repository</a:t>
            </a:r>
          </a:p>
          <a:p>
            <a:pPr marL="342900" indent="-342900">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The repository URL can be found from the MPAS GitHub page at </a:t>
            </a:r>
            <a:r>
              <a:rPr lang="en-US" sz="2200" dirty="0">
                <a:latin typeface="Helvetica Neue" panose="02000503000000020004" pitchFamily="2" charset="0"/>
                <a:ea typeface="Helvetica Neue" panose="02000503000000020004" pitchFamily="2" charset="0"/>
                <a:cs typeface="Helvetica Neue" panose="02000503000000020004" pitchFamily="2" charset="0"/>
                <a:hlinkClick r:id="rId5"/>
              </a:rPr>
              <a:t>https://github.com/MPAS-Dev/MPAS-Model</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9" name="Rectangle 9">
            <a:extLst>
              <a:ext uri="{FF2B5EF4-FFF2-40B4-BE49-F238E27FC236}">
                <a16:creationId xmlns:a16="http://schemas.microsoft.com/office/drawing/2014/main" id="{E83C94CE-71C4-514C-BF15-E0FD22E7E003}"/>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preferred method of obtaining code</a:t>
            </a:r>
            <a:endParaRPr lang="en-US" sz="2600" i="1" dirty="0"/>
          </a:p>
        </p:txBody>
      </p:sp>
      <p:sp>
        <p:nvSpPr>
          <p:cNvPr id="8" name="Left Arrow 7">
            <a:extLst>
              <a:ext uri="{FF2B5EF4-FFF2-40B4-BE49-F238E27FC236}">
                <a16:creationId xmlns:a16="http://schemas.microsoft.com/office/drawing/2014/main" id="{0AD5DCBF-8A02-0C47-A081-D9C9B8C3FEE0}"/>
              </a:ext>
            </a:extLst>
          </p:cNvPr>
          <p:cNvSpPr/>
          <p:nvPr/>
        </p:nvSpPr>
        <p:spPr>
          <a:xfrm>
            <a:off x="4881029" y="3409403"/>
            <a:ext cx="978408"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16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13</a:t>
            </a:fld>
            <a:endParaRPr lang="en-US"/>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179994"/>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From the command-line, the following should be sufficient:</a:t>
            </a:r>
          </a:p>
          <a:p>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Rectangle 9">
            <a:extLst>
              <a:ext uri="{FF2B5EF4-FFF2-40B4-BE49-F238E27FC236}">
                <a16:creationId xmlns:a16="http://schemas.microsoft.com/office/drawing/2014/main" id="{E83C94CE-71C4-514C-BF15-E0FD22E7E003}"/>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preferred method of obtaining code</a:t>
            </a:r>
            <a:endParaRPr lang="en-US" sz="2600" i="1" dirty="0"/>
          </a:p>
        </p:txBody>
      </p:sp>
      <p:sp>
        <p:nvSpPr>
          <p:cNvPr id="6" name="Rectangle 5">
            <a:extLst>
              <a:ext uri="{FF2B5EF4-FFF2-40B4-BE49-F238E27FC236}">
                <a16:creationId xmlns:a16="http://schemas.microsoft.com/office/drawing/2014/main" id="{217CB4B4-F1DF-794F-B5D8-93AA561BD8C8}"/>
              </a:ext>
            </a:extLst>
          </p:cNvPr>
          <p:cNvSpPr>
            <a:spLocks noChangeArrowheads="1"/>
          </p:cNvSpPr>
          <p:nvPr/>
        </p:nvSpPr>
        <p:spPr bwMode="auto">
          <a:xfrm>
            <a:off x="392527" y="1729865"/>
            <a:ext cx="8287245" cy="69000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2">
            <a:extLst>
              <a:ext uri="{FF2B5EF4-FFF2-40B4-BE49-F238E27FC236}">
                <a16:creationId xmlns:a16="http://schemas.microsoft.com/office/drawing/2014/main" id="{980EF3ED-18F7-7A4E-B151-EECDD0682665}"/>
              </a:ext>
            </a:extLst>
          </p:cNvPr>
          <p:cNvSpPr>
            <a:spLocks/>
          </p:cNvSpPr>
          <p:nvPr/>
        </p:nvSpPr>
        <p:spPr bwMode="auto">
          <a:xfrm>
            <a:off x="525640" y="1818055"/>
            <a:ext cx="8154132" cy="50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000" dirty="0">
                <a:solidFill>
                  <a:srgbClr val="1F497D"/>
                </a:solidFill>
                <a:latin typeface="Courier" pitchFamily="2" charset="0"/>
                <a:sym typeface="Helvetica" pitchFamily="2" charset="0"/>
              </a:rPr>
              <a:t>git clone https://</a:t>
            </a:r>
            <a:r>
              <a:rPr lang="en-US" altLang="en-US" sz="2000" dirty="0" err="1">
                <a:solidFill>
                  <a:srgbClr val="1F497D"/>
                </a:solidFill>
                <a:latin typeface="Courier" pitchFamily="2" charset="0"/>
                <a:sym typeface="Helvetica" pitchFamily="2" charset="0"/>
              </a:rPr>
              <a:t>github.com</a:t>
            </a:r>
            <a:r>
              <a:rPr lang="en-US" altLang="en-US" sz="2000" dirty="0">
                <a:solidFill>
                  <a:srgbClr val="1F497D"/>
                </a:solidFill>
                <a:latin typeface="Courier" pitchFamily="2" charset="0"/>
                <a:sym typeface="Helvetica" pitchFamily="2" charset="0"/>
              </a:rPr>
              <a:t>/MPAS-Dev/MPAS-</a:t>
            </a:r>
            <a:r>
              <a:rPr lang="en-US" altLang="en-US" sz="2000" dirty="0" err="1">
                <a:solidFill>
                  <a:srgbClr val="1F497D"/>
                </a:solidFill>
                <a:latin typeface="Courier" pitchFamily="2" charset="0"/>
                <a:sym typeface="Helvetica" pitchFamily="2" charset="0"/>
              </a:rPr>
              <a:t>Model.git</a:t>
            </a:r>
            <a:endParaRPr lang="en-US" altLang="en-US" sz="2000" dirty="0">
              <a:solidFill>
                <a:srgbClr val="1F497D"/>
              </a:solidFill>
              <a:latin typeface="Courier" pitchFamily="2" charset="0"/>
              <a:sym typeface="Helvetica" pitchFamily="2" charset="0"/>
            </a:endParaRPr>
          </a:p>
        </p:txBody>
      </p:sp>
      <p:sp>
        <p:nvSpPr>
          <p:cNvPr id="8" name="TextBox 7">
            <a:extLst>
              <a:ext uri="{FF2B5EF4-FFF2-40B4-BE49-F238E27FC236}">
                <a16:creationId xmlns:a16="http://schemas.microsoft.com/office/drawing/2014/main" id="{C940850C-634A-EC4F-8468-C5ADF37BDF72}"/>
              </a:ext>
            </a:extLst>
          </p:cNvPr>
          <p:cNvSpPr txBox="1"/>
          <p:nvPr/>
        </p:nvSpPr>
        <p:spPr>
          <a:xfrm>
            <a:off x="392527" y="2508681"/>
            <a:ext cx="8143875" cy="70788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Cloning the repository should take about 10 seconds or less…</a:t>
            </a:r>
          </a:p>
          <a:p>
            <a:pPr marL="342900" indent="-342900">
              <a:buFont typeface="Arial" panose="020B0604020202020204" pitchFamily="34" charset="0"/>
              <a:buChar char="•"/>
            </a:pPr>
            <a:r>
              <a:rPr lang="en-US" i="1" dirty="0">
                <a:latin typeface="Helvetica Neue" panose="02000503000000020004" pitchFamily="2" charset="0"/>
                <a:ea typeface="Helvetica Neue" panose="02000503000000020004" pitchFamily="2" charset="0"/>
                <a:cs typeface="Helvetica Neue" panose="02000503000000020004" pitchFamily="2" charset="0"/>
              </a:rPr>
              <a:t>(I timed this at home, and it took 5.16 s)</a:t>
            </a:r>
          </a:p>
        </p:txBody>
      </p:sp>
      <p:sp>
        <p:nvSpPr>
          <p:cNvPr id="11" name="Rectangle 10">
            <a:extLst>
              <a:ext uri="{FF2B5EF4-FFF2-40B4-BE49-F238E27FC236}">
                <a16:creationId xmlns:a16="http://schemas.microsoft.com/office/drawing/2014/main" id="{A32DF4FC-0E35-E14E-B0C5-71200D0F6387}"/>
              </a:ext>
            </a:extLst>
          </p:cNvPr>
          <p:cNvSpPr>
            <a:spLocks noChangeArrowheads="1"/>
          </p:cNvSpPr>
          <p:nvPr/>
        </p:nvSpPr>
        <p:spPr bwMode="auto">
          <a:xfrm>
            <a:off x="392527" y="3354997"/>
            <a:ext cx="8287245" cy="2756719"/>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 name="Rectangle 2">
            <a:extLst>
              <a:ext uri="{FF2B5EF4-FFF2-40B4-BE49-F238E27FC236}">
                <a16:creationId xmlns:a16="http://schemas.microsoft.com/office/drawing/2014/main" id="{55C7A663-7579-4342-9E5F-3759B224852D}"/>
              </a:ext>
            </a:extLst>
          </p:cNvPr>
          <p:cNvSpPr>
            <a:spLocks/>
          </p:cNvSpPr>
          <p:nvPr/>
        </p:nvSpPr>
        <p:spPr bwMode="auto">
          <a:xfrm>
            <a:off x="525640" y="3443187"/>
            <a:ext cx="8154132" cy="257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solidFill>
                  <a:schemeClr val="tx2"/>
                </a:solidFill>
                <a:latin typeface="Courier" pitchFamily="2" charset="0"/>
              </a:rPr>
              <a:t>$ git clone https://</a:t>
            </a:r>
            <a:r>
              <a:rPr lang="en-US" sz="1600" dirty="0" err="1">
                <a:solidFill>
                  <a:schemeClr val="tx2"/>
                </a:solidFill>
                <a:latin typeface="Courier" pitchFamily="2" charset="0"/>
              </a:rPr>
              <a:t>github.com</a:t>
            </a:r>
            <a:r>
              <a:rPr lang="en-US" sz="1600" dirty="0">
                <a:solidFill>
                  <a:schemeClr val="tx2"/>
                </a:solidFill>
                <a:latin typeface="Courier" pitchFamily="2" charset="0"/>
              </a:rPr>
              <a:t>/MPAS-Dev/MPAS-</a:t>
            </a:r>
            <a:r>
              <a:rPr lang="en-US" sz="1600" dirty="0" err="1">
                <a:solidFill>
                  <a:schemeClr val="tx2"/>
                </a:solidFill>
                <a:latin typeface="Courier" pitchFamily="2" charset="0"/>
              </a:rPr>
              <a:t>Model.git</a:t>
            </a:r>
            <a:endParaRPr lang="en-US" sz="1600" dirty="0">
              <a:solidFill>
                <a:schemeClr val="tx2"/>
              </a:solidFill>
              <a:latin typeface="Courier" pitchFamily="2" charset="0"/>
            </a:endParaRPr>
          </a:p>
          <a:p>
            <a:r>
              <a:rPr lang="en-US" sz="1600" dirty="0">
                <a:solidFill>
                  <a:schemeClr val="tx2"/>
                </a:solidFill>
                <a:latin typeface="Courier" pitchFamily="2" charset="0"/>
              </a:rPr>
              <a:t>Cloning into 'MPAS-Model'...</a:t>
            </a:r>
          </a:p>
          <a:p>
            <a:r>
              <a:rPr lang="en-US" sz="1600" dirty="0">
                <a:solidFill>
                  <a:schemeClr val="tx2"/>
                </a:solidFill>
                <a:latin typeface="Courier" pitchFamily="2" charset="0"/>
              </a:rPr>
              <a:t>remote: Enumerating objects: 71, done.</a:t>
            </a:r>
          </a:p>
          <a:p>
            <a:r>
              <a:rPr lang="en-US" sz="1600" dirty="0">
                <a:solidFill>
                  <a:schemeClr val="tx2"/>
                </a:solidFill>
                <a:latin typeface="Courier" pitchFamily="2" charset="0"/>
              </a:rPr>
              <a:t>remote: Counting objects: 100% (71/71), done.</a:t>
            </a:r>
          </a:p>
          <a:p>
            <a:r>
              <a:rPr lang="en-US" sz="1600" dirty="0">
                <a:solidFill>
                  <a:schemeClr val="tx2"/>
                </a:solidFill>
                <a:latin typeface="Courier" pitchFamily="2" charset="0"/>
              </a:rPr>
              <a:t>remote: Compressing objects: 100% (47/47), done.</a:t>
            </a:r>
          </a:p>
          <a:p>
            <a:r>
              <a:rPr lang="en-US" sz="1600" dirty="0">
                <a:solidFill>
                  <a:schemeClr val="tx2"/>
                </a:solidFill>
                <a:latin typeface="Courier" pitchFamily="2" charset="0"/>
              </a:rPr>
              <a:t>remote: Total 46608 (delta 38), reused 42 (delta 23), pack-reused 46537</a:t>
            </a:r>
          </a:p>
          <a:p>
            <a:r>
              <a:rPr lang="en-US" sz="1600" dirty="0">
                <a:solidFill>
                  <a:schemeClr val="tx2"/>
                </a:solidFill>
                <a:latin typeface="Courier" pitchFamily="2" charset="0"/>
              </a:rPr>
              <a:t>Receiving objects: 100% (46608/46608), 19.65 </a:t>
            </a:r>
            <a:r>
              <a:rPr lang="en-US" sz="1600" dirty="0" err="1">
                <a:solidFill>
                  <a:schemeClr val="tx2"/>
                </a:solidFill>
                <a:latin typeface="Courier" pitchFamily="2" charset="0"/>
              </a:rPr>
              <a:t>MiB</a:t>
            </a:r>
            <a:r>
              <a:rPr lang="en-US" sz="1600" dirty="0">
                <a:solidFill>
                  <a:schemeClr val="tx2"/>
                </a:solidFill>
                <a:latin typeface="Courier" pitchFamily="2" charset="0"/>
              </a:rPr>
              <a:t> | 2.57 </a:t>
            </a:r>
            <a:r>
              <a:rPr lang="en-US" sz="1600" dirty="0" err="1">
                <a:solidFill>
                  <a:schemeClr val="tx2"/>
                </a:solidFill>
                <a:latin typeface="Courier" pitchFamily="2" charset="0"/>
              </a:rPr>
              <a:t>MiB</a:t>
            </a:r>
            <a:r>
              <a:rPr lang="en-US" sz="1600" dirty="0">
                <a:solidFill>
                  <a:schemeClr val="tx2"/>
                </a:solidFill>
                <a:latin typeface="Courier" pitchFamily="2" charset="0"/>
              </a:rPr>
              <a:t>/s, done.</a:t>
            </a:r>
          </a:p>
          <a:p>
            <a:r>
              <a:rPr lang="en-US" sz="1600" dirty="0">
                <a:solidFill>
                  <a:schemeClr val="tx2"/>
                </a:solidFill>
                <a:latin typeface="Courier" pitchFamily="2" charset="0"/>
              </a:rPr>
              <a:t>Resolving deltas: 100% (35848/35848), done.</a:t>
            </a:r>
          </a:p>
        </p:txBody>
      </p:sp>
    </p:spTree>
    <p:extLst>
      <p:ext uri="{BB962C8B-B14F-4D97-AF65-F5344CB8AC3E}">
        <p14:creationId xmlns:p14="http://schemas.microsoft.com/office/powerpoint/2010/main" val="83214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1FCA46-06D2-AD2D-CC6D-BCF2E7EA5DF1}"/>
              </a:ext>
            </a:extLst>
          </p:cNvPr>
          <p:cNvPicPr>
            <a:picLocks noChangeAspect="1"/>
          </p:cNvPicPr>
          <p:nvPr/>
        </p:nvPicPr>
        <p:blipFill>
          <a:blip r:embed="rId3"/>
          <a:stretch>
            <a:fillRect/>
          </a:stretch>
        </p:blipFill>
        <p:spPr>
          <a:xfrm>
            <a:off x="416316" y="1726592"/>
            <a:ext cx="6181254" cy="4511048"/>
          </a:xfrm>
          <a:prstGeom prst="rect">
            <a:avLst/>
          </a:prstGeom>
        </p:spPr>
      </p:pic>
      <p:pic>
        <p:nvPicPr>
          <p:cNvPr id="10" name="Picture 9"/>
          <p:cNvPicPr>
            <a:picLocks noChangeAspect="1" noChangeArrowheads="1"/>
          </p:cNvPicPr>
          <p:nvPr/>
        </p:nvPicPr>
        <p:blipFill>
          <a:blip r:embed="rId4"/>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14</a:t>
            </a:fld>
            <a:endParaRPr lang="en-US"/>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002986"/>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You may also like to register as an MPAS user and join the MPAS-Atmosphere Users mailing list</a:t>
            </a:r>
          </a:p>
        </p:txBody>
      </p:sp>
      <p:sp>
        <p:nvSpPr>
          <p:cNvPr id="9" name="Rectangle 9">
            <a:extLst>
              <a:ext uri="{FF2B5EF4-FFF2-40B4-BE49-F238E27FC236}">
                <a16:creationId xmlns:a16="http://schemas.microsoft.com/office/drawing/2014/main" id="{E83C94CE-71C4-514C-BF15-E0FD22E7E003}"/>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After obtaining the code for the first time</a:t>
            </a:r>
            <a:endParaRPr lang="en-US" sz="2600" i="1" dirty="0"/>
          </a:p>
        </p:txBody>
      </p:sp>
      <p:sp>
        <p:nvSpPr>
          <p:cNvPr id="2" name="Rectangle 1">
            <a:extLst>
              <a:ext uri="{FF2B5EF4-FFF2-40B4-BE49-F238E27FC236}">
                <a16:creationId xmlns:a16="http://schemas.microsoft.com/office/drawing/2014/main" id="{E32A4FF3-B036-0644-B9E6-EB5FB020B852}"/>
              </a:ext>
            </a:extLst>
          </p:cNvPr>
          <p:cNvSpPr/>
          <p:nvPr/>
        </p:nvSpPr>
        <p:spPr>
          <a:xfrm>
            <a:off x="2759505" y="2014334"/>
            <a:ext cx="2842641" cy="1191851"/>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40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46484" y="3787861"/>
            <a:ext cx="8251031" cy="2323580"/>
          </a:xfrm>
          <a:prstGeom prst="rect">
            <a:avLst/>
          </a:prstGeom>
        </p:spPr>
        <p:txBody>
          <a:bodyPr lIns="64291" tIns="32146" rIns="64291" bIns="32146">
            <a:normAutofit/>
          </a:bodyPr>
          <a:lstStyle/>
          <a:p>
            <a:pPr defTabSz="321457">
              <a:spcBef>
                <a:spcPts val="1406"/>
              </a:spcBef>
              <a:buSzPct val="130000"/>
              <a:defRPr/>
            </a:pPr>
            <a:r>
              <a:rPr lang="en-US" sz="2000" dirty="0">
                <a:solidFill>
                  <a:srgbClr val="000000"/>
                </a:solidFill>
                <a:latin typeface="Helvetica Neue"/>
                <a:cs typeface="Helvetica Neue"/>
              </a:rPr>
              <a:t>Building MPAS requires </a:t>
            </a:r>
            <a:r>
              <a:rPr lang="en-US" sz="2000" i="1" dirty="0">
                <a:solidFill>
                  <a:srgbClr val="000000"/>
                </a:solidFill>
                <a:latin typeface="Helvetica Neue"/>
                <a:cs typeface="Helvetica Neue"/>
              </a:rPr>
              <a:t>at least</a:t>
            </a:r>
            <a:r>
              <a:rPr lang="en-US" sz="2000" dirty="0">
                <a:solidFill>
                  <a:srgbClr val="000000"/>
                </a:solidFill>
                <a:latin typeface="Helvetica Neue"/>
                <a:cs typeface="Helvetica Neue"/>
              </a:rPr>
              <a:t> the following libraries:</a:t>
            </a:r>
          </a:p>
          <a:p>
            <a:pPr marL="241093" indent="-241093" defTabSz="321457">
              <a:spcBef>
                <a:spcPts val="1406"/>
              </a:spcBef>
              <a:buSzPct val="130000"/>
              <a:buFont typeface="Arial"/>
              <a:buChar char="•"/>
              <a:defRPr/>
            </a:pPr>
            <a:r>
              <a:rPr lang="en-US" dirty="0">
                <a:solidFill>
                  <a:srgbClr val="000000"/>
                </a:solidFill>
                <a:latin typeface="Helvetica Neue"/>
                <a:cs typeface="Helvetica Neue"/>
              </a:rPr>
              <a:t>Any implementation of MPI-2, e.g., MPICH, MVAPICH, </a:t>
            </a:r>
            <a:r>
              <a:rPr lang="en-US" dirty="0" err="1">
                <a:solidFill>
                  <a:srgbClr val="000000"/>
                </a:solidFill>
                <a:latin typeface="Helvetica Neue"/>
                <a:cs typeface="Helvetica Neue"/>
              </a:rPr>
              <a:t>OpenMPI</a:t>
            </a:r>
            <a:endParaRPr lang="en-US" dirty="0">
              <a:solidFill>
                <a:srgbClr val="000000"/>
              </a:solidFill>
              <a:latin typeface="Helvetica Neue"/>
              <a:cs typeface="Helvetica Neue"/>
            </a:endParaRPr>
          </a:p>
          <a:p>
            <a:pPr marL="698293" lvl="1" indent="-241093" defTabSz="321457">
              <a:spcBef>
                <a:spcPts val="1406"/>
              </a:spcBef>
              <a:buSzPct val="130000"/>
              <a:buFont typeface="Arial"/>
              <a:buChar char="•"/>
              <a:defRPr/>
            </a:pPr>
            <a:r>
              <a:rPr lang="en-US" dirty="0">
                <a:solidFill>
                  <a:srgbClr val="000000"/>
                </a:solidFill>
                <a:latin typeface="Helvetica Neue"/>
                <a:cs typeface="Helvetica Neue"/>
              </a:rPr>
              <a:t>Ensure that </a:t>
            </a:r>
            <a:r>
              <a:rPr lang="en-US" dirty="0">
                <a:solidFill>
                  <a:srgbClr val="000000"/>
                </a:solidFill>
                <a:latin typeface="Courier"/>
                <a:cs typeface="Courier"/>
              </a:rPr>
              <a:t>mpif90</a:t>
            </a:r>
            <a:r>
              <a:rPr lang="en-US" dirty="0">
                <a:solidFill>
                  <a:srgbClr val="000000"/>
                </a:solidFill>
                <a:latin typeface="Helvetica Neue"/>
                <a:cs typeface="Helvetica Neue"/>
              </a:rPr>
              <a:t> and </a:t>
            </a:r>
            <a:r>
              <a:rPr lang="en-US" dirty="0" err="1">
                <a:solidFill>
                  <a:srgbClr val="000000"/>
                </a:solidFill>
                <a:latin typeface="Courier"/>
                <a:cs typeface="Courier"/>
              </a:rPr>
              <a:t>mpicc</a:t>
            </a:r>
            <a:r>
              <a:rPr lang="en-US" dirty="0">
                <a:solidFill>
                  <a:srgbClr val="000000"/>
                </a:solidFill>
                <a:latin typeface="Helvetica Neue"/>
                <a:cs typeface="Helvetica Neue"/>
              </a:rPr>
              <a:t> commands are in your path</a:t>
            </a:r>
          </a:p>
          <a:p>
            <a:pPr marL="241093" indent="-241093" defTabSz="321457">
              <a:spcBef>
                <a:spcPts val="1406"/>
              </a:spcBef>
              <a:buSzPct val="130000"/>
              <a:buFont typeface="Arial"/>
              <a:buChar char="•"/>
              <a:defRPr/>
            </a:pPr>
            <a:r>
              <a:rPr lang="en-US" dirty="0">
                <a:solidFill>
                  <a:srgbClr val="000000"/>
                </a:solidFill>
                <a:latin typeface="Helvetica Neue"/>
                <a:cs typeface="Helvetica Neue"/>
              </a:rPr>
              <a:t>Parallel-</a:t>
            </a:r>
            <a:r>
              <a:rPr lang="en-US" dirty="0" err="1">
                <a:solidFill>
                  <a:srgbClr val="000000"/>
                </a:solidFill>
                <a:latin typeface="Helvetica Neue"/>
                <a:cs typeface="Helvetica Neue"/>
              </a:rPr>
              <a:t>NetCDF</a:t>
            </a:r>
            <a:r>
              <a:rPr lang="en-US" dirty="0">
                <a:solidFill>
                  <a:srgbClr val="000000"/>
                </a:solidFill>
                <a:latin typeface="Helvetica Neue"/>
                <a:cs typeface="Helvetica Neue"/>
              </a:rPr>
              <a:t> (</a:t>
            </a:r>
            <a:r>
              <a:rPr lang="en-US" dirty="0">
                <a:solidFill>
                  <a:srgbClr val="0000FF"/>
                </a:solidFill>
                <a:latin typeface="Helvetica Neue"/>
                <a:cs typeface="Helvetica Neue"/>
                <a:hlinkClick r:id="rId3"/>
              </a:rPr>
              <a:t>http://trac.mcs.anl.gov/projects/parallel-netcdf</a:t>
            </a:r>
            <a:r>
              <a:rPr lang="en-US" dirty="0">
                <a:solidFill>
                  <a:srgbClr val="0000FF"/>
                </a:solidFill>
                <a:latin typeface="Helvetica Neue"/>
                <a:cs typeface="Helvetica Neue"/>
              </a:rPr>
              <a:t>/</a:t>
            </a:r>
            <a:r>
              <a:rPr lang="en-US" dirty="0">
                <a:solidFill>
                  <a:srgbClr val="000000"/>
                </a:solidFill>
                <a:latin typeface="Helvetica Neue"/>
                <a:cs typeface="Helvetica Neue"/>
              </a:rPr>
              <a:t>)</a:t>
            </a:r>
          </a:p>
          <a:p>
            <a:pPr marL="698293" lvl="1" indent="-241093" defTabSz="321457">
              <a:spcBef>
                <a:spcPts val="1406"/>
              </a:spcBef>
              <a:buSzPct val="130000"/>
              <a:buFont typeface="Arial"/>
              <a:buChar char="•"/>
              <a:defRPr/>
            </a:pPr>
            <a:r>
              <a:rPr lang="en-US" dirty="0">
                <a:solidFill>
                  <a:srgbClr val="000000"/>
                </a:solidFill>
                <a:latin typeface="Helvetica Neue"/>
                <a:cs typeface="Helvetica Neue"/>
              </a:rPr>
              <a:t>Set </a:t>
            </a:r>
            <a:r>
              <a:rPr lang="en-US" dirty="0">
                <a:solidFill>
                  <a:srgbClr val="000000"/>
                </a:solidFill>
                <a:latin typeface="Courier"/>
                <a:cs typeface="Courier"/>
              </a:rPr>
              <a:t>PNETCDF</a:t>
            </a:r>
            <a:r>
              <a:rPr lang="en-US" dirty="0">
                <a:solidFill>
                  <a:srgbClr val="000000"/>
                </a:solidFill>
                <a:latin typeface="Helvetica Neue"/>
                <a:cs typeface="Helvetica Neue"/>
              </a:rPr>
              <a:t> environment variable to base installation directory</a:t>
            </a:r>
          </a:p>
        </p:txBody>
      </p:sp>
      <p:sp>
        <p:nvSpPr>
          <p:cNvPr id="18" name="Content Placeholder 2"/>
          <p:cNvSpPr txBox="1">
            <a:spLocks/>
          </p:cNvSpPr>
          <p:nvPr/>
        </p:nvSpPr>
        <p:spPr>
          <a:xfrm>
            <a:off x="500063" y="1019972"/>
            <a:ext cx="8251031" cy="2552599"/>
          </a:xfrm>
          <a:prstGeom prst="rect">
            <a:avLst/>
          </a:prstGeom>
        </p:spPr>
        <p:txBody>
          <a:bodyPr lIns="64291" tIns="32146" rIns="64291" bIns="32146">
            <a:normAutofit/>
          </a:bodyPr>
          <a:lstStyle/>
          <a:p>
            <a:pPr defTabSz="321457">
              <a:spcBef>
                <a:spcPts val="1406"/>
              </a:spcBef>
              <a:buSzPct val="130000"/>
              <a:defRPr/>
            </a:pPr>
            <a:r>
              <a:rPr lang="en-US" sz="2000" dirty="0">
                <a:solidFill>
                  <a:srgbClr val="000000"/>
                </a:solidFill>
                <a:latin typeface="Helvetica Neue"/>
                <a:cs typeface="Helvetica Neue"/>
              </a:rPr>
              <a:t>In order to compile MPAS and its required libraries, relatively modern Fortran, C, and C++ compilers are necessary</a:t>
            </a:r>
          </a:p>
          <a:p>
            <a:pPr marL="285750" indent="-285750" defTabSz="321457">
              <a:spcBef>
                <a:spcPts val="1406"/>
              </a:spcBef>
              <a:buSzPct val="130000"/>
              <a:buFont typeface="Arial"/>
              <a:buChar char="•"/>
              <a:defRPr/>
            </a:pPr>
            <a:r>
              <a:rPr lang="en-US" dirty="0">
                <a:solidFill>
                  <a:srgbClr val="000000"/>
                </a:solidFill>
                <a:latin typeface="Helvetica Neue"/>
                <a:cs typeface="Helvetica Neue"/>
              </a:rPr>
              <a:t>The Fortran compiler should be recent enough to support the ISO_C_BINDING module from the Fortran 2003 standard, procedure pointer components of derived types, and a few bits of the Fortran 2008 standard</a:t>
            </a:r>
          </a:p>
          <a:p>
            <a:pPr marL="285750" indent="-285750" defTabSz="321457">
              <a:spcBef>
                <a:spcPts val="1406"/>
              </a:spcBef>
              <a:buSzPct val="130000"/>
              <a:buFont typeface="Arial"/>
              <a:buChar char="•"/>
              <a:defRPr/>
            </a:pPr>
            <a:r>
              <a:rPr lang="en-US" dirty="0">
                <a:solidFill>
                  <a:srgbClr val="000000"/>
                </a:solidFill>
                <a:latin typeface="Helvetica Neue"/>
                <a:cs typeface="Helvetica Neue"/>
              </a:rPr>
              <a:t>Most versions of common compilers from the last couple of years should be fine</a:t>
            </a:r>
          </a:p>
        </p:txBody>
      </p:sp>
      <p:pic>
        <p:nvPicPr>
          <p:cNvPr id="7" name="Picture 6"/>
          <p:cNvPicPr>
            <a:picLocks noChangeAspect="1" noChangeArrowheads="1"/>
          </p:cNvPicPr>
          <p:nvPr/>
        </p:nvPicPr>
        <p:blipFill>
          <a:blip r:embed="rId4"/>
          <a:srcRect/>
          <a:stretch>
            <a:fillRect/>
          </a:stretch>
        </p:blipFill>
        <p:spPr bwMode="auto">
          <a:xfrm>
            <a:off x="1" y="1"/>
            <a:ext cx="1980924" cy="709560"/>
          </a:xfrm>
          <a:prstGeom prst="rect">
            <a:avLst/>
          </a:prstGeom>
          <a:noFill/>
          <a:ln w="12700" cap="flat">
            <a:noFill/>
            <a:miter lim="800000"/>
            <a:headEnd/>
            <a:tailEnd/>
          </a:ln>
        </p:spPr>
      </p:pic>
      <p:sp>
        <p:nvSpPr>
          <p:cNvPr id="2" name="Slide Number Placeholder 1"/>
          <p:cNvSpPr>
            <a:spLocks noGrp="1"/>
          </p:cNvSpPr>
          <p:nvPr>
            <p:ph type="sldNum" sz="quarter" idx="12"/>
          </p:nvPr>
        </p:nvSpPr>
        <p:spPr/>
        <p:txBody>
          <a:bodyPr/>
          <a:lstStyle/>
          <a:p>
            <a:fld id="{BB0EDAC5-B36E-A046-9D6B-DEE64979627A}" type="slidenum">
              <a:rPr lang="en-US" smtClean="0"/>
              <a:t>15</a:t>
            </a:fld>
            <a:endParaRPr lang="en-US"/>
          </a:p>
        </p:txBody>
      </p:sp>
      <p:sp>
        <p:nvSpPr>
          <p:cNvPr id="10" name="Rectangle 9">
            <a:extLst>
              <a:ext uri="{FF2B5EF4-FFF2-40B4-BE49-F238E27FC236}">
                <a16:creationId xmlns:a16="http://schemas.microsoft.com/office/drawing/2014/main" id="{35CBAF30-2998-BA43-A6C8-6B06FDFC9021}"/>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Preliminary requirements</a:t>
            </a:r>
            <a:endParaRPr lang="en-US" sz="2600" i="1" dirty="0"/>
          </a:p>
        </p:txBody>
      </p:sp>
    </p:spTree>
    <p:extLst>
      <p:ext uri="{BB962C8B-B14F-4D97-AF65-F5344CB8AC3E}">
        <p14:creationId xmlns:p14="http://schemas.microsoft.com/office/powerpoint/2010/main" val="18514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500063" y="1071563"/>
            <a:ext cx="8251031" cy="767033"/>
          </a:xfrm>
          <a:prstGeom prst="rect">
            <a:avLst/>
          </a:prstGeom>
        </p:spPr>
        <p:txBody>
          <a:bodyPr lIns="64291" tIns="32146" rIns="64291" bIns="32146">
            <a:noAutofit/>
          </a:bodyPr>
          <a:lstStyle/>
          <a:p>
            <a:pPr defTabSz="321457">
              <a:spcBef>
                <a:spcPts val="1406"/>
              </a:spcBef>
              <a:buSzPct val="130000"/>
              <a:defRPr/>
            </a:pPr>
            <a:r>
              <a:rPr lang="en-US" sz="2000" dirty="0">
                <a:solidFill>
                  <a:srgbClr val="000000"/>
                </a:solidFill>
                <a:latin typeface="Helvetica Neue"/>
                <a:cs typeface="Helvetica Neue"/>
              </a:rPr>
              <a:t>Installing the full set of I/O libraries required by MPAS can be tedious.</a:t>
            </a:r>
          </a:p>
          <a:p>
            <a:pPr defTabSz="321457">
              <a:spcBef>
                <a:spcPts val="1406"/>
              </a:spcBef>
              <a:buSzPct val="130000"/>
              <a:defRPr/>
            </a:pPr>
            <a:r>
              <a:rPr lang="en-US" sz="2000" dirty="0">
                <a:solidFill>
                  <a:srgbClr val="000000"/>
                </a:solidFill>
                <a:latin typeface="Helvetica Neue"/>
                <a:cs typeface="Helvetica Neue"/>
              </a:rPr>
              <a:t>To make this easier, we've prepared a shell script that may be helpful:</a:t>
            </a:r>
          </a:p>
        </p:txBody>
      </p:sp>
      <p:pic>
        <p:nvPicPr>
          <p:cNvPr id="15" name="Picture 14"/>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17" name="Rectangle 16"/>
          <p:cNvSpPr>
            <a:spLocks noChangeArrowheads="1"/>
          </p:cNvSpPr>
          <p:nvPr/>
        </p:nvSpPr>
        <p:spPr bwMode="auto">
          <a:xfrm>
            <a:off x="2161008" y="73152"/>
            <a:ext cx="6830943" cy="720274"/>
          </a:xfrm>
          <a:prstGeom prst="rect">
            <a:avLst/>
          </a:prstGeom>
          <a:noFill/>
          <a:ln w="9525">
            <a:noFill/>
            <a:miter lim="800000"/>
            <a:headEnd/>
            <a:tailEnd/>
          </a:ln>
        </p:spPr>
        <p:txBody>
          <a:bodyPr anchor="ctr">
            <a:prstTxWarp prst="textNoShape">
              <a:avLst/>
            </a:prstTxWarp>
          </a:bodyPr>
          <a:lstStyle/>
          <a:p>
            <a:pPr algn="ctr"/>
            <a:r>
              <a:rPr lang="en-US" sz="2600" dirty="0"/>
              <a:t>Preliminary requirements: the easiest route</a:t>
            </a:r>
            <a:endParaRPr lang="en-US" sz="2600" i="1" dirty="0"/>
          </a:p>
        </p:txBody>
      </p:sp>
      <p:sp>
        <p:nvSpPr>
          <p:cNvPr id="2" name="Slide Number Placeholder 1"/>
          <p:cNvSpPr>
            <a:spLocks noGrp="1"/>
          </p:cNvSpPr>
          <p:nvPr>
            <p:ph type="sldNum" sz="quarter" idx="12"/>
          </p:nvPr>
        </p:nvSpPr>
        <p:spPr/>
        <p:txBody>
          <a:bodyPr/>
          <a:lstStyle/>
          <a:p>
            <a:fld id="{BB0EDAC5-B36E-A046-9D6B-DEE64979627A}" type="slidenum">
              <a:rPr lang="en-US" smtClean="0"/>
              <a:t>16</a:t>
            </a:fld>
            <a:endParaRPr lang="en-US"/>
          </a:p>
        </p:txBody>
      </p:sp>
      <p:sp>
        <p:nvSpPr>
          <p:cNvPr id="3" name="Rectangle 2">
            <a:extLst>
              <a:ext uri="{FF2B5EF4-FFF2-40B4-BE49-F238E27FC236}">
                <a16:creationId xmlns:a16="http://schemas.microsoft.com/office/drawing/2014/main" id="{5D968845-6925-A474-0B35-C6AF129A6C01}"/>
              </a:ext>
            </a:extLst>
          </p:cNvPr>
          <p:cNvSpPr>
            <a:spLocks noChangeArrowheads="1"/>
          </p:cNvSpPr>
          <p:nvPr/>
        </p:nvSpPr>
        <p:spPr bwMode="auto">
          <a:xfrm>
            <a:off x="71322" y="1984659"/>
            <a:ext cx="8983354" cy="69000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Rectangle 2">
            <a:extLst>
              <a:ext uri="{FF2B5EF4-FFF2-40B4-BE49-F238E27FC236}">
                <a16:creationId xmlns:a16="http://schemas.microsoft.com/office/drawing/2014/main" id="{193C4B23-DE62-1D6E-74C6-D97A5D7894C2}"/>
              </a:ext>
            </a:extLst>
          </p:cNvPr>
          <p:cNvSpPr>
            <a:spLocks/>
          </p:cNvSpPr>
          <p:nvPr/>
        </p:nvSpPr>
        <p:spPr bwMode="auto">
          <a:xfrm>
            <a:off x="199052" y="2077990"/>
            <a:ext cx="8734636" cy="50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1700" dirty="0">
                <a:solidFill>
                  <a:srgbClr val="1F497D"/>
                </a:solidFill>
                <a:latin typeface="Courier" pitchFamily="2" charset="0"/>
                <a:sym typeface="Helvetica" pitchFamily="2" charset="0"/>
              </a:rPr>
              <a:t>https://www2.mmm.ucar.edu/projects/</a:t>
            </a:r>
            <a:r>
              <a:rPr lang="en-US" altLang="en-US" sz="1700" dirty="0" err="1">
                <a:solidFill>
                  <a:srgbClr val="1F497D"/>
                </a:solidFill>
                <a:latin typeface="Courier" pitchFamily="2" charset="0"/>
                <a:sym typeface="Helvetica" pitchFamily="2" charset="0"/>
              </a:rPr>
              <a:t>mpas</a:t>
            </a:r>
            <a:r>
              <a:rPr lang="en-US" altLang="en-US" sz="1700" dirty="0">
                <a:solidFill>
                  <a:srgbClr val="1F497D"/>
                </a:solidFill>
                <a:latin typeface="Courier" pitchFamily="2" charset="0"/>
                <a:sym typeface="Helvetica" pitchFamily="2" charset="0"/>
              </a:rPr>
              <a:t>/scripts/</a:t>
            </a:r>
            <a:r>
              <a:rPr lang="en-US" altLang="en-US" sz="1700" dirty="0" err="1">
                <a:solidFill>
                  <a:srgbClr val="1F497D"/>
                </a:solidFill>
                <a:latin typeface="Courier" pitchFamily="2" charset="0"/>
                <a:sym typeface="Helvetica" pitchFamily="2" charset="0"/>
              </a:rPr>
              <a:t>mpas_lib_install.sh</a:t>
            </a:r>
            <a:endParaRPr lang="en-US" altLang="en-US" sz="1700" dirty="0">
              <a:solidFill>
                <a:srgbClr val="1F497D"/>
              </a:solidFill>
              <a:latin typeface="Courier" pitchFamily="2" charset="0"/>
              <a:sym typeface="Helvetica" pitchFamily="2" charset="0"/>
            </a:endParaRPr>
          </a:p>
        </p:txBody>
      </p:sp>
      <p:sp>
        <p:nvSpPr>
          <p:cNvPr id="6" name="Content Placeholder 2">
            <a:extLst>
              <a:ext uri="{FF2B5EF4-FFF2-40B4-BE49-F238E27FC236}">
                <a16:creationId xmlns:a16="http://schemas.microsoft.com/office/drawing/2014/main" id="{179C319F-4810-57B6-28DC-4BAC5DEA2240}"/>
              </a:ext>
            </a:extLst>
          </p:cNvPr>
          <p:cNvSpPr txBox="1">
            <a:spLocks/>
          </p:cNvSpPr>
          <p:nvPr/>
        </p:nvSpPr>
        <p:spPr>
          <a:xfrm>
            <a:off x="500063" y="2801229"/>
            <a:ext cx="8251031" cy="3506238"/>
          </a:xfrm>
          <a:prstGeom prst="rect">
            <a:avLst/>
          </a:prstGeom>
        </p:spPr>
        <p:txBody>
          <a:bodyPr lIns="64291" tIns="32146" rIns="64291" bIns="32146">
            <a:noAutofit/>
          </a:bodyPr>
          <a:lstStyle/>
          <a:p>
            <a:pPr defTabSz="321457">
              <a:spcBef>
                <a:spcPts val="1406"/>
              </a:spcBef>
              <a:buSzPct val="130000"/>
              <a:defRPr/>
            </a:pPr>
            <a:r>
              <a:rPr lang="en-US" sz="2000" dirty="0">
                <a:solidFill>
                  <a:srgbClr val="000000"/>
                </a:solidFill>
                <a:latin typeface="Helvetica Neue"/>
                <a:cs typeface="Helvetica Neue"/>
              </a:rPr>
              <a:t>Notes:</a:t>
            </a:r>
          </a:p>
          <a:p>
            <a:pPr marL="285750" indent="-285750" defTabSz="321457">
              <a:spcBef>
                <a:spcPts val="1406"/>
              </a:spcBef>
              <a:buSzPct val="130000"/>
              <a:buFont typeface="Arial" panose="020B0604020202020204" pitchFamily="34" charset="0"/>
              <a:buChar char="•"/>
              <a:defRPr/>
            </a:pPr>
            <a:r>
              <a:rPr lang="en-US" sz="2000" dirty="0">
                <a:solidFill>
                  <a:srgbClr val="000000"/>
                </a:solidFill>
                <a:latin typeface="Helvetica Neue"/>
                <a:cs typeface="Helvetica Neue"/>
              </a:rPr>
              <a:t>Before running or following the above script, you will need to have downloaded the library sources from </a:t>
            </a:r>
            <a:r>
              <a:rPr lang="en-US" sz="2000" dirty="0">
                <a:solidFill>
                  <a:srgbClr val="000000"/>
                </a:solidFill>
                <a:latin typeface="Courier New" panose="02070309020205020404" pitchFamily="49" charset="0"/>
                <a:cs typeface="Courier New" panose="02070309020205020404" pitchFamily="49" charset="0"/>
              </a:rPr>
              <a:t>https://www2.mmm.ucar.edu/projects/</a:t>
            </a:r>
            <a:r>
              <a:rPr lang="en-US" sz="2000" dirty="0" err="1">
                <a:solidFill>
                  <a:srgbClr val="000000"/>
                </a:solidFill>
                <a:latin typeface="Courier New" panose="02070309020205020404" pitchFamily="49" charset="0"/>
                <a:cs typeface="Courier New" panose="02070309020205020404" pitchFamily="49" charset="0"/>
              </a:rPr>
              <a:t>mpas</a:t>
            </a:r>
            <a:r>
              <a:rPr lang="en-US" sz="2000" dirty="0">
                <a:solidFill>
                  <a:srgbClr val="000000"/>
                </a:solidFill>
                <a:latin typeface="Courier New" panose="02070309020205020404" pitchFamily="49" charset="0"/>
                <a:cs typeface="Courier New" panose="02070309020205020404" pitchFamily="49" charset="0"/>
              </a:rPr>
              <a:t>/scripts</a:t>
            </a:r>
          </a:p>
          <a:p>
            <a:pPr marL="285750" indent="-285750" defTabSz="321457">
              <a:spcBef>
                <a:spcPts val="1406"/>
              </a:spcBef>
              <a:buSzPct val="130000"/>
              <a:buFont typeface="Arial" panose="020B0604020202020204" pitchFamily="34" charset="0"/>
              <a:buChar char="•"/>
              <a:defRPr/>
            </a:pPr>
            <a:r>
              <a:rPr lang="en-US" sz="2000" dirty="0">
                <a:solidFill>
                  <a:srgbClr val="000000"/>
                </a:solidFill>
                <a:latin typeface="Helvetica Neue"/>
                <a:cs typeface="Helvetica Neue"/>
              </a:rPr>
              <a:t>If you already have an MPI library, skip the MPICH installation</a:t>
            </a:r>
          </a:p>
          <a:p>
            <a:pPr marL="285750" indent="-285750" defTabSz="321457">
              <a:spcBef>
                <a:spcPts val="1406"/>
              </a:spcBef>
              <a:buSzPct val="130000"/>
              <a:buFont typeface="Arial" panose="020B0604020202020204" pitchFamily="34" charset="0"/>
              <a:buChar char="•"/>
              <a:defRPr/>
            </a:pPr>
            <a:r>
              <a:rPr lang="en-US" sz="2000" dirty="0">
                <a:solidFill>
                  <a:srgbClr val="000000"/>
                </a:solidFill>
                <a:latin typeface="Helvetica Neue"/>
                <a:cs typeface="Helvetica Neue"/>
              </a:rPr>
              <a:t>After editing paths and compiler names at the top, you </a:t>
            </a:r>
            <a:r>
              <a:rPr lang="en-US" sz="2000" i="1" dirty="0">
                <a:solidFill>
                  <a:srgbClr val="000000"/>
                </a:solidFill>
                <a:latin typeface="Helvetica Neue"/>
                <a:cs typeface="Helvetica Neue"/>
              </a:rPr>
              <a:t>may</a:t>
            </a:r>
            <a:r>
              <a:rPr lang="en-US" sz="2000" dirty="0">
                <a:solidFill>
                  <a:srgbClr val="000000"/>
                </a:solidFill>
                <a:latin typeface="Helvetica Neue"/>
                <a:cs typeface="Helvetica Neue"/>
              </a:rPr>
              <a:t> be able to run the script, but in general the script may be best used as a guide</a:t>
            </a:r>
          </a:p>
        </p:txBody>
      </p:sp>
    </p:spTree>
    <p:extLst>
      <p:ext uri="{BB962C8B-B14F-4D97-AF65-F5344CB8AC3E}">
        <p14:creationId xmlns:p14="http://schemas.microsoft.com/office/powerpoint/2010/main" val="38631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446484" y="201552"/>
            <a:ext cx="8228707" cy="5187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Model Organization</a:t>
            </a:r>
          </a:p>
        </p:txBody>
      </p:sp>
      <p:sp>
        <p:nvSpPr>
          <p:cNvPr id="2" name="Slide Number Placeholder 1"/>
          <p:cNvSpPr>
            <a:spLocks noGrp="1"/>
          </p:cNvSpPr>
          <p:nvPr>
            <p:ph type="sldNum" sz="quarter" idx="12"/>
          </p:nvPr>
        </p:nvSpPr>
        <p:spPr/>
        <p:txBody>
          <a:bodyPr/>
          <a:lstStyle/>
          <a:p>
            <a:fld id="{BB0EDAC5-B36E-A046-9D6B-DEE64979627A}" type="slidenum">
              <a:rPr lang="en-US" smtClean="0"/>
              <a:t>17</a:t>
            </a:fld>
            <a:endParaRPr lang="en-US"/>
          </a:p>
        </p:txBody>
      </p:sp>
      <p:sp>
        <p:nvSpPr>
          <p:cNvPr id="6" name="Content Placeholder 2"/>
          <p:cNvSpPr txBox="1">
            <a:spLocks/>
          </p:cNvSpPr>
          <p:nvPr/>
        </p:nvSpPr>
        <p:spPr>
          <a:xfrm>
            <a:off x="4464844" y="945656"/>
            <a:ext cx="4447508" cy="3627935"/>
          </a:xfrm>
          <a:prstGeom prst="rect">
            <a:avLst/>
          </a:prstGeom>
        </p:spPr>
        <p:txBody>
          <a:bodyPr lIns="64291" tIns="32146" rIns="64291" bIns="32146">
            <a:normAutofit/>
          </a:bodyPr>
          <a:lstStyle/>
          <a:p>
            <a:pPr defTabSz="321457">
              <a:spcBef>
                <a:spcPts val="1200"/>
              </a:spcBef>
              <a:buSzPct val="130000"/>
              <a:defRPr/>
            </a:pPr>
            <a:r>
              <a:rPr lang="en-US" sz="1700" dirty="0">
                <a:solidFill>
                  <a:srgbClr val="000000"/>
                </a:solidFill>
                <a:latin typeface="Helvetica" pitchFamily="2" charset="0"/>
                <a:cs typeface="Helvetica Neue"/>
              </a:rPr>
              <a:t>Checking out the MPAS code provides all MPAS models, not just MPAS-Atmosphere</a:t>
            </a:r>
          </a:p>
          <a:p>
            <a:pPr marL="241093" indent="-241093" defTabSz="321457">
              <a:spcBef>
                <a:spcPts val="1200"/>
              </a:spcBef>
              <a:buSzPct val="130000"/>
              <a:buFont typeface="Arial"/>
              <a:buChar char="•"/>
              <a:defRPr/>
            </a:pPr>
            <a:r>
              <a:rPr lang="en-US" sz="1700" dirty="0">
                <a:solidFill>
                  <a:srgbClr val="000000"/>
                </a:solidFill>
                <a:latin typeface="Helvetica" pitchFamily="2" charset="0"/>
                <a:cs typeface="Helvetica Neue"/>
              </a:rPr>
              <a:t>All models share a common set of infrastructure modules</a:t>
            </a:r>
          </a:p>
          <a:p>
            <a:pPr marL="241093" indent="-241093" defTabSz="321457">
              <a:spcBef>
                <a:spcPts val="1200"/>
              </a:spcBef>
              <a:buSzPct val="130000"/>
              <a:buFont typeface="Arial"/>
              <a:buChar char="•"/>
              <a:defRPr/>
            </a:pPr>
            <a:r>
              <a:rPr lang="en-US" sz="1700" dirty="0">
                <a:solidFill>
                  <a:srgbClr val="000000"/>
                </a:solidFill>
                <a:latin typeface="Helvetica" pitchFamily="2" charset="0"/>
                <a:cs typeface="Helvetica Neue"/>
              </a:rPr>
              <a:t>Each MPAS model is implemented as a “core” that lives in its own directory</a:t>
            </a:r>
          </a:p>
          <a:p>
            <a:pPr marL="241093" indent="-241093" defTabSz="321457">
              <a:spcBef>
                <a:spcPts val="1200"/>
              </a:spcBef>
              <a:buSzPct val="130000"/>
              <a:buFont typeface="Arial"/>
              <a:buChar char="•"/>
              <a:defRPr/>
            </a:pPr>
            <a:r>
              <a:rPr lang="en-US" sz="1700" dirty="0">
                <a:solidFill>
                  <a:srgbClr val="000000"/>
                </a:solidFill>
                <a:latin typeface="Helvetica" pitchFamily="2" charset="0"/>
                <a:cs typeface="Helvetica Neue"/>
              </a:rPr>
              <a:t>User must select which “core” to compile</a:t>
            </a:r>
          </a:p>
          <a:p>
            <a:pPr marL="241093" indent="-241093" defTabSz="321457">
              <a:spcBef>
                <a:spcPts val="1200"/>
              </a:spcBef>
              <a:buSzPct val="130000"/>
              <a:buFont typeface="Arial"/>
              <a:buChar char="•"/>
              <a:defRPr/>
            </a:pPr>
            <a:r>
              <a:rPr lang="en-US" sz="1700" dirty="0">
                <a:solidFill>
                  <a:srgbClr val="000000"/>
                </a:solidFill>
                <a:latin typeface="Helvetica" pitchFamily="2" charset="0"/>
                <a:cs typeface="Helvetica Neue"/>
              </a:rPr>
              <a:t>Each “core” is associated with a source code subdirectory under </a:t>
            </a:r>
            <a:r>
              <a:rPr lang="en-US" sz="1700" dirty="0" err="1">
                <a:solidFill>
                  <a:srgbClr val="000000"/>
                </a:solidFill>
                <a:latin typeface="Helvetica" pitchFamily="2" charset="0"/>
                <a:cs typeface="Helvetica Neue"/>
              </a:rPr>
              <a:t>src</a:t>
            </a:r>
            <a:r>
              <a:rPr lang="en-US" sz="1700" dirty="0">
                <a:solidFill>
                  <a:srgbClr val="000000"/>
                </a:solidFill>
                <a:latin typeface="Helvetica" pitchFamily="2" charset="0"/>
                <a:cs typeface="Helvetica Neue"/>
              </a:rPr>
              <a:t>/ and has a Registry file (similar to WRF)</a:t>
            </a:r>
          </a:p>
        </p:txBody>
      </p:sp>
      <p:pic>
        <p:nvPicPr>
          <p:cNvPr id="33796" name="Picture 1" descr="mpas_arc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795" y="895410"/>
            <a:ext cx="3453474" cy="289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338042" y="3744569"/>
            <a:ext cx="8251031" cy="2734369"/>
          </a:xfrm>
          <a:prstGeom prst="rect">
            <a:avLst/>
          </a:prstGeom>
        </p:spPr>
        <p:txBody>
          <a:bodyPr lIns="64291" tIns="32146" rIns="64291" bIns="32146">
            <a:normAutofit/>
          </a:bodyPr>
          <a:lstStyle/>
          <a:p>
            <a:pPr defTabSz="321457">
              <a:buSzPct val="130000"/>
              <a:defRPr/>
            </a:pPr>
            <a:r>
              <a:rPr lang="en-US" sz="1700" dirty="0">
                <a:solidFill>
                  <a:srgbClr val="000000"/>
                </a:solidFill>
                <a:latin typeface="Courier"/>
                <a:cs typeface="Courier"/>
              </a:rPr>
              <a:t>MPAS-Model/</a:t>
            </a:r>
          </a:p>
          <a:p>
            <a:pPr defTabSz="321457">
              <a:buSzPct val="130000"/>
              <a:defRPr/>
            </a:pPr>
            <a:r>
              <a:rPr lang="en-US" sz="1700" dirty="0">
                <a:solidFill>
                  <a:srgbClr val="000000"/>
                </a:solidFill>
                <a:latin typeface="Courier"/>
                <a:cs typeface="Courier"/>
              </a:rPr>
              <a:t>					</a:t>
            </a:r>
            <a:r>
              <a:rPr lang="en-US" sz="1700" dirty="0" err="1">
                <a:solidFill>
                  <a:srgbClr val="000000"/>
                </a:solidFill>
                <a:latin typeface="Courier"/>
                <a:cs typeface="Courier"/>
              </a:rPr>
              <a:t>src</a:t>
            </a:r>
            <a:r>
              <a:rPr lang="en-US" sz="1700" dirty="0">
                <a:solidFill>
                  <a:srgbClr val="000000"/>
                </a:solidFill>
                <a:latin typeface="Courier"/>
                <a:cs typeface="Courier"/>
              </a:rPr>
              <a:t>/</a:t>
            </a:r>
          </a:p>
          <a:p>
            <a:pPr defTabSz="321457">
              <a:buSzPct val="130000"/>
              <a:defRPr/>
            </a:pPr>
            <a:r>
              <a:rPr lang="en-US" sz="1700" dirty="0">
                <a:solidFill>
                  <a:srgbClr val="000000"/>
                </a:solidFill>
                <a:latin typeface="Courier"/>
                <a:cs typeface="Courier"/>
              </a:rPr>
              <a:t>							</a:t>
            </a:r>
            <a:r>
              <a:rPr lang="en-US" sz="1700" dirty="0" err="1">
                <a:solidFill>
                  <a:srgbClr val="000000"/>
                </a:solidFill>
                <a:latin typeface="Courier"/>
                <a:cs typeface="Courier"/>
              </a:rPr>
              <a:t>core_atmosphere</a:t>
            </a:r>
            <a:r>
              <a:rPr lang="en-US" sz="1700" dirty="0">
                <a:solidFill>
                  <a:srgbClr val="000000"/>
                </a:solidFill>
                <a:latin typeface="Courier"/>
                <a:cs typeface="Courier"/>
              </a:rPr>
              <a:t>/</a:t>
            </a:r>
          </a:p>
          <a:p>
            <a:pPr defTabSz="321457">
              <a:buSzPct val="130000"/>
              <a:defRPr/>
            </a:pPr>
            <a:r>
              <a:rPr lang="en-US" sz="1700" dirty="0">
                <a:solidFill>
                  <a:srgbClr val="000000"/>
                </a:solidFill>
                <a:latin typeface="Courier"/>
                <a:cs typeface="Courier"/>
              </a:rPr>
              <a:t>							</a:t>
            </a:r>
            <a:r>
              <a:rPr lang="en-US" sz="1700" dirty="0" err="1">
                <a:solidFill>
                  <a:srgbClr val="000000"/>
                </a:solidFill>
                <a:latin typeface="Courier"/>
                <a:cs typeface="Courier"/>
              </a:rPr>
              <a:t>core_init_atmosphere</a:t>
            </a:r>
            <a:r>
              <a:rPr lang="en-US" sz="1700" dirty="0">
                <a:solidFill>
                  <a:srgbClr val="000000"/>
                </a:solidFill>
                <a:latin typeface="Courier"/>
                <a:cs typeface="Courier"/>
              </a:rPr>
              <a:t>/</a:t>
            </a:r>
          </a:p>
          <a:p>
            <a:pPr defTabSz="321457">
              <a:buSzPct val="130000"/>
              <a:defRPr/>
            </a:pPr>
            <a:r>
              <a:rPr lang="en-US" sz="1700" dirty="0">
                <a:solidFill>
                  <a:srgbClr val="000000"/>
                </a:solidFill>
                <a:latin typeface="Courier"/>
                <a:cs typeface="Courier"/>
              </a:rPr>
              <a:t>							</a:t>
            </a:r>
            <a:r>
              <a:rPr lang="en-US" sz="1700" dirty="0" err="1">
                <a:solidFill>
                  <a:srgbClr val="000000"/>
                </a:solidFill>
                <a:latin typeface="Courier"/>
                <a:cs typeface="Courier"/>
              </a:rPr>
              <a:t>core_landice</a:t>
            </a:r>
            <a:r>
              <a:rPr lang="en-US" sz="1700" dirty="0">
                <a:solidFill>
                  <a:srgbClr val="000000"/>
                </a:solidFill>
                <a:latin typeface="Courier"/>
                <a:cs typeface="Courier"/>
              </a:rPr>
              <a:t>/</a:t>
            </a:r>
          </a:p>
          <a:p>
            <a:pPr defTabSz="321457">
              <a:buSzPct val="130000"/>
              <a:defRPr/>
            </a:pPr>
            <a:r>
              <a:rPr lang="en-US" sz="1700" dirty="0">
                <a:solidFill>
                  <a:srgbClr val="000000"/>
                </a:solidFill>
                <a:latin typeface="Courier"/>
                <a:cs typeface="Courier"/>
              </a:rPr>
              <a:t>							</a:t>
            </a:r>
            <a:r>
              <a:rPr lang="en-US" sz="1700" dirty="0" err="1">
                <a:solidFill>
                  <a:srgbClr val="000000"/>
                </a:solidFill>
                <a:latin typeface="Courier"/>
                <a:cs typeface="Courier"/>
              </a:rPr>
              <a:t>core_ocean</a:t>
            </a:r>
            <a:r>
              <a:rPr lang="en-US" sz="1700" dirty="0">
                <a:solidFill>
                  <a:srgbClr val="000000"/>
                </a:solidFill>
                <a:latin typeface="Courier"/>
                <a:cs typeface="Courier"/>
              </a:rPr>
              <a:t>/</a:t>
            </a:r>
          </a:p>
          <a:p>
            <a:pPr defTabSz="321457">
              <a:buSzPct val="130000"/>
              <a:defRPr/>
            </a:pPr>
            <a:r>
              <a:rPr lang="en-US" sz="1700" dirty="0">
                <a:solidFill>
                  <a:srgbClr val="000000"/>
                </a:solidFill>
                <a:latin typeface="Courier"/>
                <a:cs typeface="Courier"/>
              </a:rPr>
              <a:t>							driver/</a:t>
            </a:r>
          </a:p>
          <a:p>
            <a:pPr defTabSz="321457">
              <a:buSzPct val="130000"/>
              <a:defRPr/>
            </a:pPr>
            <a:r>
              <a:rPr lang="en-US" sz="1700" dirty="0">
                <a:solidFill>
                  <a:srgbClr val="000000"/>
                </a:solidFill>
                <a:latin typeface="Courier"/>
                <a:cs typeface="Courier"/>
              </a:rPr>
              <a:t>							external/</a:t>
            </a:r>
          </a:p>
          <a:p>
            <a:pPr defTabSz="321457">
              <a:buSzPct val="130000"/>
              <a:defRPr/>
            </a:pPr>
            <a:r>
              <a:rPr lang="en-US" sz="1700" dirty="0">
                <a:solidFill>
                  <a:srgbClr val="000000"/>
                </a:solidFill>
                <a:latin typeface="Courier"/>
                <a:cs typeface="Courier"/>
              </a:rPr>
              <a:t>							framework/</a:t>
            </a:r>
          </a:p>
          <a:p>
            <a:pPr defTabSz="321457">
              <a:buSzPct val="130000"/>
              <a:defRPr/>
            </a:pPr>
            <a:r>
              <a:rPr lang="en-US" sz="1700" dirty="0">
                <a:solidFill>
                  <a:srgbClr val="000000"/>
                </a:solidFill>
                <a:latin typeface="Courier"/>
                <a:cs typeface="Courier"/>
              </a:rPr>
              <a:t>							operators/</a:t>
            </a:r>
          </a:p>
        </p:txBody>
      </p:sp>
      <p:cxnSp>
        <p:nvCxnSpPr>
          <p:cNvPr id="4" name="Elbow Connector 3"/>
          <p:cNvCxnSpPr/>
          <p:nvPr/>
        </p:nvCxnSpPr>
        <p:spPr>
          <a:xfrm>
            <a:off x="1043228" y="4101436"/>
            <a:ext cx="868924" cy="105030"/>
          </a:xfrm>
          <a:prstGeom prst="bentConnector3">
            <a:avLst>
              <a:gd name="adj1" fmla="val -55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a:off x="2236428" y="4349318"/>
            <a:ext cx="372774" cy="105401"/>
          </a:xfrm>
          <a:prstGeom prst="bentConnector3">
            <a:avLst>
              <a:gd name="adj1" fmla="val -123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a:off x="2227257" y="4454719"/>
            <a:ext cx="381567" cy="276527"/>
          </a:xfrm>
          <a:prstGeom prst="bentConnector3">
            <a:avLst>
              <a:gd name="adj1" fmla="val -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a:off x="2226879" y="4721698"/>
            <a:ext cx="381567" cy="276527"/>
          </a:xfrm>
          <a:prstGeom prst="bentConnector3">
            <a:avLst>
              <a:gd name="adj1" fmla="val -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a:off x="2226501" y="4969580"/>
            <a:ext cx="381567" cy="276527"/>
          </a:xfrm>
          <a:prstGeom prst="bentConnector3">
            <a:avLst>
              <a:gd name="adj1" fmla="val -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a:off x="2226123" y="5217462"/>
            <a:ext cx="381567" cy="276527"/>
          </a:xfrm>
          <a:prstGeom prst="bentConnector3">
            <a:avLst>
              <a:gd name="adj1" fmla="val -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a:off x="2225745" y="5465344"/>
            <a:ext cx="381567" cy="276527"/>
          </a:xfrm>
          <a:prstGeom prst="bentConnector3">
            <a:avLst>
              <a:gd name="adj1" fmla="val -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p:nvPr/>
        </p:nvCxnSpPr>
        <p:spPr>
          <a:xfrm>
            <a:off x="2225367" y="5722774"/>
            <a:ext cx="381567" cy="276527"/>
          </a:xfrm>
          <a:prstGeom prst="bentConnector3">
            <a:avLst>
              <a:gd name="adj1" fmla="val -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a:off x="2224989" y="5989753"/>
            <a:ext cx="381567" cy="276527"/>
          </a:xfrm>
          <a:prstGeom prst="bentConnector3">
            <a:avLst>
              <a:gd name="adj1" fmla="val -49"/>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35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446484" y="201552"/>
            <a:ext cx="8228707" cy="5187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Model Organization</a:t>
            </a:r>
          </a:p>
        </p:txBody>
      </p:sp>
      <p:sp>
        <p:nvSpPr>
          <p:cNvPr id="2" name="Slide Number Placeholder 1"/>
          <p:cNvSpPr>
            <a:spLocks noGrp="1"/>
          </p:cNvSpPr>
          <p:nvPr>
            <p:ph type="sldNum" sz="quarter" idx="12"/>
          </p:nvPr>
        </p:nvSpPr>
        <p:spPr/>
        <p:txBody>
          <a:bodyPr/>
          <a:lstStyle/>
          <a:p>
            <a:fld id="{BB0EDAC5-B36E-A046-9D6B-DEE64979627A}" type="slidenum">
              <a:rPr lang="en-US" smtClean="0"/>
              <a:t>18</a:t>
            </a:fld>
            <a:endParaRPr lang="en-US"/>
          </a:p>
        </p:txBody>
      </p:sp>
      <p:sp>
        <p:nvSpPr>
          <p:cNvPr id="12" name="Content Placeholder 2"/>
          <p:cNvSpPr txBox="1">
            <a:spLocks/>
          </p:cNvSpPr>
          <p:nvPr/>
        </p:nvSpPr>
        <p:spPr>
          <a:xfrm>
            <a:off x="392906" y="4062713"/>
            <a:ext cx="8642191" cy="2343503"/>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Running MPAS-Atmosphere involves two “cores”:</a:t>
            </a:r>
          </a:p>
          <a:p>
            <a:pPr marL="241093" indent="-241093" defTabSz="321457">
              <a:spcBef>
                <a:spcPts val="1406"/>
              </a:spcBef>
              <a:spcAft>
                <a:spcPts val="703"/>
              </a:spcAft>
              <a:buSzPct val="130000"/>
              <a:buFont typeface="Arial"/>
              <a:buChar char="•"/>
              <a:defRPr/>
            </a:pPr>
            <a:r>
              <a:rPr lang="en-US" sz="1700" dirty="0">
                <a:solidFill>
                  <a:srgbClr val="000000"/>
                </a:solidFill>
                <a:latin typeface="Helvetica Neue"/>
                <a:cs typeface="Helvetica Neue"/>
              </a:rPr>
              <a:t>The </a:t>
            </a:r>
            <a:r>
              <a:rPr lang="en-US" sz="1700" b="1" dirty="0" err="1">
                <a:solidFill>
                  <a:srgbClr val="000000"/>
                </a:solidFill>
                <a:latin typeface="Helvetica Neue"/>
                <a:cs typeface="Helvetica Neue"/>
              </a:rPr>
              <a:t>init_atmosphere</a:t>
            </a:r>
            <a:r>
              <a:rPr lang="en-US" sz="1700" dirty="0">
                <a:solidFill>
                  <a:srgbClr val="000000"/>
                </a:solidFill>
                <a:latin typeface="Helvetica Neue"/>
                <a:cs typeface="Helvetica Neue"/>
              </a:rPr>
              <a:t> core is responsible for</a:t>
            </a:r>
          </a:p>
          <a:p>
            <a:pPr marL="562550" lvl="1" indent="-241093" defTabSz="321457">
              <a:buSzPct val="130000"/>
              <a:buFont typeface="Arial"/>
              <a:buChar char="•"/>
              <a:defRPr/>
            </a:pPr>
            <a:r>
              <a:rPr lang="en-US" sz="1700" dirty="0">
                <a:solidFill>
                  <a:srgbClr val="000000"/>
                </a:solidFill>
                <a:latin typeface="Helvetica Neue"/>
                <a:cs typeface="Helvetica Neue"/>
              </a:rPr>
              <a:t>Interpolating static fields to the mesh</a:t>
            </a:r>
          </a:p>
          <a:p>
            <a:pPr marL="562550" lvl="1" indent="-241093" defTabSz="321457">
              <a:buSzPct val="130000"/>
              <a:buFont typeface="Arial"/>
              <a:buChar char="•"/>
              <a:defRPr/>
            </a:pPr>
            <a:r>
              <a:rPr lang="en-US" sz="1700" dirty="0">
                <a:solidFill>
                  <a:srgbClr val="000000"/>
                </a:solidFill>
                <a:latin typeface="Helvetica Neue"/>
                <a:cs typeface="Helvetica Neue"/>
              </a:rPr>
              <a:t>Generating a vertical grid</a:t>
            </a:r>
          </a:p>
          <a:p>
            <a:pPr marL="562550" lvl="1" indent="-241093" defTabSz="321457">
              <a:buSzPct val="130000"/>
              <a:buFont typeface="Arial"/>
              <a:buChar char="•"/>
              <a:defRPr/>
            </a:pPr>
            <a:r>
              <a:rPr lang="en-US" sz="1700" dirty="0">
                <a:solidFill>
                  <a:srgbClr val="000000"/>
                </a:solidFill>
                <a:latin typeface="Helvetica Neue"/>
                <a:cs typeface="Helvetica Neue"/>
              </a:rPr>
              <a:t>Horizontally and vertically interpolating meteorological data to the 3-d grid </a:t>
            </a:r>
          </a:p>
          <a:p>
            <a:pPr marL="241093" indent="-241093" defTabSz="321457">
              <a:buSzPct val="130000"/>
              <a:buFont typeface="Arial"/>
              <a:buChar char="•"/>
              <a:defRPr/>
            </a:pPr>
            <a:r>
              <a:rPr lang="en-US" sz="1700" dirty="0">
                <a:solidFill>
                  <a:srgbClr val="000000"/>
                </a:solidFill>
                <a:latin typeface="Helvetica Neue"/>
                <a:cs typeface="Helvetica Neue"/>
              </a:rPr>
              <a:t>The </a:t>
            </a:r>
            <a:r>
              <a:rPr lang="en-US" sz="1700" b="1" dirty="0">
                <a:solidFill>
                  <a:srgbClr val="000000"/>
                </a:solidFill>
                <a:latin typeface="Helvetica Neue"/>
                <a:cs typeface="Helvetica Neue"/>
              </a:rPr>
              <a:t>atmosphere</a:t>
            </a:r>
            <a:r>
              <a:rPr lang="en-US" sz="1700" dirty="0">
                <a:solidFill>
                  <a:srgbClr val="000000"/>
                </a:solidFill>
                <a:latin typeface="Helvetica Neue"/>
                <a:cs typeface="Helvetica Neue"/>
              </a:rPr>
              <a:t> core is the model itself; integrates forward in time from initial state</a:t>
            </a:r>
          </a:p>
        </p:txBody>
      </p:sp>
      <p:pic>
        <p:nvPicPr>
          <p:cNvPr id="3" name="Picture 1" descr="mpas_arch.png">
            <a:extLst>
              <a:ext uri="{FF2B5EF4-FFF2-40B4-BE49-F238E27FC236}">
                <a16:creationId xmlns:a16="http://schemas.microsoft.com/office/drawing/2014/main" id="{3407852A-AADB-5910-B999-5E1B34BB72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795" y="895410"/>
            <a:ext cx="3453474" cy="289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86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Basic system requirements</a:t>
            </a:r>
            <a:endParaRPr lang="en-US" sz="3200" i="1" dirty="0"/>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179994"/>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Before getting in to the details of how to download and compile the code, let's first answer the question:</a:t>
            </a:r>
          </a:p>
        </p:txBody>
      </p:sp>
      <p:sp>
        <p:nvSpPr>
          <p:cNvPr id="16" name="Rectangle 15">
            <a:extLst>
              <a:ext uri="{FF2B5EF4-FFF2-40B4-BE49-F238E27FC236}">
                <a16:creationId xmlns:a16="http://schemas.microsoft.com/office/drawing/2014/main" id="{EAB83BBF-9165-9E4C-BDA2-F4BA6D2E2C7B}"/>
              </a:ext>
            </a:extLst>
          </p:cNvPr>
          <p:cNvSpPr>
            <a:spLocks noChangeArrowheads="1"/>
          </p:cNvSpPr>
          <p:nvPr/>
        </p:nvSpPr>
        <p:spPr bwMode="auto">
          <a:xfrm>
            <a:off x="972273" y="2223212"/>
            <a:ext cx="6937287" cy="69000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2">
            <a:extLst>
              <a:ext uri="{FF2B5EF4-FFF2-40B4-BE49-F238E27FC236}">
                <a16:creationId xmlns:a16="http://schemas.microsoft.com/office/drawing/2014/main" id="{6710C519-6FB5-DE46-9D76-164F3CD8C3A1}"/>
              </a:ext>
            </a:extLst>
          </p:cNvPr>
          <p:cNvSpPr>
            <a:spLocks/>
          </p:cNvSpPr>
          <p:nvPr/>
        </p:nvSpPr>
        <p:spPr bwMode="auto">
          <a:xfrm>
            <a:off x="1234441" y="2311402"/>
            <a:ext cx="6451149" cy="50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On which systems can MPAS-Atmosphere be run?</a:t>
            </a:r>
          </a:p>
        </p:txBody>
      </p:sp>
      <p:sp>
        <p:nvSpPr>
          <p:cNvPr id="18" name="TextBox 17">
            <a:extLst>
              <a:ext uri="{FF2B5EF4-FFF2-40B4-BE49-F238E27FC236}">
                <a16:creationId xmlns:a16="http://schemas.microsoft.com/office/drawing/2014/main" id="{46A58023-0434-2C44-9AA2-B7BE6C6063AF}"/>
              </a:ext>
            </a:extLst>
          </p:cNvPr>
          <p:cNvSpPr txBox="1"/>
          <p:nvPr/>
        </p:nvSpPr>
        <p:spPr>
          <a:xfrm>
            <a:off x="416316" y="3850910"/>
            <a:ext cx="8143875"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Hardware</a:t>
            </a:r>
          </a:p>
        </p:txBody>
      </p:sp>
      <p:sp>
        <p:nvSpPr>
          <p:cNvPr id="9" name="TextBox 8">
            <a:extLst>
              <a:ext uri="{FF2B5EF4-FFF2-40B4-BE49-F238E27FC236}">
                <a16:creationId xmlns:a16="http://schemas.microsoft.com/office/drawing/2014/main" id="{A01188EC-E0F2-E94B-8849-83C2C4B1C86E}"/>
              </a:ext>
            </a:extLst>
          </p:cNvPr>
          <p:cNvSpPr txBox="1"/>
          <p:nvPr/>
        </p:nvSpPr>
        <p:spPr>
          <a:xfrm>
            <a:off x="416316" y="3336995"/>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There are essentially two considerations:</a:t>
            </a:r>
          </a:p>
        </p:txBody>
      </p:sp>
      <p:sp>
        <p:nvSpPr>
          <p:cNvPr id="2" name="TextBox 1">
            <a:extLst>
              <a:ext uri="{FF2B5EF4-FFF2-40B4-BE49-F238E27FC236}">
                <a16:creationId xmlns:a16="http://schemas.microsoft.com/office/drawing/2014/main" id="{3C66EC73-CB9D-DA34-CD4C-099CB5780FA9}"/>
              </a:ext>
            </a:extLst>
          </p:cNvPr>
          <p:cNvSpPr txBox="1"/>
          <p:nvPr/>
        </p:nvSpPr>
        <p:spPr>
          <a:xfrm>
            <a:off x="416316" y="4364824"/>
            <a:ext cx="8143875"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Software</a:t>
            </a:r>
          </a:p>
        </p:txBody>
      </p:sp>
    </p:spTree>
    <p:extLst>
      <p:ext uri="{BB962C8B-B14F-4D97-AF65-F5344CB8AC3E}">
        <p14:creationId xmlns:p14="http://schemas.microsoft.com/office/powerpoint/2010/main" val="363688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446484" y="267891"/>
            <a:ext cx="8228707" cy="80367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a:latin typeface="Helvetica Neue" charset="0"/>
                <a:ea typeface="ヒラギノ角ゴ ProN W3" charset="0"/>
                <a:cs typeface="Helvetica Neue" charset="0"/>
              </a:rPr>
              <a:t>Compiling MPAS</a:t>
            </a:r>
          </a:p>
        </p:txBody>
      </p:sp>
      <p:sp>
        <p:nvSpPr>
          <p:cNvPr id="2" name="Slide Number Placeholder 1"/>
          <p:cNvSpPr>
            <a:spLocks noGrp="1"/>
          </p:cNvSpPr>
          <p:nvPr>
            <p:ph type="sldNum" sz="quarter" idx="12"/>
          </p:nvPr>
        </p:nvSpPr>
        <p:spPr/>
        <p:txBody>
          <a:bodyPr/>
          <a:lstStyle/>
          <a:p>
            <a:fld id="{BB0EDAC5-B36E-A046-9D6B-DEE64979627A}" type="slidenum">
              <a:rPr lang="en-US" smtClean="0"/>
              <a:t>19</a:t>
            </a:fld>
            <a:endParaRPr lang="en-US"/>
          </a:p>
        </p:txBody>
      </p:sp>
      <p:sp>
        <p:nvSpPr>
          <p:cNvPr id="12" name="Content Placeholder 2"/>
          <p:cNvSpPr txBox="1">
            <a:spLocks/>
          </p:cNvSpPr>
          <p:nvPr/>
        </p:nvSpPr>
        <p:spPr>
          <a:xfrm>
            <a:off x="446485" y="986270"/>
            <a:ext cx="8358182" cy="1875234"/>
          </a:xfrm>
          <a:prstGeom prst="rect">
            <a:avLst/>
          </a:prstGeom>
        </p:spPr>
        <p:txBody>
          <a:bodyPr lIns="64291" tIns="32146" rIns="64291" bIns="32146">
            <a:noAutofit/>
          </a:bodyPr>
          <a:lstStyle/>
          <a:p>
            <a:pPr defTabSz="321457">
              <a:spcBef>
                <a:spcPts val="1406"/>
              </a:spcBef>
              <a:buSzPct val="130000"/>
              <a:defRPr/>
            </a:pPr>
            <a:r>
              <a:rPr lang="en-US" dirty="0">
                <a:solidFill>
                  <a:srgbClr val="000000"/>
                </a:solidFill>
                <a:latin typeface="Helvetica Neue"/>
                <a:cs typeface="Helvetica Neue"/>
              </a:rPr>
              <a:t>There is no “configuration” step for MPAS, unlike, e.g., for the WRF model</a:t>
            </a:r>
          </a:p>
          <a:p>
            <a:pPr marL="241093" indent="-241093" defTabSz="321457">
              <a:spcBef>
                <a:spcPts val="1406"/>
              </a:spcBef>
              <a:buSzPct val="130000"/>
              <a:buFont typeface="Arial"/>
              <a:buChar char="•"/>
              <a:defRPr/>
            </a:pPr>
            <a:r>
              <a:rPr lang="en-US" dirty="0">
                <a:solidFill>
                  <a:srgbClr val="000000"/>
                </a:solidFill>
                <a:latin typeface="Helvetica Neue"/>
                <a:cs typeface="Helvetica Neue"/>
              </a:rPr>
              <a:t>All build flags are either set in the top-level </a:t>
            </a:r>
            <a:r>
              <a:rPr lang="en-US" sz="1600" dirty="0" err="1">
                <a:solidFill>
                  <a:srgbClr val="000000"/>
                </a:solidFill>
                <a:latin typeface="Courier New" panose="02070309020205020404" pitchFamily="49" charset="0"/>
                <a:cs typeface="Courier New" panose="02070309020205020404" pitchFamily="49" charset="0"/>
              </a:rPr>
              <a:t>Makefile</a:t>
            </a:r>
            <a:r>
              <a:rPr lang="en-US" dirty="0">
                <a:solidFill>
                  <a:srgbClr val="000000"/>
                </a:solidFill>
                <a:latin typeface="Helvetica Neue"/>
                <a:cs typeface="Helvetica Neue"/>
              </a:rPr>
              <a:t> or on the command-line</a:t>
            </a:r>
          </a:p>
          <a:p>
            <a:pPr defTabSz="321457">
              <a:spcBef>
                <a:spcPts val="1406"/>
              </a:spcBef>
              <a:buSzPct val="130000"/>
              <a:defRPr/>
            </a:pPr>
            <a:r>
              <a:rPr lang="en-US" dirty="0">
                <a:solidFill>
                  <a:srgbClr val="000000"/>
                </a:solidFill>
                <a:latin typeface="Helvetica Neue"/>
                <a:cs typeface="Helvetica Neue"/>
              </a:rPr>
              <a:t>General MPAS build command:</a:t>
            </a:r>
          </a:p>
          <a:p>
            <a:pPr defTabSz="321457">
              <a:spcBef>
                <a:spcPts val="1406"/>
              </a:spcBef>
              <a:buSzPct val="130000"/>
              <a:defRPr/>
            </a:pPr>
            <a:r>
              <a:rPr lang="en-US" dirty="0">
                <a:solidFill>
                  <a:schemeClr val="tx2"/>
                </a:solidFill>
                <a:cs typeface="Helvetica Neue"/>
              </a:rPr>
              <a:t>	</a:t>
            </a:r>
            <a:r>
              <a:rPr lang="en-US" sz="2000" dirty="0">
                <a:solidFill>
                  <a:srgbClr val="000000"/>
                </a:solidFill>
                <a:cs typeface="Helvetica Neue"/>
              </a:rPr>
              <a:t>$ make </a:t>
            </a:r>
            <a:r>
              <a:rPr lang="en-US" sz="2000" dirty="0">
                <a:solidFill>
                  <a:srgbClr val="0000FF"/>
                </a:solidFill>
                <a:cs typeface="Helvetica Neue"/>
              </a:rPr>
              <a:t>target </a:t>
            </a:r>
            <a:r>
              <a:rPr lang="en-US" sz="2000" dirty="0">
                <a:solidFill>
                  <a:srgbClr val="000000"/>
                </a:solidFill>
                <a:cs typeface="Helvetica Neue"/>
              </a:rPr>
              <a:t>CORE=</a:t>
            </a:r>
            <a:r>
              <a:rPr lang="en-US" sz="2000" dirty="0">
                <a:solidFill>
                  <a:srgbClr val="FF0000"/>
                </a:solidFill>
                <a:cs typeface="Helvetica Neue"/>
              </a:rPr>
              <a:t>core </a:t>
            </a:r>
            <a:r>
              <a:rPr lang="en-US" sz="2000" dirty="0">
                <a:solidFill>
                  <a:srgbClr val="00BA00"/>
                </a:solidFill>
                <a:cs typeface="Helvetica Neue"/>
              </a:rPr>
              <a:t>&lt;options&gt;</a:t>
            </a:r>
          </a:p>
        </p:txBody>
      </p:sp>
      <p:cxnSp>
        <p:nvCxnSpPr>
          <p:cNvPr id="37891" name="Straight Connector 2"/>
          <p:cNvCxnSpPr>
            <a:cxnSpLocks noChangeShapeType="1"/>
          </p:cNvCxnSpPr>
          <p:nvPr/>
        </p:nvCxnSpPr>
        <p:spPr bwMode="auto">
          <a:xfrm>
            <a:off x="4196953" y="3001116"/>
            <a:ext cx="0" cy="3375422"/>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cxnSp>
      <p:sp>
        <p:nvSpPr>
          <p:cNvPr id="6" name="Content Placeholder 2"/>
          <p:cNvSpPr txBox="1">
            <a:spLocks/>
          </p:cNvSpPr>
          <p:nvPr/>
        </p:nvSpPr>
        <p:spPr>
          <a:xfrm>
            <a:off x="446485" y="3022238"/>
            <a:ext cx="4018359" cy="3321844"/>
          </a:xfrm>
          <a:prstGeom prst="rect">
            <a:avLst/>
          </a:prstGeom>
        </p:spPr>
        <p:txBody>
          <a:bodyPr lIns="64291" tIns="32146" rIns="64291" bIns="32146">
            <a:noAutofit/>
          </a:bodyPr>
          <a:lstStyle/>
          <a:p>
            <a:pPr defTabSz="321457">
              <a:buSzPct val="130000"/>
              <a:defRPr/>
            </a:pPr>
            <a:r>
              <a:rPr lang="en-US" dirty="0">
                <a:solidFill>
                  <a:srgbClr val="0000FF"/>
                </a:solidFill>
                <a:latin typeface="Helvetica Neue"/>
                <a:cs typeface="Helvetica Neue"/>
              </a:rPr>
              <a:t>target </a:t>
            </a:r>
            <a:r>
              <a:rPr lang="en-US" dirty="0">
                <a:solidFill>
                  <a:srgbClr val="000000"/>
                </a:solidFill>
                <a:latin typeface="Helvetica Neue"/>
                <a:cs typeface="Helvetica Neue"/>
              </a:rPr>
              <a:t>can be either</a:t>
            </a:r>
          </a:p>
          <a:p>
            <a:pPr defTabSz="321457">
              <a:buSzPct val="130000"/>
              <a:defRPr/>
            </a:pPr>
            <a:endParaRPr lang="en-US" dirty="0">
              <a:solidFill>
                <a:schemeClr val="tx2"/>
              </a:solidFill>
              <a:latin typeface="Helvetica Neue"/>
              <a:cs typeface="Helvetica Neue"/>
            </a:endParaRPr>
          </a:p>
          <a:p>
            <a:pPr defTabSz="321457">
              <a:buSzPct val="130000"/>
              <a:defRPr/>
            </a:pPr>
            <a:r>
              <a:rPr lang="en-US" dirty="0">
                <a:solidFill>
                  <a:srgbClr val="0000FF"/>
                </a:solidFill>
                <a:cs typeface="Helvetica Neue"/>
              </a:rPr>
              <a:t>	clean</a:t>
            </a:r>
          </a:p>
          <a:p>
            <a:pPr defTabSz="321457">
              <a:buSzPct val="130000"/>
              <a:defRPr/>
            </a:pPr>
            <a:endParaRPr lang="en-US" dirty="0">
              <a:solidFill>
                <a:srgbClr val="0000FF"/>
              </a:solidFill>
              <a:cs typeface="Helvetica Neue"/>
            </a:endParaRPr>
          </a:p>
          <a:p>
            <a:pPr defTabSz="321457">
              <a:buSzPct val="130000"/>
              <a:defRPr/>
            </a:pPr>
            <a:r>
              <a:rPr lang="en-US" dirty="0">
                <a:latin typeface="Helvetica Neue"/>
                <a:cs typeface="Helvetica Neue"/>
              </a:rPr>
              <a:t>or</a:t>
            </a:r>
            <a:endParaRPr lang="en-US" dirty="0">
              <a:solidFill>
                <a:srgbClr val="0000FF"/>
              </a:solidFill>
              <a:cs typeface="Helvetica Neue"/>
            </a:endParaRPr>
          </a:p>
          <a:p>
            <a:pPr defTabSz="321457">
              <a:buSzPct val="130000"/>
              <a:defRPr/>
            </a:pPr>
            <a:endParaRPr lang="en-US" dirty="0">
              <a:solidFill>
                <a:srgbClr val="0000FF"/>
              </a:solidFill>
              <a:cs typeface="Helvetica Neue"/>
            </a:endParaRPr>
          </a:p>
          <a:p>
            <a:pPr defTabSz="321457">
              <a:buSzPct val="130000"/>
              <a:defRPr/>
            </a:pPr>
            <a:r>
              <a:rPr lang="en-US" dirty="0">
                <a:solidFill>
                  <a:srgbClr val="0000FF"/>
                </a:solidFill>
                <a:cs typeface="Helvetica Neue"/>
              </a:rPr>
              <a:t>	gnu</a:t>
            </a:r>
          </a:p>
          <a:p>
            <a:pPr defTabSz="321457">
              <a:buSzPct val="130000"/>
              <a:defRPr/>
            </a:pPr>
            <a:r>
              <a:rPr lang="en-US" dirty="0">
                <a:solidFill>
                  <a:srgbClr val="0000FF"/>
                </a:solidFill>
                <a:cs typeface="Helvetica Neue"/>
              </a:rPr>
              <a:t>	intel</a:t>
            </a:r>
          </a:p>
          <a:p>
            <a:pPr defTabSz="321457">
              <a:buSzPct val="130000"/>
              <a:defRPr/>
            </a:pPr>
            <a:r>
              <a:rPr lang="en-US" dirty="0">
                <a:solidFill>
                  <a:srgbClr val="0000FF"/>
                </a:solidFill>
                <a:cs typeface="Helvetica Neue"/>
              </a:rPr>
              <a:t>	</a:t>
            </a:r>
            <a:r>
              <a:rPr lang="en-US" dirty="0" err="1">
                <a:solidFill>
                  <a:srgbClr val="0000FF"/>
                </a:solidFill>
                <a:cs typeface="Helvetica Neue"/>
              </a:rPr>
              <a:t>nvhpc</a:t>
            </a:r>
            <a:endParaRPr lang="en-US" dirty="0">
              <a:solidFill>
                <a:srgbClr val="0000FF"/>
              </a:solidFill>
              <a:cs typeface="Helvetica Neue"/>
            </a:endParaRPr>
          </a:p>
          <a:p>
            <a:pPr defTabSz="321457">
              <a:buSzPct val="130000"/>
              <a:defRPr/>
            </a:pPr>
            <a:r>
              <a:rPr lang="en-US" dirty="0">
                <a:solidFill>
                  <a:srgbClr val="0000FF"/>
                </a:solidFill>
                <a:cs typeface="Helvetica Neue"/>
              </a:rPr>
              <a:t>	</a:t>
            </a:r>
            <a:r>
              <a:rPr lang="en-US" dirty="0" err="1">
                <a:solidFill>
                  <a:srgbClr val="0000FF"/>
                </a:solidFill>
                <a:cs typeface="Helvetica Neue"/>
              </a:rPr>
              <a:t>llvm</a:t>
            </a:r>
            <a:endParaRPr lang="en-US" dirty="0">
              <a:solidFill>
                <a:srgbClr val="0000FF"/>
              </a:solidFill>
              <a:cs typeface="Helvetica Neue"/>
            </a:endParaRPr>
          </a:p>
          <a:p>
            <a:pPr defTabSz="321457">
              <a:buSzPct val="130000"/>
              <a:defRPr/>
            </a:pPr>
            <a:r>
              <a:rPr lang="en-US" dirty="0">
                <a:latin typeface="Helvetica Neue"/>
                <a:cs typeface="Helvetica Neue"/>
              </a:rPr>
              <a:t>	... plus a few others...</a:t>
            </a:r>
          </a:p>
        </p:txBody>
      </p:sp>
      <p:sp>
        <p:nvSpPr>
          <p:cNvPr id="7" name="Content Placeholder 2"/>
          <p:cNvSpPr txBox="1">
            <a:spLocks/>
          </p:cNvSpPr>
          <p:nvPr/>
        </p:nvSpPr>
        <p:spPr>
          <a:xfrm>
            <a:off x="4518422" y="4543370"/>
            <a:ext cx="4018359" cy="1764014"/>
          </a:xfrm>
          <a:prstGeom prst="rect">
            <a:avLst/>
          </a:prstGeom>
        </p:spPr>
        <p:txBody>
          <a:bodyPr lIns="64291" tIns="32146" rIns="64291" bIns="32146">
            <a:normAutofit/>
          </a:bodyPr>
          <a:lstStyle/>
          <a:p>
            <a:pPr defTabSz="321457">
              <a:buSzPct val="130000"/>
              <a:defRPr/>
            </a:pPr>
            <a:r>
              <a:rPr lang="en-US" dirty="0">
                <a:solidFill>
                  <a:srgbClr val="000000"/>
                </a:solidFill>
                <a:latin typeface="Helvetica Neue"/>
                <a:cs typeface="Helvetica Neue"/>
              </a:rPr>
              <a:t>&lt;options&gt; can be any of</a:t>
            </a:r>
          </a:p>
          <a:p>
            <a:pPr defTabSz="321457">
              <a:buSzPct val="130000"/>
              <a:defRPr/>
            </a:pPr>
            <a:endParaRPr lang="en-US" dirty="0">
              <a:solidFill>
                <a:schemeClr val="tx2"/>
              </a:solidFill>
              <a:latin typeface="Helvetica Neue"/>
              <a:cs typeface="Helvetica Neue"/>
            </a:endParaRPr>
          </a:p>
          <a:p>
            <a:pPr defTabSz="321457">
              <a:buSzPct val="130000"/>
              <a:defRPr/>
            </a:pPr>
            <a:r>
              <a:rPr lang="en-US" dirty="0">
                <a:solidFill>
                  <a:srgbClr val="0000FF"/>
                </a:solidFill>
                <a:cs typeface="Helvetica Neue"/>
              </a:rPr>
              <a:t>	</a:t>
            </a:r>
            <a:r>
              <a:rPr lang="en-US" dirty="0">
                <a:solidFill>
                  <a:srgbClr val="00BA00"/>
                </a:solidFill>
                <a:cs typeface="Helvetica Neue"/>
              </a:rPr>
              <a:t>DEBUG=true</a:t>
            </a:r>
          </a:p>
          <a:p>
            <a:pPr defTabSz="321457">
              <a:buSzPct val="130000"/>
              <a:defRPr/>
            </a:pPr>
            <a:r>
              <a:rPr lang="en-US" dirty="0">
                <a:solidFill>
                  <a:srgbClr val="00BA00"/>
                </a:solidFill>
                <a:cs typeface="Helvetica Neue"/>
              </a:rPr>
              <a:t>	AUTOCLEAN=true</a:t>
            </a:r>
          </a:p>
          <a:p>
            <a:pPr defTabSz="321457">
              <a:buSzPct val="130000"/>
              <a:defRPr/>
            </a:pPr>
            <a:r>
              <a:rPr lang="en-US" dirty="0">
                <a:solidFill>
                  <a:srgbClr val="00BA00"/>
                </a:solidFill>
                <a:cs typeface="Helvetica Neue"/>
              </a:rPr>
              <a:t>	PRECISION=double</a:t>
            </a:r>
          </a:p>
          <a:p>
            <a:pPr defTabSz="321457">
              <a:buSzPct val="130000"/>
              <a:defRPr/>
            </a:pPr>
            <a:r>
              <a:rPr lang="en-US" dirty="0">
                <a:solidFill>
                  <a:srgbClr val="00BA00"/>
                </a:solidFill>
                <a:cs typeface="Helvetica Neue"/>
              </a:rPr>
              <a:t>	OPENMP=true</a:t>
            </a:r>
          </a:p>
          <a:p>
            <a:pPr defTabSz="321457">
              <a:buSzPct val="130000"/>
              <a:defRPr/>
            </a:pPr>
            <a:endParaRPr lang="en-US" dirty="0">
              <a:solidFill>
                <a:srgbClr val="00BA00"/>
              </a:solidFill>
              <a:cs typeface="Helvetica Neue"/>
            </a:endParaRPr>
          </a:p>
        </p:txBody>
      </p:sp>
      <p:sp>
        <p:nvSpPr>
          <p:cNvPr id="8" name="Content Placeholder 2"/>
          <p:cNvSpPr txBox="1">
            <a:spLocks/>
          </p:cNvSpPr>
          <p:nvPr/>
        </p:nvSpPr>
        <p:spPr>
          <a:xfrm>
            <a:off x="4518422" y="3075816"/>
            <a:ext cx="4286250" cy="1553766"/>
          </a:xfrm>
          <a:prstGeom prst="rect">
            <a:avLst/>
          </a:prstGeom>
        </p:spPr>
        <p:txBody>
          <a:bodyPr lIns="64291" tIns="32146" rIns="64291" bIns="32146">
            <a:normAutofit/>
          </a:bodyPr>
          <a:lstStyle/>
          <a:p>
            <a:pPr defTabSz="321457">
              <a:buSzPct val="130000"/>
              <a:defRPr/>
            </a:pPr>
            <a:r>
              <a:rPr lang="en-US" dirty="0">
                <a:solidFill>
                  <a:srgbClr val="000000"/>
                </a:solidFill>
                <a:latin typeface="Helvetica Neue"/>
                <a:cs typeface="Helvetica Neue"/>
              </a:rPr>
              <a:t>For MPAS-Atmosphere, </a:t>
            </a:r>
            <a:r>
              <a:rPr lang="en-US" dirty="0">
                <a:solidFill>
                  <a:srgbClr val="FF0000"/>
                </a:solidFill>
                <a:latin typeface="Helvetica Neue"/>
                <a:cs typeface="Helvetica Neue"/>
              </a:rPr>
              <a:t>core</a:t>
            </a:r>
            <a:r>
              <a:rPr lang="en-US" dirty="0">
                <a:solidFill>
                  <a:srgbClr val="000000"/>
                </a:solidFill>
                <a:latin typeface="Helvetica Neue"/>
                <a:cs typeface="Helvetica Neue"/>
              </a:rPr>
              <a:t> may be </a:t>
            </a:r>
          </a:p>
          <a:p>
            <a:pPr defTabSz="321457">
              <a:buSzPct val="130000"/>
              <a:defRPr/>
            </a:pPr>
            <a:endParaRPr lang="en-US" dirty="0">
              <a:solidFill>
                <a:schemeClr val="tx2"/>
              </a:solidFill>
              <a:latin typeface="Helvetica Neue"/>
              <a:cs typeface="Helvetica Neue"/>
            </a:endParaRPr>
          </a:p>
          <a:p>
            <a:pPr defTabSz="321457">
              <a:buSzPct val="130000"/>
              <a:defRPr/>
            </a:pPr>
            <a:r>
              <a:rPr lang="en-US" dirty="0">
                <a:solidFill>
                  <a:srgbClr val="0000FF"/>
                </a:solidFill>
                <a:cs typeface="Helvetica Neue"/>
              </a:rPr>
              <a:t>	</a:t>
            </a:r>
            <a:r>
              <a:rPr lang="en-US" dirty="0">
                <a:solidFill>
                  <a:srgbClr val="FF0000"/>
                </a:solidFill>
                <a:cs typeface="Helvetica Neue"/>
              </a:rPr>
              <a:t>atmosphere</a:t>
            </a:r>
          </a:p>
          <a:p>
            <a:pPr defTabSz="321457">
              <a:buSzPct val="130000"/>
              <a:defRPr/>
            </a:pPr>
            <a:r>
              <a:rPr lang="en-US" dirty="0">
                <a:solidFill>
                  <a:srgbClr val="FF0000"/>
                </a:solidFill>
                <a:cs typeface="Helvetica Neue"/>
              </a:rPr>
              <a:t>	</a:t>
            </a:r>
            <a:r>
              <a:rPr lang="en-US" dirty="0" err="1">
                <a:solidFill>
                  <a:srgbClr val="FF0000"/>
                </a:solidFill>
                <a:cs typeface="Helvetica Neue"/>
              </a:rPr>
              <a:t>init_atmosphere</a:t>
            </a:r>
            <a:endParaRPr lang="en-US" dirty="0">
              <a:solidFill>
                <a:srgbClr val="FF0000"/>
              </a:solidFill>
              <a:cs typeface="Helvetica Neue"/>
            </a:endParaRPr>
          </a:p>
        </p:txBody>
      </p:sp>
    </p:spTree>
    <p:extLst>
      <p:ext uri="{BB962C8B-B14F-4D97-AF65-F5344CB8AC3E}">
        <p14:creationId xmlns:p14="http://schemas.microsoft.com/office/powerpoint/2010/main" val="30686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446484" y="267891"/>
            <a:ext cx="8228707" cy="80367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a:latin typeface="Helvetica Neue" charset="0"/>
                <a:ea typeface="ヒラギノ角ゴ ProN W3" charset="0"/>
                <a:cs typeface="Helvetica Neue" charset="0"/>
              </a:rPr>
              <a:t>Compiling MPAS</a:t>
            </a:r>
          </a:p>
        </p:txBody>
      </p:sp>
      <p:sp>
        <p:nvSpPr>
          <p:cNvPr id="2" name="Slide Number Placeholder 1"/>
          <p:cNvSpPr>
            <a:spLocks noGrp="1"/>
          </p:cNvSpPr>
          <p:nvPr>
            <p:ph type="sldNum" sz="quarter" idx="12"/>
          </p:nvPr>
        </p:nvSpPr>
        <p:spPr/>
        <p:txBody>
          <a:bodyPr/>
          <a:lstStyle/>
          <a:p>
            <a:fld id="{BB0EDAC5-B36E-A046-9D6B-DEE64979627A}" type="slidenum">
              <a:rPr lang="en-US" smtClean="0"/>
              <a:t>20</a:t>
            </a:fld>
            <a:endParaRPr lang="en-US"/>
          </a:p>
        </p:txBody>
      </p:sp>
      <p:sp>
        <p:nvSpPr>
          <p:cNvPr id="12" name="Content Placeholder 2"/>
          <p:cNvSpPr txBox="1">
            <a:spLocks/>
          </p:cNvSpPr>
          <p:nvPr/>
        </p:nvSpPr>
        <p:spPr>
          <a:xfrm>
            <a:off x="446485" y="1327442"/>
            <a:ext cx="8304609" cy="2101558"/>
          </a:xfrm>
          <a:prstGeom prst="rect">
            <a:avLst/>
          </a:prstGeom>
        </p:spPr>
        <p:txBody>
          <a:bodyPr lIns="64291" tIns="32146" rIns="64291" bIns="32146">
            <a:noAutofit/>
          </a:bodyPr>
          <a:lstStyle/>
          <a:p>
            <a:pPr defTabSz="321457">
              <a:spcBef>
                <a:spcPts val="1406"/>
              </a:spcBef>
              <a:buSzPct val="130000"/>
              <a:defRPr/>
            </a:pPr>
            <a:r>
              <a:rPr lang="en-US" dirty="0">
                <a:solidFill>
                  <a:srgbClr val="000000"/>
                </a:solidFill>
                <a:latin typeface="Helvetica Neue"/>
                <a:cs typeface="Helvetica Neue"/>
              </a:rPr>
              <a:t>Typical build of both the </a:t>
            </a:r>
            <a:r>
              <a:rPr lang="en-US" dirty="0" err="1">
                <a:solidFill>
                  <a:srgbClr val="000000"/>
                </a:solidFill>
                <a:latin typeface="Helvetica Neue"/>
                <a:cs typeface="Helvetica Neue"/>
              </a:rPr>
              <a:t>init_atmosphere</a:t>
            </a:r>
            <a:r>
              <a:rPr lang="en-US" dirty="0">
                <a:solidFill>
                  <a:srgbClr val="000000"/>
                </a:solidFill>
                <a:latin typeface="Helvetica Neue"/>
                <a:cs typeface="Helvetica Neue"/>
              </a:rPr>
              <a:t> and atmosphere cores involves:</a:t>
            </a:r>
          </a:p>
          <a:p>
            <a:pPr defTabSz="321457">
              <a:spcBef>
                <a:spcPts val="1406"/>
              </a:spcBef>
              <a:buSzPct val="130000"/>
              <a:defRPr/>
            </a:pPr>
            <a:r>
              <a:rPr lang="en-US" sz="1600" dirty="0">
                <a:solidFill>
                  <a:srgbClr val="000000"/>
                </a:solidFill>
                <a:latin typeface="Courier New" panose="02070309020205020404" pitchFamily="49" charset="0"/>
                <a:cs typeface="Courier New" panose="02070309020205020404" pitchFamily="49" charset="0"/>
              </a:rPr>
              <a:t>make </a:t>
            </a:r>
            <a:r>
              <a:rPr lang="en-US" sz="1600" dirty="0">
                <a:solidFill>
                  <a:srgbClr val="0000FF"/>
                </a:solidFill>
                <a:latin typeface="Courier New" panose="02070309020205020404" pitchFamily="49" charset="0"/>
                <a:cs typeface="Courier New" panose="02070309020205020404" pitchFamily="49" charset="0"/>
              </a:rPr>
              <a:t>gnu </a:t>
            </a:r>
            <a:r>
              <a:rPr lang="en-US" sz="1600" dirty="0">
                <a:solidFill>
                  <a:srgbClr val="000000"/>
                </a:solidFill>
                <a:latin typeface="Courier New" panose="02070309020205020404" pitchFamily="49" charset="0"/>
                <a:cs typeface="Courier New" panose="02070309020205020404" pitchFamily="49" charset="0"/>
              </a:rPr>
              <a:t>CORE=</a:t>
            </a:r>
            <a:r>
              <a:rPr lang="en-US" sz="1600" dirty="0" err="1">
                <a:solidFill>
                  <a:srgbClr val="FF0000"/>
                </a:solidFill>
                <a:latin typeface="Courier New" panose="02070309020205020404" pitchFamily="49" charset="0"/>
                <a:cs typeface="Courier New" panose="02070309020205020404" pitchFamily="49" charset="0"/>
              </a:rPr>
              <a:t>init_atmosphere</a:t>
            </a:r>
            <a:r>
              <a:rPr lang="en-US" sz="1600" dirty="0">
                <a:solidFill>
                  <a:srgbClr val="FF0000"/>
                </a:solidFill>
                <a:latin typeface="Courier New" panose="02070309020205020404" pitchFamily="49" charset="0"/>
                <a:cs typeface="Courier New" panose="02070309020205020404" pitchFamily="49" charset="0"/>
              </a:rPr>
              <a:t> </a:t>
            </a:r>
            <a:r>
              <a:rPr lang="en-US" i="1" dirty="0">
                <a:latin typeface="Helvetica Neue"/>
                <a:cs typeface="Helvetica Neue"/>
              </a:rPr>
              <a:t>(build </a:t>
            </a:r>
            <a:r>
              <a:rPr lang="en-US" dirty="0" err="1">
                <a:latin typeface="Courier New" panose="02070309020205020404" pitchFamily="49" charset="0"/>
                <a:cs typeface="Courier New" panose="02070309020205020404" pitchFamily="49" charset="0"/>
              </a:rPr>
              <a:t>init_atmosphere_model</a:t>
            </a:r>
            <a:r>
              <a:rPr lang="en-US" i="1" dirty="0">
                <a:latin typeface="Helvetica Neue"/>
                <a:cs typeface="Helvetica Neue"/>
              </a:rPr>
              <a:t>)</a:t>
            </a:r>
          </a:p>
          <a:p>
            <a:pPr marL="3698992" indent="-3698992" defTabSz="321457">
              <a:spcBef>
                <a:spcPts val="1406"/>
              </a:spcBef>
              <a:buSzPct val="130000"/>
              <a:defRPr/>
            </a:pPr>
            <a:r>
              <a:rPr lang="en-US" sz="1600" dirty="0">
                <a:latin typeface="Courier New" panose="02070309020205020404" pitchFamily="49" charset="0"/>
                <a:cs typeface="Courier New" panose="02070309020205020404" pitchFamily="49" charset="0"/>
              </a:rPr>
              <a:t>make </a:t>
            </a:r>
            <a:r>
              <a:rPr lang="en-US" sz="1600" dirty="0">
                <a:solidFill>
                  <a:srgbClr val="0000FF"/>
                </a:solidFill>
                <a:latin typeface="Courier New" panose="02070309020205020404" pitchFamily="49" charset="0"/>
                <a:cs typeface="Courier New" panose="02070309020205020404" pitchFamily="49" charset="0"/>
              </a:rPr>
              <a:t>clean</a:t>
            </a:r>
            <a:r>
              <a:rPr lang="en-US" sz="1600" dirty="0">
                <a:latin typeface="Courier New" panose="02070309020205020404" pitchFamily="49" charset="0"/>
                <a:cs typeface="Courier New" panose="02070309020205020404" pitchFamily="49" charset="0"/>
              </a:rPr>
              <a:t> CORE=</a:t>
            </a:r>
            <a:r>
              <a:rPr lang="en-US" sz="1600" dirty="0">
                <a:solidFill>
                  <a:srgbClr val="FF0000"/>
                </a:solidFill>
                <a:latin typeface="Courier New" panose="02070309020205020404" pitchFamily="49" charset="0"/>
                <a:cs typeface="Courier New" panose="02070309020205020404" pitchFamily="49" charset="0"/>
              </a:rPr>
              <a:t>atmosphere </a:t>
            </a:r>
            <a:r>
              <a:rPr lang="en-US" i="1" dirty="0">
                <a:latin typeface="Helvetica Neue"/>
                <a:cs typeface="Helvetica Neue"/>
              </a:rPr>
              <a:t>(clean any infrastructure files used by both </a:t>
            </a:r>
            <a:r>
              <a:rPr lang="en-US" i="1" dirty="0" err="1">
                <a:latin typeface="Helvetica Neue"/>
                <a:cs typeface="Helvetica Neue"/>
              </a:rPr>
              <a:t>init_atmosphere</a:t>
            </a:r>
            <a:r>
              <a:rPr lang="en-US" i="1" dirty="0">
                <a:latin typeface="Helvetica Neue"/>
                <a:cs typeface="Helvetica Neue"/>
              </a:rPr>
              <a:t> and atmosphere)</a:t>
            </a:r>
            <a:endParaRPr lang="en-US" dirty="0">
              <a:solidFill>
                <a:srgbClr val="FF0000"/>
              </a:solidFill>
              <a:cs typeface="Helvetica Neue"/>
            </a:endParaRPr>
          </a:p>
          <a:p>
            <a:pPr defTabSz="321457">
              <a:spcBef>
                <a:spcPts val="1406"/>
              </a:spcBef>
              <a:buSzPct val="130000"/>
              <a:defRPr/>
            </a:pPr>
            <a:r>
              <a:rPr lang="en-US" sz="1600" dirty="0">
                <a:latin typeface="Courier New" panose="02070309020205020404" pitchFamily="49" charset="0"/>
                <a:cs typeface="Courier New" panose="02070309020205020404" pitchFamily="49" charset="0"/>
              </a:rPr>
              <a:t>make </a:t>
            </a:r>
            <a:r>
              <a:rPr lang="en-US" sz="1600" dirty="0">
                <a:solidFill>
                  <a:srgbClr val="0000FF"/>
                </a:solidFill>
                <a:latin typeface="Courier New" panose="02070309020205020404" pitchFamily="49" charset="0"/>
                <a:cs typeface="Courier New" panose="02070309020205020404" pitchFamily="49" charset="0"/>
              </a:rPr>
              <a:t>gnu </a:t>
            </a:r>
            <a:r>
              <a:rPr lang="en-US" sz="1600" dirty="0">
                <a:latin typeface="Courier New" panose="02070309020205020404" pitchFamily="49" charset="0"/>
                <a:cs typeface="Courier New" panose="02070309020205020404" pitchFamily="49" charset="0"/>
              </a:rPr>
              <a:t>CORE=</a:t>
            </a:r>
            <a:r>
              <a:rPr lang="en-US" sz="1600" dirty="0">
                <a:solidFill>
                  <a:srgbClr val="FF0000"/>
                </a:solidFill>
                <a:latin typeface="Courier New" panose="02070309020205020404" pitchFamily="49" charset="0"/>
                <a:cs typeface="Courier New" panose="02070309020205020404" pitchFamily="49" charset="0"/>
              </a:rPr>
              <a:t>atmosphere </a:t>
            </a:r>
            <a:r>
              <a:rPr lang="en-US" i="1" dirty="0">
                <a:latin typeface="Helvetica Neue"/>
                <a:cs typeface="Helvetica Neue"/>
              </a:rPr>
              <a:t>(build </a:t>
            </a:r>
            <a:r>
              <a:rPr lang="en-US" dirty="0" err="1">
                <a:latin typeface="Courier New" panose="02070309020205020404" pitchFamily="49" charset="0"/>
                <a:cs typeface="Courier New" panose="02070309020205020404" pitchFamily="49" charset="0"/>
              </a:rPr>
              <a:t>atmosphere_model</a:t>
            </a:r>
            <a:r>
              <a:rPr lang="en-US" i="1" dirty="0">
                <a:latin typeface="Helvetica Neue"/>
                <a:cs typeface="Helvetica Neue"/>
              </a:rPr>
              <a:t>)</a:t>
            </a:r>
          </a:p>
        </p:txBody>
      </p:sp>
      <p:sp>
        <p:nvSpPr>
          <p:cNvPr id="9" name="Content Placeholder 2"/>
          <p:cNvSpPr txBox="1">
            <a:spLocks/>
          </p:cNvSpPr>
          <p:nvPr/>
        </p:nvSpPr>
        <p:spPr>
          <a:xfrm>
            <a:off x="446485" y="3815816"/>
            <a:ext cx="8251031" cy="2495627"/>
          </a:xfrm>
          <a:prstGeom prst="rect">
            <a:avLst/>
          </a:prstGeom>
        </p:spPr>
        <p:txBody>
          <a:bodyPr lIns="64291" tIns="32146" rIns="64291" bIns="32146">
            <a:normAutofit/>
          </a:bodyPr>
          <a:lstStyle/>
          <a:p>
            <a:pPr defTabSz="321457">
              <a:spcBef>
                <a:spcPts val="1406"/>
              </a:spcBef>
              <a:buSzPct val="130000"/>
              <a:defRPr/>
            </a:pPr>
            <a:r>
              <a:rPr lang="en-US" dirty="0">
                <a:solidFill>
                  <a:srgbClr val="000000"/>
                </a:solidFill>
                <a:latin typeface="Helvetica Neue"/>
                <a:cs typeface="Helvetica Neue"/>
              </a:rPr>
              <a:t>By default, MPAS cores are built with single-precision floating-point variables</a:t>
            </a:r>
          </a:p>
          <a:p>
            <a:pPr defTabSz="321457">
              <a:spcBef>
                <a:spcPts val="1406"/>
              </a:spcBef>
              <a:buSzPct val="130000"/>
              <a:defRPr/>
            </a:pPr>
            <a:r>
              <a:rPr lang="en-US" dirty="0">
                <a:solidFill>
                  <a:srgbClr val="000000"/>
                </a:solidFill>
                <a:latin typeface="Helvetica Neue"/>
                <a:cs typeface="Helvetica Neue"/>
              </a:rPr>
              <a:t>MPAS-Atmosphere can be built in double precision</a:t>
            </a:r>
          </a:p>
          <a:p>
            <a:pPr marL="233363" indent="-233363" defTabSz="321457">
              <a:spcBef>
                <a:spcPts val="600"/>
              </a:spcBef>
              <a:buSzPct val="130000"/>
              <a:buFont typeface="Arial"/>
              <a:buChar char="•"/>
              <a:defRPr/>
            </a:pPr>
            <a:r>
              <a:rPr lang="en-US" dirty="0">
                <a:solidFill>
                  <a:srgbClr val="000000"/>
                </a:solidFill>
                <a:latin typeface="Helvetica Neue"/>
                <a:cs typeface="Helvetica Neue"/>
              </a:rPr>
              <a:t>Add </a:t>
            </a:r>
            <a:r>
              <a:rPr lang="en-US" sz="1700" dirty="0">
                <a:solidFill>
                  <a:srgbClr val="000000"/>
                </a:solidFill>
                <a:latin typeface="Courier New"/>
                <a:cs typeface="Courier New"/>
              </a:rPr>
              <a:t>PRECISION=double </a:t>
            </a:r>
            <a:r>
              <a:rPr lang="en-US" dirty="0">
                <a:solidFill>
                  <a:srgbClr val="000000"/>
                </a:solidFill>
                <a:latin typeface="Helvetica Neue"/>
                <a:cs typeface="Helvetica Neue"/>
              </a:rPr>
              <a:t>to build commands for double-</a:t>
            </a:r>
            <a:r>
              <a:rPr lang="en-US" dirty="0" err="1">
                <a:solidFill>
                  <a:srgbClr val="000000"/>
                </a:solidFill>
                <a:latin typeface="Helvetica Neue"/>
                <a:cs typeface="Helvetica Neue"/>
              </a:rPr>
              <a:t>precisoin</a:t>
            </a:r>
            <a:r>
              <a:rPr lang="en-US" dirty="0">
                <a:solidFill>
                  <a:srgbClr val="000000"/>
                </a:solidFill>
                <a:latin typeface="Helvetica Neue"/>
                <a:cs typeface="Helvetica Neue"/>
              </a:rPr>
              <a:t> executables</a:t>
            </a:r>
          </a:p>
          <a:p>
            <a:pPr marL="233363" indent="-233363" defTabSz="321457">
              <a:spcBef>
                <a:spcPts val="600"/>
              </a:spcBef>
              <a:buSzPct val="130000"/>
              <a:buFont typeface="Arial"/>
              <a:buChar char="•"/>
              <a:defRPr/>
            </a:pPr>
            <a:r>
              <a:rPr lang="en-US" dirty="0">
                <a:solidFill>
                  <a:srgbClr val="000000"/>
                </a:solidFill>
                <a:latin typeface="Helvetica Neue"/>
                <a:cs typeface="Helvetica Neue"/>
              </a:rPr>
              <a:t>Execution time is slower compared with single-precision</a:t>
            </a:r>
          </a:p>
          <a:p>
            <a:pPr marL="233363" indent="-233363" defTabSz="321457">
              <a:spcBef>
                <a:spcPts val="600"/>
              </a:spcBef>
              <a:buSzPct val="130000"/>
              <a:buFont typeface="Arial"/>
              <a:buChar char="•"/>
              <a:defRPr/>
            </a:pPr>
            <a:r>
              <a:rPr lang="en-US" dirty="0">
                <a:solidFill>
                  <a:srgbClr val="000000"/>
                </a:solidFill>
                <a:latin typeface="Helvetica Neue"/>
                <a:cs typeface="Helvetica Neue"/>
              </a:rPr>
              <a:t>Output files approximately twice as large</a:t>
            </a:r>
          </a:p>
        </p:txBody>
      </p:sp>
      <p:sp>
        <p:nvSpPr>
          <p:cNvPr id="3" name="Rounded Rectangle 2">
            <a:extLst>
              <a:ext uri="{FF2B5EF4-FFF2-40B4-BE49-F238E27FC236}">
                <a16:creationId xmlns:a16="http://schemas.microsoft.com/office/drawing/2014/main" id="{89011FF9-3CE3-D06A-BFAC-B1BDC6441B78}"/>
              </a:ext>
            </a:extLst>
          </p:cNvPr>
          <p:cNvSpPr/>
          <p:nvPr/>
        </p:nvSpPr>
        <p:spPr>
          <a:xfrm>
            <a:off x="338667" y="2212622"/>
            <a:ext cx="7981244" cy="722489"/>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170ADC-9922-7C8C-6407-75CA76E9B40C}"/>
              </a:ext>
            </a:extLst>
          </p:cNvPr>
          <p:cNvSpPr/>
          <p:nvPr/>
        </p:nvSpPr>
        <p:spPr>
          <a:xfrm>
            <a:off x="5678311" y="3138311"/>
            <a:ext cx="3386667" cy="117586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0000"/>
                </a:solidFill>
              </a:rPr>
              <a:t>Beginning with MPAS v8.2.0, an intermediate “clean” step is no longer needed!</a:t>
            </a:r>
          </a:p>
        </p:txBody>
      </p:sp>
    </p:spTree>
    <p:extLst>
      <p:ext uri="{BB962C8B-B14F-4D97-AF65-F5344CB8AC3E}">
        <p14:creationId xmlns:p14="http://schemas.microsoft.com/office/powerpoint/2010/main" val="31781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446484" y="267891"/>
            <a:ext cx="8228707" cy="80367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Compiling MPAS v8.2.0+</a:t>
            </a:r>
          </a:p>
        </p:txBody>
      </p:sp>
      <p:sp>
        <p:nvSpPr>
          <p:cNvPr id="2" name="Slide Number Placeholder 1"/>
          <p:cNvSpPr>
            <a:spLocks noGrp="1"/>
          </p:cNvSpPr>
          <p:nvPr>
            <p:ph type="sldNum" sz="quarter" idx="12"/>
          </p:nvPr>
        </p:nvSpPr>
        <p:spPr/>
        <p:txBody>
          <a:bodyPr/>
          <a:lstStyle/>
          <a:p>
            <a:fld id="{BB0EDAC5-B36E-A046-9D6B-DEE64979627A}" type="slidenum">
              <a:rPr lang="en-US" smtClean="0"/>
              <a:t>21</a:t>
            </a:fld>
            <a:endParaRPr lang="en-US"/>
          </a:p>
        </p:txBody>
      </p:sp>
      <p:sp>
        <p:nvSpPr>
          <p:cNvPr id="12" name="Content Placeholder 2"/>
          <p:cNvSpPr txBox="1">
            <a:spLocks/>
          </p:cNvSpPr>
          <p:nvPr/>
        </p:nvSpPr>
        <p:spPr>
          <a:xfrm>
            <a:off x="446485" y="1327442"/>
            <a:ext cx="8304609" cy="2101558"/>
          </a:xfrm>
          <a:prstGeom prst="rect">
            <a:avLst/>
          </a:prstGeom>
        </p:spPr>
        <p:txBody>
          <a:bodyPr lIns="64291" tIns="32146" rIns="64291" bIns="32146">
            <a:noAutofit/>
          </a:bodyPr>
          <a:lstStyle/>
          <a:p>
            <a:pPr defTabSz="321457">
              <a:spcBef>
                <a:spcPts val="1406"/>
              </a:spcBef>
              <a:buSzPct val="130000"/>
              <a:defRPr/>
            </a:pPr>
            <a:r>
              <a:rPr lang="en-US" dirty="0">
                <a:solidFill>
                  <a:srgbClr val="000000"/>
                </a:solidFill>
                <a:latin typeface="Helvetica Neue"/>
                <a:cs typeface="Helvetica Neue"/>
              </a:rPr>
              <a:t>Typical build of both the </a:t>
            </a:r>
            <a:r>
              <a:rPr lang="en-US" dirty="0" err="1">
                <a:solidFill>
                  <a:srgbClr val="000000"/>
                </a:solidFill>
                <a:latin typeface="Helvetica Neue"/>
                <a:cs typeface="Helvetica Neue"/>
              </a:rPr>
              <a:t>init_atmosphere</a:t>
            </a:r>
            <a:r>
              <a:rPr lang="en-US" dirty="0">
                <a:solidFill>
                  <a:srgbClr val="000000"/>
                </a:solidFill>
                <a:latin typeface="Helvetica Neue"/>
                <a:cs typeface="Helvetica Neue"/>
              </a:rPr>
              <a:t> and atmosphere cores involves:</a:t>
            </a:r>
          </a:p>
          <a:p>
            <a:pPr defTabSz="321457">
              <a:spcBef>
                <a:spcPts val="1406"/>
              </a:spcBef>
              <a:buSzPct val="130000"/>
              <a:defRPr/>
            </a:pPr>
            <a:r>
              <a:rPr lang="en-US" sz="1600" dirty="0">
                <a:solidFill>
                  <a:srgbClr val="000000"/>
                </a:solidFill>
                <a:latin typeface="Courier New" panose="02070309020205020404" pitchFamily="49" charset="0"/>
                <a:cs typeface="Courier New" panose="02070309020205020404" pitchFamily="49" charset="0"/>
              </a:rPr>
              <a:t>make </a:t>
            </a:r>
            <a:r>
              <a:rPr lang="en-US" sz="1600" dirty="0">
                <a:solidFill>
                  <a:srgbClr val="0000FF"/>
                </a:solidFill>
                <a:latin typeface="Courier New" panose="02070309020205020404" pitchFamily="49" charset="0"/>
                <a:cs typeface="Courier New" panose="02070309020205020404" pitchFamily="49" charset="0"/>
              </a:rPr>
              <a:t>gnu </a:t>
            </a:r>
            <a:r>
              <a:rPr lang="en-US" sz="1600" dirty="0">
                <a:solidFill>
                  <a:srgbClr val="000000"/>
                </a:solidFill>
                <a:latin typeface="Courier New" panose="02070309020205020404" pitchFamily="49" charset="0"/>
                <a:cs typeface="Courier New" panose="02070309020205020404" pitchFamily="49" charset="0"/>
              </a:rPr>
              <a:t>CORE=</a:t>
            </a:r>
            <a:r>
              <a:rPr lang="en-US" sz="1600" dirty="0" err="1">
                <a:solidFill>
                  <a:srgbClr val="FF0000"/>
                </a:solidFill>
                <a:latin typeface="Courier New" panose="02070309020205020404" pitchFamily="49" charset="0"/>
                <a:cs typeface="Courier New" panose="02070309020205020404" pitchFamily="49" charset="0"/>
              </a:rPr>
              <a:t>init_atmosphere</a:t>
            </a:r>
            <a:r>
              <a:rPr lang="en-US" sz="1600" dirty="0">
                <a:solidFill>
                  <a:srgbClr val="FF0000"/>
                </a:solidFill>
                <a:latin typeface="Courier New" panose="02070309020205020404" pitchFamily="49" charset="0"/>
                <a:cs typeface="Courier New" panose="02070309020205020404" pitchFamily="49" charset="0"/>
              </a:rPr>
              <a:t> </a:t>
            </a:r>
            <a:r>
              <a:rPr lang="en-US" i="1" dirty="0">
                <a:latin typeface="Helvetica Neue"/>
                <a:cs typeface="Helvetica Neue"/>
              </a:rPr>
              <a:t>(build </a:t>
            </a:r>
            <a:r>
              <a:rPr lang="en-US" dirty="0" err="1">
                <a:latin typeface="Courier New" panose="02070309020205020404" pitchFamily="49" charset="0"/>
                <a:cs typeface="Courier New" panose="02070309020205020404" pitchFamily="49" charset="0"/>
              </a:rPr>
              <a:t>init_atmosphere_model</a:t>
            </a:r>
            <a:r>
              <a:rPr lang="en-US" i="1" dirty="0">
                <a:latin typeface="Helvetica Neue"/>
                <a:cs typeface="Helvetica Neue"/>
              </a:rPr>
              <a:t>)</a:t>
            </a:r>
          </a:p>
          <a:p>
            <a:pPr defTabSz="321457">
              <a:spcBef>
                <a:spcPts val="1406"/>
              </a:spcBef>
              <a:buSzPct val="130000"/>
              <a:defRPr/>
            </a:pPr>
            <a:r>
              <a:rPr lang="en-US" sz="1600" dirty="0">
                <a:latin typeface="Courier New" panose="02070309020205020404" pitchFamily="49" charset="0"/>
                <a:cs typeface="Courier New" panose="02070309020205020404" pitchFamily="49" charset="0"/>
              </a:rPr>
              <a:t>make </a:t>
            </a:r>
            <a:r>
              <a:rPr lang="en-US" sz="1600" dirty="0">
                <a:solidFill>
                  <a:srgbClr val="0000FF"/>
                </a:solidFill>
                <a:latin typeface="Courier New" panose="02070309020205020404" pitchFamily="49" charset="0"/>
                <a:cs typeface="Courier New" panose="02070309020205020404" pitchFamily="49" charset="0"/>
              </a:rPr>
              <a:t>gnu </a:t>
            </a:r>
            <a:r>
              <a:rPr lang="en-US" sz="1600" dirty="0">
                <a:latin typeface="Courier New" panose="02070309020205020404" pitchFamily="49" charset="0"/>
                <a:cs typeface="Courier New" panose="02070309020205020404" pitchFamily="49" charset="0"/>
              </a:rPr>
              <a:t>CORE=</a:t>
            </a:r>
            <a:r>
              <a:rPr lang="en-US" sz="1600" dirty="0">
                <a:solidFill>
                  <a:srgbClr val="FF0000"/>
                </a:solidFill>
                <a:latin typeface="Courier New" panose="02070309020205020404" pitchFamily="49" charset="0"/>
                <a:cs typeface="Courier New" panose="02070309020205020404" pitchFamily="49" charset="0"/>
              </a:rPr>
              <a:t>atmosphere </a:t>
            </a:r>
            <a:r>
              <a:rPr lang="en-US" i="1" dirty="0">
                <a:latin typeface="Helvetica Neue"/>
                <a:cs typeface="Helvetica Neue"/>
              </a:rPr>
              <a:t>(build </a:t>
            </a:r>
            <a:r>
              <a:rPr lang="en-US" dirty="0" err="1">
                <a:latin typeface="Courier New" panose="02070309020205020404" pitchFamily="49" charset="0"/>
                <a:cs typeface="Courier New" panose="02070309020205020404" pitchFamily="49" charset="0"/>
              </a:rPr>
              <a:t>atmosphere_model</a:t>
            </a:r>
            <a:r>
              <a:rPr lang="en-US" i="1" dirty="0">
                <a:latin typeface="Helvetica Neue"/>
                <a:cs typeface="Helvetica Neue"/>
              </a:rPr>
              <a:t>)</a:t>
            </a:r>
          </a:p>
        </p:txBody>
      </p:sp>
      <p:sp>
        <p:nvSpPr>
          <p:cNvPr id="9" name="Content Placeholder 2"/>
          <p:cNvSpPr txBox="1">
            <a:spLocks/>
          </p:cNvSpPr>
          <p:nvPr/>
        </p:nvSpPr>
        <p:spPr>
          <a:xfrm>
            <a:off x="446485" y="3815816"/>
            <a:ext cx="8251031" cy="2495627"/>
          </a:xfrm>
          <a:prstGeom prst="rect">
            <a:avLst/>
          </a:prstGeom>
        </p:spPr>
        <p:txBody>
          <a:bodyPr lIns="64291" tIns="32146" rIns="64291" bIns="32146">
            <a:normAutofit/>
          </a:bodyPr>
          <a:lstStyle/>
          <a:p>
            <a:pPr defTabSz="321457">
              <a:spcBef>
                <a:spcPts val="1406"/>
              </a:spcBef>
              <a:buSzPct val="130000"/>
              <a:defRPr/>
            </a:pPr>
            <a:r>
              <a:rPr lang="en-US" dirty="0">
                <a:solidFill>
                  <a:srgbClr val="000000"/>
                </a:solidFill>
                <a:latin typeface="Helvetica Neue"/>
                <a:cs typeface="Helvetica Neue"/>
              </a:rPr>
              <a:t>By default, MPAS cores are built with single-precision floating-point variables</a:t>
            </a:r>
          </a:p>
          <a:p>
            <a:pPr defTabSz="321457">
              <a:spcBef>
                <a:spcPts val="1406"/>
              </a:spcBef>
              <a:buSzPct val="130000"/>
              <a:defRPr/>
            </a:pPr>
            <a:r>
              <a:rPr lang="en-US" dirty="0">
                <a:solidFill>
                  <a:srgbClr val="000000"/>
                </a:solidFill>
                <a:latin typeface="Helvetica Neue"/>
                <a:cs typeface="Helvetica Neue"/>
              </a:rPr>
              <a:t>MPAS-Atmosphere can be built in double precision</a:t>
            </a:r>
          </a:p>
          <a:p>
            <a:pPr marL="233363" indent="-233363" defTabSz="321457">
              <a:spcBef>
                <a:spcPts val="600"/>
              </a:spcBef>
              <a:buSzPct val="130000"/>
              <a:buFont typeface="Arial"/>
              <a:buChar char="•"/>
              <a:defRPr/>
            </a:pPr>
            <a:r>
              <a:rPr lang="en-US" dirty="0">
                <a:solidFill>
                  <a:srgbClr val="000000"/>
                </a:solidFill>
                <a:latin typeface="Helvetica Neue"/>
                <a:cs typeface="Helvetica Neue"/>
              </a:rPr>
              <a:t>Add </a:t>
            </a:r>
            <a:r>
              <a:rPr lang="en-US" sz="1700" dirty="0">
                <a:solidFill>
                  <a:srgbClr val="000000"/>
                </a:solidFill>
                <a:latin typeface="Courier New"/>
                <a:cs typeface="Courier New"/>
              </a:rPr>
              <a:t>PRECISION=double </a:t>
            </a:r>
            <a:r>
              <a:rPr lang="en-US" dirty="0">
                <a:solidFill>
                  <a:srgbClr val="000000"/>
                </a:solidFill>
                <a:latin typeface="Helvetica Neue"/>
                <a:cs typeface="Helvetica Neue"/>
              </a:rPr>
              <a:t>to build commands for double-</a:t>
            </a:r>
            <a:r>
              <a:rPr lang="en-US" dirty="0" err="1">
                <a:solidFill>
                  <a:srgbClr val="000000"/>
                </a:solidFill>
                <a:latin typeface="Helvetica Neue"/>
                <a:cs typeface="Helvetica Neue"/>
              </a:rPr>
              <a:t>precisoin</a:t>
            </a:r>
            <a:r>
              <a:rPr lang="en-US" dirty="0">
                <a:solidFill>
                  <a:srgbClr val="000000"/>
                </a:solidFill>
                <a:latin typeface="Helvetica Neue"/>
                <a:cs typeface="Helvetica Neue"/>
              </a:rPr>
              <a:t> executables</a:t>
            </a:r>
          </a:p>
          <a:p>
            <a:pPr marL="233363" indent="-233363" defTabSz="321457">
              <a:spcBef>
                <a:spcPts val="600"/>
              </a:spcBef>
              <a:buSzPct val="130000"/>
              <a:buFont typeface="Arial"/>
              <a:buChar char="•"/>
              <a:defRPr/>
            </a:pPr>
            <a:r>
              <a:rPr lang="en-US" dirty="0">
                <a:solidFill>
                  <a:srgbClr val="000000"/>
                </a:solidFill>
                <a:latin typeface="Helvetica Neue"/>
                <a:cs typeface="Helvetica Neue"/>
              </a:rPr>
              <a:t>Execution time is slower compared with single-precision</a:t>
            </a:r>
          </a:p>
          <a:p>
            <a:pPr marL="233363" indent="-233363" defTabSz="321457">
              <a:spcBef>
                <a:spcPts val="600"/>
              </a:spcBef>
              <a:buSzPct val="130000"/>
              <a:buFont typeface="Arial"/>
              <a:buChar char="•"/>
              <a:defRPr/>
            </a:pPr>
            <a:r>
              <a:rPr lang="en-US" dirty="0">
                <a:solidFill>
                  <a:srgbClr val="000000"/>
                </a:solidFill>
                <a:latin typeface="Helvetica Neue"/>
                <a:cs typeface="Helvetica Neue"/>
              </a:rPr>
              <a:t>Output files approximately twice as large</a:t>
            </a:r>
          </a:p>
        </p:txBody>
      </p:sp>
    </p:spTree>
    <p:extLst>
      <p:ext uri="{BB962C8B-B14F-4D97-AF65-F5344CB8AC3E}">
        <p14:creationId xmlns:p14="http://schemas.microsoft.com/office/powerpoint/2010/main" val="162209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1990846" y="92075"/>
            <a:ext cx="6771189" cy="69500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3600" dirty="0">
                <a:latin typeface="Helvetica Neue" charset="0"/>
                <a:ea typeface="ヒラギノ角ゴ ProN W3" charset="0"/>
                <a:cs typeface="Helvetica Neue" charset="0"/>
              </a:rPr>
              <a:t>Summary</a:t>
            </a:r>
          </a:p>
        </p:txBody>
      </p:sp>
      <p:sp>
        <p:nvSpPr>
          <p:cNvPr id="2" name="Slide Number Placeholder 1"/>
          <p:cNvSpPr>
            <a:spLocks noGrp="1"/>
          </p:cNvSpPr>
          <p:nvPr>
            <p:ph type="sldNum" sz="quarter" idx="12"/>
          </p:nvPr>
        </p:nvSpPr>
        <p:spPr/>
        <p:txBody>
          <a:bodyPr/>
          <a:lstStyle/>
          <a:p>
            <a:fld id="{BB0EDAC5-B36E-A046-9D6B-DEE64979627A}" type="slidenum">
              <a:rPr lang="en-US" smtClean="0"/>
              <a:t>22</a:t>
            </a:fld>
            <a:endParaRPr lang="en-US"/>
          </a:p>
        </p:txBody>
      </p:sp>
      <p:sp>
        <p:nvSpPr>
          <p:cNvPr id="9" name="Content Placeholder 2"/>
          <p:cNvSpPr txBox="1">
            <a:spLocks/>
          </p:cNvSpPr>
          <p:nvPr/>
        </p:nvSpPr>
        <p:spPr>
          <a:xfrm>
            <a:off x="446484" y="1117081"/>
            <a:ext cx="8228707" cy="5094147"/>
          </a:xfrm>
          <a:prstGeom prst="rect">
            <a:avLst/>
          </a:prstGeom>
        </p:spPr>
        <p:txBody>
          <a:bodyPr lIns="64291" tIns="32146" rIns="64291" bIns="32146">
            <a:noAutofit/>
          </a:bodyPr>
          <a:lstStyle/>
          <a:p>
            <a:pPr marL="285750" indent="-285750" defTabSz="321457">
              <a:spcBef>
                <a:spcPts val="1406"/>
              </a:spcBef>
              <a:buSzPct val="130000"/>
              <a:buFont typeface="Arial" panose="020B0604020202020204" pitchFamily="34" charset="0"/>
              <a:buChar char="•"/>
              <a:defRPr/>
            </a:pPr>
            <a:r>
              <a:rPr lang="en-US" sz="2400" dirty="0">
                <a:solidFill>
                  <a:srgbClr val="000000"/>
                </a:solidFill>
                <a:latin typeface="Helvetica Neue"/>
                <a:cs typeface="Helvetica Neue"/>
              </a:rPr>
              <a:t>Ensure that you have a system running a UNIX-like operating system with the usual commands: make, awk, sed, grep, </a:t>
            </a:r>
            <a:r>
              <a:rPr lang="en-US" sz="2400" b="1" i="1" dirty="0">
                <a:solidFill>
                  <a:srgbClr val="000000"/>
                </a:solidFill>
                <a:latin typeface="Helvetica Neue"/>
                <a:cs typeface="Helvetica Neue"/>
              </a:rPr>
              <a:t>git</a:t>
            </a:r>
            <a:r>
              <a:rPr lang="en-US" sz="2400" dirty="0">
                <a:solidFill>
                  <a:srgbClr val="000000"/>
                </a:solidFill>
                <a:latin typeface="Helvetica Neue"/>
                <a:cs typeface="Helvetica Neue"/>
              </a:rPr>
              <a:t>, etc.</a:t>
            </a:r>
          </a:p>
          <a:p>
            <a:pPr marL="742950" lvl="1" indent="-285750" defTabSz="321457">
              <a:spcBef>
                <a:spcPts val="1406"/>
              </a:spcBef>
              <a:buSzPct val="130000"/>
              <a:buFont typeface="Arial" panose="020B0604020202020204" pitchFamily="34" charset="0"/>
              <a:buChar char="•"/>
              <a:defRPr/>
            </a:pPr>
            <a:r>
              <a:rPr lang="en-US" sz="2000" dirty="0">
                <a:solidFill>
                  <a:srgbClr val="000000"/>
                </a:solidFill>
                <a:latin typeface="Helvetica Neue"/>
                <a:cs typeface="Helvetica Neue"/>
              </a:rPr>
              <a:t>Available memory dictates maximum number of grid cells</a:t>
            </a:r>
          </a:p>
          <a:p>
            <a:pPr marL="285750" indent="-285750" defTabSz="321457">
              <a:spcBef>
                <a:spcPts val="1406"/>
              </a:spcBef>
              <a:buSzPct val="130000"/>
              <a:buFont typeface="Arial" panose="020B0604020202020204" pitchFamily="34" charset="0"/>
              <a:buChar char="•"/>
              <a:defRPr/>
            </a:pPr>
            <a:r>
              <a:rPr lang="en-US" sz="2400" dirty="0">
                <a:solidFill>
                  <a:srgbClr val="000000"/>
                </a:solidFill>
                <a:latin typeface="Helvetica Neue"/>
                <a:cs typeface="Helvetica Neue"/>
              </a:rPr>
              <a:t>Ensure that you have modern Fortran, C, and C++ compilers</a:t>
            </a:r>
          </a:p>
          <a:p>
            <a:pPr marL="285750" indent="-285750" defTabSz="321457">
              <a:spcBef>
                <a:spcPts val="1406"/>
              </a:spcBef>
              <a:buSzPct val="130000"/>
              <a:buFont typeface="Arial" panose="020B0604020202020204" pitchFamily="34" charset="0"/>
              <a:buChar char="•"/>
              <a:defRPr/>
            </a:pPr>
            <a:r>
              <a:rPr lang="en-US" sz="2400" dirty="0">
                <a:solidFill>
                  <a:srgbClr val="000000"/>
                </a:solidFill>
                <a:latin typeface="Helvetica Neue"/>
                <a:cs typeface="Helvetica Neue"/>
              </a:rPr>
              <a:t>Install supporting libraries (MPI, Parallel-</a:t>
            </a:r>
            <a:r>
              <a:rPr lang="en-US" sz="2400" dirty="0" err="1">
                <a:solidFill>
                  <a:srgbClr val="000000"/>
                </a:solidFill>
                <a:latin typeface="Helvetica Neue"/>
                <a:cs typeface="Helvetica Neue"/>
              </a:rPr>
              <a:t>NetCDF</a:t>
            </a:r>
            <a:r>
              <a:rPr lang="en-US" sz="2400" dirty="0">
                <a:solidFill>
                  <a:srgbClr val="000000"/>
                </a:solidFill>
                <a:latin typeface="Helvetica Neue"/>
                <a:cs typeface="Helvetica Neue"/>
              </a:rPr>
              <a:t>; or if you need PIO: HDF5, NetCDF4, Parallel-</a:t>
            </a:r>
            <a:r>
              <a:rPr lang="en-US" sz="2400" dirty="0" err="1">
                <a:solidFill>
                  <a:srgbClr val="000000"/>
                </a:solidFill>
                <a:latin typeface="Helvetica Neue"/>
                <a:cs typeface="Helvetica Neue"/>
              </a:rPr>
              <a:t>NetCDF</a:t>
            </a:r>
            <a:r>
              <a:rPr lang="en-US" sz="2400" dirty="0">
                <a:solidFill>
                  <a:srgbClr val="000000"/>
                </a:solidFill>
                <a:latin typeface="Helvetica Neue"/>
                <a:cs typeface="Helvetica Neue"/>
              </a:rPr>
              <a:t>, PIO)</a:t>
            </a:r>
          </a:p>
          <a:p>
            <a:pPr marL="742950" lvl="1" indent="-285750" defTabSz="321457">
              <a:spcBef>
                <a:spcPts val="1406"/>
              </a:spcBef>
              <a:buSzPct val="130000"/>
              <a:buFont typeface="Arial" panose="020B0604020202020204" pitchFamily="34" charset="0"/>
              <a:buChar char="•"/>
              <a:defRPr/>
            </a:pPr>
            <a:r>
              <a:rPr lang="en-US" sz="2000" dirty="0">
                <a:solidFill>
                  <a:srgbClr val="000000"/>
                </a:solidFill>
                <a:latin typeface="Helvetica Neue"/>
                <a:cs typeface="Helvetica Neue"/>
              </a:rPr>
              <a:t>Can use </a:t>
            </a:r>
            <a:r>
              <a:rPr lang="en-US" sz="2000" dirty="0" err="1">
                <a:solidFill>
                  <a:srgbClr val="000000"/>
                </a:solidFill>
                <a:latin typeface="Courier New" panose="02070309020205020404" pitchFamily="49" charset="0"/>
                <a:cs typeface="Courier New" panose="02070309020205020404" pitchFamily="49" charset="0"/>
              </a:rPr>
              <a:t>mpas_lib_install.sh</a:t>
            </a:r>
            <a:r>
              <a:rPr lang="en-US" sz="2000" dirty="0">
                <a:solidFill>
                  <a:srgbClr val="000000"/>
                </a:solidFill>
                <a:latin typeface="Helvetica Neue"/>
                <a:cs typeface="Helvetica Neue"/>
              </a:rPr>
              <a:t> script as a guide</a:t>
            </a:r>
          </a:p>
          <a:p>
            <a:pPr marL="285750" indent="-285750" defTabSz="321457">
              <a:spcBef>
                <a:spcPts val="1406"/>
              </a:spcBef>
              <a:buSzPct val="130000"/>
              <a:buFont typeface="Arial" panose="020B0604020202020204" pitchFamily="34" charset="0"/>
              <a:buChar char="•"/>
              <a:defRPr/>
            </a:pPr>
            <a:r>
              <a:rPr lang="en-US" sz="2400" dirty="0">
                <a:solidFill>
                  <a:srgbClr val="000000"/>
                </a:solidFill>
                <a:latin typeface="Helvetica Neue"/>
                <a:cs typeface="Helvetica Neue"/>
              </a:rPr>
              <a:t>Obtain the MPAS-Model source code with </a:t>
            </a:r>
            <a:r>
              <a:rPr lang="en-US" sz="2400" i="1" dirty="0">
                <a:solidFill>
                  <a:srgbClr val="000000"/>
                </a:solidFill>
                <a:latin typeface="Helvetica Neue"/>
                <a:cs typeface="Helvetica Neue"/>
              </a:rPr>
              <a:t>git clone</a:t>
            </a:r>
            <a:endParaRPr lang="en-US" sz="2400" dirty="0">
              <a:solidFill>
                <a:srgbClr val="000000"/>
              </a:solidFill>
              <a:latin typeface="Helvetica Neue"/>
              <a:cs typeface="Helvetica Neue"/>
            </a:endParaRPr>
          </a:p>
          <a:p>
            <a:pPr marL="285750" indent="-285750" defTabSz="321457">
              <a:spcBef>
                <a:spcPts val="1406"/>
              </a:spcBef>
              <a:buSzPct val="130000"/>
              <a:buFont typeface="Arial" panose="020B0604020202020204" pitchFamily="34" charset="0"/>
              <a:buChar char="•"/>
              <a:defRPr/>
            </a:pPr>
            <a:r>
              <a:rPr lang="en-US" sz="2400" dirty="0">
                <a:solidFill>
                  <a:srgbClr val="000000"/>
                </a:solidFill>
                <a:latin typeface="Helvetica Neue"/>
                <a:cs typeface="Helvetica Neue"/>
              </a:rPr>
              <a:t>Compile the </a:t>
            </a:r>
            <a:r>
              <a:rPr lang="en-US" sz="2400" i="1" dirty="0" err="1">
                <a:solidFill>
                  <a:srgbClr val="000000"/>
                </a:solidFill>
                <a:latin typeface="Helvetica Neue"/>
                <a:cs typeface="Helvetica Neue"/>
              </a:rPr>
              <a:t>init_atmosphere</a:t>
            </a:r>
            <a:r>
              <a:rPr lang="en-US" sz="2400" dirty="0">
                <a:solidFill>
                  <a:srgbClr val="000000"/>
                </a:solidFill>
                <a:latin typeface="Helvetica Neue"/>
                <a:cs typeface="Helvetica Neue"/>
              </a:rPr>
              <a:t> and </a:t>
            </a:r>
            <a:r>
              <a:rPr lang="en-US" sz="2400" i="1" dirty="0">
                <a:solidFill>
                  <a:srgbClr val="000000"/>
                </a:solidFill>
                <a:latin typeface="Helvetica Neue"/>
                <a:cs typeface="Helvetica Neue"/>
              </a:rPr>
              <a:t>atmosphere</a:t>
            </a:r>
            <a:r>
              <a:rPr lang="en-US" sz="2400" dirty="0">
                <a:solidFill>
                  <a:srgbClr val="000000"/>
                </a:solidFill>
                <a:latin typeface="Helvetica Neue"/>
                <a:cs typeface="Helvetica Neue"/>
              </a:rPr>
              <a:t> cores</a:t>
            </a:r>
          </a:p>
        </p:txBody>
      </p:sp>
    </p:spTree>
    <p:extLst>
      <p:ext uri="{BB962C8B-B14F-4D97-AF65-F5344CB8AC3E}">
        <p14:creationId xmlns:p14="http://schemas.microsoft.com/office/powerpoint/2010/main" val="22388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2</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Hardware requirements</a:t>
            </a:r>
            <a:endParaRPr lang="en-US" sz="3200" i="1" dirty="0"/>
          </a:p>
        </p:txBody>
      </p:sp>
      <p:sp>
        <p:nvSpPr>
          <p:cNvPr id="16" name="Rectangle 15">
            <a:extLst>
              <a:ext uri="{FF2B5EF4-FFF2-40B4-BE49-F238E27FC236}">
                <a16:creationId xmlns:a16="http://schemas.microsoft.com/office/drawing/2014/main" id="{EAB83BBF-9165-9E4C-BDA2-F4BA6D2E2C7B}"/>
              </a:ext>
            </a:extLst>
          </p:cNvPr>
          <p:cNvSpPr>
            <a:spLocks noChangeArrowheads="1"/>
          </p:cNvSpPr>
          <p:nvPr/>
        </p:nvSpPr>
        <p:spPr bwMode="auto">
          <a:xfrm>
            <a:off x="274486" y="1092281"/>
            <a:ext cx="8595027" cy="163933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2">
            <a:extLst>
              <a:ext uri="{FF2B5EF4-FFF2-40B4-BE49-F238E27FC236}">
                <a16:creationId xmlns:a16="http://schemas.microsoft.com/office/drawing/2014/main" id="{6710C519-6FB5-DE46-9D76-164F3CD8C3A1}"/>
              </a:ext>
            </a:extLst>
          </p:cNvPr>
          <p:cNvSpPr>
            <a:spLocks/>
          </p:cNvSpPr>
          <p:nvPr/>
        </p:nvSpPr>
        <p:spPr bwMode="auto">
          <a:xfrm>
            <a:off x="435788" y="1147895"/>
            <a:ext cx="8326247" cy="158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Generally speaking, no requirement regarding number of CPUs or type of CPU</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But you must have relatively modern Fortran and C/C++ compilers that target your CPU architecture</a:t>
            </a:r>
          </a:p>
        </p:txBody>
      </p:sp>
      <p:sp>
        <p:nvSpPr>
          <p:cNvPr id="3" name="Rectangle 2">
            <a:extLst>
              <a:ext uri="{FF2B5EF4-FFF2-40B4-BE49-F238E27FC236}">
                <a16:creationId xmlns:a16="http://schemas.microsoft.com/office/drawing/2014/main" id="{9A3C6E3B-BDF4-90EF-0A7D-6364467D79C3}"/>
              </a:ext>
            </a:extLst>
          </p:cNvPr>
          <p:cNvSpPr>
            <a:spLocks noChangeArrowheads="1"/>
          </p:cNvSpPr>
          <p:nvPr/>
        </p:nvSpPr>
        <p:spPr bwMode="auto">
          <a:xfrm>
            <a:off x="274486" y="2876711"/>
            <a:ext cx="8595027" cy="163933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 name="Rectangle 2">
            <a:extLst>
              <a:ext uri="{FF2B5EF4-FFF2-40B4-BE49-F238E27FC236}">
                <a16:creationId xmlns:a16="http://schemas.microsoft.com/office/drawing/2014/main" id="{E4E70244-B25C-3D82-C39F-2A43F914791E}"/>
              </a:ext>
            </a:extLst>
          </p:cNvPr>
          <p:cNvSpPr>
            <a:spLocks/>
          </p:cNvSpPr>
          <p:nvPr/>
        </p:nvSpPr>
        <p:spPr bwMode="auto">
          <a:xfrm>
            <a:off x="435788" y="2932325"/>
            <a:ext cx="8326247" cy="158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However, the amount of memory (RAM) dictates the maximum domain size</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Roughly 0.175 MB/memory per grid column (assuming 55 vertical levels and '</a:t>
            </a:r>
            <a:r>
              <a:rPr lang="en-US" altLang="en-US" sz="2200" dirty="0" err="1">
                <a:solidFill>
                  <a:srgbClr val="1F497D"/>
                </a:solidFill>
                <a:latin typeface="Helvetica Neue" panose="02000503000000020004" pitchFamily="2" charset="0"/>
                <a:sym typeface="Helvetica" pitchFamily="2" charset="0"/>
              </a:rPr>
              <a:t>mesoscale_reference</a:t>
            </a:r>
            <a:r>
              <a:rPr lang="en-US" altLang="en-US" sz="2200" dirty="0">
                <a:solidFill>
                  <a:srgbClr val="1F497D"/>
                </a:solidFill>
                <a:latin typeface="Helvetica Neue" panose="02000503000000020004" pitchFamily="2" charset="0"/>
                <a:sym typeface="Helvetica" pitchFamily="2" charset="0"/>
              </a:rPr>
              <a:t>' physics suite)</a:t>
            </a:r>
          </a:p>
        </p:txBody>
      </p:sp>
      <p:sp>
        <p:nvSpPr>
          <p:cNvPr id="6" name="Rectangle 5">
            <a:extLst>
              <a:ext uri="{FF2B5EF4-FFF2-40B4-BE49-F238E27FC236}">
                <a16:creationId xmlns:a16="http://schemas.microsoft.com/office/drawing/2014/main" id="{E03B930B-1AA8-DC38-4FD4-28C43DAD507E}"/>
              </a:ext>
            </a:extLst>
          </p:cNvPr>
          <p:cNvSpPr>
            <a:spLocks noChangeArrowheads="1"/>
          </p:cNvSpPr>
          <p:nvPr/>
        </p:nvSpPr>
        <p:spPr bwMode="auto">
          <a:xfrm>
            <a:off x="274486" y="4661141"/>
            <a:ext cx="8595027" cy="163933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2">
            <a:extLst>
              <a:ext uri="{FF2B5EF4-FFF2-40B4-BE49-F238E27FC236}">
                <a16:creationId xmlns:a16="http://schemas.microsoft.com/office/drawing/2014/main" id="{0204D685-95F2-F8A5-A3C8-24731949E9E7}"/>
              </a:ext>
            </a:extLst>
          </p:cNvPr>
          <p:cNvSpPr>
            <a:spLocks/>
          </p:cNvSpPr>
          <p:nvPr/>
        </p:nvSpPr>
        <p:spPr bwMode="auto">
          <a:xfrm>
            <a:off x="435788" y="4716756"/>
            <a:ext cx="8326247" cy="144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i="1" dirty="0">
                <a:solidFill>
                  <a:srgbClr val="1F497D"/>
                </a:solidFill>
                <a:latin typeface="Helvetica Neue" panose="02000503000000020004" pitchFamily="2" charset="0"/>
                <a:sym typeface="Helvetica" pitchFamily="2" charset="0"/>
              </a:rPr>
              <a:t>As long as you're patient enough, and as long as your simulation fits in memory, a single processor is all you need!</a:t>
            </a:r>
          </a:p>
          <a:p>
            <a:pPr marL="342900" indent="-342900" eaLnBrk="1" hangingPunct="1">
              <a:spcBef>
                <a:spcPts val="775"/>
              </a:spcBef>
              <a:buSzPct val="125000"/>
              <a:buFont typeface="Arial" panose="020B0604020202020204" pitchFamily="34" charset="0"/>
              <a:buChar char="•"/>
            </a:pPr>
            <a:r>
              <a:rPr lang="en-US" altLang="en-US" sz="2200" i="1" dirty="0">
                <a:solidFill>
                  <a:srgbClr val="1F497D"/>
                </a:solidFill>
                <a:latin typeface="Helvetica Neue" panose="02000503000000020004" pitchFamily="2" charset="0"/>
                <a:sym typeface="Helvetica" pitchFamily="2" charset="0"/>
              </a:rPr>
              <a:t>On the upper end of CPU count, model generally scales well to around 100 grid columns per MPI task</a:t>
            </a:r>
          </a:p>
        </p:txBody>
      </p:sp>
    </p:spTree>
    <p:extLst>
      <p:ext uri="{BB962C8B-B14F-4D97-AF65-F5344CB8AC3E}">
        <p14:creationId xmlns:p14="http://schemas.microsoft.com/office/powerpoint/2010/main" val="19867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3</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Software requirements</a:t>
            </a:r>
            <a:endParaRPr lang="en-US" sz="3200" i="1" dirty="0"/>
          </a:p>
        </p:txBody>
      </p:sp>
      <p:sp>
        <p:nvSpPr>
          <p:cNvPr id="16" name="Rectangle 15">
            <a:extLst>
              <a:ext uri="{FF2B5EF4-FFF2-40B4-BE49-F238E27FC236}">
                <a16:creationId xmlns:a16="http://schemas.microsoft.com/office/drawing/2014/main" id="{EAB83BBF-9165-9E4C-BDA2-F4BA6D2E2C7B}"/>
              </a:ext>
            </a:extLst>
          </p:cNvPr>
          <p:cNvSpPr>
            <a:spLocks noChangeArrowheads="1"/>
          </p:cNvSpPr>
          <p:nvPr/>
        </p:nvSpPr>
        <p:spPr bwMode="auto">
          <a:xfrm>
            <a:off x="274486" y="1092282"/>
            <a:ext cx="8595027" cy="1465724"/>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2">
            <a:extLst>
              <a:ext uri="{FF2B5EF4-FFF2-40B4-BE49-F238E27FC236}">
                <a16:creationId xmlns:a16="http://schemas.microsoft.com/office/drawing/2014/main" id="{6710C519-6FB5-DE46-9D76-164F3CD8C3A1}"/>
              </a:ext>
            </a:extLst>
          </p:cNvPr>
          <p:cNvSpPr>
            <a:spLocks/>
          </p:cNvSpPr>
          <p:nvPr/>
        </p:nvSpPr>
        <p:spPr bwMode="auto">
          <a:xfrm>
            <a:off x="435788" y="1147895"/>
            <a:ext cx="8326247" cy="13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Generally, a UNIX-like OS is needed</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Linux, *BSD, macOS, AIX, etc.</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Untested: Windows Subsystem for Linux (WSL)?</a:t>
            </a:r>
          </a:p>
        </p:txBody>
      </p:sp>
      <p:sp>
        <p:nvSpPr>
          <p:cNvPr id="2" name="Rectangle 1">
            <a:extLst>
              <a:ext uri="{FF2B5EF4-FFF2-40B4-BE49-F238E27FC236}">
                <a16:creationId xmlns:a16="http://schemas.microsoft.com/office/drawing/2014/main" id="{E01D23D5-6AB1-5AE7-B7AC-782A2A6D6D6F}"/>
              </a:ext>
            </a:extLst>
          </p:cNvPr>
          <p:cNvSpPr>
            <a:spLocks noChangeArrowheads="1"/>
          </p:cNvSpPr>
          <p:nvPr/>
        </p:nvSpPr>
        <p:spPr bwMode="auto">
          <a:xfrm>
            <a:off x="274486" y="4248432"/>
            <a:ext cx="8595027" cy="1947560"/>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2">
            <a:extLst>
              <a:ext uri="{FF2B5EF4-FFF2-40B4-BE49-F238E27FC236}">
                <a16:creationId xmlns:a16="http://schemas.microsoft.com/office/drawing/2014/main" id="{6797FFBB-5C9A-53EF-502E-DA66842A817B}"/>
              </a:ext>
            </a:extLst>
          </p:cNvPr>
          <p:cNvSpPr>
            <a:spLocks/>
          </p:cNvSpPr>
          <p:nvPr/>
        </p:nvSpPr>
        <p:spPr bwMode="auto">
          <a:xfrm>
            <a:off x="435789" y="4304045"/>
            <a:ext cx="4032040" cy="173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Libraries</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MPI (</a:t>
            </a:r>
            <a:r>
              <a:rPr lang="en-US" altLang="en-US" sz="2200" dirty="0" err="1">
                <a:solidFill>
                  <a:srgbClr val="1F497D"/>
                </a:solidFill>
                <a:latin typeface="Helvetica Neue" panose="02000503000000020004" pitchFamily="2" charset="0"/>
                <a:sym typeface="Helvetica" pitchFamily="2" charset="0"/>
              </a:rPr>
              <a:t>OpenMPI</a:t>
            </a:r>
            <a:r>
              <a:rPr lang="en-US" altLang="en-US" sz="2200" dirty="0">
                <a:solidFill>
                  <a:srgbClr val="1F497D"/>
                </a:solidFill>
                <a:latin typeface="Helvetica Neue" panose="02000503000000020004" pitchFamily="2" charset="0"/>
                <a:sym typeface="Helvetica" pitchFamily="2" charset="0"/>
              </a:rPr>
              <a:t>, MPICH, etc.)</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Parallel-</a:t>
            </a:r>
            <a:r>
              <a:rPr lang="en-US" altLang="en-US" sz="2200" dirty="0" err="1">
                <a:solidFill>
                  <a:srgbClr val="1F497D"/>
                </a:solidFill>
                <a:latin typeface="Helvetica Neue" panose="02000503000000020004" pitchFamily="2" charset="0"/>
                <a:sym typeface="Helvetica" pitchFamily="2" charset="0"/>
              </a:rPr>
              <a:t>NetCDF</a:t>
            </a:r>
            <a:endParaRPr lang="en-US" altLang="en-US" sz="2200" dirty="0">
              <a:solidFill>
                <a:srgbClr val="1F497D"/>
              </a:solidFill>
              <a:latin typeface="Helvetica Neue" panose="02000503000000020004" pitchFamily="2" charset="0"/>
              <a:sym typeface="Helvetica" pitchFamily="2" charset="0"/>
            </a:endParaRPr>
          </a:p>
        </p:txBody>
      </p:sp>
      <p:sp>
        <p:nvSpPr>
          <p:cNvPr id="9" name="Rectangle 2">
            <a:extLst>
              <a:ext uri="{FF2B5EF4-FFF2-40B4-BE49-F238E27FC236}">
                <a16:creationId xmlns:a16="http://schemas.microsoft.com/office/drawing/2014/main" id="{46470033-A185-CEF2-D97C-591BBF791BA8}"/>
              </a:ext>
            </a:extLst>
          </p:cNvPr>
          <p:cNvSpPr>
            <a:spLocks/>
          </p:cNvSpPr>
          <p:nvPr/>
        </p:nvSpPr>
        <p:spPr bwMode="auto">
          <a:xfrm>
            <a:off x="4743502" y="4341463"/>
            <a:ext cx="4032040" cy="173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342900" indent="-342900" eaLnBrk="1" hangingPunct="1">
              <a:spcBef>
                <a:spcPts val="775"/>
              </a:spcBef>
              <a:buSzPct val="125000"/>
              <a:buFont typeface="Arial" panose="020B0604020202020204" pitchFamily="34" charset="0"/>
              <a:buChar char="•"/>
            </a:pPr>
            <a:r>
              <a:rPr lang="en-US" altLang="en-US" sz="2200" dirty="0" err="1">
                <a:solidFill>
                  <a:srgbClr val="1F497D"/>
                </a:solidFill>
                <a:latin typeface="Helvetica Neue" panose="02000503000000020004" pitchFamily="2" charset="0"/>
                <a:sym typeface="Helvetica" pitchFamily="2" charset="0"/>
              </a:rPr>
              <a:t>zlib</a:t>
            </a:r>
            <a:endParaRPr lang="en-US" altLang="en-US" sz="2200" dirty="0">
              <a:solidFill>
                <a:srgbClr val="1F497D"/>
              </a:solidFill>
              <a:latin typeface="Helvetica Neue" panose="02000503000000020004" pitchFamily="2" charset="0"/>
              <a:sym typeface="Helvetica" pitchFamily="2" charset="0"/>
            </a:endParaRP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HDF5</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NetCDF4 (C + Fortran)</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PIO</a:t>
            </a:r>
          </a:p>
        </p:txBody>
      </p:sp>
      <p:sp>
        <p:nvSpPr>
          <p:cNvPr id="11" name="Rectangle 10">
            <a:extLst>
              <a:ext uri="{FF2B5EF4-FFF2-40B4-BE49-F238E27FC236}">
                <a16:creationId xmlns:a16="http://schemas.microsoft.com/office/drawing/2014/main" id="{205B7616-C660-4812-B956-BF13C98B2822}"/>
              </a:ext>
            </a:extLst>
          </p:cNvPr>
          <p:cNvSpPr>
            <a:spLocks noChangeArrowheads="1"/>
          </p:cNvSpPr>
          <p:nvPr/>
        </p:nvSpPr>
        <p:spPr bwMode="auto">
          <a:xfrm>
            <a:off x="274486" y="2722024"/>
            <a:ext cx="8595027" cy="1356325"/>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0AB82AF6-7635-520B-5C36-7FB0D13F2CEC}"/>
              </a:ext>
            </a:extLst>
          </p:cNvPr>
          <p:cNvSpPr>
            <a:spLocks/>
          </p:cNvSpPr>
          <p:nvPr/>
        </p:nvSpPr>
        <p:spPr bwMode="auto">
          <a:xfrm>
            <a:off x="435788" y="2980758"/>
            <a:ext cx="8326247" cy="94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A POSIX shell and the usual programs:</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GNU Make, git, grep, awk, sed, cat, </a:t>
            </a:r>
            <a:r>
              <a:rPr lang="en-US" altLang="en-US" sz="2200" dirty="0" err="1">
                <a:solidFill>
                  <a:srgbClr val="1F497D"/>
                </a:solidFill>
                <a:latin typeface="Helvetica Neue" panose="02000503000000020004" pitchFamily="2" charset="0"/>
                <a:sym typeface="Helvetica" pitchFamily="2" charset="0"/>
              </a:rPr>
              <a:t>ranlib</a:t>
            </a:r>
            <a:r>
              <a:rPr lang="en-US" altLang="en-US" sz="2200" dirty="0">
                <a:solidFill>
                  <a:srgbClr val="1F497D"/>
                </a:solidFill>
                <a:latin typeface="Helvetica Neue" panose="02000503000000020004" pitchFamily="2" charset="0"/>
                <a:sym typeface="Helvetica" pitchFamily="2" charset="0"/>
              </a:rPr>
              <a:t>/</a:t>
            </a:r>
            <a:r>
              <a:rPr lang="en-US" altLang="en-US" sz="2200" dirty="0" err="1">
                <a:solidFill>
                  <a:srgbClr val="1F497D"/>
                </a:solidFill>
                <a:latin typeface="Helvetica Neue" panose="02000503000000020004" pitchFamily="2" charset="0"/>
                <a:sym typeface="Helvetica" pitchFamily="2" charset="0"/>
              </a:rPr>
              <a:t>libtool</a:t>
            </a:r>
            <a:r>
              <a:rPr lang="en-US" altLang="en-US" sz="2200" dirty="0">
                <a:solidFill>
                  <a:srgbClr val="1F497D"/>
                </a:solidFill>
                <a:latin typeface="Helvetica Neue" panose="02000503000000020004" pitchFamily="2" charset="0"/>
                <a:sym typeface="Helvetica" pitchFamily="2" charset="0"/>
              </a:rPr>
              <a:t>, etc.</a:t>
            </a:r>
          </a:p>
        </p:txBody>
      </p:sp>
      <p:sp>
        <p:nvSpPr>
          <p:cNvPr id="3" name="Rectangle 2">
            <a:extLst>
              <a:ext uri="{FF2B5EF4-FFF2-40B4-BE49-F238E27FC236}">
                <a16:creationId xmlns:a16="http://schemas.microsoft.com/office/drawing/2014/main" id="{2980EFA9-2F44-7C8A-A480-BA0FA004B0A9}"/>
              </a:ext>
            </a:extLst>
          </p:cNvPr>
          <p:cNvSpPr/>
          <p:nvPr/>
        </p:nvSpPr>
        <p:spPr>
          <a:xfrm>
            <a:off x="297636" y="4687747"/>
            <a:ext cx="4193343" cy="949124"/>
          </a:xfrm>
          <a:prstGeom prst="rec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00BC5D0-9CD9-2735-E6A7-A0871FC0C195}"/>
              </a:ext>
            </a:extLst>
          </p:cNvPr>
          <p:cNvSpPr/>
          <p:nvPr/>
        </p:nvSpPr>
        <p:spPr>
          <a:xfrm>
            <a:off x="4605982" y="4304288"/>
            <a:ext cx="3438423" cy="1738700"/>
          </a:xfrm>
          <a:prstGeom prst="rec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9AACD97-9CB4-F8D6-F1B1-DEB8B5DCDC24}"/>
              </a:ext>
            </a:extLst>
          </p:cNvPr>
          <p:cNvCxnSpPr>
            <a:cxnSpLocks/>
            <a:stCxn id="3" idx="0"/>
          </p:cNvCxnSpPr>
          <p:nvPr/>
        </p:nvCxnSpPr>
        <p:spPr>
          <a:xfrm flipV="1">
            <a:off x="2394308" y="2757776"/>
            <a:ext cx="3520355" cy="1929971"/>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C98BC0E8-E981-1D10-67E1-5526A8F4FF6E}"/>
              </a:ext>
            </a:extLst>
          </p:cNvPr>
          <p:cNvSpPr/>
          <p:nvPr/>
        </p:nvSpPr>
        <p:spPr>
          <a:xfrm>
            <a:off x="5914663" y="1266729"/>
            <a:ext cx="3229337" cy="1491047"/>
          </a:xfrm>
          <a:prstGeom prst="rect">
            <a:avLst/>
          </a:prstGeom>
          <a:solidFill>
            <a:schemeClr val="bg1"/>
          </a:solid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200" dirty="0">
                <a:solidFill>
                  <a:schemeClr val="tx2"/>
                </a:solidFill>
              </a:rPr>
              <a:t>If using MPAS v8.0+, the Simple MPAS I/O Layer (SMIOL) requires just the </a:t>
            </a:r>
            <a:r>
              <a:rPr lang="en-US" sz="2200" dirty="0" err="1">
                <a:solidFill>
                  <a:schemeClr val="tx2"/>
                </a:solidFill>
              </a:rPr>
              <a:t>PNetCDF</a:t>
            </a:r>
            <a:r>
              <a:rPr lang="en-US" sz="2200" dirty="0">
                <a:solidFill>
                  <a:schemeClr val="tx2"/>
                </a:solidFill>
              </a:rPr>
              <a:t> library</a:t>
            </a:r>
          </a:p>
        </p:txBody>
      </p:sp>
      <p:cxnSp>
        <p:nvCxnSpPr>
          <p:cNvPr id="20" name="Straight Connector 19">
            <a:extLst>
              <a:ext uri="{FF2B5EF4-FFF2-40B4-BE49-F238E27FC236}">
                <a16:creationId xmlns:a16="http://schemas.microsoft.com/office/drawing/2014/main" id="{AAEC1D38-15CA-4900-5008-7BCD9570BD35}"/>
              </a:ext>
            </a:extLst>
          </p:cNvPr>
          <p:cNvCxnSpPr>
            <a:cxnSpLocks/>
            <a:stCxn id="5" idx="0"/>
            <a:endCxn id="23" idx="2"/>
          </p:cNvCxnSpPr>
          <p:nvPr/>
        </p:nvCxnSpPr>
        <p:spPr>
          <a:xfrm flipV="1">
            <a:off x="6325194" y="3324910"/>
            <a:ext cx="1204138" cy="979378"/>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309F7583-7274-E790-0EDB-C339B15BB36D}"/>
              </a:ext>
            </a:extLst>
          </p:cNvPr>
          <p:cNvSpPr/>
          <p:nvPr/>
        </p:nvSpPr>
        <p:spPr>
          <a:xfrm>
            <a:off x="5914663" y="2152891"/>
            <a:ext cx="3229337" cy="1172019"/>
          </a:xfrm>
          <a:prstGeom prst="rect">
            <a:avLst/>
          </a:prstGeom>
          <a:solidFill>
            <a:schemeClr val="bg1"/>
          </a:solid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200" dirty="0">
                <a:solidFill>
                  <a:schemeClr val="tx2"/>
                </a:solidFill>
              </a:rPr>
              <a:t>If using MPAS v7.3 and earlier, or if using the PIO library.</a:t>
            </a:r>
          </a:p>
        </p:txBody>
      </p:sp>
    </p:spTree>
    <p:extLst>
      <p:ext uri="{BB962C8B-B14F-4D97-AF65-F5344CB8AC3E}">
        <p14:creationId xmlns:p14="http://schemas.microsoft.com/office/powerpoint/2010/main" val="204995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1" grpId="0" animBg="1"/>
      <p:bldP spid="13" grpId="0"/>
      <p:bldP spid="3" grpId="0" animBg="1"/>
      <p:bldP spid="3" grpId="1" animBg="1"/>
      <p:bldP spid="5" grpId="0" animBg="1"/>
      <p:bldP spid="15" grpId="0" animBg="1"/>
      <p:bldP spid="15" grpId="1"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4</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Example systems that run MPAS-A</a:t>
            </a:r>
            <a:endParaRPr lang="en-US" sz="3200" i="1" dirty="0"/>
          </a:p>
        </p:txBody>
      </p:sp>
      <p:pic>
        <p:nvPicPr>
          <p:cNvPr id="5" name="Picture 4">
            <a:extLst>
              <a:ext uri="{FF2B5EF4-FFF2-40B4-BE49-F238E27FC236}">
                <a16:creationId xmlns:a16="http://schemas.microsoft.com/office/drawing/2014/main" id="{F1B6981A-D180-35B4-D9A5-F3AE4F0E99E3}"/>
              </a:ext>
            </a:extLst>
          </p:cNvPr>
          <p:cNvPicPr>
            <a:picLocks noChangeAspect="1"/>
          </p:cNvPicPr>
          <p:nvPr/>
        </p:nvPicPr>
        <p:blipFill>
          <a:blip r:embed="rId4"/>
          <a:stretch>
            <a:fillRect/>
          </a:stretch>
        </p:blipFill>
        <p:spPr>
          <a:xfrm>
            <a:off x="4215161" y="3728993"/>
            <a:ext cx="4563409" cy="2566917"/>
          </a:xfrm>
          <a:prstGeom prst="rect">
            <a:avLst/>
          </a:prstGeom>
        </p:spPr>
      </p:pic>
      <p:pic>
        <p:nvPicPr>
          <p:cNvPr id="23" name="Picture 22">
            <a:extLst>
              <a:ext uri="{FF2B5EF4-FFF2-40B4-BE49-F238E27FC236}">
                <a16:creationId xmlns:a16="http://schemas.microsoft.com/office/drawing/2014/main" id="{565773A9-1905-7492-7B03-7132998A0C65}"/>
              </a:ext>
            </a:extLst>
          </p:cNvPr>
          <p:cNvPicPr>
            <a:picLocks noChangeAspect="1"/>
          </p:cNvPicPr>
          <p:nvPr/>
        </p:nvPicPr>
        <p:blipFill>
          <a:blip r:embed="rId5"/>
          <a:stretch>
            <a:fillRect/>
          </a:stretch>
        </p:blipFill>
        <p:spPr>
          <a:xfrm>
            <a:off x="776703" y="709561"/>
            <a:ext cx="2233913" cy="2233913"/>
          </a:xfrm>
          <a:prstGeom prst="rect">
            <a:avLst/>
          </a:prstGeom>
        </p:spPr>
      </p:pic>
      <p:pic>
        <p:nvPicPr>
          <p:cNvPr id="25" name="Picture 24">
            <a:extLst>
              <a:ext uri="{FF2B5EF4-FFF2-40B4-BE49-F238E27FC236}">
                <a16:creationId xmlns:a16="http://schemas.microsoft.com/office/drawing/2014/main" id="{2283F764-5DEA-1614-55E3-7BC1339A3CCF}"/>
              </a:ext>
            </a:extLst>
          </p:cNvPr>
          <p:cNvPicPr>
            <a:picLocks noChangeAspect="1"/>
          </p:cNvPicPr>
          <p:nvPr/>
        </p:nvPicPr>
        <p:blipFill rotWithShape="1">
          <a:blip r:embed="rId6"/>
          <a:srcRect l="11822" t="3258" r="10473" b="10515"/>
          <a:stretch/>
        </p:blipFill>
        <p:spPr>
          <a:xfrm>
            <a:off x="794177" y="2709746"/>
            <a:ext cx="2425934" cy="3586164"/>
          </a:xfrm>
          <a:prstGeom prst="rect">
            <a:avLst/>
          </a:prstGeom>
        </p:spPr>
      </p:pic>
      <p:pic>
        <p:nvPicPr>
          <p:cNvPr id="2" name="Picture 4" descr="Derecho">
            <a:extLst>
              <a:ext uri="{FF2B5EF4-FFF2-40B4-BE49-F238E27FC236}">
                <a16:creationId xmlns:a16="http://schemas.microsoft.com/office/drawing/2014/main" id="{63878AE6-4A48-43D9-151C-A22F8CED10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0462" y="971736"/>
            <a:ext cx="5477081" cy="259020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0EC21E6-DE8B-354C-3BB8-6ADD1D189162}"/>
              </a:ext>
            </a:extLst>
          </p:cNvPr>
          <p:cNvGrpSpPr/>
          <p:nvPr/>
        </p:nvGrpSpPr>
        <p:grpSpPr>
          <a:xfrm>
            <a:off x="2389529" y="1921933"/>
            <a:ext cx="1328107" cy="1328107"/>
            <a:chOff x="2389529" y="1921933"/>
            <a:chExt cx="1328107" cy="1328107"/>
          </a:xfrm>
        </p:grpSpPr>
        <p:pic>
          <p:nvPicPr>
            <p:cNvPr id="13" name="Graphic 12" descr="Tag with solid fill">
              <a:extLst>
                <a:ext uri="{FF2B5EF4-FFF2-40B4-BE49-F238E27FC236}">
                  <a16:creationId xmlns:a16="http://schemas.microsoft.com/office/drawing/2014/main" id="{F402B717-67A0-971D-179C-3E3737844A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89529" y="1921933"/>
              <a:ext cx="1328107" cy="1328107"/>
            </a:xfrm>
            <a:prstGeom prst="rect">
              <a:avLst/>
            </a:prstGeom>
          </p:spPr>
        </p:pic>
        <p:sp>
          <p:nvSpPr>
            <p:cNvPr id="6" name="TextBox 5">
              <a:extLst>
                <a:ext uri="{FF2B5EF4-FFF2-40B4-BE49-F238E27FC236}">
                  <a16:creationId xmlns:a16="http://schemas.microsoft.com/office/drawing/2014/main" id="{73480E8C-85C2-70B5-1FF5-93E99DB31343}"/>
                </a:ext>
              </a:extLst>
            </p:cNvPr>
            <p:cNvSpPr txBox="1"/>
            <p:nvPr/>
          </p:nvSpPr>
          <p:spPr>
            <a:xfrm>
              <a:off x="2801246" y="2434309"/>
              <a:ext cx="651140" cy="461665"/>
            </a:xfrm>
            <a:prstGeom prst="rect">
              <a:avLst/>
            </a:prstGeom>
            <a:noFill/>
          </p:spPr>
          <p:txBody>
            <a:bodyPr wrap="none" rtlCol="0">
              <a:spAutoFit/>
            </a:bodyPr>
            <a:lstStyle/>
            <a:p>
              <a:r>
                <a:rPr lang="en-US" sz="2400" dirty="0"/>
                <a:t>$35</a:t>
              </a:r>
            </a:p>
          </p:txBody>
        </p:sp>
      </p:grpSp>
      <p:grpSp>
        <p:nvGrpSpPr>
          <p:cNvPr id="15" name="Group 14">
            <a:extLst>
              <a:ext uri="{FF2B5EF4-FFF2-40B4-BE49-F238E27FC236}">
                <a16:creationId xmlns:a16="http://schemas.microsoft.com/office/drawing/2014/main" id="{C2C833BA-288E-C492-018F-122B04C1EF63}"/>
              </a:ext>
            </a:extLst>
          </p:cNvPr>
          <p:cNvGrpSpPr/>
          <p:nvPr/>
        </p:nvGrpSpPr>
        <p:grpSpPr>
          <a:xfrm>
            <a:off x="2229695" y="3631379"/>
            <a:ext cx="1885105" cy="1885105"/>
            <a:chOff x="2389529" y="1921933"/>
            <a:chExt cx="1885105" cy="1885105"/>
          </a:xfrm>
        </p:grpSpPr>
        <p:pic>
          <p:nvPicPr>
            <p:cNvPr id="16" name="Graphic 15" descr="Tag with solid fill">
              <a:extLst>
                <a:ext uri="{FF2B5EF4-FFF2-40B4-BE49-F238E27FC236}">
                  <a16:creationId xmlns:a16="http://schemas.microsoft.com/office/drawing/2014/main" id="{021C9BE5-CEC1-6ED6-869F-EC96062720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89529" y="1921933"/>
              <a:ext cx="1885105" cy="1885105"/>
            </a:xfrm>
            <a:prstGeom prst="rect">
              <a:avLst/>
            </a:prstGeom>
          </p:spPr>
        </p:pic>
        <p:sp>
          <p:nvSpPr>
            <p:cNvPr id="17" name="TextBox 16">
              <a:extLst>
                <a:ext uri="{FF2B5EF4-FFF2-40B4-BE49-F238E27FC236}">
                  <a16:creationId xmlns:a16="http://schemas.microsoft.com/office/drawing/2014/main" id="{EDCD847D-787B-6E3E-401E-AC70F27BB688}"/>
                </a:ext>
              </a:extLst>
            </p:cNvPr>
            <p:cNvSpPr txBox="1"/>
            <p:nvPr/>
          </p:nvSpPr>
          <p:spPr>
            <a:xfrm>
              <a:off x="2943487" y="2747350"/>
              <a:ext cx="962123" cy="461665"/>
            </a:xfrm>
            <a:prstGeom prst="rect">
              <a:avLst/>
            </a:prstGeom>
            <a:noFill/>
          </p:spPr>
          <p:txBody>
            <a:bodyPr wrap="none" rtlCol="0">
              <a:spAutoFit/>
            </a:bodyPr>
            <a:lstStyle/>
            <a:p>
              <a:r>
                <a:rPr lang="en-US" sz="2400" dirty="0"/>
                <a:t>$5000</a:t>
              </a:r>
            </a:p>
          </p:txBody>
        </p:sp>
      </p:grpSp>
      <p:pic>
        <p:nvPicPr>
          <p:cNvPr id="19" name="Graphic 18" descr="Tag with solid fill">
            <a:extLst>
              <a:ext uri="{FF2B5EF4-FFF2-40B4-BE49-F238E27FC236}">
                <a16:creationId xmlns:a16="http://schemas.microsoft.com/office/drawing/2014/main" id="{19D76E12-5A5F-6AD0-EC01-6DB936709A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8895" y="1364935"/>
            <a:ext cx="1885105" cy="1885105"/>
          </a:xfrm>
          <a:prstGeom prst="rect">
            <a:avLst/>
          </a:prstGeom>
        </p:spPr>
      </p:pic>
      <p:sp>
        <p:nvSpPr>
          <p:cNvPr id="20" name="TextBox 19">
            <a:extLst>
              <a:ext uri="{FF2B5EF4-FFF2-40B4-BE49-F238E27FC236}">
                <a16:creationId xmlns:a16="http://schemas.microsoft.com/office/drawing/2014/main" id="{CF147D27-D4DF-E98E-98B5-8EBF7A7DA971}"/>
              </a:ext>
            </a:extLst>
          </p:cNvPr>
          <p:cNvSpPr txBox="1"/>
          <p:nvPr/>
        </p:nvSpPr>
        <p:spPr>
          <a:xfrm>
            <a:off x="7879759" y="2212654"/>
            <a:ext cx="914033" cy="461665"/>
          </a:xfrm>
          <a:prstGeom prst="rect">
            <a:avLst/>
          </a:prstGeom>
          <a:noFill/>
        </p:spPr>
        <p:txBody>
          <a:bodyPr wrap="none" rtlCol="0">
            <a:spAutoFit/>
          </a:bodyPr>
          <a:lstStyle/>
          <a:p>
            <a:r>
              <a:rPr lang="en-US" sz="2400" dirty="0"/>
              <a:t>$35M</a:t>
            </a:r>
          </a:p>
        </p:txBody>
      </p:sp>
      <p:pic>
        <p:nvPicPr>
          <p:cNvPr id="21" name="Graphic 20" descr="Tag with solid fill">
            <a:extLst>
              <a:ext uri="{FF2B5EF4-FFF2-40B4-BE49-F238E27FC236}">
                <a16:creationId xmlns:a16="http://schemas.microsoft.com/office/drawing/2014/main" id="{DAF3FAC9-D7A2-583E-8536-00662AB960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49402" y="4972895"/>
            <a:ext cx="1885105" cy="1885105"/>
          </a:xfrm>
          <a:prstGeom prst="rect">
            <a:avLst/>
          </a:prstGeom>
        </p:spPr>
      </p:pic>
      <p:sp>
        <p:nvSpPr>
          <p:cNvPr id="22" name="TextBox 21">
            <a:extLst>
              <a:ext uri="{FF2B5EF4-FFF2-40B4-BE49-F238E27FC236}">
                <a16:creationId xmlns:a16="http://schemas.microsoft.com/office/drawing/2014/main" id="{4A1A2C17-A4A2-96C9-4B42-66A173A6975A}"/>
              </a:ext>
            </a:extLst>
          </p:cNvPr>
          <p:cNvSpPr txBox="1"/>
          <p:nvPr/>
        </p:nvSpPr>
        <p:spPr>
          <a:xfrm>
            <a:off x="6147605" y="5776010"/>
            <a:ext cx="1069524" cy="830997"/>
          </a:xfrm>
          <a:prstGeom prst="rect">
            <a:avLst/>
          </a:prstGeom>
          <a:noFill/>
        </p:spPr>
        <p:txBody>
          <a:bodyPr wrap="none" rtlCol="0">
            <a:spAutoFit/>
          </a:bodyPr>
          <a:lstStyle/>
          <a:p>
            <a:r>
              <a:rPr lang="en-US" sz="2400" dirty="0"/>
              <a:t>$200M</a:t>
            </a:r>
          </a:p>
          <a:p>
            <a:r>
              <a:rPr lang="en-US" sz="2400" dirty="0"/>
              <a:t>     (?)</a:t>
            </a:r>
          </a:p>
        </p:txBody>
      </p:sp>
    </p:spTree>
    <p:extLst>
      <p:ext uri="{BB962C8B-B14F-4D97-AF65-F5344CB8AC3E}">
        <p14:creationId xmlns:p14="http://schemas.microsoft.com/office/powerpoint/2010/main" val="26863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5</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000" dirty="0"/>
              <a:t>Obtaining MPAS-Atmosphere source code</a:t>
            </a:r>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179994"/>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Working under the assumption that we have a system that meets the basic requirements, we can then ask:</a:t>
            </a:r>
          </a:p>
        </p:txBody>
      </p:sp>
      <p:sp>
        <p:nvSpPr>
          <p:cNvPr id="16" name="Rectangle 15">
            <a:extLst>
              <a:ext uri="{FF2B5EF4-FFF2-40B4-BE49-F238E27FC236}">
                <a16:creationId xmlns:a16="http://schemas.microsoft.com/office/drawing/2014/main" id="{EAB83BBF-9165-9E4C-BDA2-F4BA6D2E2C7B}"/>
              </a:ext>
            </a:extLst>
          </p:cNvPr>
          <p:cNvSpPr>
            <a:spLocks noChangeArrowheads="1"/>
          </p:cNvSpPr>
          <p:nvPr/>
        </p:nvSpPr>
        <p:spPr bwMode="auto">
          <a:xfrm>
            <a:off x="1836957" y="2223212"/>
            <a:ext cx="5520251" cy="69000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2">
            <a:extLst>
              <a:ext uri="{FF2B5EF4-FFF2-40B4-BE49-F238E27FC236}">
                <a16:creationId xmlns:a16="http://schemas.microsoft.com/office/drawing/2014/main" id="{6710C519-6FB5-DE46-9D76-164F3CD8C3A1}"/>
              </a:ext>
            </a:extLst>
          </p:cNvPr>
          <p:cNvSpPr>
            <a:spLocks/>
          </p:cNvSpPr>
          <p:nvPr/>
        </p:nvSpPr>
        <p:spPr bwMode="auto">
          <a:xfrm>
            <a:off x="1946275" y="2311402"/>
            <a:ext cx="5298391" cy="50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How do I get a copy of the source code?</a:t>
            </a:r>
          </a:p>
        </p:txBody>
      </p:sp>
      <p:sp>
        <p:nvSpPr>
          <p:cNvPr id="18" name="TextBox 17">
            <a:extLst>
              <a:ext uri="{FF2B5EF4-FFF2-40B4-BE49-F238E27FC236}">
                <a16:creationId xmlns:a16="http://schemas.microsoft.com/office/drawing/2014/main" id="{46A58023-0434-2C44-9AA2-B7BE6C6063AF}"/>
              </a:ext>
            </a:extLst>
          </p:cNvPr>
          <p:cNvSpPr txBox="1"/>
          <p:nvPr/>
        </p:nvSpPr>
        <p:spPr>
          <a:xfrm>
            <a:off x="416316" y="3818686"/>
            <a:ext cx="8143875" cy="1785104"/>
          </a:xfrm>
          <a:prstGeom prst="rect">
            <a:avLst/>
          </a:prstGeom>
          <a:noFill/>
        </p:spPr>
        <p:txBody>
          <a:bodyPr wrap="square" rtlCol="0">
            <a:spAutoFit/>
          </a:bodyPr>
          <a:lstStyle/>
          <a:p>
            <a:pPr marL="457200" indent="-457200">
              <a:buAutoNum type="arabicParenR"/>
            </a:pPr>
            <a:r>
              <a:rPr lang="en-US" sz="2200" dirty="0">
                <a:latin typeface="Helvetica Neue" panose="02000503000000020004" pitchFamily="2" charset="0"/>
                <a:ea typeface="Helvetica Neue" panose="02000503000000020004" pitchFamily="2" charset="0"/>
                <a:cs typeface="Helvetica Neue" panose="02000503000000020004" pitchFamily="2" charset="0"/>
              </a:rPr>
              <a:t>The “traditional”, but not necessarily encouraged, method</a:t>
            </a:r>
          </a:p>
          <a:p>
            <a:pPr marL="800100" lvl="1" indent="-342900">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Download a </a:t>
            </a:r>
            <a:r>
              <a:rPr lang="en-US" sz="2200" dirty="0">
                <a:latin typeface="Courier New" panose="02070309020205020404" pitchFamily="49" charset="0"/>
                <a:ea typeface="Helvetica Neue" panose="02000503000000020004" pitchFamily="2" charset="0"/>
                <a:cs typeface="Courier New" panose="02070309020205020404" pitchFamily="49" charset="0"/>
              </a:rPr>
              <a:t>.</a:t>
            </a:r>
            <a:r>
              <a:rPr lang="en-US" sz="2200" dirty="0" err="1">
                <a:latin typeface="Courier New" panose="02070309020205020404" pitchFamily="49" charset="0"/>
                <a:ea typeface="Helvetica Neue" panose="02000503000000020004" pitchFamily="2" charset="0"/>
                <a:cs typeface="Courier New" panose="02070309020205020404" pitchFamily="49" charset="0"/>
              </a:rPr>
              <a:t>tar.gz</a:t>
            </a:r>
            <a:r>
              <a:rPr lang="en-US" sz="2200" dirty="0">
                <a:latin typeface="Helvetica Neue" panose="02000503000000020004" pitchFamily="2" charset="0"/>
                <a:ea typeface="Helvetica Neue" panose="02000503000000020004" pitchFamily="2" charset="0"/>
                <a:cs typeface="Helvetica Neue" panose="02000503000000020004" pitchFamily="2" charset="0"/>
              </a:rPr>
              <a:t> or </a:t>
            </a:r>
            <a:r>
              <a:rPr lang="en-US" sz="2200" dirty="0">
                <a:latin typeface="Courier New" panose="02070309020205020404" pitchFamily="49" charset="0"/>
                <a:ea typeface="Helvetica Neue" panose="02000503000000020004" pitchFamily="2" charset="0"/>
                <a:cs typeface="Courier New" panose="02070309020205020404" pitchFamily="49" charset="0"/>
              </a:rPr>
              <a:t>.zip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a:t>
            </a:r>
          </a:p>
          <a:p>
            <a:pPr marL="800100" lvl="1" indent="-342900">
              <a:buFont typeface="Arial" panose="020B0604020202020204" pitchFamily="34" charset="0"/>
              <a:buChar char="•"/>
            </a:pP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buAutoNum type="arabicParenR"/>
            </a:pPr>
            <a:r>
              <a:rPr lang="en-US" sz="2200" dirty="0">
                <a:latin typeface="Helvetica Neue" panose="02000503000000020004" pitchFamily="2" charset="0"/>
                <a:ea typeface="Helvetica Neue" panose="02000503000000020004" pitchFamily="2" charset="0"/>
                <a:cs typeface="Helvetica Neue" panose="02000503000000020004" pitchFamily="2" charset="0"/>
              </a:rPr>
              <a:t>The preferred method</a:t>
            </a:r>
          </a:p>
          <a:p>
            <a:pPr marL="800100" lvl="1" indent="-342900">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Make a </a:t>
            </a:r>
            <a:r>
              <a:rPr lang="en-US" sz="2200" i="1" dirty="0">
                <a:latin typeface="Helvetica Neue" panose="02000503000000020004" pitchFamily="2" charset="0"/>
                <a:ea typeface="Helvetica Neue" panose="02000503000000020004" pitchFamily="2" charset="0"/>
                <a:cs typeface="Helvetica Neue" panose="02000503000000020004" pitchFamily="2" charset="0"/>
              </a:rPr>
              <a:t>clone</a:t>
            </a:r>
            <a:r>
              <a:rPr lang="en-US" sz="2200" dirty="0">
                <a:latin typeface="Helvetica Neue" panose="02000503000000020004" pitchFamily="2" charset="0"/>
                <a:ea typeface="Helvetica Neue" panose="02000503000000020004" pitchFamily="2" charset="0"/>
                <a:cs typeface="Helvetica Neue" panose="02000503000000020004" pitchFamily="2" charset="0"/>
              </a:rPr>
              <a:t> of the MPAS-Model repository</a:t>
            </a:r>
          </a:p>
        </p:txBody>
      </p:sp>
      <p:sp>
        <p:nvSpPr>
          <p:cNvPr id="9" name="TextBox 8">
            <a:extLst>
              <a:ext uri="{FF2B5EF4-FFF2-40B4-BE49-F238E27FC236}">
                <a16:creationId xmlns:a16="http://schemas.microsoft.com/office/drawing/2014/main" id="{A01188EC-E0F2-E94B-8849-83C2C4B1C86E}"/>
              </a:ext>
            </a:extLst>
          </p:cNvPr>
          <p:cNvSpPr txBox="1"/>
          <p:nvPr/>
        </p:nvSpPr>
        <p:spPr>
          <a:xfrm>
            <a:off x="416316" y="3336995"/>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There are essentially two options:</a:t>
            </a:r>
          </a:p>
        </p:txBody>
      </p:sp>
    </p:spTree>
    <p:extLst>
      <p:ext uri="{BB962C8B-B14F-4D97-AF65-F5344CB8AC3E}">
        <p14:creationId xmlns:p14="http://schemas.microsoft.com/office/powerpoint/2010/main" val="237381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1A4DE-45C4-E187-6FCA-EDD5D28E847B}"/>
              </a:ext>
            </a:extLst>
          </p:cNvPr>
          <p:cNvPicPr>
            <a:picLocks noChangeAspect="1"/>
          </p:cNvPicPr>
          <p:nvPr/>
        </p:nvPicPr>
        <p:blipFill>
          <a:blip r:embed="rId3"/>
          <a:srcRect/>
          <a:stretch/>
        </p:blipFill>
        <p:spPr>
          <a:xfrm>
            <a:off x="390980" y="1841894"/>
            <a:ext cx="6444718" cy="4454529"/>
          </a:xfrm>
          <a:prstGeom prst="rect">
            <a:avLst/>
          </a:prstGeom>
        </p:spPr>
      </p:pic>
      <p:pic>
        <p:nvPicPr>
          <p:cNvPr id="10" name="Picture 9"/>
          <p:cNvPicPr>
            <a:picLocks noChangeAspect="1" noChangeArrowheads="1"/>
          </p:cNvPicPr>
          <p:nvPr/>
        </p:nvPicPr>
        <p:blipFill>
          <a:blip r:embed="rId4"/>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6</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”less preferred” method of obtaining code</a:t>
            </a:r>
            <a:endParaRPr lang="en-US" sz="2600" i="1" dirty="0"/>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861406"/>
            <a:ext cx="8143875" cy="830997"/>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One can navigate to a download link from the MPAS homepage at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5"/>
              </a:rPr>
              <a:t>mpas-dev.github.io</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Left Arrow 4">
            <a:extLst>
              <a:ext uri="{FF2B5EF4-FFF2-40B4-BE49-F238E27FC236}">
                <a16:creationId xmlns:a16="http://schemas.microsoft.com/office/drawing/2014/main" id="{C0024E6B-0FDD-BD47-B155-7C31BB51281C}"/>
              </a:ext>
            </a:extLst>
          </p:cNvPr>
          <p:cNvSpPr/>
          <p:nvPr/>
        </p:nvSpPr>
        <p:spPr>
          <a:xfrm>
            <a:off x="1732880" y="4557122"/>
            <a:ext cx="978408"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55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36497B-D968-98B9-2E40-B9E9DC48AEF8}"/>
              </a:ext>
            </a:extLst>
          </p:cNvPr>
          <p:cNvPicPr>
            <a:picLocks noChangeAspect="1"/>
          </p:cNvPicPr>
          <p:nvPr/>
        </p:nvPicPr>
        <p:blipFill>
          <a:blip r:embed="rId3"/>
          <a:srcRect/>
          <a:stretch/>
        </p:blipFill>
        <p:spPr>
          <a:xfrm>
            <a:off x="503043" y="1670369"/>
            <a:ext cx="7127532" cy="4584637"/>
          </a:xfrm>
          <a:prstGeom prst="rect">
            <a:avLst/>
          </a:prstGeom>
        </p:spPr>
      </p:pic>
      <p:pic>
        <p:nvPicPr>
          <p:cNvPr id="10" name="Picture 9"/>
          <p:cNvPicPr>
            <a:picLocks noChangeAspect="1" noChangeArrowheads="1"/>
          </p:cNvPicPr>
          <p:nvPr/>
        </p:nvPicPr>
        <p:blipFill>
          <a:blip r:embed="rId4"/>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7</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”less preferred” method of obtaining code</a:t>
            </a:r>
            <a:endParaRPr lang="en-US" sz="2600" i="1" dirty="0"/>
          </a:p>
        </p:txBody>
      </p:sp>
      <p:sp>
        <p:nvSpPr>
          <p:cNvPr id="5" name="Left Arrow 4">
            <a:extLst>
              <a:ext uri="{FF2B5EF4-FFF2-40B4-BE49-F238E27FC236}">
                <a16:creationId xmlns:a16="http://schemas.microsoft.com/office/drawing/2014/main" id="{C0024E6B-0FDD-BD47-B155-7C31BB51281C}"/>
              </a:ext>
            </a:extLst>
          </p:cNvPr>
          <p:cNvSpPr/>
          <p:nvPr/>
        </p:nvSpPr>
        <p:spPr>
          <a:xfrm>
            <a:off x="2983513" y="3651061"/>
            <a:ext cx="978408"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4A6C72-2070-0574-F4A7-2D0AB8BA6FC9}"/>
              </a:ext>
            </a:extLst>
          </p:cNvPr>
          <p:cNvSpPr txBox="1"/>
          <p:nvPr/>
        </p:nvSpPr>
        <p:spPr>
          <a:xfrm>
            <a:off x="416316" y="855894"/>
            <a:ext cx="8143875" cy="830997"/>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One can navigate to a download link from the MPAS homepage at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5"/>
              </a:rPr>
              <a:t>mpas-dev.github.io</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9234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892BC-8D66-FE41-7A48-C65BBF8C8628}"/>
              </a:ext>
            </a:extLst>
          </p:cNvPr>
          <p:cNvPicPr>
            <a:picLocks noChangeAspect="1"/>
          </p:cNvPicPr>
          <p:nvPr/>
        </p:nvPicPr>
        <p:blipFill>
          <a:blip r:embed="rId3"/>
          <a:stretch>
            <a:fillRect/>
          </a:stretch>
        </p:blipFill>
        <p:spPr>
          <a:xfrm>
            <a:off x="583809" y="1802641"/>
            <a:ext cx="5695800" cy="4156766"/>
          </a:xfrm>
          <a:prstGeom prst="rect">
            <a:avLst/>
          </a:prstGeom>
        </p:spPr>
      </p:pic>
      <p:pic>
        <p:nvPicPr>
          <p:cNvPr id="10" name="Picture 9"/>
          <p:cNvPicPr>
            <a:picLocks noChangeAspect="1" noChangeArrowheads="1"/>
          </p:cNvPicPr>
          <p:nvPr/>
        </p:nvPicPr>
        <p:blipFill>
          <a:blip r:embed="rId4"/>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8</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”less preferred” method of obtaining code</a:t>
            </a:r>
            <a:endParaRPr lang="en-US" sz="2600" i="1" dirty="0"/>
          </a:p>
        </p:txBody>
      </p:sp>
      <p:sp>
        <p:nvSpPr>
          <p:cNvPr id="7" name="Up Arrow 6">
            <a:extLst>
              <a:ext uri="{FF2B5EF4-FFF2-40B4-BE49-F238E27FC236}">
                <a16:creationId xmlns:a16="http://schemas.microsoft.com/office/drawing/2014/main" id="{5346CD9A-A535-E44D-9D74-EC532B7FB22E}"/>
              </a:ext>
            </a:extLst>
          </p:cNvPr>
          <p:cNvSpPr/>
          <p:nvPr/>
        </p:nvSpPr>
        <p:spPr>
          <a:xfrm>
            <a:off x="3414234" y="3660252"/>
            <a:ext cx="484632" cy="97840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5EB1E9-9484-C362-8CA3-A59A0AD26061}"/>
              </a:ext>
            </a:extLst>
          </p:cNvPr>
          <p:cNvSpPr txBox="1"/>
          <p:nvPr/>
        </p:nvSpPr>
        <p:spPr>
          <a:xfrm>
            <a:off x="416316" y="855894"/>
            <a:ext cx="8143875" cy="830997"/>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One can navigate to a download link from the MPAS homepage at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5"/>
              </a:rPr>
              <a:t>mpas-dev.github.io</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7302888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11288</TotalTime>
  <Words>1743</Words>
  <Application>Microsoft Macintosh PowerPoint</Application>
  <PresentationFormat>On-screen Show (4:3)</PresentationFormat>
  <Paragraphs>219</Paragraphs>
  <Slides>23</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Courier</vt:lpstr>
      <vt:lpstr>Courier New</vt:lpstr>
      <vt:lpstr>Helvetica</vt:lpstr>
      <vt:lpstr>Helvetica Neue</vt:lpstr>
      <vt:lpstr>1_Office Theme</vt:lpstr>
      <vt:lpstr>Custom Design</vt:lpstr>
      <vt:lpstr>Downloading and compiling MPAS-Atmosphere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Organization</vt:lpstr>
      <vt:lpstr>Model Organization</vt:lpstr>
      <vt:lpstr>Compiling MPAS</vt:lpstr>
      <vt:lpstr>Compiling MPAS</vt:lpstr>
      <vt:lpstr>Compiling MPAS v8.2.0+</vt:lpstr>
      <vt:lpstr>Summary</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Skamarock</dc:creator>
  <cp:lastModifiedBy>Michael Duda</cp:lastModifiedBy>
  <cp:revision>238</cp:revision>
  <dcterms:created xsi:type="dcterms:W3CDTF">2017-06-06T19:56:44Z</dcterms:created>
  <dcterms:modified xsi:type="dcterms:W3CDTF">2024-08-05T21:31:47Z</dcterms:modified>
</cp:coreProperties>
</file>